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56" r:id="rId2"/>
    <p:sldId id="295" r:id="rId3"/>
    <p:sldId id="275" r:id="rId4"/>
    <p:sldId id="276" r:id="rId5"/>
    <p:sldId id="277" r:id="rId6"/>
    <p:sldId id="296" r:id="rId7"/>
    <p:sldId id="297" r:id="rId8"/>
    <p:sldId id="298" r:id="rId9"/>
    <p:sldId id="362" r:id="rId10"/>
    <p:sldId id="299" r:id="rId11"/>
    <p:sldId id="300" r:id="rId12"/>
    <p:sldId id="301" r:id="rId13"/>
    <p:sldId id="302" r:id="rId14"/>
    <p:sldId id="363" r:id="rId15"/>
    <p:sldId id="303" r:id="rId16"/>
    <p:sldId id="304" r:id="rId17"/>
    <p:sldId id="305" r:id="rId18"/>
    <p:sldId id="364" r:id="rId19"/>
    <p:sldId id="306" r:id="rId20"/>
    <p:sldId id="307" r:id="rId21"/>
    <p:sldId id="308" r:id="rId22"/>
    <p:sldId id="310" r:id="rId23"/>
    <p:sldId id="311" r:id="rId24"/>
    <p:sldId id="365" r:id="rId25"/>
    <p:sldId id="366" r:id="rId26"/>
    <p:sldId id="367" r:id="rId27"/>
    <p:sldId id="368" r:id="rId28"/>
    <p:sldId id="369" r:id="rId29"/>
    <p:sldId id="370" r:id="rId30"/>
    <p:sldId id="371" r:id="rId31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8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750" y="114"/>
      </p:cViewPr>
      <p:guideLst>
        <p:guide orient="horz" pos="3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8FB478-4E02-4E66-9291-BC9AD0590866}" type="datetimeFigureOut">
              <a:rPr lang="zh-CN" altLang="en-US"/>
              <a:t>2023/12/8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</a:p>
          <a:p>
            <a:pPr lvl="1"/>
            <a:r>
              <a:rPr lang="zh-CN" altLang="en-US" noProof="0" dirty="0"/>
              <a:t>二级</a:t>
            </a:r>
          </a:p>
          <a:p>
            <a:pPr lvl="2"/>
            <a:r>
              <a:rPr lang="zh-CN" altLang="en-US" noProof="0" dirty="0"/>
              <a:t>三级</a:t>
            </a:r>
          </a:p>
          <a:p>
            <a:pPr lvl="3"/>
            <a:r>
              <a:rPr lang="zh-CN" altLang="en-US" noProof="0" dirty="0"/>
              <a:t>四级</a:t>
            </a:r>
          </a:p>
          <a:p>
            <a:pPr lvl="4"/>
            <a:r>
              <a:rPr lang="zh-CN" altLang="en-US" noProof="0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01BABC9C-70EE-48FC-9596-D651D928F69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73A00B3-9566-445B-91AF-C4914FFABD46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2.wmf"/><Relationship Id="rId3" Type="http://schemas.openxmlformats.org/officeDocument/2006/relationships/image" Target="../media/image17.wmf"/><Relationship Id="rId7" Type="http://schemas.openxmlformats.org/officeDocument/2006/relationships/image" Target="../media/image19.wmf"/><Relationship Id="rId12" Type="http://schemas.openxmlformats.org/officeDocument/2006/relationships/oleObject" Target="../embeddings/oleObject10.bin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1.wmf"/><Relationship Id="rId5" Type="http://schemas.openxmlformats.org/officeDocument/2006/relationships/image" Target="../media/image18.wmf"/><Relationship Id="rId15" Type="http://schemas.openxmlformats.org/officeDocument/2006/relationships/image" Target="../media/image23.w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0.wmf"/><Relationship Id="rId1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image" Target="../media/image24.wmf"/><Relationship Id="rId7" Type="http://schemas.openxmlformats.org/officeDocument/2006/relationships/image" Target="../media/image26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28.emf"/><Relationship Id="rId5" Type="http://schemas.openxmlformats.org/officeDocument/2006/relationships/image" Target="../media/image25.w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27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13" Type="http://schemas.openxmlformats.org/officeDocument/2006/relationships/image" Target="../media/image34.wmf"/><Relationship Id="rId3" Type="http://schemas.openxmlformats.org/officeDocument/2006/relationships/image" Target="../media/image29.wmf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22.bin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33.wmf"/><Relationship Id="rId5" Type="http://schemas.openxmlformats.org/officeDocument/2006/relationships/image" Target="../media/image30.wmf"/><Relationship Id="rId15" Type="http://schemas.openxmlformats.org/officeDocument/2006/relationships/image" Target="../media/image35.w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13" Type="http://schemas.openxmlformats.org/officeDocument/2006/relationships/image" Target="../media/image34.wmf"/><Relationship Id="rId18" Type="http://schemas.openxmlformats.org/officeDocument/2006/relationships/oleObject" Target="../embeddings/oleObject32.bin"/><Relationship Id="rId26" Type="http://schemas.openxmlformats.org/officeDocument/2006/relationships/oleObject" Target="../embeddings/oleObject36.bin"/><Relationship Id="rId3" Type="http://schemas.openxmlformats.org/officeDocument/2006/relationships/image" Target="../media/image29.wmf"/><Relationship Id="rId21" Type="http://schemas.openxmlformats.org/officeDocument/2006/relationships/image" Target="../media/image38.wmf"/><Relationship Id="rId7" Type="http://schemas.openxmlformats.org/officeDocument/2006/relationships/image" Target="../media/image31.wmf"/><Relationship Id="rId12" Type="http://schemas.openxmlformats.org/officeDocument/2006/relationships/oleObject" Target="../embeddings/oleObject29.bin"/><Relationship Id="rId17" Type="http://schemas.openxmlformats.org/officeDocument/2006/relationships/image" Target="../media/image36.wmf"/><Relationship Id="rId25" Type="http://schemas.openxmlformats.org/officeDocument/2006/relationships/image" Target="../media/image40.wmf"/><Relationship Id="rId2" Type="http://schemas.openxmlformats.org/officeDocument/2006/relationships/oleObject" Target="../embeddings/oleObject24.bin"/><Relationship Id="rId16" Type="http://schemas.openxmlformats.org/officeDocument/2006/relationships/oleObject" Target="../embeddings/oleObject31.bin"/><Relationship Id="rId20" Type="http://schemas.openxmlformats.org/officeDocument/2006/relationships/oleObject" Target="../embeddings/oleObject33.bin"/><Relationship Id="rId29" Type="http://schemas.openxmlformats.org/officeDocument/2006/relationships/image" Target="../media/image42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6.bin"/><Relationship Id="rId11" Type="http://schemas.openxmlformats.org/officeDocument/2006/relationships/image" Target="../media/image33.wmf"/><Relationship Id="rId24" Type="http://schemas.openxmlformats.org/officeDocument/2006/relationships/oleObject" Target="../embeddings/oleObject35.bin"/><Relationship Id="rId5" Type="http://schemas.openxmlformats.org/officeDocument/2006/relationships/image" Target="../media/image30.wmf"/><Relationship Id="rId15" Type="http://schemas.openxmlformats.org/officeDocument/2006/relationships/image" Target="../media/image35.wmf"/><Relationship Id="rId23" Type="http://schemas.openxmlformats.org/officeDocument/2006/relationships/image" Target="../media/image39.wmf"/><Relationship Id="rId28" Type="http://schemas.openxmlformats.org/officeDocument/2006/relationships/oleObject" Target="../embeddings/oleObject37.bin"/><Relationship Id="rId10" Type="http://schemas.openxmlformats.org/officeDocument/2006/relationships/oleObject" Target="../embeddings/oleObject28.bin"/><Relationship Id="rId19" Type="http://schemas.openxmlformats.org/officeDocument/2006/relationships/image" Target="../media/image37.w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32.wmf"/><Relationship Id="rId14" Type="http://schemas.openxmlformats.org/officeDocument/2006/relationships/oleObject" Target="../embeddings/oleObject30.bin"/><Relationship Id="rId22" Type="http://schemas.openxmlformats.org/officeDocument/2006/relationships/oleObject" Target="../embeddings/oleObject34.bin"/><Relationship Id="rId27" Type="http://schemas.openxmlformats.org/officeDocument/2006/relationships/image" Target="../media/image41.wmf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8.wmf"/><Relationship Id="rId18" Type="http://schemas.openxmlformats.org/officeDocument/2006/relationships/oleObject" Target="../embeddings/oleObject46.bin"/><Relationship Id="rId26" Type="http://schemas.openxmlformats.org/officeDocument/2006/relationships/oleObject" Target="../embeddings/oleObject50.bin"/><Relationship Id="rId3" Type="http://schemas.openxmlformats.org/officeDocument/2006/relationships/image" Target="../media/image43.wmf"/><Relationship Id="rId21" Type="http://schemas.openxmlformats.org/officeDocument/2006/relationships/image" Target="../media/image52.wmf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43.bin"/><Relationship Id="rId17" Type="http://schemas.openxmlformats.org/officeDocument/2006/relationships/image" Target="../media/image50.wmf"/><Relationship Id="rId25" Type="http://schemas.openxmlformats.org/officeDocument/2006/relationships/image" Target="../media/image54.wmf"/><Relationship Id="rId33" Type="http://schemas.openxmlformats.org/officeDocument/2006/relationships/image" Target="../media/image58.wmf"/><Relationship Id="rId2" Type="http://schemas.openxmlformats.org/officeDocument/2006/relationships/oleObject" Target="../embeddings/oleObject38.bin"/><Relationship Id="rId16" Type="http://schemas.openxmlformats.org/officeDocument/2006/relationships/oleObject" Target="../embeddings/oleObject45.bin"/><Relationship Id="rId20" Type="http://schemas.openxmlformats.org/officeDocument/2006/relationships/oleObject" Target="../embeddings/oleObject47.bin"/><Relationship Id="rId29" Type="http://schemas.openxmlformats.org/officeDocument/2006/relationships/image" Target="../media/image56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0.bin"/><Relationship Id="rId11" Type="http://schemas.openxmlformats.org/officeDocument/2006/relationships/image" Target="../media/image47.wmf"/><Relationship Id="rId24" Type="http://schemas.openxmlformats.org/officeDocument/2006/relationships/oleObject" Target="../embeddings/oleObject49.bin"/><Relationship Id="rId32" Type="http://schemas.openxmlformats.org/officeDocument/2006/relationships/oleObject" Target="../embeddings/oleObject53.bin"/><Relationship Id="rId5" Type="http://schemas.openxmlformats.org/officeDocument/2006/relationships/image" Target="../media/image44.wmf"/><Relationship Id="rId15" Type="http://schemas.openxmlformats.org/officeDocument/2006/relationships/image" Target="../media/image49.wmf"/><Relationship Id="rId23" Type="http://schemas.openxmlformats.org/officeDocument/2006/relationships/image" Target="../media/image53.wmf"/><Relationship Id="rId28" Type="http://schemas.openxmlformats.org/officeDocument/2006/relationships/oleObject" Target="../embeddings/oleObject51.bin"/><Relationship Id="rId10" Type="http://schemas.openxmlformats.org/officeDocument/2006/relationships/oleObject" Target="../embeddings/oleObject42.bin"/><Relationship Id="rId19" Type="http://schemas.openxmlformats.org/officeDocument/2006/relationships/image" Target="../media/image51.wmf"/><Relationship Id="rId31" Type="http://schemas.openxmlformats.org/officeDocument/2006/relationships/image" Target="../media/image57.wmf"/><Relationship Id="rId4" Type="http://schemas.openxmlformats.org/officeDocument/2006/relationships/oleObject" Target="../embeddings/oleObject39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44.bin"/><Relationship Id="rId22" Type="http://schemas.openxmlformats.org/officeDocument/2006/relationships/oleObject" Target="../embeddings/oleObject48.bin"/><Relationship Id="rId27" Type="http://schemas.openxmlformats.org/officeDocument/2006/relationships/image" Target="../media/image55.wmf"/><Relationship Id="rId30" Type="http://schemas.openxmlformats.org/officeDocument/2006/relationships/oleObject" Target="../embeddings/oleObject52.bin"/><Relationship Id="rId8" Type="http://schemas.openxmlformats.org/officeDocument/2006/relationships/oleObject" Target="../embeddings/oleObject41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wmf"/><Relationship Id="rId7" Type="http://schemas.openxmlformats.org/officeDocument/2006/relationships/image" Target="../media/image61.wmf"/><Relationship Id="rId2" Type="http://schemas.openxmlformats.org/officeDocument/2006/relationships/oleObject" Target="../embeddings/oleObject5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60.wmf"/><Relationship Id="rId4" Type="http://schemas.openxmlformats.org/officeDocument/2006/relationships/oleObject" Target="../embeddings/oleObject5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0.bin"/><Relationship Id="rId3" Type="http://schemas.openxmlformats.org/officeDocument/2006/relationships/image" Target="../media/image63.wmf"/><Relationship Id="rId7" Type="http://schemas.openxmlformats.org/officeDocument/2006/relationships/image" Target="../media/image65.w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64.wmf"/><Relationship Id="rId4" Type="http://schemas.openxmlformats.org/officeDocument/2006/relationships/oleObject" Target="../embeddings/oleObject58.bin"/><Relationship Id="rId9" Type="http://schemas.openxmlformats.org/officeDocument/2006/relationships/image" Target="../media/image6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image" Target="../media/image76.wmf"/><Relationship Id="rId3" Type="http://schemas.openxmlformats.org/officeDocument/2006/relationships/image" Target="../media/image71.wmf"/><Relationship Id="rId7" Type="http://schemas.openxmlformats.org/officeDocument/2006/relationships/image" Target="../media/image73.wmf"/><Relationship Id="rId12" Type="http://schemas.openxmlformats.org/officeDocument/2006/relationships/oleObject" Target="../embeddings/oleObject66.bin"/><Relationship Id="rId2" Type="http://schemas.openxmlformats.org/officeDocument/2006/relationships/oleObject" Target="../embeddings/oleObject6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75.wmf"/><Relationship Id="rId5" Type="http://schemas.openxmlformats.org/officeDocument/2006/relationships/image" Target="../media/image72.wmf"/><Relationship Id="rId10" Type="http://schemas.openxmlformats.org/officeDocument/2006/relationships/oleObject" Target="../embeddings/oleObject65.bin"/><Relationship Id="rId4" Type="http://schemas.openxmlformats.org/officeDocument/2006/relationships/oleObject" Target="../embeddings/oleObject62.bin"/><Relationship Id="rId9" Type="http://schemas.openxmlformats.org/officeDocument/2006/relationships/image" Target="../media/image7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wmf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oleObject" Target="../embeddings/oleObject6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wmf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练习二十八</a:t>
            </a: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P118-P121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练习二十八）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323850" y="815974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</a:p>
        </p:txBody>
      </p:sp>
      <p:sp>
        <p:nvSpPr>
          <p:cNvPr id="5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41"/>
          <p:cNvSpPr>
            <a:spLocks noChangeArrowheads="1"/>
          </p:cNvSpPr>
          <p:nvPr/>
        </p:nvSpPr>
        <p:spPr bwMode="auto">
          <a:xfrm>
            <a:off x="1187450" y="3263900"/>
            <a:ext cx="67691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根据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的倍数的特征，质数和合数的特征，奇数和偶数的特征判断。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9344" y="646359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练习二十八 </a:t>
            </a:r>
            <a:r>
              <a:rPr lang="zh-CN" altLang="en-US" sz="1200" b="1">
                <a:solidFill>
                  <a:srgbClr val="E72D8B"/>
                </a:solidFill>
              </a:rPr>
              <a:t>第</a:t>
            </a:r>
            <a:r>
              <a:rPr lang="en-US" altLang="zh-CN" sz="1200" b="1">
                <a:solidFill>
                  <a:srgbClr val="E72D8B"/>
                </a:solidFill>
              </a:rPr>
              <a:t>1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19250" y="3048000"/>
            <a:ext cx="6913563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的倍数：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5" name="矩形 4"/>
          <p:cNvSpPr/>
          <p:nvPr/>
        </p:nvSpPr>
        <p:spPr>
          <a:xfrm>
            <a:off x="323850" y="815974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29344" y="646359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练习二十八 </a:t>
            </a:r>
            <a:r>
              <a:rPr lang="zh-CN" altLang="en-US" sz="1200" b="1">
                <a:solidFill>
                  <a:srgbClr val="E72D8B"/>
                </a:solidFill>
              </a:rPr>
              <a:t>第</a:t>
            </a:r>
            <a:r>
              <a:rPr lang="en-US" altLang="zh-CN" sz="1200" b="1">
                <a:solidFill>
                  <a:srgbClr val="E72D8B"/>
                </a:solidFill>
              </a:rPr>
              <a:t>1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84213" y="3192463"/>
            <a:ext cx="83518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质数：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79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 dirty="0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合数：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 dirty="0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 dirty="0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850" y="815974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29344" y="646359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练习二十八 </a:t>
            </a:r>
            <a:r>
              <a:rPr lang="zh-CN" altLang="en-US" sz="1200" b="1">
                <a:solidFill>
                  <a:srgbClr val="E72D8B"/>
                </a:solidFill>
              </a:rPr>
              <a:t>第</a:t>
            </a:r>
            <a:r>
              <a:rPr lang="en-US" altLang="zh-CN" sz="1200" b="1">
                <a:solidFill>
                  <a:srgbClr val="E72D8B"/>
                </a:solidFill>
              </a:rPr>
              <a:t>1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矩形 38"/>
          <p:cNvSpPr>
            <a:spLocks noChangeArrowheads="1"/>
          </p:cNvSpPr>
          <p:nvPr/>
        </p:nvSpPr>
        <p:spPr bwMode="auto">
          <a:xfrm>
            <a:off x="684213" y="2541588"/>
            <a:ext cx="8351837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56   79   87   195   204   630   22   31   57   65   78   83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84213" y="3192463"/>
            <a:ext cx="83518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奇数：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79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57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65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偶数：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204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630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78</a:t>
            </a:r>
            <a:r>
              <a:rPr lang="zh-CN" altLang="en-US" sz="2800" b="1">
                <a:solidFill>
                  <a:srgbClr val="E8333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E8333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3850" y="815974"/>
            <a:ext cx="8351838" cy="17129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514350" indent="-514350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下面哪些数是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是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的倍数？哪些是质数？哪些是合数？哪些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是奇数？哪些是偶数？说一说你是怎样判断的。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29344" y="646359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练习二十八 </a:t>
            </a:r>
            <a:r>
              <a:rPr lang="zh-CN" altLang="en-US" sz="1200" b="1">
                <a:solidFill>
                  <a:srgbClr val="E72D8B"/>
                </a:solidFill>
              </a:rPr>
              <a:t>第</a:t>
            </a:r>
            <a:r>
              <a:rPr lang="en-US" altLang="zh-CN" sz="1200" b="1">
                <a:solidFill>
                  <a:srgbClr val="E72D8B"/>
                </a:solidFill>
              </a:rPr>
              <a:t>1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4"/>
          <p:cNvSpPr>
            <a:spLocks noChangeArrowheads="1"/>
          </p:cNvSpPr>
          <p:nvPr/>
        </p:nvSpPr>
        <p:spPr bwMode="auto">
          <a:xfrm>
            <a:off x="396082" y="1341513"/>
            <a:ext cx="8747918" cy="2637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）两个合数相乘，积还是合数。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）两个不同质数的公因数只有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）一个数的因数一定比它的倍数小。   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）两个数的最小公倍数是这两个数最大公因数的倍数。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）最小的质数是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 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251520" y="778600"/>
            <a:ext cx="8351838" cy="55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Tx/>
              <a:buAutoNum type="arabicPeriod" startAt="2"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判断下面的说法是否正确，并说一说你的理由。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71548" y="1341513"/>
            <a:ext cx="437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71548" y="1925419"/>
            <a:ext cx="437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71548" y="2399191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71548" y="2887396"/>
            <a:ext cx="4379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71548" y="3437732"/>
            <a:ext cx="5969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200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9344" y="646359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2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406889" y="627307"/>
            <a:ext cx="8566150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找出下面每组数的最大公因数和最小公倍数，以其中一组为例，说一说你是怎样找到的。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578339" y="1749792"/>
            <a:ext cx="15271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4 和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2018202" y="1749792"/>
            <a:ext cx="1782762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6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16</a:t>
            </a: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800964" y="1749792"/>
            <a:ext cx="16446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5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5578964" y="1749792"/>
            <a:ext cx="152717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10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7139477" y="1749792"/>
            <a:ext cx="15255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和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29152" y="2346935"/>
            <a:ext cx="74866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29152" y="2877329"/>
            <a:ext cx="74866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29152" y="3407723"/>
            <a:ext cx="74866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29152" y="3938117"/>
            <a:ext cx="74866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729152" y="4431265"/>
            <a:ext cx="748665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最大公因数是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，最小公倍数是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20784" y="513258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3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88925" y="608013"/>
            <a:ext cx="8566150" cy="259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60680" indent="-36068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食品店有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多个松花蛋。如果把它们装进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个一排的蛋托中，正好装完；如果把它们装进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个一排的蛋托中，也正好装完。一共有多少个松花蛋？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684212" y="3055938"/>
            <a:ext cx="799224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的公倍数中比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多一点的是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，所以一共有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个松花蛋。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45824" y="2571750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4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717550" y="1158875"/>
            <a:ext cx="74104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）把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长的绳子平均剪成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段，每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段长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，每段绳子是全长的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____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211513" y="1849438"/>
          <a:ext cx="260350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406400" progId="Equation.DSMT4">
                  <p:embed/>
                </p:oleObj>
              </mc:Choice>
              <mc:Fallback>
                <p:oleObj name="Equation" r:id="rId2" imgW="139700" imgH="4064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11513" y="1849438"/>
                        <a:ext cx="260350" cy="75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2428875" y="2560638"/>
          <a:ext cx="261938" cy="766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406400" progId="Equation.DSMT4">
                  <p:embed/>
                </p:oleObj>
              </mc:Choice>
              <mc:Fallback>
                <p:oleObj name="Equation" r:id="rId4" imgW="139700" imgH="4064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8875" y="2560638"/>
                        <a:ext cx="261938" cy="766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58554" y="102037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5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5"/>
          <p:cNvSpPr txBox="1">
            <a:spLocks noChangeArrowheads="1"/>
          </p:cNvSpPr>
          <p:nvPr/>
        </p:nvSpPr>
        <p:spPr bwMode="auto">
          <a:xfrm>
            <a:off x="143508" y="699542"/>
            <a:ext cx="8856984" cy="3677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1985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年第二次大熊猫调查结果显示，全国共有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1114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只野生大熊猫。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2015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年第四次大熊猫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调查结果显示，全国共有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1864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只野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生大熊猫，其中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1387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只生活在四川。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第二次调查到的野生大熊猫数量是第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3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四次调查数量的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；根据第四次调查，生活在四川的野生大熊猫占所有野生大熊猫数量的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874790" y="3159992"/>
          <a:ext cx="473075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315200" imgH="9753600" progId="Equation.DSMT4">
                  <p:embed/>
                </p:oleObj>
              </mc:Choice>
              <mc:Fallback>
                <p:oleObj name="Equation" r:id="rId2" imgW="7315200" imgH="97536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4790" y="3159992"/>
                        <a:ext cx="473075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5414963" y="3675957"/>
          <a:ext cx="571500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839200" imgH="9753600" progId="Equation.DSMT4">
                  <p:embed/>
                </p:oleObj>
              </mc:Choice>
              <mc:Fallback>
                <p:oleObj name="Equation" r:id="rId4" imgW="8839200" imgH="9753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963" y="3675957"/>
                        <a:ext cx="571500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6136" y="1347614"/>
            <a:ext cx="2949330" cy="18912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8193" y="628041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P118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5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5"/>
          <p:cNvSpPr txBox="1">
            <a:spLocks noChangeArrowheads="1"/>
          </p:cNvSpPr>
          <p:nvPr/>
        </p:nvSpPr>
        <p:spPr bwMode="auto">
          <a:xfrm>
            <a:off x="596106" y="978214"/>
            <a:ext cx="795178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用直线上的点表示下面各数，哪个数最接近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971550" y="3579813"/>
          <a:ext cx="23733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0" imgH="406400" progId="Equation.DSMT4">
                  <p:embed/>
                </p:oleObj>
              </mc:Choice>
              <mc:Fallback>
                <p:oleObj name="Equation" r:id="rId2" imgW="1143000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3579813"/>
                        <a:ext cx="2373313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561729" y="839714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6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  <p:graphicFrame>
        <p:nvGraphicFramePr>
          <p:cNvPr id="3" name="对象 3">
            <a:hlinkClick r:id="" action="ppaction://ole?verb=1"/>
            <a:extLst>
              <a:ext uri="{FF2B5EF4-FFF2-40B4-BE49-F238E27FC236}">
                <a16:creationId xmlns:a16="http://schemas.microsoft.com/office/drawing/2014/main" id="{3CBC33A1-1962-07EE-C604-466D899DE2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340" y="1923678"/>
          <a:ext cx="263421" cy="6777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57600" imgH="9448800" progId="Equation.DSMT4">
                  <p:embed/>
                </p:oleObj>
              </mc:Choice>
              <mc:Fallback>
                <p:oleObj name="Equation" r:id="rId4" imgW="3657600" imgH="9448800" progId="Equation.DSMT4">
                  <p:embed/>
                  <p:pic>
                    <p:nvPicPr>
                      <p:cNvPr id="6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340" y="1923678"/>
                        <a:ext cx="263421" cy="67773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E80BE9EA-6D03-FA84-0CD4-412BB7872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3802" y="1995686"/>
            <a:ext cx="660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</a:t>
            </a:r>
          </a:p>
        </p:txBody>
      </p:sp>
      <p:graphicFrame>
        <p:nvGraphicFramePr>
          <p:cNvPr id="8" name="对象 3">
            <a:hlinkClick r:id="" action="ppaction://ole?verb=1"/>
            <a:extLst>
              <a:ext uri="{FF2B5EF4-FFF2-40B4-BE49-F238E27FC236}">
                <a16:creationId xmlns:a16="http://schemas.microsoft.com/office/drawing/2014/main" id="{A9E8A124-C453-CD16-5088-D2B1B44C3E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82888" y="1924050"/>
          <a:ext cx="241300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52800" imgH="9448800" progId="Equation.DSMT4">
                  <p:embed/>
                </p:oleObj>
              </mc:Choice>
              <mc:Fallback>
                <p:oleObj name="Equation" r:id="rId6" imgW="3352800" imgH="9448800" progId="Equation.DSMT4">
                  <p:embed/>
                  <p:pic>
                    <p:nvPicPr>
                      <p:cNvPr id="8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2888" y="1924050"/>
                        <a:ext cx="241300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3">
            <a:hlinkClick r:id="" action="ppaction://ole?verb=1"/>
            <a:extLst>
              <a:ext uri="{FF2B5EF4-FFF2-40B4-BE49-F238E27FC236}">
                <a16:creationId xmlns:a16="http://schemas.microsoft.com/office/drawing/2014/main" id="{9997ABE1-BEE7-0137-086F-EEECC3E28E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35896" y="1923678"/>
          <a:ext cx="41592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791200" imgH="9448800" progId="Equation.DSMT4">
                  <p:embed/>
                </p:oleObj>
              </mc:Choice>
              <mc:Fallback>
                <p:oleObj name="Equation" r:id="rId8" imgW="5791200" imgH="9448800" progId="Equation.DSMT4">
                  <p:embed/>
                  <p:pic>
                    <p:nvPicPr>
                      <p:cNvPr id="9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923678"/>
                        <a:ext cx="415925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91DC1910-FCF2-E25F-4BD0-01128CD3F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1995686"/>
            <a:ext cx="660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3.7</a:t>
            </a:r>
          </a:p>
        </p:txBody>
      </p:sp>
      <p:graphicFrame>
        <p:nvGraphicFramePr>
          <p:cNvPr id="11" name="对象 3">
            <a:hlinkClick r:id="" action="ppaction://ole?verb=1"/>
            <a:extLst>
              <a:ext uri="{FF2B5EF4-FFF2-40B4-BE49-F238E27FC236}">
                <a16:creationId xmlns:a16="http://schemas.microsoft.com/office/drawing/2014/main" id="{5217FA90-6E2A-3C3F-F0FD-66B5E1BD45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36096" y="1924050"/>
          <a:ext cx="373063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181600" imgH="9448800" progId="Equation.DSMT4">
                  <p:embed/>
                </p:oleObj>
              </mc:Choice>
              <mc:Fallback>
                <p:oleObj name="Equation" r:id="rId10" imgW="5181600" imgH="9448800" progId="Equation.DSMT4">
                  <p:embed/>
                  <p:pic>
                    <p:nvPicPr>
                      <p:cNvPr id="11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1924050"/>
                        <a:ext cx="373063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3">
            <a:hlinkClick r:id="" action="ppaction://ole?verb=1"/>
            <a:extLst>
              <a:ext uri="{FF2B5EF4-FFF2-40B4-BE49-F238E27FC236}">
                <a16:creationId xmlns:a16="http://schemas.microsoft.com/office/drawing/2014/main" id="{F046629A-675E-AE0C-EB8A-781B3A6718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44208" y="1923678"/>
          <a:ext cx="261937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657600" imgH="9448800" progId="Equation.DSMT4">
                  <p:embed/>
                </p:oleObj>
              </mc:Choice>
              <mc:Fallback>
                <p:oleObj name="Equation" r:id="rId12" imgW="3657600" imgH="9448800" progId="Equation.DSMT4">
                  <p:embed/>
                  <p:pic>
                    <p:nvPicPr>
                      <p:cNvPr id="12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44208" y="1923678"/>
                        <a:ext cx="261937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2B1E7C98-C84E-0440-223C-7384A1EFD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288" y="1995686"/>
            <a:ext cx="6600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2.8</a:t>
            </a:r>
          </a:p>
        </p:txBody>
      </p:sp>
      <p:graphicFrame>
        <p:nvGraphicFramePr>
          <p:cNvPr id="14" name="对象 3">
            <a:hlinkClick r:id="" action="ppaction://ole?verb=1"/>
            <a:extLst>
              <a:ext uri="{FF2B5EF4-FFF2-40B4-BE49-F238E27FC236}">
                <a16:creationId xmlns:a16="http://schemas.microsoft.com/office/drawing/2014/main" id="{962F62D0-4835-7754-2523-A9C3E8A3EB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178800" y="1924050"/>
          <a:ext cx="371475" cy="67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5181600" imgH="9448800" progId="Equation.DSMT4">
                  <p:embed/>
                </p:oleObj>
              </mc:Choice>
              <mc:Fallback>
                <p:oleObj name="Equation" r:id="rId14" imgW="5181600" imgH="9448800" progId="Equation.DSMT4">
                  <p:embed/>
                  <p:pic>
                    <p:nvPicPr>
                      <p:cNvPr id="14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8800" y="1924050"/>
                        <a:ext cx="371475" cy="6778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组合 14">
            <a:extLst>
              <a:ext uri="{FF2B5EF4-FFF2-40B4-BE49-F238E27FC236}">
                <a16:creationId xmlns:a16="http://schemas.microsoft.com/office/drawing/2014/main" id="{F1BD4197-803E-1AAE-A9FA-FB536F113975}"/>
              </a:ext>
            </a:extLst>
          </p:cNvPr>
          <p:cNvGrpSpPr/>
          <p:nvPr/>
        </p:nvGrpSpPr>
        <p:grpSpPr>
          <a:xfrm>
            <a:off x="836114" y="2741215"/>
            <a:ext cx="7834785" cy="543307"/>
            <a:chOff x="836114" y="2741215"/>
            <a:chExt cx="7834785" cy="543307"/>
          </a:xfrm>
        </p:grpSpPr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B43F4E3C-8DC5-5B6B-C9DD-22B1C12C676D}"/>
                </a:ext>
              </a:extLst>
            </p:cNvPr>
            <p:cNvCxnSpPr/>
            <p:nvPr/>
          </p:nvCxnSpPr>
          <p:spPr>
            <a:xfrm>
              <a:off x="965993" y="2957190"/>
              <a:ext cx="7704906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824A0F21-6FF2-FD8B-564A-58F519C78A9D}"/>
                </a:ext>
              </a:extLst>
            </p:cNvPr>
            <p:cNvCxnSpPr/>
            <p:nvPr/>
          </p:nvCxnSpPr>
          <p:spPr>
            <a:xfrm>
              <a:off x="978693" y="274756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6C34870E-4474-2F52-D087-79F0E5FE8927}"/>
                </a:ext>
              </a:extLst>
            </p:cNvPr>
            <p:cNvCxnSpPr/>
            <p:nvPr/>
          </p:nvCxnSpPr>
          <p:spPr>
            <a:xfrm>
              <a:off x="2782888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B8563F06-2BEA-61C2-5C3A-A0DBBD737DDD}"/>
                </a:ext>
              </a:extLst>
            </p:cNvPr>
            <p:cNvCxnSpPr/>
            <p:nvPr/>
          </p:nvCxnSpPr>
          <p:spPr>
            <a:xfrm>
              <a:off x="4605338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id="{C4C2708D-FBF0-6CDB-7273-87291ABA0ADA}"/>
                </a:ext>
              </a:extLst>
            </p:cNvPr>
            <p:cNvCxnSpPr/>
            <p:nvPr/>
          </p:nvCxnSpPr>
          <p:spPr>
            <a:xfrm>
              <a:off x="6433096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B2893FE2-0544-F364-74FF-97C9FB14D32D}"/>
                </a:ext>
              </a:extLst>
            </p:cNvPr>
            <p:cNvCxnSpPr/>
            <p:nvPr/>
          </p:nvCxnSpPr>
          <p:spPr>
            <a:xfrm>
              <a:off x="8244408" y="2741215"/>
              <a:ext cx="0" cy="21597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BC6131A-5DEE-A617-0840-8A30EA4B5D5D}"/>
                </a:ext>
              </a:extLst>
            </p:cNvPr>
            <p:cNvSpPr txBox="1"/>
            <p:nvPr/>
          </p:nvSpPr>
          <p:spPr>
            <a:xfrm>
              <a:off x="836114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0</a:t>
              </a:r>
              <a:endParaRPr lang="zh-CN" altLang="en-US" dirty="0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054D00D-2741-866B-2DE0-9353303BEB51}"/>
                </a:ext>
              </a:extLst>
            </p:cNvPr>
            <p:cNvSpPr txBox="1"/>
            <p:nvPr/>
          </p:nvSpPr>
          <p:spPr>
            <a:xfrm>
              <a:off x="2650436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5357257-F2C2-CF3A-420C-0E7DADC24C63}"/>
                </a:ext>
              </a:extLst>
            </p:cNvPr>
            <p:cNvSpPr txBox="1"/>
            <p:nvPr/>
          </p:nvSpPr>
          <p:spPr>
            <a:xfrm>
              <a:off x="4467330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D3AF6B17-A169-5497-5B8A-D4B2BDB6191E}"/>
                </a:ext>
              </a:extLst>
            </p:cNvPr>
            <p:cNvSpPr txBox="1"/>
            <p:nvPr/>
          </p:nvSpPr>
          <p:spPr>
            <a:xfrm>
              <a:off x="6279244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66C10B9-958A-912A-F3F0-C0D989916A7D}"/>
                </a:ext>
              </a:extLst>
            </p:cNvPr>
            <p:cNvSpPr txBox="1"/>
            <p:nvPr/>
          </p:nvSpPr>
          <p:spPr>
            <a:xfrm>
              <a:off x="8106789" y="2915190"/>
              <a:ext cx="360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477838" y="852488"/>
            <a:ext cx="84866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先填空，再把各数按从小到大的顺序排列起来。</a:t>
            </a:r>
          </a:p>
        </p:txBody>
      </p:sp>
      <p:graphicFrame>
        <p:nvGraphicFramePr>
          <p:cNvPr id="5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827088" y="1677988"/>
          <a:ext cx="1338262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2300" imgH="393700" progId="Equation.DSMT4">
                  <p:embed/>
                </p:oleObj>
              </mc:Choice>
              <mc:Fallback>
                <p:oleObj name="Equation" r:id="rId2" imgW="622300" imgH="3937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1677988"/>
                        <a:ext cx="1338262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387600" y="1677988"/>
          <a:ext cx="14732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85800" imgH="393700" progId="Equation.DSMT4">
                  <p:embed/>
                </p:oleObj>
              </mc:Choice>
              <mc:Fallback>
                <p:oleObj name="Equation" r:id="rId4" imgW="685800" imgH="3937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1677988"/>
                        <a:ext cx="1473200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083050" y="1677988"/>
          <a:ext cx="27305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69365" imgH="393700" progId="Equation.DSMT4">
                  <p:embed/>
                </p:oleObj>
              </mc:Choice>
              <mc:Fallback>
                <p:oleObj name="Equation" r:id="rId6" imgW="1269365" imgH="393700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3050" y="1677988"/>
                        <a:ext cx="2730500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35800" y="1677988"/>
          <a:ext cx="1282700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596900" imgH="393700" progId="Equation.DSMT4">
                  <p:embed/>
                </p:oleObj>
              </mc:Choice>
              <mc:Fallback>
                <p:oleObj name="Equation" r:id="rId8" imgW="596900" imgH="393700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5800" y="1677988"/>
                        <a:ext cx="1282700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562100" y="1611313"/>
            <a:ext cx="404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263900" y="2071688"/>
            <a:ext cx="404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122863" y="1598613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119688" y="2081213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208713" y="1595438"/>
            <a:ext cx="404812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208713" y="2081213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740650" y="1611313"/>
            <a:ext cx="4048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7732713" y="2065338"/>
            <a:ext cx="4048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</a:p>
        </p:txBody>
      </p:sp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1614488" y="2722563"/>
          <a:ext cx="2468562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855470" imgH="681355" progId="Equation.DSMT4">
                  <p:embed/>
                </p:oleObj>
              </mc:Choice>
              <mc:Fallback>
                <p:oleObj name="Equation" r:id="rId10" imgW="1855470" imgH="68135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4488" y="2722563"/>
                        <a:ext cx="2468562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文本框 21"/>
          <p:cNvSpPr txBox="1"/>
          <p:nvPr/>
        </p:nvSpPr>
        <p:spPr>
          <a:xfrm>
            <a:off x="372939" y="745900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7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468313" y="593725"/>
            <a:ext cx="7951787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下列分数中哪些数是最简分数？把不是最简分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数的化成最简分数，并说一说化简的依据。</a:t>
            </a:r>
          </a:p>
        </p:txBody>
      </p:sp>
      <p:graphicFrame>
        <p:nvGraphicFramePr>
          <p:cNvPr id="4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87450" y="1901825"/>
          <a:ext cx="3000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393700" progId="Equation.DSMT4">
                  <p:embed/>
                </p:oleObj>
              </mc:Choice>
              <mc:Fallback>
                <p:oleObj name="Equation" r:id="rId2" imgW="139700" imgH="3937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901825"/>
                        <a:ext cx="300038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028825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393700" progId="Equation.DSMT4">
                  <p:embed/>
                </p:oleObj>
              </mc:Choice>
              <mc:Fallback>
                <p:oleObj name="Equation" r:id="rId4" imgW="228600" imgH="3937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074988" y="1905000"/>
          <a:ext cx="465137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900" imgH="393065" progId="Equation.DSMT4">
                  <p:embed/>
                </p:oleObj>
              </mc:Choice>
              <mc:Fallback>
                <p:oleObj name="Equation" r:id="rId6" imgW="215900" imgH="393065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1905000"/>
                        <a:ext cx="465137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0941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600" imgH="393700" progId="Equation.DSMT4">
                  <p:embed/>
                </p:oleObj>
              </mc:Choice>
              <mc:Fallback>
                <p:oleObj name="Equation" r:id="rId8" imgW="228600" imgH="393700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1609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8600" imgH="393700" progId="Equation.DSMT4">
                  <p:embed/>
                </p:oleObj>
              </mc:Choice>
              <mc:Fallback>
                <p:oleObj name="Equation" r:id="rId10" imgW="228600" imgH="393700" progId="Equation.DSMT4">
                  <p:embed/>
                  <p:pic>
                    <p:nvPicPr>
                      <p:cNvPr id="0" name="对象 7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81725" y="1911350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400" imgH="393700" progId="Equation.DSMT4">
                  <p:embed/>
                </p:oleObj>
              </mc:Choice>
              <mc:Fallback>
                <p:oleObj name="Equation" r:id="rId12" imgW="152400" imgH="393700" progId="Equation.DSMT4">
                  <p:embed/>
                  <p:pic>
                    <p:nvPicPr>
                      <p:cNvPr id="0" name="对象 8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1911350"/>
                        <a:ext cx="3270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18338" y="1911350"/>
          <a:ext cx="4635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5900" imgH="393065" progId="Equation.DSMT4">
                  <p:embed/>
                </p:oleObj>
              </mc:Choice>
              <mc:Fallback>
                <p:oleObj name="Equation" r:id="rId14" imgW="215900" imgH="393065" progId="Equation.DSMT4">
                  <p:embed/>
                  <p:pic>
                    <p:nvPicPr>
                      <p:cNvPr id="0" name="对象 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8338" y="1911350"/>
                        <a:ext cx="46355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595313" y="2973388"/>
            <a:ext cx="807243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EB535A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化简的依据是分数的基本性质：用分数的分子与分母同时除以不为零的数，这个分数的大小不变。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8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468313" y="593725"/>
            <a:ext cx="7951787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下列分数中哪些数是最简分数？把不是最简分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数的化成最简分数，并说一说化简的依据。</a:t>
            </a:r>
          </a:p>
        </p:txBody>
      </p:sp>
      <p:graphicFrame>
        <p:nvGraphicFramePr>
          <p:cNvPr id="4" name="对象 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187450" y="1901825"/>
          <a:ext cx="300038" cy="84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393700" progId="Equation.DSMT4">
                  <p:embed/>
                </p:oleObj>
              </mc:Choice>
              <mc:Fallback>
                <p:oleObj name="Equation" r:id="rId2" imgW="139700" imgH="393700" progId="Equation.DSMT4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1901825"/>
                        <a:ext cx="300038" cy="84137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028825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393700" progId="Equation.DSMT4">
                  <p:embed/>
                </p:oleObj>
              </mc:Choice>
              <mc:Fallback>
                <p:oleObj name="Equation" r:id="rId4" imgW="228600" imgH="3937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074988" y="1905000"/>
          <a:ext cx="465137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900" imgH="393065" progId="Equation.DSMT4">
                  <p:embed/>
                </p:oleObj>
              </mc:Choice>
              <mc:Fallback>
                <p:oleObj name="Equation" r:id="rId6" imgW="215900" imgH="393065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4988" y="1905000"/>
                        <a:ext cx="465137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0941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8600" imgH="393700" progId="Equation.DSMT4">
                  <p:embed/>
                </p:oleObj>
              </mc:Choice>
              <mc:Fallback>
                <p:oleObj name="Equation" r:id="rId8" imgW="228600" imgH="393700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41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160963" y="1905000"/>
          <a:ext cx="492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28600" imgH="393700" progId="Equation.DSMT4">
                  <p:embed/>
                </p:oleObj>
              </mc:Choice>
              <mc:Fallback>
                <p:oleObj name="Equation" r:id="rId10" imgW="228600" imgH="393700" progId="Equation.DSMT4">
                  <p:embed/>
                  <p:pic>
                    <p:nvPicPr>
                      <p:cNvPr id="0" name="对象 7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1905000"/>
                        <a:ext cx="492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81725" y="1911350"/>
          <a:ext cx="327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52400" imgH="393700" progId="Equation.DSMT4">
                  <p:embed/>
                </p:oleObj>
              </mc:Choice>
              <mc:Fallback>
                <p:oleObj name="Equation" r:id="rId12" imgW="152400" imgH="393700" progId="Equation.DSMT4">
                  <p:embed/>
                  <p:pic>
                    <p:nvPicPr>
                      <p:cNvPr id="0" name="对象 8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1911350"/>
                        <a:ext cx="3270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18338" y="1911350"/>
          <a:ext cx="46355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5900" imgH="393065" progId="Equation.DSMT4">
                  <p:embed/>
                </p:oleObj>
              </mc:Choice>
              <mc:Fallback>
                <p:oleObj name="Equation" r:id="rId14" imgW="215900" imgH="393065" progId="Equation.DSMT4">
                  <p:embed/>
                  <p:pic>
                    <p:nvPicPr>
                      <p:cNvPr id="0" name="对象 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8338" y="1911350"/>
                        <a:ext cx="46355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15"/>
          <p:cNvSpPr txBox="1">
            <a:spLocks noChangeArrowheads="1"/>
          </p:cNvSpPr>
          <p:nvPr/>
        </p:nvSpPr>
        <p:spPr bwMode="auto">
          <a:xfrm>
            <a:off x="4581525" y="2963863"/>
            <a:ext cx="3960813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EB535A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其余的都不是最简分数：</a:t>
            </a: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531813" y="2811463"/>
            <a:ext cx="3862387" cy="850900"/>
            <a:chOff x="521991" y="3116912"/>
            <a:chExt cx="3862713" cy="849786"/>
          </a:xfrm>
        </p:grpSpPr>
        <p:sp>
          <p:nvSpPr>
            <p:cNvPr id="13" name="TextBox 15"/>
            <p:cNvSpPr txBox="1">
              <a:spLocks noChangeArrowheads="1"/>
            </p:cNvSpPr>
            <p:nvPr/>
          </p:nvSpPr>
          <p:spPr bwMode="auto">
            <a:xfrm>
              <a:off x="521991" y="3274852"/>
              <a:ext cx="2103729" cy="54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EB535A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最简分数有：</a:t>
              </a:r>
            </a:p>
          </p:txBody>
        </p:sp>
        <p:graphicFrame>
          <p:nvGraphicFramePr>
            <p:cNvPr id="14" name="对象 12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2727582" y="3116912"/>
            <a:ext cx="465137" cy="8429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215900" imgH="393065" progId="Equation.DSMT4">
                    <p:embed/>
                  </p:oleObj>
                </mc:Choice>
                <mc:Fallback>
                  <p:oleObj name="Equation" r:id="rId16" imgW="215900" imgH="393065" progId="Equation.DSMT4">
                    <p:embed/>
                    <p:pic>
                      <p:nvPicPr>
                        <p:cNvPr id="0" name="对象 12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7582" y="3116912"/>
                          <a:ext cx="465137" cy="842962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3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3354451" y="3123735"/>
            <a:ext cx="492125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228600" imgH="393700" progId="Equation.DSMT4">
                    <p:embed/>
                  </p:oleObj>
                </mc:Choice>
                <mc:Fallback>
                  <p:oleObj name="Equation" r:id="rId18" imgW="228600" imgH="393700" progId="Equation.DSMT4">
                    <p:embed/>
                    <p:pic>
                      <p:nvPicPr>
                        <p:cNvPr id="0" name="对象 13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54451" y="3123735"/>
                          <a:ext cx="492125" cy="8429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4">
              <a:hlinkClick r:id="" action="ppaction://ole?verb=1"/>
            </p:cNvPr>
            <p:cNvGraphicFramePr>
              <a:graphicFrameLocks noChangeAspect="1"/>
            </p:cNvGraphicFramePr>
            <p:nvPr/>
          </p:nvGraphicFramePr>
          <p:xfrm>
            <a:off x="4057679" y="3123735"/>
            <a:ext cx="327025" cy="8429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52400" imgH="393700" progId="Equation.DSMT4">
                    <p:embed/>
                  </p:oleObj>
                </mc:Choice>
                <mc:Fallback>
                  <p:oleObj name="Equation" r:id="rId20" imgW="152400" imgH="393700" progId="Equation.DSMT4">
                    <p:embed/>
                    <p:pic>
                      <p:nvPicPr>
                        <p:cNvPr id="0" name="对象 14">
                          <a:hlinkClick r:id="" action="ppaction://ole?verb=1"/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57679" y="3123735"/>
                          <a:ext cx="327025" cy="842963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7" name="对象 1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347788" y="3768725"/>
          <a:ext cx="8731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405765" imgH="393065" progId="Equation.DSMT4">
                  <p:embed/>
                </p:oleObj>
              </mc:Choice>
              <mc:Fallback>
                <p:oleObj name="Equation" r:id="rId22" imgW="405765" imgH="393065" progId="Equation.DSMT4">
                  <p:embed/>
                  <p:pic>
                    <p:nvPicPr>
                      <p:cNvPr id="0" name="对象 1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7788" y="3768725"/>
                        <a:ext cx="8731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076575" y="3770313"/>
          <a:ext cx="1038225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482600" imgH="393700" progId="Equation.DSMT4">
                  <p:embed/>
                </p:oleObj>
              </mc:Choice>
              <mc:Fallback>
                <p:oleObj name="Equation" r:id="rId24" imgW="482600" imgH="393700" progId="Equation.DSMT4">
                  <p:embed/>
                  <p:pic>
                    <p:nvPicPr>
                      <p:cNvPr id="0" name="对象 18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6575" y="3770313"/>
                        <a:ext cx="1038225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940300" y="3768725"/>
          <a:ext cx="1039813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482600" imgH="393700" progId="Equation.DSMT4">
                  <p:embed/>
                </p:oleObj>
              </mc:Choice>
              <mc:Fallback>
                <p:oleObj name="Equation" r:id="rId26" imgW="482600" imgH="393700" progId="Equation.DSMT4">
                  <p:embed/>
                  <p:pic>
                    <p:nvPicPr>
                      <p:cNvPr id="0" name="对象 1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0300" y="3768725"/>
                        <a:ext cx="1039813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7037388" y="3768725"/>
          <a:ext cx="1117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520700" imgH="393700" progId="Equation.DSMT4">
                  <p:embed/>
                </p:oleObj>
              </mc:Choice>
              <mc:Fallback>
                <p:oleObj name="Equation" r:id="rId28" imgW="520700" imgH="393700" progId="Equation.DSMT4">
                  <p:embed/>
                  <p:pic>
                    <p:nvPicPr>
                      <p:cNvPr id="0" name="对象 20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37388" y="3768725"/>
                        <a:ext cx="1117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8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711323" y="785202"/>
            <a:ext cx="29527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计算。</a:t>
            </a:r>
          </a:p>
        </p:txBody>
      </p:sp>
      <p:graphicFrame>
        <p:nvGraphicFramePr>
          <p:cNvPr id="11" name="对象 2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841498" y="1721827"/>
          <a:ext cx="1117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700" imgH="393700" progId="Equation.DSMT4">
                  <p:embed/>
                </p:oleObj>
              </mc:Choice>
              <mc:Fallback>
                <p:oleObj name="Equation" r:id="rId2" imgW="520700" imgH="393700" progId="Equation.DSMT4">
                  <p:embed/>
                  <p:pic>
                    <p:nvPicPr>
                      <p:cNvPr id="0" name="对象 2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498" y="1721827"/>
                        <a:ext cx="1117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749673" y="1718652"/>
          <a:ext cx="736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2900" imgH="393700" progId="Equation.DSMT4">
                  <p:embed/>
                </p:oleObj>
              </mc:Choice>
              <mc:Fallback>
                <p:oleObj name="Equation" r:id="rId4" imgW="342900" imgH="393700" progId="Equation.DSMT4">
                  <p:embed/>
                  <p:pic>
                    <p:nvPicPr>
                      <p:cNvPr id="0" name="对象 4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9673" y="1718652"/>
                        <a:ext cx="736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445123" y="1718652"/>
          <a:ext cx="736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42900" imgH="393700" progId="Equation.DSMT4">
                  <p:embed/>
                </p:oleObj>
              </mc:Choice>
              <mc:Fallback>
                <p:oleObj name="Equation" r:id="rId6" imgW="342900" imgH="393700" progId="Equation.DSMT4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45123" y="1718652"/>
                        <a:ext cx="736600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061198" y="1718652"/>
          <a:ext cx="133667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22300" imgH="393700" progId="Equation.DSMT4">
                  <p:embed/>
                </p:oleObj>
              </mc:Choice>
              <mc:Fallback>
                <p:oleObj name="Equation" r:id="rId8" imgW="622300" imgH="393700" progId="Equation.DSMT4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1198" y="1718652"/>
                        <a:ext cx="133667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954210" y="3002940"/>
          <a:ext cx="73660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42900" imgH="393700" progId="Equation.DSMT4">
                  <p:embed/>
                </p:oleObj>
              </mc:Choice>
              <mc:Fallback>
                <p:oleObj name="Equation" r:id="rId10" imgW="342900" imgH="393700" progId="Equation.DSMT4">
                  <p:embed/>
                  <p:pic>
                    <p:nvPicPr>
                      <p:cNvPr id="0" name="对象 7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4210" y="3002940"/>
                        <a:ext cx="736600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8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708398" y="3031515"/>
          <a:ext cx="8191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81000" imgH="393700" progId="Equation.DSMT4">
                  <p:embed/>
                </p:oleObj>
              </mc:Choice>
              <mc:Fallback>
                <p:oleObj name="Equation" r:id="rId12" imgW="381000" imgH="393700" progId="Equation.DSMT4">
                  <p:embed/>
                  <p:pic>
                    <p:nvPicPr>
                      <p:cNvPr id="0" name="对象 8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398" y="3031515"/>
                        <a:ext cx="819150" cy="8429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418135" y="2998177"/>
          <a:ext cx="6826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7500" imgH="393065" progId="Equation.DSMT4">
                  <p:embed/>
                </p:oleObj>
              </mc:Choice>
              <mc:Fallback>
                <p:oleObj name="Equation" r:id="rId14" imgW="317500" imgH="393065" progId="Equation.DSMT4">
                  <p:embed/>
                  <p:pic>
                    <p:nvPicPr>
                      <p:cNvPr id="0" name="对象 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8135" y="2998177"/>
                        <a:ext cx="682625" cy="8429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045323" y="2915627"/>
          <a:ext cx="14176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660400" imgH="431800" progId="Equation.DSMT4">
                  <p:embed/>
                </p:oleObj>
              </mc:Choice>
              <mc:Fallback>
                <p:oleObj name="Equation" r:id="rId16" imgW="660400" imgH="431800" progId="Equation.DSMT4">
                  <p:embed/>
                  <p:pic>
                    <p:nvPicPr>
                      <p:cNvPr id="0" name="对象 11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323" y="2915627"/>
                        <a:ext cx="1417637" cy="9255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1978148" y="1999640"/>
          <a:ext cx="4191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3200" imgH="165100" progId="Equation.DSMT4">
                  <p:embed/>
                </p:oleObj>
              </mc:Choice>
              <mc:Fallback>
                <p:oleObj name="Equation" r:id="rId18" imgW="203200" imgH="1651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148" y="1999640"/>
                        <a:ext cx="419100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3435473" y="1756752"/>
          <a:ext cx="52387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254000" imgH="405765" progId="Equation.DSMT4">
                  <p:embed/>
                </p:oleObj>
              </mc:Choice>
              <mc:Fallback>
                <p:oleObj name="Equation" r:id="rId20" imgW="254000" imgH="405765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473" y="1756752"/>
                        <a:ext cx="52387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5181723" y="1747227"/>
          <a:ext cx="6826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30200" imgH="406400" progId="Equation.DSMT4">
                  <p:embed/>
                </p:oleObj>
              </mc:Choice>
              <mc:Fallback>
                <p:oleObj name="Equation" r:id="rId22" imgW="330200" imgH="4064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723" y="1747227"/>
                        <a:ext cx="6826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7301035" y="1747227"/>
          <a:ext cx="65563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317500" imgH="405765" progId="Equation.DSMT4">
                  <p:embed/>
                </p:oleObj>
              </mc:Choice>
              <mc:Fallback>
                <p:oleObj name="Equation" r:id="rId24" imgW="317500" imgH="4057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1035" y="1747227"/>
                        <a:ext cx="655638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1690810" y="3028340"/>
          <a:ext cx="522288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254000" imgH="405765" progId="Equation.DSMT4">
                  <p:embed/>
                </p:oleObj>
              </mc:Choice>
              <mc:Fallback>
                <p:oleObj name="Equation" r:id="rId26" imgW="254000" imgH="4057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0810" y="3028340"/>
                        <a:ext cx="522288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3524373" y="3071202"/>
          <a:ext cx="652462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317500" imgH="405765" progId="Equation.DSMT4">
                  <p:embed/>
                </p:oleObj>
              </mc:Choice>
              <mc:Fallback>
                <p:oleObj name="Equation" r:id="rId28" imgW="317500" imgH="405765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4373" y="3071202"/>
                        <a:ext cx="652462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5038848" y="3025165"/>
          <a:ext cx="677862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330200" imgH="406400" progId="Equation.DSMT4">
                  <p:embed/>
                </p:oleObj>
              </mc:Choice>
              <mc:Fallback>
                <p:oleObj name="Equation" r:id="rId30" imgW="330200" imgH="40640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8848" y="3025165"/>
                        <a:ext cx="677862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7428035" y="2995002"/>
          <a:ext cx="83343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405765" imgH="405765" progId="Equation.DSMT4">
                  <p:embed/>
                </p:oleObj>
              </mc:Choice>
              <mc:Fallback>
                <p:oleObj name="Equation" r:id="rId32" imgW="405765" imgH="405765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28035" y="2995002"/>
                        <a:ext cx="833438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文本框 26"/>
          <p:cNvSpPr txBox="1"/>
          <p:nvPr/>
        </p:nvSpPr>
        <p:spPr>
          <a:xfrm>
            <a:off x="2038596" y="1003776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9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5"/>
          <p:cNvSpPr txBox="1">
            <a:spLocks noChangeArrowheads="1"/>
          </p:cNvSpPr>
          <p:nvPr/>
        </p:nvSpPr>
        <p:spPr bwMode="auto">
          <a:xfrm>
            <a:off x="468312" y="512763"/>
            <a:ext cx="8019195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中国煤炭资源的种类较多，具体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构成如下图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）褐煤占煤炭总量的几分之几？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）你还能提出其他数学问题并解答吗？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116013" y="2241550"/>
          <a:ext cx="2849562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43965" imgH="406400" progId="Equation.DSMT4">
                  <p:embed/>
                </p:oleObj>
              </mc:Choice>
              <mc:Fallback>
                <p:oleObj name="Equation" r:id="rId2" imgW="1243965" imgH="406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2241550"/>
                        <a:ext cx="2849562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116013" y="3363913"/>
          <a:ext cx="3956050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26565" imgH="254000" progId="Equation.DSMT4">
                  <p:embed/>
                </p:oleObj>
              </mc:Choice>
              <mc:Fallback>
                <p:oleObj name="Equation" r:id="rId4" imgW="1726565" imgH="2540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3363913"/>
                        <a:ext cx="3956050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693988" y="3856038"/>
          <a:ext cx="1795462" cy="876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37565" imgH="406400" progId="Equation.DSMT4">
                  <p:embed/>
                </p:oleObj>
              </mc:Choice>
              <mc:Fallback>
                <p:oleObj name="Equation" r:id="rId6" imgW="837565" imgH="4064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988" y="3856038"/>
                        <a:ext cx="1795462" cy="876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144" y="2243584"/>
            <a:ext cx="2371625" cy="23994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742159" y="2031809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10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529371" y="1049092"/>
          <a:ext cx="7991476" cy="37274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4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2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2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5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076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名称</a:t>
                      </a:r>
                    </a:p>
                  </a:txBody>
                  <a:tcPr marL="91424" marR="91424" marT="45714" marB="45714" anchor="ctr">
                    <a:solidFill>
                      <a:srgbClr val="E72D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图形及条件</a:t>
                      </a:r>
                    </a:p>
                  </a:txBody>
                  <a:tcPr marL="91424" marR="91424" marT="45714" marB="45714" anchor="ctr">
                    <a:solidFill>
                      <a:srgbClr val="E72D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表面积</a:t>
                      </a:r>
                    </a:p>
                  </a:txBody>
                  <a:tcPr marL="91424" marR="91424" marT="45714" marB="45714" anchor="ctr">
                    <a:solidFill>
                      <a:srgbClr val="E72D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体积</a:t>
                      </a:r>
                    </a:p>
                  </a:txBody>
                  <a:tcPr marL="91424" marR="91424" marT="45714" marB="45714" anchor="ctr">
                    <a:solidFill>
                      <a:srgbClr val="E72D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8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长方体</a:t>
                      </a:r>
                    </a:p>
                  </a:txBody>
                  <a:tcPr marL="91424" marR="91424" marT="45714" marB="457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4" marR="91424" marT="45714" marB="457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2800" b="1" i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S=</a:t>
                      </a:r>
                      <a:endParaRPr lang="zh-CN" altLang="en-US" sz="2800" b="1" i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4" marR="91424" marT="45714" marB="457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i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V=</a:t>
                      </a:r>
                      <a:endParaRPr lang="zh-CN" altLang="en-US" sz="2800" b="1" i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4" marR="91424" marT="45714" marB="45714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正方体</a:t>
                      </a:r>
                    </a:p>
                  </a:txBody>
                  <a:tcPr marL="91424" marR="91424" marT="45714" marB="45714" anchor="ctr"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4" marR="91424" marT="45714" marB="45714" anchor="ctr"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i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S=</a:t>
                      </a:r>
                      <a:endParaRPr lang="zh-CN" altLang="en-US" sz="2800" b="1" i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4" marR="91424" marT="45714" marB="45714" anchor="ctr"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2800" b="1" i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V=</a:t>
                      </a:r>
                      <a:endParaRPr lang="zh-CN" altLang="en-US" sz="2800" b="1" i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4" marR="91424" marT="45714" marB="45714" anchor="ctr">
                    <a:solidFill>
                      <a:srgbClr val="FAD6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文本框 1"/>
          <p:cNvSpPr txBox="1">
            <a:spLocks noChangeArrowheads="1"/>
          </p:cNvSpPr>
          <p:nvPr/>
        </p:nvSpPr>
        <p:spPr bwMode="auto">
          <a:xfrm>
            <a:off x="488095" y="491026"/>
            <a:ext cx="2303463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11. 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填写下表。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 sz="3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4556858" y="2623892"/>
          <a:ext cx="245427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16965" imgH="254000" progId="Equation.DSMT4">
                  <p:embed/>
                </p:oleObj>
              </mc:Choice>
              <mc:Fallback>
                <p:oleObj name="Equation" r:id="rId2" imgW="1116965" imgH="2540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858" y="2623892"/>
                        <a:ext cx="2454275" cy="56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7655658" y="2241304"/>
          <a:ext cx="663575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9400" imgH="177800" progId="Equation.DSMT4">
                  <p:embed/>
                </p:oleObj>
              </mc:Choice>
              <mc:Fallback>
                <p:oleObj name="Equation" r:id="rId4" imgW="279400" imgH="1778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5658" y="2241304"/>
                        <a:ext cx="663575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5021996" y="3752604"/>
          <a:ext cx="646112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4000" imgH="203200" progId="Equation.DSMT4">
                  <p:embed/>
                </p:oleObj>
              </mc:Choice>
              <mc:Fallback>
                <p:oleObj name="Equation" r:id="rId6" imgW="254000" imgH="2032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1996" y="3752604"/>
                        <a:ext cx="646112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7693758" y="3700217"/>
          <a:ext cx="4619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77800" imgH="203200" progId="Equation.DSMT4">
                  <p:embed/>
                </p:oleObj>
              </mc:Choice>
              <mc:Fallback>
                <p:oleObj name="Equation" r:id="rId8" imgW="177800" imgH="2032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3758" y="3700217"/>
                        <a:ext cx="461963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立方体 11"/>
          <p:cNvSpPr/>
          <p:nvPr/>
        </p:nvSpPr>
        <p:spPr>
          <a:xfrm>
            <a:off x="2453421" y="2085729"/>
            <a:ext cx="1538287" cy="890588"/>
          </a:xfrm>
          <a:prstGeom prst="cub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文本框 1"/>
          <p:cNvSpPr txBox="1">
            <a:spLocks noChangeArrowheads="1"/>
          </p:cNvSpPr>
          <p:nvPr/>
        </p:nvSpPr>
        <p:spPr bwMode="auto">
          <a:xfrm>
            <a:off x="2897921" y="2568329"/>
            <a:ext cx="649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3877408" y="2711204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</a:p>
        </p:txBody>
      </p: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4020283" y="2146054"/>
            <a:ext cx="6477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h</a:t>
            </a:r>
          </a:p>
        </p:txBody>
      </p:sp>
      <p:sp>
        <p:nvSpPr>
          <p:cNvPr id="16" name="立方体 15"/>
          <p:cNvSpPr/>
          <p:nvPr/>
        </p:nvSpPr>
        <p:spPr>
          <a:xfrm>
            <a:off x="2540733" y="3511304"/>
            <a:ext cx="1006475" cy="892175"/>
          </a:xfrm>
          <a:prstGeom prst="cub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7" name="文本框 1"/>
          <p:cNvSpPr txBox="1">
            <a:spLocks noChangeArrowheads="1"/>
          </p:cNvSpPr>
          <p:nvPr/>
        </p:nvSpPr>
        <p:spPr bwMode="auto">
          <a:xfrm>
            <a:off x="2791558" y="4012954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18" name="文本框 1"/>
          <p:cNvSpPr txBox="1">
            <a:spLocks noChangeArrowheads="1"/>
          </p:cNvSpPr>
          <p:nvPr/>
        </p:nvSpPr>
        <p:spPr bwMode="auto">
          <a:xfrm>
            <a:off x="3344008" y="4120904"/>
            <a:ext cx="647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19" name="文本框 1"/>
          <p:cNvSpPr txBox="1">
            <a:spLocks noChangeArrowheads="1"/>
          </p:cNvSpPr>
          <p:nvPr/>
        </p:nvSpPr>
        <p:spPr bwMode="auto">
          <a:xfrm>
            <a:off x="3517046" y="3544642"/>
            <a:ext cx="647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2809691" y="687956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11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55650" y="771525"/>
            <a:ext cx="7632774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12. 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）举例说明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1cm</a:t>
            </a:r>
            <a:r>
              <a:rPr lang="en-US" altLang="zh-CN" sz="30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1dm</a:t>
            </a:r>
            <a:r>
              <a:rPr lang="en-US" altLang="zh-CN" sz="30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1m</a:t>
            </a:r>
            <a:r>
              <a:rPr lang="en-US" altLang="zh-CN" sz="30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各有多</a:t>
            </a:r>
            <a:endParaRPr lang="en-US" altLang="zh-CN" sz="3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    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大，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1mL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的水大约有多少。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276225" y="1965325"/>
            <a:ext cx="2382838" cy="1993900"/>
            <a:chOff x="280618" y="2355726"/>
            <a:chExt cx="2384000" cy="1994628"/>
          </a:xfrm>
        </p:grpSpPr>
        <p:pic>
          <p:nvPicPr>
            <p:cNvPr id="4" name="图片 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427"/>
            <a:stretch>
              <a:fillRect/>
            </a:stretch>
          </p:blipFill>
          <p:spPr bwMode="auto">
            <a:xfrm>
              <a:off x="280618" y="2355726"/>
              <a:ext cx="2384000" cy="15121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矩形 9"/>
            <p:cNvSpPr>
              <a:spLocks noChangeArrowheads="1"/>
            </p:cNvSpPr>
            <p:nvPr/>
          </p:nvSpPr>
          <p:spPr bwMode="auto">
            <a:xfrm>
              <a:off x="1001174" y="3827134"/>
              <a:ext cx="94288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1cm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 bwMode="auto">
          <a:xfrm>
            <a:off x="2339975" y="2225675"/>
            <a:ext cx="1754188" cy="1939925"/>
            <a:chOff x="3059832" y="2452422"/>
            <a:chExt cx="1754926" cy="1939976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/>
            <a:srcRect t="50000"/>
            <a:stretch>
              <a:fillRect/>
            </a:stretch>
          </p:blipFill>
          <p:spPr>
            <a:xfrm>
              <a:off x="3059832" y="2452422"/>
              <a:ext cx="1754926" cy="131877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矩形 10"/>
            <p:cNvSpPr>
              <a:spLocks noChangeArrowheads="1"/>
            </p:cNvSpPr>
            <p:nvPr/>
          </p:nvSpPr>
          <p:spPr bwMode="auto">
            <a:xfrm>
              <a:off x="3650921" y="3869178"/>
              <a:ext cx="984565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1dm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 bwMode="auto">
          <a:xfrm>
            <a:off x="4029075" y="1965325"/>
            <a:ext cx="2398713" cy="2736850"/>
            <a:chOff x="5580112" y="2211710"/>
            <a:chExt cx="2399480" cy="273792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2211710"/>
              <a:ext cx="2399480" cy="2399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11"/>
            <p:cNvSpPr>
              <a:spLocks noChangeArrowheads="1"/>
            </p:cNvSpPr>
            <p:nvPr/>
          </p:nvSpPr>
          <p:spPr bwMode="auto">
            <a:xfrm>
              <a:off x="6486956" y="4426414"/>
              <a:ext cx="784189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1m</a:t>
              </a:r>
              <a:r>
                <a:rPr lang="en-US" altLang="zh-CN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 bwMode="auto">
          <a:xfrm>
            <a:off x="6315075" y="1919288"/>
            <a:ext cx="1995488" cy="2782887"/>
            <a:chOff x="6314626" y="1918852"/>
            <a:chExt cx="1996470" cy="2783892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/>
            <a:srcRect b="10037"/>
            <a:stretch>
              <a:fillRect/>
            </a:stretch>
          </p:blipFill>
          <p:spPr>
            <a:xfrm>
              <a:off x="6314626" y="1918852"/>
              <a:ext cx="1996470" cy="239727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4" name="矩形 20"/>
            <p:cNvSpPr>
              <a:spLocks noChangeArrowheads="1"/>
            </p:cNvSpPr>
            <p:nvPr/>
          </p:nvSpPr>
          <p:spPr bwMode="auto">
            <a:xfrm>
              <a:off x="7121540" y="4179524"/>
              <a:ext cx="6030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1L</a:t>
              </a:r>
              <a:endParaRPr lang="zh-CN" altLang="en-US" sz="2800">
                <a:solidFill>
                  <a:srgbClr val="FF0000"/>
                </a:solidFill>
              </a:endParaRPr>
            </a:p>
          </p:txBody>
        </p:sp>
      </p:grpSp>
      <p:sp>
        <p:nvSpPr>
          <p:cNvPr id="15" name="对话气泡: 圆角矩形 14"/>
          <p:cNvSpPr/>
          <p:nvPr/>
        </p:nvSpPr>
        <p:spPr>
          <a:xfrm>
            <a:off x="4522788" y="306388"/>
            <a:ext cx="2303462" cy="558800"/>
          </a:xfrm>
          <a:prstGeom prst="wedgeRoundRectCallout">
            <a:avLst>
              <a:gd name="adj1" fmla="val -50675"/>
              <a:gd name="adj2" fmla="val 138127"/>
              <a:gd name="adj3" fmla="val 16667"/>
            </a:avLst>
          </a:prstGeom>
          <a:solidFill>
            <a:schemeClr val="bg1"/>
          </a:solidFill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2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en-US" altLang="zh-CN" sz="32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200" b="1" dirty="0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滴水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P119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12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539750" y="944563"/>
            <a:ext cx="1655763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9" name="文本框 3"/>
          <p:cNvSpPr txBox="1">
            <a:spLocks noChangeArrowheads="1"/>
          </p:cNvSpPr>
          <p:nvPr/>
        </p:nvSpPr>
        <p:spPr bwMode="auto">
          <a:xfrm>
            <a:off x="395288" y="1573213"/>
            <a:ext cx="25209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=____dm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4"/>
          <p:cNvSpPr txBox="1">
            <a:spLocks noChangeArrowheads="1"/>
          </p:cNvSpPr>
          <p:nvPr/>
        </p:nvSpPr>
        <p:spPr bwMode="auto">
          <a:xfrm>
            <a:off x="3059113" y="1573213"/>
            <a:ext cx="2952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700dm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=____m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文本框 5"/>
          <p:cNvSpPr txBox="1">
            <a:spLocks noChangeArrowheads="1"/>
          </p:cNvSpPr>
          <p:nvPr/>
        </p:nvSpPr>
        <p:spPr bwMode="auto">
          <a:xfrm>
            <a:off x="6156325" y="1563688"/>
            <a:ext cx="2952750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81cm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=____mL    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6"/>
          <p:cNvSpPr txBox="1">
            <a:spLocks noChangeArrowheads="1"/>
          </p:cNvSpPr>
          <p:nvPr/>
        </p:nvSpPr>
        <p:spPr bwMode="auto">
          <a:xfrm>
            <a:off x="539750" y="2484438"/>
            <a:ext cx="2519363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1L=____dm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7"/>
          <p:cNvSpPr txBox="1">
            <a:spLocks noChangeArrowheads="1"/>
          </p:cNvSpPr>
          <p:nvPr/>
        </p:nvSpPr>
        <p:spPr bwMode="auto">
          <a:xfrm>
            <a:off x="3032125" y="2484438"/>
            <a:ext cx="295275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2.3dm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=____cm</a:t>
            </a:r>
            <a:r>
              <a:rPr lang="en-US" altLang="zh-CN" sz="30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8"/>
          <p:cNvSpPr txBox="1">
            <a:spLocks noChangeArrowheads="1"/>
          </p:cNvSpPr>
          <p:nvPr/>
        </p:nvSpPr>
        <p:spPr bwMode="auto">
          <a:xfrm>
            <a:off x="6096000" y="2486025"/>
            <a:ext cx="2952750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560mL=____L    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1306513" y="1638300"/>
          <a:ext cx="8826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42900" imgH="177800" progId="Equation.DSMT4">
                  <p:embed/>
                </p:oleObj>
              </mc:Choice>
              <mc:Fallback>
                <p:oleObj name="Equation" r:id="rId2" imgW="342900" imgH="177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6513" y="1638300"/>
                        <a:ext cx="88265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/>
        </p:nvGraphicFramePr>
        <p:xfrm>
          <a:off x="4716463" y="1641475"/>
          <a:ext cx="620712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1300" imgH="177800" progId="Equation.DSMT4">
                  <p:embed/>
                </p:oleObj>
              </mc:Choice>
              <mc:Fallback>
                <p:oleObj name="Equation" r:id="rId4" imgW="241300" imgH="1778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6463" y="1641475"/>
                        <a:ext cx="620712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7666038" y="1631950"/>
          <a:ext cx="487362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500" imgH="177800" progId="Equation.DSMT4">
                  <p:embed/>
                </p:oleObj>
              </mc:Choice>
              <mc:Fallback>
                <p:oleObj name="Equation" r:id="rId6" imgW="190500" imgH="177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6038" y="1631950"/>
                        <a:ext cx="487362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1606550" y="2562225"/>
          <a:ext cx="293688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" imgH="165100" progId="Equation.DSMT4">
                  <p:embed/>
                </p:oleObj>
              </mc:Choice>
              <mc:Fallback>
                <p:oleObj name="Equation" r:id="rId8" imgW="114300" imgH="1651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6550" y="2562225"/>
                        <a:ext cx="293688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4411663" y="2576513"/>
          <a:ext cx="915987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54965" imgH="177800" progId="Equation.DSMT4">
                  <p:embed/>
                </p:oleObj>
              </mc:Choice>
              <mc:Fallback>
                <p:oleObj name="Equation" r:id="rId10" imgW="354965" imgH="1778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1663" y="2576513"/>
                        <a:ext cx="915987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7545388" y="2552700"/>
          <a:ext cx="817562" cy="460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16865" imgH="177800" progId="Equation.DSMT4">
                  <p:embed/>
                </p:oleObj>
              </mc:Choice>
              <mc:Fallback>
                <p:oleObj name="Equation" r:id="rId12" imgW="316865" imgH="1778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5388" y="2552700"/>
                        <a:ext cx="817562" cy="460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303213" y="576139"/>
            <a:ext cx="5675556" cy="2628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431800" indent="-43180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13.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一块长方形铁皮（如右图），从四个角各切掉一个边长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5cm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的正方形，然后做成无盖盒子。这个盒子用了多少铁皮？它的容积有多大？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55613" y="3492379"/>
          <a:ext cx="8232775" cy="129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08400" imgH="584200" progId="Equation.DSMT4">
                  <p:embed/>
                </p:oleObj>
              </mc:Choice>
              <mc:Fallback>
                <p:oleObj name="Equation" r:id="rId2" imgW="3708400" imgH="5842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613" y="3492379"/>
                        <a:ext cx="8232775" cy="129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372" y="779650"/>
            <a:ext cx="2240170" cy="200322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P120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13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050" y="1276350"/>
            <a:ext cx="2484438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450850" y="655638"/>
            <a:ext cx="5832475" cy="2809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539750" indent="-53975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14. 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一个长方体的玻璃缸，长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8dm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，宽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6dm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，高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4dm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，水深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2.8dm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。如果竖直放入一块棱长为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4dm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的正方体铁块，缸里的水会溢出多少升？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258888" y="3657600"/>
          <a:ext cx="6870700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33700" imgH="279400" progId="Equation.DSMT4">
                  <p:embed/>
                </p:oleObj>
              </mc:Choice>
              <mc:Fallback>
                <p:oleObj name="Equation" r:id="rId3" imgW="2933700" imgH="279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3657600"/>
                        <a:ext cx="6870700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P120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14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66725" y="747713"/>
            <a:ext cx="5832475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15. 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用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         摆一摆。</a:t>
            </a:r>
          </a:p>
        </p:txBody>
      </p:sp>
      <p:sp>
        <p:nvSpPr>
          <p:cNvPr id="3" name="立方体 2"/>
          <p:cNvSpPr/>
          <p:nvPr/>
        </p:nvSpPr>
        <p:spPr>
          <a:xfrm>
            <a:off x="2246312" y="794543"/>
            <a:ext cx="503238" cy="504825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4" name="组合 11"/>
          <p:cNvGrpSpPr/>
          <p:nvPr/>
        </p:nvGrpSpPr>
        <p:grpSpPr bwMode="auto">
          <a:xfrm>
            <a:off x="468313" y="1398588"/>
            <a:ext cx="7704137" cy="1149350"/>
            <a:chOff x="899592" y="1422035"/>
            <a:chExt cx="7704856" cy="1149715"/>
          </a:xfrm>
        </p:grpSpPr>
        <p:sp>
          <p:nvSpPr>
            <p:cNvPr id="5" name="文本框 3"/>
            <p:cNvSpPr txBox="1">
              <a:spLocks noChangeArrowheads="1"/>
            </p:cNvSpPr>
            <p:nvPr/>
          </p:nvSpPr>
          <p:spPr bwMode="auto">
            <a:xfrm>
              <a:off x="899592" y="1424448"/>
              <a:ext cx="7704856" cy="1147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）如果从左面看到的图形是               ，这</a:t>
              </a:r>
              <a:endPara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    4</a:t>
              </a:r>
              <a:r>
                <a:rPr lang="zh-CN" altLang="en-US" sz="30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个小正方体可能是怎样摆放的？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6372215" y="1422035"/>
              <a:ext cx="1079601" cy="57644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cxnSp>
        <p:nvCxnSpPr>
          <p:cNvPr id="7" name="直接连接符 6"/>
          <p:cNvCxnSpPr>
            <a:stCxn id="6" idx="0"/>
            <a:endCxn id="6" idx="2"/>
          </p:cNvCxnSpPr>
          <p:nvPr/>
        </p:nvCxnSpPr>
        <p:spPr>
          <a:xfrm>
            <a:off x="6480175" y="1398588"/>
            <a:ext cx="0" cy="57626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13"/>
          <p:cNvSpPr txBox="1">
            <a:spLocks noChangeArrowheads="1"/>
          </p:cNvSpPr>
          <p:nvPr/>
        </p:nvSpPr>
        <p:spPr bwMode="auto">
          <a:xfrm>
            <a:off x="468313" y="2608263"/>
            <a:ext cx="8136135" cy="1147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）请你再给出从另一个方向看到的图形，</a:t>
            </a:r>
            <a:endParaRPr lang="en-US" altLang="zh-CN" sz="3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让同桌猜一猜</a:t>
            </a: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个小正方体是怎样摆放的。</a:t>
            </a:r>
          </a:p>
        </p:txBody>
      </p:sp>
      <p:grpSp>
        <p:nvGrpSpPr>
          <p:cNvPr id="9" name="组合 8"/>
          <p:cNvGrpSpPr/>
          <p:nvPr/>
        </p:nvGrpSpPr>
        <p:grpSpPr bwMode="auto">
          <a:xfrm>
            <a:off x="1309688" y="3810000"/>
            <a:ext cx="5097462" cy="719138"/>
            <a:chOff x="1310419" y="3629950"/>
            <a:chExt cx="5096109" cy="719344"/>
          </a:xfrm>
        </p:grpSpPr>
        <p:grpSp>
          <p:nvGrpSpPr>
            <p:cNvPr id="10" name="组合 20"/>
            <p:cNvGrpSpPr/>
            <p:nvPr/>
          </p:nvGrpSpPr>
          <p:grpSpPr bwMode="auto">
            <a:xfrm>
              <a:off x="2627784" y="3723878"/>
              <a:ext cx="999773" cy="625416"/>
              <a:chOff x="4224754" y="3652581"/>
              <a:chExt cx="999773" cy="625416"/>
            </a:xfrm>
          </p:grpSpPr>
          <p:sp>
            <p:nvSpPr>
              <p:cNvPr id="13" name="立方体 12"/>
              <p:cNvSpPr/>
              <p:nvPr/>
            </p:nvSpPr>
            <p:spPr>
              <a:xfrm>
                <a:off x="4346869" y="3652343"/>
                <a:ext cx="504691" cy="504970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立方体 13"/>
              <p:cNvSpPr/>
              <p:nvPr/>
            </p:nvSpPr>
            <p:spPr>
              <a:xfrm>
                <a:off x="4719833" y="3652343"/>
                <a:ext cx="504691" cy="504970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立方体 14"/>
              <p:cNvSpPr/>
              <p:nvPr/>
            </p:nvSpPr>
            <p:spPr>
              <a:xfrm>
                <a:off x="4224664" y="3773027"/>
                <a:ext cx="504691" cy="504970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" name="立方体 15"/>
              <p:cNvSpPr/>
              <p:nvPr/>
            </p:nvSpPr>
            <p:spPr>
              <a:xfrm>
                <a:off x="4596041" y="3773027"/>
                <a:ext cx="504691" cy="504970"/>
              </a:xfrm>
              <a:prstGeom prst="cub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1" name="文本框 21"/>
            <p:cNvSpPr txBox="1">
              <a:spLocks noChangeArrowheads="1"/>
            </p:cNvSpPr>
            <p:nvPr/>
          </p:nvSpPr>
          <p:spPr bwMode="auto">
            <a:xfrm>
              <a:off x="1310419" y="3629950"/>
              <a:ext cx="1022290" cy="597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000" b="1">
                  <a:solidFill>
                    <a:srgbClr val="E44438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3000" b="1">
                  <a:solidFill>
                    <a:srgbClr val="E44438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3000" b="1">
                  <a:solidFill>
                    <a:srgbClr val="E44438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</a:p>
          </p:txBody>
        </p:sp>
        <p:sp>
          <p:nvSpPr>
            <p:cNvPr id="12" name="文本框 22"/>
            <p:cNvSpPr txBox="1">
              <a:spLocks noChangeArrowheads="1"/>
            </p:cNvSpPr>
            <p:nvPr/>
          </p:nvSpPr>
          <p:spPr bwMode="auto">
            <a:xfrm>
              <a:off x="3681803" y="3723878"/>
              <a:ext cx="2724725" cy="593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zh-CN" altLang="en-US" sz="3000" b="1">
                  <a:solidFill>
                    <a:srgbClr val="E44438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（答案不唯一）</a:t>
              </a: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P120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15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370986" y="4140541"/>
          <a:ext cx="8493125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406400" imgH="10668000" progId="Equation.DSMT4">
                  <p:embed/>
                </p:oleObj>
              </mc:Choice>
              <mc:Fallback>
                <p:oleObj name="Equation" r:id="rId2" imgW="127406400" imgH="106680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986" y="4140541"/>
                        <a:ext cx="8493125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0" name="图片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511" y="1512156"/>
            <a:ext cx="1498600" cy="153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74127" y="481257"/>
            <a:ext cx="576262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16. 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" name="图片 2" descr="图片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73"/>
          <a:stretch>
            <a:fillRect/>
          </a:stretch>
        </p:blipFill>
        <p:spPr bwMode="auto">
          <a:xfrm>
            <a:off x="664674" y="721581"/>
            <a:ext cx="5040312" cy="333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8"/>
          <p:cNvGrpSpPr/>
          <p:nvPr/>
        </p:nvGrpSpPr>
        <p:grpSpPr bwMode="auto">
          <a:xfrm>
            <a:off x="2180736" y="1231168"/>
            <a:ext cx="1004888" cy="1296988"/>
            <a:chOff x="2342524" y="1635646"/>
            <a:chExt cx="1005340" cy="1296144"/>
          </a:xfrm>
        </p:grpSpPr>
        <p:sp>
          <p:nvSpPr>
            <p:cNvPr id="6" name="等腰三角形 5"/>
            <p:cNvSpPr/>
            <p:nvPr/>
          </p:nvSpPr>
          <p:spPr>
            <a:xfrm>
              <a:off x="2342524" y="1635646"/>
              <a:ext cx="1005340" cy="272872"/>
            </a:xfrm>
            <a:prstGeom prst="triangl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0800000">
              <a:off x="2342524" y="1908518"/>
              <a:ext cx="1005340" cy="1023272"/>
            </a:xfrm>
            <a:prstGeom prst="triangle">
              <a:avLst>
                <a:gd name="adj" fmla="val 49272"/>
              </a:avLst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8" name="直接连接符 7"/>
            <p:cNvCxnSpPr>
              <a:endCxn id="7" idx="0"/>
            </p:cNvCxnSpPr>
            <p:nvPr/>
          </p:nvCxnSpPr>
          <p:spPr>
            <a:xfrm>
              <a:off x="2844400" y="1635646"/>
              <a:ext cx="7942" cy="129614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文本框 9"/>
          <p:cNvSpPr txBox="1">
            <a:spLocks noChangeArrowheads="1"/>
          </p:cNvSpPr>
          <p:nvPr/>
        </p:nvSpPr>
        <p:spPr bwMode="auto">
          <a:xfrm>
            <a:off x="2206136" y="2397981"/>
            <a:ext cx="576263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endParaRPr lang="zh-CN" altLang="en-US" sz="3000" b="1" i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5624021" y="699886"/>
            <a:ext cx="3246929" cy="19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）画出“风筝”</a:t>
            </a:r>
            <a:endParaRPr lang="en-US" altLang="zh-CN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绕点</a:t>
            </a:r>
            <a:r>
              <a:rPr lang="en-US" altLang="zh-CN" sz="2600" b="1" i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旋转</a:t>
            </a: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90°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后的图形（只</a:t>
            </a:r>
            <a:endParaRPr lang="en-US" altLang="zh-CN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画出轮廓线）。</a:t>
            </a: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2180736" y="1231168"/>
            <a:ext cx="1019175" cy="2592388"/>
            <a:chOff x="2342524" y="1497803"/>
            <a:chExt cx="1019974" cy="2592288"/>
          </a:xfrm>
        </p:grpSpPr>
        <p:grpSp>
          <p:nvGrpSpPr>
            <p:cNvPr id="12" name="组合 12"/>
            <p:cNvGrpSpPr/>
            <p:nvPr/>
          </p:nvGrpSpPr>
          <p:grpSpPr bwMode="auto">
            <a:xfrm>
              <a:off x="2342524" y="1497803"/>
              <a:ext cx="1005340" cy="1296144"/>
              <a:chOff x="2342524" y="1635646"/>
              <a:chExt cx="1005340" cy="1296144"/>
            </a:xfrm>
          </p:grpSpPr>
          <p:sp>
            <p:nvSpPr>
              <p:cNvPr id="16" name="等腰三角形 15"/>
              <p:cNvSpPr/>
              <p:nvPr/>
            </p:nvSpPr>
            <p:spPr>
              <a:xfrm>
                <a:off x="2342524" y="1635646"/>
                <a:ext cx="1005676" cy="273039"/>
              </a:xfrm>
              <a:prstGeom prst="triangl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0800000">
                <a:off x="2342524" y="1908685"/>
                <a:ext cx="1005676" cy="1030248"/>
              </a:xfrm>
              <a:prstGeom prst="triangle">
                <a:avLst>
                  <a:gd name="adj" fmla="val 49272"/>
                </a:avLst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cxnSp>
            <p:nvCxnSpPr>
              <p:cNvPr id="18" name="直接连接符 17"/>
              <p:cNvCxnSpPr>
                <a:endCxn id="17" idx="0"/>
              </p:cNvCxnSpPr>
              <p:nvPr/>
            </p:nvCxnSpPr>
            <p:spPr>
              <a:xfrm>
                <a:off x="2844568" y="1635646"/>
                <a:ext cx="7944" cy="130328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3"/>
            <p:cNvGrpSpPr/>
            <p:nvPr/>
          </p:nvGrpSpPr>
          <p:grpSpPr bwMode="auto">
            <a:xfrm rot="10800000">
              <a:off x="2357158" y="2793947"/>
              <a:ext cx="1005340" cy="1296144"/>
              <a:chOff x="2342524" y="1635646"/>
              <a:chExt cx="1005340" cy="1296144"/>
            </a:xfrm>
          </p:grpSpPr>
          <p:sp>
            <p:nvSpPr>
              <p:cNvPr id="14" name="等腰三角形 13"/>
              <p:cNvSpPr/>
              <p:nvPr/>
            </p:nvSpPr>
            <p:spPr>
              <a:xfrm>
                <a:off x="2371121" y="1635646"/>
                <a:ext cx="1005675" cy="273039"/>
              </a:xfrm>
              <a:prstGeom prst="triangl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10800000">
                <a:off x="2371121" y="1908685"/>
                <a:ext cx="1005675" cy="1022311"/>
              </a:xfrm>
              <a:prstGeom prst="triangle">
                <a:avLst>
                  <a:gd name="adj" fmla="val 49272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</p:grpSp>
      <p:sp>
        <p:nvSpPr>
          <p:cNvPr id="19" name="文本框 10"/>
          <p:cNvSpPr txBox="1">
            <a:spLocks noChangeArrowheads="1"/>
          </p:cNvSpPr>
          <p:nvPr/>
        </p:nvSpPr>
        <p:spPr bwMode="auto">
          <a:xfrm>
            <a:off x="5624020" y="2638200"/>
            <a:ext cx="3089003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）说一说你是怎</a:t>
            </a:r>
            <a:endParaRPr lang="en-US" altLang="zh-CN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样旋转并画出</a:t>
            </a:r>
            <a:endParaRPr lang="en-US" altLang="zh-CN" sz="2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图形的。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P120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16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03138" y="773982"/>
            <a:ext cx="8137723" cy="359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55600" indent="-355600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17.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北京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2022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年冬奥会和冬残奥会上，国家游泳中心“水立方”完美化身为“冰立方”，成为世界首座完成“水冰转换”的奥运场馆。作为冰壶比赛的场馆，“冰立方”改造出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条达到国际最高标准的冰壶赛道，每条赛道长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44.5 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，宽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4.32 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。由于冰壶比赛对冰面的要求非常高，所以必须经过多次细致的洒水，赛道上厚度约为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80 mm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的冰层才能完美地呈现出来。你知道大约需要洒多少升水吗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0.9L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水可以转化为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的冰。用计算器计算。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1854" y="485705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P120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17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83568" y="1977008"/>
          <a:ext cx="6157912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3093600" imgH="6705600" progId="Equation.DSMT4">
                  <p:embed/>
                </p:oleObj>
              </mc:Choice>
              <mc:Fallback>
                <p:oleObj name="Equation" r:id="rId2" imgW="63093600" imgH="67056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77008"/>
                        <a:ext cx="6157912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683568" y="1347614"/>
            <a:ext cx="8316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44.5m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445dm    4.32m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43.2dm    80mm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0.8dm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568" y="2737232"/>
            <a:ext cx="4614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55365.12 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55365.12 L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3568" y="3366626"/>
            <a:ext cx="46143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答：要洒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55365.12 L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水。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525098" y="4125828"/>
            <a:ext cx="8136830" cy="463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1</a:t>
            </a: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）</a:t>
            </a:r>
            <a:r>
              <a:rPr lang="en-US" altLang="zh-CN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2014-2021</a:t>
            </a:r>
            <a:r>
              <a:rPr lang="zh-CN" altLang="en-US" sz="24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年全国新能源汽车销售量是怎样变化的？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1196113" y="3419390"/>
            <a:ext cx="7138988" cy="1412875"/>
            <a:chOff x="-39" y="4388"/>
            <a:chExt cx="4497" cy="890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-39" y="4810"/>
              <a:ext cx="3711" cy="365"/>
            </a:xfrm>
            <a:prstGeom prst="wedgeRoundRectCallout">
              <a:avLst>
                <a:gd name="adj1" fmla="val 53204"/>
                <a:gd name="adj2" fmla="val -2185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新能源汽车销售量总体呈上升趋势。</a:t>
              </a:r>
            </a:p>
          </p:txBody>
        </p:sp>
        <p:pic>
          <p:nvPicPr>
            <p:cNvPr id="5" name="图片 1027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28" y="4388"/>
              <a:ext cx="530" cy="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文本框 9"/>
          <p:cNvSpPr txBox="1">
            <a:spLocks noChangeArrowheads="1"/>
          </p:cNvSpPr>
          <p:nvPr/>
        </p:nvSpPr>
        <p:spPr bwMode="auto">
          <a:xfrm>
            <a:off x="525098" y="579646"/>
            <a:ext cx="576262" cy="598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0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18.</a:t>
            </a:r>
            <a:endParaRPr lang="zh-CN" altLang="en-US" sz="30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56" y="878890"/>
            <a:ext cx="5080000" cy="313297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01360" y="722134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P121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18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/>
          <p:cNvSpPr txBox="1">
            <a:spLocks noChangeArrowheads="1"/>
          </p:cNvSpPr>
          <p:nvPr/>
        </p:nvSpPr>
        <p:spPr bwMode="auto">
          <a:xfrm>
            <a:off x="410219" y="4083918"/>
            <a:ext cx="8064500" cy="525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（</a:t>
            </a:r>
            <a:r>
              <a:rPr lang="en-US" altLang="zh-CN" sz="28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  <a:sym typeface="宋体" panose="02010600030101010101" pitchFamily="2" charset="-122"/>
              </a:rPr>
              <a:t>）请你预测下一年全国新能源汽车的销售量。</a:t>
            </a: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80393" y="2355392"/>
            <a:ext cx="8164511" cy="2239963"/>
            <a:chOff x="1629" y="3296"/>
            <a:chExt cx="5143" cy="1411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1629" y="4385"/>
              <a:ext cx="4739" cy="322"/>
            </a:xfrm>
            <a:prstGeom prst="wedgeRoundRectCallout">
              <a:avLst>
                <a:gd name="adj1" fmla="val 52157"/>
                <a:gd name="adj2" fmla="val -43426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E72D8B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根据上一年的趋势，预测下一年的销售量为</a:t>
              </a:r>
              <a:r>
                <a:rPr lang="en-US" altLang="zh-CN" sz="24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567.5</a:t>
              </a:r>
              <a:r>
                <a:rPr lang="zh-CN" altLang="en-US" sz="2400" b="1" dirty="0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万辆。</a:t>
              </a:r>
            </a:p>
          </p:txBody>
        </p:sp>
        <p:pic>
          <p:nvPicPr>
            <p:cNvPr id="5" name="图片 1027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97" y="3296"/>
              <a:ext cx="575" cy="1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627534"/>
            <a:ext cx="5080000" cy="31329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467544" y="3956069"/>
            <a:ext cx="770485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）观察折线统计图，你还能获得哪些信息？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627534"/>
            <a:ext cx="5080000" cy="313297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460619" y="579883"/>
            <a:ext cx="7370142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19.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187624" y="997645"/>
            <a:ext cx="4752528" cy="32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某地区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1990-2020</a:t>
            </a: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年年人均支出和年人均食品支出统计图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67361"/>
            <a:ext cx="4967365" cy="271412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724128" y="1579458"/>
            <a:ext cx="3028103" cy="2447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1990-2020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该地区年人均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支出和年人均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食品支出是怎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样变化的？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01360" y="722134"/>
            <a:ext cx="27831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E72D8B"/>
                </a:solidFill>
              </a:rPr>
              <a:t>【</a:t>
            </a:r>
            <a:r>
              <a:rPr lang="zh-CN" altLang="en-US" sz="1200" b="1" dirty="0">
                <a:solidFill>
                  <a:srgbClr val="E72D8B"/>
                </a:solidFill>
              </a:rPr>
              <a:t>选自</a:t>
            </a:r>
            <a:r>
              <a:rPr lang="zh-CN" altLang="en-US" sz="1200" b="1">
                <a:solidFill>
                  <a:srgbClr val="E72D8B"/>
                </a:solidFill>
              </a:rPr>
              <a:t>教材</a:t>
            </a:r>
            <a:r>
              <a:rPr lang="en-US" altLang="zh-CN" sz="1200" b="1">
                <a:solidFill>
                  <a:srgbClr val="E72D8B"/>
                </a:solidFill>
              </a:rPr>
              <a:t>P121 </a:t>
            </a:r>
            <a:r>
              <a:rPr lang="zh-CN" altLang="en-US" sz="1200" b="1" dirty="0">
                <a:solidFill>
                  <a:srgbClr val="E72D8B"/>
                </a:solidFill>
              </a:rPr>
              <a:t>练习</a:t>
            </a:r>
            <a:r>
              <a:rPr lang="zh-CN" altLang="en-US" sz="1200" b="1">
                <a:solidFill>
                  <a:srgbClr val="E72D8B"/>
                </a:solidFill>
              </a:rPr>
              <a:t>二十八 第</a:t>
            </a:r>
            <a:r>
              <a:rPr lang="en-US" altLang="zh-CN" sz="1200" b="1">
                <a:solidFill>
                  <a:srgbClr val="E72D8B"/>
                </a:solidFill>
              </a:rPr>
              <a:t>19</a:t>
            </a:r>
            <a:r>
              <a:rPr lang="zh-CN" altLang="en-US" sz="1200" b="1">
                <a:solidFill>
                  <a:srgbClr val="E72D8B"/>
                </a:solidFill>
              </a:rPr>
              <a:t>题</a:t>
            </a:r>
            <a:r>
              <a:rPr lang="en-US" altLang="zh-CN" sz="1200" b="1" dirty="0">
                <a:solidFill>
                  <a:srgbClr val="E72D8B"/>
                </a:solidFill>
              </a:rPr>
              <a:t>】</a:t>
            </a:r>
            <a:endParaRPr lang="zh-CN" altLang="en-US" sz="1200" b="1" dirty="0">
              <a:solidFill>
                <a:srgbClr val="E72D8B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187624" y="997645"/>
            <a:ext cx="4752528" cy="326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某地区</a:t>
            </a:r>
            <a:r>
              <a:rPr lang="en-US" altLang="zh-CN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1990-2020</a:t>
            </a:r>
            <a:r>
              <a:rPr lang="zh-CN" altLang="en-US" sz="1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年年人均支出和年人均食品支出统计图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1567361"/>
            <a:ext cx="4967365" cy="2714127"/>
          </a:xfrm>
          <a:prstGeom prst="rect">
            <a:avLst/>
          </a:prstGeom>
        </p:spPr>
      </p:pic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724128" y="1852727"/>
            <a:ext cx="3028103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）观察复式折线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统计图，你还</a:t>
            </a:r>
            <a:endParaRPr lang="en-US" altLang="zh-CN" sz="26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         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能发现什么？</a:t>
            </a:r>
          </a:p>
        </p:txBody>
      </p:sp>
      <p:sp>
        <p:nvSpPr>
          <p:cNvPr id="7" name="文本框 2"/>
          <p:cNvSpPr txBox="1">
            <a:spLocks noChangeArrowheads="1"/>
          </p:cNvSpPr>
          <p:nvPr/>
        </p:nvSpPr>
        <p:spPr bwMode="auto">
          <a:xfrm>
            <a:off x="460619" y="579883"/>
            <a:ext cx="7370142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19. 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1723</Words>
  <Application>Microsoft Office PowerPoint</Application>
  <PresentationFormat>全屏显示(16:9)</PresentationFormat>
  <Paragraphs>182</Paragraphs>
  <Slides>32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等线</vt:lpstr>
      <vt:lpstr>等线 Light</vt:lpstr>
      <vt:lpstr>黑体</vt:lpstr>
      <vt:lpstr>楷体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Fanmo Peng</cp:lastModifiedBy>
  <cp:revision>82</cp:revision>
  <dcterms:created xsi:type="dcterms:W3CDTF">2017-10-14T09:05:00Z</dcterms:created>
  <dcterms:modified xsi:type="dcterms:W3CDTF">2023-12-08T06:17:21Z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C065B4EC7D09409A8772A9603725510C</vt:lpwstr>
  </property>
  <property fmtid="{D5CDD505-2E9C-101B-9397-08002B2CF9AE}" pid="3" name="KSOProductBuildVer">
    <vt:lpwstr>2052-11.8.2.11734</vt:lpwstr>
  </property>
</Properties>
</file>