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682" r:id="rId2"/>
    <p:sldId id="811" r:id="rId3"/>
    <p:sldId id="743" r:id="rId4"/>
    <p:sldId id="814" r:id="rId5"/>
    <p:sldId id="921" r:id="rId6"/>
    <p:sldId id="917" r:id="rId7"/>
    <p:sldId id="815" r:id="rId8"/>
    <p:sldId id="905" r:id="rId9"/>
    <p:sldId id="922" r:id="rId10"/>
    <p:sldId id="923" r:id="rId11"/>
    <p:sldId id="924" r:id="rId12"/>
    <p:sldId id="925" r:id="rId13"/>
    <p:sldId id="926" r:id="rId14"/>
    <p:sldId id="928" r:id="rId15"/>
    <p:sldId id="929" r:id="rId16"/>
    <p:sldId id="930" r:id="rId17"/>
    <p:sldId id="931" r:id="rId18"/>
    <p:sldId id="932" r:id="rId19"/>
    <p:sldId id="933" r:id="rId20"/>
    <p:sldId id="934" r:id="rId21"/>
    <p:sldId id="935" r:id="rId22"/>
    <p:sldId id="936" r:id="rId23"/>
    <p:sldId id="938" r:id="rId24"/>
    <p:sldId id="937" r:id="rId25"/>
    <p:sldId id="680" r:id="rId26"/>
    <p:sldId id="331" r:id="rId27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DFD5E7"/>
    <a:srgbClr val="CFC1DB"/>
    <a:srgbClr val="FDE3E8"/>
    <a:srgbClr val="FCD1D9"/>
    <a:srgbClr val="343433"/>
    <a:srgbClr val="F76217"/>
    <a:srgbClr val="A1C7EA"/>
    <a:srgbClr val="FEF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62" d="100"/>
          <a:sy n="62" d="100"/>
        </p:scale>
        <p:origin x="102" y="103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6576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2026/8/19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一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沟通联系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795977" y="408009"/>
            <a:ext cx="2917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揭示课题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795977" y="408009"/>
            <a:ext cx="2917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揭示课题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1470457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79102" y="214043"/>
            <a:ext cx="250140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回顾整理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2026/8/19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2026/8/19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75386" y="473343"/>
            <a:ext cx="2503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巩固运用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5" y="1169180"/>
            <a:ext cx="2520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64" r:id="rId5"/>
    <p:sldLayoutId id="2147483650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42750" cy="75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整理和复习</a:t>
            </a:r>
            <a:endParaRPr lang="en-US" altLang="zh-CN" sz="48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确定位置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79014" y="1404006"/>
            <a:ext cx="10343187" cy="4241016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100428" y="1810154"/>
            <a:ext cx="9993669" cy="32421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熟练地掌握用有序数对确定位置与用方向和距离确定位置的 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知识，能熟练地应用知识；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初步学会根据数学知识之间的内在联系整理有关图形的位置 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的知识，发展逻辑思维能力，提高解决简单实际问题的能力；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激发学生的参与热情，发展学生的空间观念和几何直观。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F9C23A23-4C01-8AD8-F5AB-74176261F7D5}"/>
              </a:ext>
            </a:extLst>
          </p:cNvPr>
          <p:cNvGrpSpPr/>
          <p:nvPr/>
        </p:nvGrpSpPr>
        <p:grpSpPr>
          <a:xfrm>
            <a:off x="562230" y="1653474"/>
            <a:ext cx="11268982" cy="1143753"/>
            <a:chOff x="1028766" y="1410879"/>
            <a:chExt cx="11268982" cy="114375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B26DBA1-84DC-0256-F450-9D7D17B99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8766" y="1410879"/>
              <a:ext cx="1158416" cy="1143753"/>
            </a:xfrm>
            <a:prstGeom prst="rect">
              <a:avLst/>
            </a:prstGeom>
          </p:spPr>
        </p:pic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67F3CB02-08AE-0D7E-913D-C7F188D7B6AC}"/>
                </a:ext>
              </a:extLst>
            </p:cNvPr>
            <p:cNvSpPr/>
            <p:nvPr/>
          </p:nvSpPr>
          <p:spPr>
            <a:xfrm>
              <a:off x="2698409" y="1589811"/>
              <a:ext cx="9599339" cy="803303"/>
            </a:xfrm>
            <a:prstGeom prst="wedgeRoundRectCallout">
              <a:avLst>
                <a:gd name="adj1" fmla="val -55674"/>
                <a:gd name="adj2" fmla="val -21082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3000" b="1" dirty="0">
                  <a:solidFill>
                    <a:schemeClr val="tx1"/>
                  </a:solidFill>
                  <a:latin typeface="+mj-ea"/>
                  <a:ea typeface="+mj-ea"/>
                </a:rPr>
                <a:t>同学们，这一单元我们学习了与确定位置有关的内容。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1141438" y="3664042"/>
            <a:ext cx="9691400" cy="642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这节课，我们就一起来对所学的知识进行整理和复习。</a:t>
            </a: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3B4264FD-A1FB-B464-FF68-2BA2C10505F7}"/>
              </a:ext>
            </a:extLst>
          </p:cNvPr>
          <p:cNvSpPr/>
          <p:nvPr/>
        </p:nvSpPr>
        <p:spPr>
          <a:xfrm>
            <a:off x="3336087" y="1880122"/>
            <a:ext cx="3240000" cy="70912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有序数对</a:t>
            </a:r>
            <a:r>
              <a:rPr lang="en-US" altLang="zh-CN" sz="2800" b="1" dirty="0">
                <a:solidFill>
                  <a:schemeClr val="tx1"/>
                </a:solidFill>
                <a:latin typeface="+mj-ea"/>
                <a:ea typeface="+mj-ea"/>
              </a:rPr>
              <a:t>( </a:t>
            </a:r>
            <a:r>
              <a:rPr lang="en-US" altLang="zh-CN" sz="2800" b="1" i="1" dirty="0">
                <a:solidFill>
                  <a:schemeClr val="tx1"/>
                </a:solidFill>
              </a:rPr>
              <a:t>a </a:t>
            </a:r>
            <a:r>
              <a:rPr lang="en-US" altLang="zh-CN" sz="2800" b="1" dirty="0">
                <a:solidFill>
                  <a:schemeClr val="tx1"/>
                </a:solidFill>
              </a:rPr>
              <a:t>, </a:t>
            </a:r>
            <a:r>
              <a:rPr lang="en-US" altLang="zh-CN" sz="2800" b="1" i="1" dirty="0">
                <a:solidFill>
                  <a:schemeClr val="tx1"/>
                </a:solidFill>
              </a:rPr>
              <a:t>b </a:t>
            </a:r>
            <a:r>
              <a:rPr lang="en-US" altLang="zh-CN" sz="2800" b="1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83AB9D7E-E48F-702B-8500-94AC47397C2F}"/>
              </a:ext>
            </a:extLst>
          </p:cNvPr>
          <p:cNvSpPr/>
          <p:nvPr/>
        </p:nvSpPr>
        <p:spPr>
          <a:xfrm>
            <a:off x="3336087" y="4408716"/>
            <a:ext cx="3240000" cy="70912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方向和距离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ED295D86-FA40-3696-68D4-EA645D89D9C8}"/>
              </a:ext>
            </a:extLst>
          </p:cNvPr>
          <p:cNvSpPr/>
          <p:nvPr/>
        </p:nvSpPr>
        <p:spPr>
          <a:xfrm>
            <a:off x="7338920" y="1362274"/>
            <a:ext cx="3988445" cy="709126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用有序数对确定位置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5F02AFDD-74F7-9C7A-00EF-3A089F554953}"/>
              </a:ext>
            </a:extLst>
          </p:cNvPr>
          <p:cNvSpPr/>
          <p:nvPr/>
        </p:nvSpPr>
        <p:spPr>
          <a:xfrm>
            <a:off x="7338920" y="2355984"/>
            <a:ext cx="3988445" cy="709126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用有序数对描述路线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F8569CFF-7810-B8E2-9063-D42A40FB3FB5}"/>
              </a:ext>
            </a:extLst>
          </p:cNvPr>
          <p:cNvSpPr/>
          <p:nvPr/>
        </p:nvSpPr>
        <p:spPr>
          <a:xfrm>
            <a:off x="7338920" y="3876873"/>
            <a:ext cx="3988445" cy="709126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用方向和距离确定位置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B63375C8-F317-22C5-50AC-45CF89975C88}"/>
              </a:ext>
            </a:extLst>
          </p:cNvPr>
          <p:cNvSpPr/>
          <p:nvPr/>
        </p:nvSpPr>
        <p:spPr>
          <a:xfrm>
            <a:off x="7338920" y="4940563"/>
            <a:ext cx="3988445" cy="709126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用方向和距离描述路线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1" name="左中括号 20">
            <a:extLst>
              <a:ext uri="{FF2B5EF4-FFF2-40B4-BE49-F238E27FC236}">
                <a16:creationId xmlns:a16="http://schemas.microsoft.com/office/drawing/2014/main" id="{6A30B782-AC90-3739-FE00-4FBEA182526E}"/>
              </a:ext>
            </a:extLst>
          </p:cNvPr>
          <p:cNvSpPr/>
          <p:nvPr/>
        </p:nvSpPr>
        <p:spPr>
          <a:xfrm>
            <a:off x="7018817" y="1726478"/>
            <a:ext cx="317241" cy="1035388"/>
          </a:xfrm>
          <a:prstGeom prst="leftBracket">
            <a:avLst>
              <a:gd name="adj" fmla="val 41961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左中括号 21">
            <a:extLst>
              <a:ext uri="{FF2B5EF4-FFF2-40B4-BE49-F238E27FC236}">
                <a16:creationId xmlns:a16="http://schemas.microsoft.com/office/drawing/2014/main" id="{DD2A905F-B66E-B547-8085-AA4A3C95654A}"/>
              </a:ext>
            </a:extLst>
          </p:cNvPr>
          <p:cNvSpPr/>
          <p:nvPr/>
        </p:nvSpPr>
        <p:spPr>
          <a:xfrm>
            <a:off x="3018846" y="2202028"/>
            <a:ext cx="317241" cy="2582608"/>
          </a:xfrm>
          <a:prstGeom prst="leftBracket">
            <a:avLst>
              <a:gd name="adj" fmla="val 46764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左中括号 22">
            <a:extLst>
              <a:ext uri="{FF2B5EF4-FFF2-40B4-BE49-F238E27FC236}">
                <a16:creationId xmlns:a16="http://schemas.microsoft.com/office/drawing/2014/main" id="{DA3F0411-3E98-F4F4-F561-47459EBD54CB}"/>
              </a:ext>
            </a:extLst>
          </p:cNvPr>
          <p:cNvSpPr/>
          <p:nvPr/>
        </p:nvSpPr>
        <p:spPr>
          <a:xfrm>
            <a:off x="7018817" y="4263315"/>
            <a:ext cx="317241" cy="1035388"/>
          </a:xfrm>
          <a:prstGeom prst="leftBracket">
            <a:avLst>
              <a:gd name="adj" fmla="val 41961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641AFC4B-5137-FD0B-DF82-8FDAAD700257}"/>
              </a:ext>
            </a:extLst>
          </p:cNvPr>
          <p:cNvCxnSpPr>
            <a:cxnSpLocks/>
          </p:cNvCxnSpPr>
          <p:nvPr/>
        </p:nvCxnSpPr>
        <p:spPr>
          <a:xfrm>
            <a:off x="6570117" y="2232093"/>
            <a:ext cx="432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4F80328A-7624-40CD-944D-A801F872E983}"/>
              </a:ext>
            </a:extLst>
          </p:cNvPr>
          <p:cNvCxnSpPr>
            <a:cxnSpLocks/>
          </p:cNvCxnSpPr>
          <p:nvPr/>
        </p:nvCxnSpPr>
        <p:spPr>
          <a:xfrm>
            <a:off x="6570117" y="4788680"/>
            <a:ext cx="432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3F9B7F18-D012-0AC6-FF65-D2862DCEF54A}"/>
              </a:ext>
            </a:extLst>
          </p:cNvPr>
          <p:cNvCxnSpPr>
            <a:cxnSpLocks/>
          </p:cNvCxnSpPr>
          <p:nvPr/>
        </p:nvCxnSpPr>
        <p:spPr>
          <a:xfrm>
            <a:off x="2586846" y="3494316"/>
            <a:ext cx="432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95A4AA2F-CB0E-E135-125D-DC698994431A}"/>
              </a:ext>
            </a:extLst>
          </p:cNvPr>
          <p:cNvSpPr/>
          <p:nvPr/>
        </p:nvSpPr>
        <p:spPr>
          <a:xfrm>
            <a:off x="667532" y="3149084"/>
            <a:ext cx="2155371" cy="70912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确定位置</a:t>
            </a: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16DECB27-D9B6-8885-941F-57D9A0EB7CF4}"/>
              </a:ext>
            </a:extLst>
          </p:cNvPr>
          <p:cNvSpPr/>
          <p:nvPr/>
        </p:nvSpPr>
        <p:spPr>
          <a:xfrm>
            <a:off x="4786604" y="1474238"/>
            <a:ext cx="709127" cy="634482"/>
          </a:xfrm>
          <a:custGeom>
            <a:avLst/>
            <a:gdLst>
              <a:gd name="csX0" fmla="*/ 709127 w 709127"/>
              <a:gd name="csY0" fmla="*/ 634482 h 634482"/>
              <a:gd name="csX1" fmla="*/ 503853 w 709127"/>
              <a:gd name="csY1" fmla="*/ 223935 h 634482"/>
              <a:gd name="csX2" fmla="*/ 0 w 709127"/>
              <a:gd name="csY2" fmla="*/ 0 h 634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709127" h="634482">
                <a:moveTo>
                  <a:pt x="709127" y="634482"/>
                </a:moveTo>
                <a:cubicBezTo>
                  <a:pt x="665584" y="482082"/>
                  <a:pt x="622041" y="329682"/>
                  <a:pt x="503853" y="223935"/>
                </a:cubicBezTo>
                <a:cubicBezTo>
                  <a:pt x="385665" y="118188"/>
                  <a:pt x="192832" y="59094"/>
                  <a:pt x="0" y="0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4E5BDBA4-496B-B199-57C9-E830FDF72453}"/>
              </a:ext>
            </a:extLst>
          </p:cNvPr>
          <p:cNvSpPr/>
          <p:nvPr/>
        </p:nvSpPr>
        <p:spPr>
          <a:xfrm>
            <a:off x="5922866" y="1520892"/>
            <a:ext cx="151363" cy="541175"/>
          </a:xfrm>
          <a:custGeom>
            <a:avLst/>
            <a:gdLst>
              <a:gd name="csX0" fmla="*/ 2073 w 151363"/>
              <a:gd name="csY0" fmla="*/ 541175 h 541175"/>
              <a:gd name="csX1" fmla="*/ 20734 w 151363"/>
              <a:gd name="csY1" fmla="*/ 251926 h 541175"/>
              <a:gd name="csX2" fmla="*/ 151363 w 151363"/>
              <a:gd name="csY2" fmla="*/ 0 h 5411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51363" h="541175">
                <a:moveTo>
                  <a:pt x="2073" y="541175"/>
                </a:moveTo>
                <a:cubicBezTo>
                  <a:pt x="-1038" y="441648"/>
                  <a:pt x="-4148" y="342122"/>
                  <a:pt x="20734" y="251926"/>
                </a:cubicBezTo>
                <a:cubicBezTo>
                  <a:pt x="45616" y="161730"/>
                  <a:pt x="98489" y="80865"/>
                  <a:pt x="151363" y="0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0FA9EF1-498C-487D-9733-B9D4CCD48C47}"/>
              </a:ext>
            </a:extLst>
          </p:cNvPr>
          <p:cNvSpPr txBox="1"/>
          <p:nvPr/>
        </p:nvSpPr>
        <p:spPr>
          <a:xfrm>
            <a:off x="3406043" y="1016647"/>
            <a:ext cx="16398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B050"/>
                </a:solidFill>
              </a:rPr>
              <a:t>第</a:t>
            </a:r>
            <a:r>
              <a:rPr lang="zh-CN" altLang="en-US" i="1" dirty="0">
                <a:solidFill>
                  <a:srgbClr val="00B050"/>
                </a:solidFill>
              </a:rPr>
              <a:t> </a:t>
            </a:r>
            <a:r>
              <a:rPr lang="en-US" altLang="zh-CN" i="1" dirty="0">
                <a:solidFill>
                  <a:srgbClr val="00B050"/>
                </a:solidFill>
              </a:rPr>
              <a:t>a </a:t>
            </a:r>
            <a:r>
              <a:rPr lang="zh-CN" altLang="en-US" dirty="0">
                <a:solidFill>
                  <a:srgbClr val="00B050"/>
                </a:solidFill>
              </a:rPr>
              <a:t>列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31CAABA-C05C-E960-7723-0089F865A41E}"/>
              </a:ext>
            </a:extLst>
          </p:cNvPr>
          <p:cNvSpPr txBox="1"/>
          <p:nvPr/>
        </p:nvSpPr>
        <p:spPr>
          <a:xfrm>
            <a:off x="5401150" y="1016647"/>
            <a:ext cx="16398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B050"/>
                </a:solidFill>
              </a:rPr>
              <a:t>第</a:t>
            </a:r>
            <a:r>
              <a:rPr lang="zh-CN" altLang="en-US" i="1" dirty="0">
                <a:solidFill>
                  <a:srgbClr val="00B050"/>
                </a:solidFill>
              </a:rPr>
              <a:t> </a:t>
            </a:r>
            <a:r>
              <a:rPr lang="en-US" altLang="zh-CN" i="1" dirty="0">
                <a:solidFill>
                  <a:srgbClr val="00B050"/>
                </a:solidFill>
              </a:rPr>
              <a:t>b </a:t>
            </a:r>
            <a:r>
              <a:rPr lang="zh-CN" altLang="en-US" dirty="0">
                <a:solidFill>
                  <a:srgbClr val="00B050"/>
                </a:solidFill>
              </a:rPr>
              <a:t>行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14B479F-6032-F684-0DB9-FD7B1D8EDC63}"/>
              </a:ext>
            </a:extLst>
          </p:cNvPr>
          <p:cNvSpPr txBox="1"/>
          <p:nvPr/>
        </p:nvSpPr>
        <p:spPr>
          <a:xfrm>
            <a:off x="3311657" y="3180482"/>
            <a:ext cx="88368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400" b="1" i="0" u="none" strike="noStrike" baseline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同一列的各点，第一个数不变；同一行的各点，第二个数不变。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EB9DBBE9-0A08-683A-9CBB-094EDC66FBE3}"/>
              </a:ext>
            </a:extLst>
          </p:cNvPr>
          <p:cNvCxnSpPr/>
          <p:nvPr/>
        </p:nvCxnSpPr>
        <p:spPr>
          <a:xfrm>
            <a:off x="9498563" y="2995129"/>
            <a:ext cx="1446245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670A811E-FA79-3529-1CCF-122AC802F938}"/>
              </a:ext>
            </a:extLst>
          </p:cNvPr>
          <p:cNvCxnSpPr>
            <a:cxnSpLocks/>
          </p:cNvCxnSpPr>
          <p:nvPr/>
        </p:nvCxnSpPr>
        <p:spPr>
          <a:xfrm>
            <a:off x="4040155" y="5038534"/>
            <a:ext cx="188478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C95228DF-D63B-1AF6-6D5A-B8D845F8FD5B}"/>
              </a:ext>
            </a:extLst>
          </p:cNvPr>
          <p:cNvSpPr txBox="1"/>
          <p:nvPr/>
        </p:nvSpPr>
        <p:spPr>
          <a:xfrm>
            <a:off x="3757532" y="5173828"/>
            <a:ext cx="31357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两个条件缺一不可</a:t>
            </a:r>
            <a:r>
              <a:rPr lang="zh-CN" altLang="en-US" sz="2400" b="1" i="0" u="none" strike="noStrike" baseline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/>
      <p:bldP spid="37" grpId="0"/>
      <p:bldP spid="39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91D3790-5C3A-8778-AD8A-D0FC774406FE}"/>
              </a:ext>
            </a:extLst>
          </p:cNvPr>
          <p:cNvSpPr txBox="1"/>
          <p:nvPr/>
        </p:nvSpPr>
        <p:spPr>
          <a:xfrm>
            <a:off x="725455" y="1182268"/>
            <a:ext cx="1139501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sz="3400" dirty="0"/>
              <a:t>确定平面内点的位置有哪些方法？它们之间有什么联系？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F0ED4CE0-FC1C-58DA-D488-A051020AC0BC}"/>
              </a:ext>
            </a:extLst>
          </p:cNvPr>
          <p:cNvGrpSpPr/>
          <p:nvPr/>
        </p:nvGrpSpPr>
        <p:grpSpPr>
          <a:xfrm>
            <a:off x="942392" y="2332652"/>
            <a:ext cx="4687203" cy="3555615"/>
            <a:chOff x="942392" y="2332652"/>
            <a:chExt cx="4687203" cy="3555615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92331ABE-C62C-2938-D3C5-9656E676C1C4}"/>
                </a:ext>
              </a:extLst>
            </p:cNvPr>
            <p:cNvSpPr txBox="1"/>
            <p:nvPr/>
          </p:nvSpPr>
          <p:spPr>
            <a:xfrm>
              <a:off x="1937588" y="5365047"/>
              <a:ext cx="356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1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21C10051-DEDC-1A5D-0E49-2E4AB560285A}"/>
                </a:ext>
              </a:extLst>
            </p:cNvPr>
            <p:cNvSpPr txBox="1"/>
            <p:nvPr/>
          </p:nvSpPr>
          <p:spPr>
            <a:xfrm>
              <a:off x="2646714" y="5365047"/>
              <a:ext cx="356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2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88934C03-45C8-5D36-A8FF-0AEC8ED2A345}"/>
                </a:ext>
              </a:extLst>
            </p:cNvPr>
            <p:cNvSpPr txBox="1"/>
            <p:nvPr/>
          </p:nvSpPr>
          <p:spPr>
            <a:xfrm>
              <a:off x="3351324" y="5365047"/>
              <a:ext cx="356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3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743E4538-D5FC-4DF4-B30D-F3CFA7C4D83B}"/>
                </a:ext>
              </a:extLst>
            </p:cNvPr>
            <p:cNvSpPr txBox="1"/>
            <p:nvPr/>
          </p:nvSpPr>
          <p:spPr>
            <a:xfrm>
              <a:off x="4067402" y="5365047"/>
              <a:ext cx="356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4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E00884B-2207-7C19-69B9-B38ADACC035D}"/>
                </a:ext>
              </a:extLst>
            </p:cNvPr>
            <p:cNvSpPr txBox="1"/>
            <p:nvPr/>
          </p:nvSpPr>
          <p:spPr>
            <a:xfrm>
              <a:off x="1039466" y="5346385"/>
              <a:ext cx="356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0</a:t>
              </a:r>
              <a:endParaRPr lang="zh-CN" altLang="en-US" sz="2800" dirty="0">
                <a:latin typeface="+mn-lt"/>
              </a:endParaRPr>
            </a:p>
          </p:txBody>
        </p: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93DB3C9-99F4-CD57-55E3-248341B736E5}"/>
                </a:ext>
              </a:extLst>
            </p:cNvPr>
            <p:cNvGrpSpPr/>
            <p:nvPr/>
          </p:nvGrpSpPr>
          <p:grpSpPr>
            <a:xfrm>
              <a:off x="942392" y="2332652"/>
              <a:ext cx="4687203" cy="3410341"/>
              <a:chOff x="942392" y="2332652"/>
              <a:chExt cx="4687203" cy="3410341"/>
            </a:xfrm>
          </p:grpSpPr>
          <p:cxnSp>
            <p:nvCxnSpPr>
              <p:cNvPr id="7" name="直接箭头连接符 6">
                <a:extLst>
                  <a:ext uri="{FF2B5EF4-FFF2-40B4-BE49-F238E27FC236}">
                    <a16:creationId xmlns:a16="http://schemas.microsoft.com/office/drawing/2014/main" id="{5C24E8D0-7E7F-4E00-A2FF-2FAF9A762A56}"/>
                  </a:ext>
                </a:extLst>
              </p:cNvPr>
              <p:cNvCxnSpPr/>
              <p:nvPr/>
            </p:nvCxnSpPr>
            <p:spPr>
              <a:xfrm>
                <a:off x="942392" y="5355772"/>
                <a:ext cx="3825551" cy="0"/>
              </a:xfrm>
              <a:prstGeom prst="straightConnector1">
                <a:avLst/>
              </a:prstGeom>
              <a:ln w="381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箭头连接符 7">
                <a:extLst>
                  <a:ext uri="{FF2B5EF4-FFF2-40B4-BE49-F238E27FC236}">
                    <a16:creationId xmlns:a16="http://schemas.microsoft.com/office/drawing/2014/main" id="{1D7318FC-A823-7DC7-D4CD-4B6302E6E8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8919" y="2332652"/>
                <a:ext cx="1" cy="3410341"/>
              </a:xfrm>
              <a:prstGeom prst="straightConnector1">
                <a:avLst/>
              </a:prstGeom>
              <a:ln w="381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0F5B733D-6DBA-D697-3F82-17B5DFAA6B1C}"/>
                  </a:ext>
                </a:extLst>
              </p:cNvPr>
              <p:cNvCxnSpPr/>
              <p:nvPr/>
            </p:nvCxnSpPr>
            <p:spPr>
              <a:xfrm>
                <a:off x="1408919" y="5211772"/>
                <a:ext cx="0" cy="144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87DD42C8-43AE-4EB8-5943-9D31C4E7DF95}"/>
                  </a:ext>
                </a:extLst>
              </p:cNvPr>
              <p:cNvCxnSpPr/>
              <p:nvPr/>
            </p:nvCxnSpPr>
            <p:spPr>
              <a:xfrm>
                <a:off x="2117579" y="5211772"/>
                <a:ext cx="0" cy="144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6A7AA00A-BD54-5E61-F8A5-05257354EF38}"/>
                  </a:ext>
                </a:extLst>
              </p:cNvPr>
              <p:cNvCxnSpPr/>
              <p:nvPr/>
            </p:nvCxnSpPr>
            <p:spPr>
              <a:xfrm>
                <a:off x="2826239" y="5211772"/>
                <a:ext cx="0" cy="144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7862541D-5221-9F3B-42C8-91CC9B878CD7}"/>
                  </a:ext>
                </a:extLst>
              </p:cNvPr>
              <p:cNvCxnSpPr/>
              <p:nvPr/>
            </p:nvCxnSpPr>
            <p:spPr>
              <a:xfrm>
                <a:off x="3534899" y="5211772"/>
                <a:ext cx="0" cy="144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7860F438-F5BA-86F7-39F5-4DDD4488973F}"/>
                  </a:ext>
                </a:extLst>
              </p:cNvPr>
              <p:cNvCxnSpPr/>
              <p:nvPr/>
            </p:nvCxnSpPr>
            <p:spPr>
              <a:xfrm>
                <a:off x="4243559" y="5211772"/>
                <a:ext cx="0" cy="144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71208447-98E7-8A5C-D863-1E8F8CD808C6}"/>
                  </a:ext>
                </a:extLst>
              </p:cNvPr>
              <p:cNvGrpSpPr/>
              <p:nvPr/>
            </p:nvGrpSpPr>
            <p:grpSpPr>
              <a:xfrm rot="5400000">
                <a:off x="1122906" y="4929442"/>
                <a:ext cx="708660" cy="144000"/>
                <a:chOff x="1551988" y="5578777"/>
                <a:chExt cx="708660" cy="144000"/>
              </a:xfrm>
            </p:grpSpPr>
            <p:cxnSp>
              <p:nvCxnSpPr>
                <p:cNvPr id="15" name="直接连接符 14">
                  <a:extLst>
                    <a:ext uri="{FF2B5EF4-FFF2-40B4-BE49-F238E27FC236}">
                      <a16:creationId xmlns:a16="http://schemas.microsoft.com/office/drawing/2014/main" id="{399DBC0A-142A-7D96-BF4B-2D214D87A6DA}"/>
                    </a:ext>
                  </a:extLst>
                </p:cNvPr>
                <p:cNvCxnSpPr/>
                <p:nvPr/>
              </p:nvCxnSpPr>
              <p:spPr>
                <a:xfrm>
                  <a:off x="155198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>
                  <a:extLst>
                    <a:ext uri="{FF2B5EF4-FFF2-40B4-BE49-F238E27FC236}">
                      <a16:creationId xmlns:a16="http://schemas.microsoft.com/office/drawing/2014/main" id="{44B61314-F7CB-91EC-5CAF-C0B85B1E49B5}"/>
                    </a:ext>
                  </a:extLst>
                </p:cNvPr>
                <p:cNvCxnSpPr/>
                <p:nvPr/>
              </p:nvCxnSpPr>
              <p:spPr>
                <a:xfrm>
                  <a:off x="226064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7E11AD1C-D8C6-9F7F-2C27-28832DC8B0C6}"/>
                  </a:ext>
                </a:extLst>
              </p:cNvPr>
              <p:cNvGrpSpPr/>
              <p:nvPr/>
            </p:nvGrpSpPr>
            <p:grpSpPr>
              <a:xfrm rot="5400000">
                <a:off x="1122906" y="4220782"/>
                <a:ext cx="708660" cy="144000"/>
                <a:chOff x="1551988" y="5578777"/>
                <a:chExt cx="708660" cy="144000"/>
              </a:xfrm>
            </p:grpSpPr>
            <p:cxnSp>
              <p:nvCxnSpPr>
                <p:cNvPr id="19" name="直接连接符 18">
                  <a:extLst>
                    <a:ext uri="{FF2B5EF4-FFF2-40B4-BE49-F238E27FC236}">
                      <a16:creationId xmlns:a16="http://schemas.microsoft.com/office/drawing/2014/main" id="{775BF904-ED24-BDF6-DABC-D9AD9FF18A33}"/>
                    </a:ext>
                  </a:extLst>
                </p:cNvPr>
                <p:cNvCxnSpPr/>
                <p:nvPr/>
              </p:nvCxnSpPr>
              <p:spPr>
                <a:xfrm>
                  <a:off x="155198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>
                  <a:extLst>
                    <a:ext uri="{FF2B5EF4-FFF2-40B4-BE49-F238E27FC236}">
                      <a16:creationId xmlns:a16="http://schemas.microsoft.com/office/drawing/2014/main" id="{38A841D4-E21A-ACD8-1B75-BBDCE7DC1E4E}"/>
                    </a:ext>
                  </a:extLst>
                </p:cNvPr>
                <p:cNvCxnSpPr/>
                <p:nvPr/>
              </p:nvCxnSpPr>
              <p:spPr>
                <a:xfrm>
                  <a:off x="226064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CF44E96D-7E24-272C-92DC-05E0A1D45656}"/>
                  </a:ext>
                </a:extLst>
              </p:cNvPr>
              <p:cNvGrpSpPr/>
              <p:nvPr/>
            </p:nvGrpSpPr>
            <p:grpSpPr>
              <a:xfrm rot="5400000">
                <a:off x="1122906" y="3512122"/>
                <a:ext cx="708660" cy="144000"/>
                <a:chOff x="1551988" y="5578777"/>
                <a:chExt cx="708660" cy="144000"/>
              </a:xfrm>
            </p:grpSpPr>
            <p:cxnSp>
              <p:nvCxnSpPr>
                <p:cNvPr id="22" name="直接连接符 21">
                  <a:extLst>
                    <a:ext uri="{FF2B5EF4-FFF2-40B4-BE49-F238E27FC236}">
                      <a16:creationId xmlns:a16="http://schemas.microsoft.com/office/drawing/2014/main" id="{70CC680F-0594-85DD-E23A-F77347B6CB5C}"/>
                    </a:ext>
                  </a:extLst>
                </p:cNvPr>
                <p:cNvCxnSpPr/>
                <p:nvPr/>
              </p:nvCxnSpPr>
              <p:spPr>
                <a:xfrm>
                  <a:off x="155198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>
                  <a:extLst>
                    <a:ext uri="{FF2B5EF4-FFF2-40B4-BE49-F238E27FC236}">
                      <a16:creationId xmlns:a16="http://schemas.microsoft.com/office/drawing/2014/main" id="{B47971DE-8C07-73B8-C1CE-001B76048BF7}"/>
                    </a:ext>
                  </a:extLst>
                </p:cNvPr>
                <p:cNvCxnSpPr/>
                <p:nvPr/>
              </p:nvCxnSpPr>
              <p:spPr>
                <a:xfrm>
                  <a:off x="226064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47F070E4-E8DA-3E2B-95E7-EDB3D7EB6C08}"/>
                  </a:ext>
                </a:extLst>
              </p:cNvPr>
              <p:cNvCxnSpPr/>
              <p:nvPr/>
            </p:nvCxnSpPr>
            <p:spPr>
              <a:xfrm rot="5400000">
                <a:off x="1477236" y="3157792"/>
                <a:ext cx="0" cy="144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996FD91E-439A-B3C0-BE80-39374B2A5C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5236" y="3219061"/>
                <a:ext cx="2835511" cy="2136711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9D4F0271-35D2-A3DA-01B6-13E002208B40}"/>
                  </a:ext>
                </a:extLst>
              </p:cNvPr>
              <p:cNvCxnSpPr/>
              <p:nvPr/>
            </p:nvCxnSpPr>
            <p:spPr>
              <a:xfrm rot="19380000">
                <a:off x="1941677" y="4795664"/>
                <a:ext cx="0" cy="144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B0D7D36F-CEDB-3FCB-1BDD-36A024A92CBB}"/>
                  </a:ext>
                </a:extLst>
              </p:cNvPr>
              <p:cNvGrpSpPr/>
              <p:nvPr/>
            </p:nvGrpSpPr>
            <p:grpSpPr>
              <a:xfrm rot="-2220000">
                <a:off x="1862168" y="4588880"/>
                <a:ext cx="708660" cy="144000"/>
                <a:chOff x="1551988" y="5578777"/>
                <a:chExt cx="708660" cy="144000"/>
              </a:xfrm>
            </p:grpSpPr>
            <p:cxnSp>
              <p:nvCxnSpPr>
                <p:cNvPr id="34" name="直接连接符 33">
                  <a:extLst>
                    <a:ext uri="{FF2B5EF4-FFF2-40B4-BE49-F238E27FC236}">
                      <a16:creationId xmlns:a16="http://schemas.microsoft.com/office/drawing/2014/main" id="{4BFE8FC4-4812-0025-8973-FF3ADCBAEE8E}"/>
                    </a:ext>
                  </a:extLst>
                </p:cNvPr>
                <p:cNvCxnSpPr/>
                <p:nvPr/>
              </p:nvCxnSpPr>
              <p:spPr>
                <a:xfrm>
                  <a:off x="155198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>
                  <a:extLst>
                    <a:ext uri="{FF2B5EF4-FFF2-40B4-BE49-F238E27FC236}">
                      <a16:creationId xmlns:a16="http://schemas.microsoft.com/office/drawing/2014/main" id="{8FACC996-B266-2EA4-D7E5-BA07E1D32368}"/>
                    </a:ext>
                  </a:extLst>
                </p:cNvPr>
                <p:cNvCxnSpPr/>
                <p:nvPr/>
              </p:nvCxnSpPr>
              <p:spPr>
                <a:xfrm>
                  <a:off x="226064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88A915FD-15C3-51D7-CB57-040BCF71A372}"/>
                  </a:ext>
                </a:extLst>
              </p:cNvPr>
              <p:cNvGrpSpPr/>
              <p:nvPr/>
            </p:nvGrpSpPr>
            <p:grpSpPr>
              <a:xfrm rot="-2220000">
                <a:off x="2425275" y="4159485"/>
                <a:ext cx="708660" cy="144000"/>
                <a:chOff x="1551988" y="5578777"/>
                <a:chExt cx="708660" cy="144000"/>
              </a:xfrm>
            </p:grpSpPr>
            <p:cxnSp>
              <p:nvCxnSpPr>
                <p:cNvPr id="37" name="直接连接符 36">
                  <a:extLst>
                    <a:ext uri="{FF2B5EF4-FFF2-40B4-BE49-F238E27FC236}">
                      <a16:creationId xmlns:a16="http://schemas.microsoft.com/office/drawing/2014/main" id="{DB04EBA2-AF30-D0F2-995B-DB7C2DAD1740}"/>
                    </a:ext>
                  </a:extLst>
                </p:cNvPr>
                <p:cNvCxnSpPr/>
                <p:nvPr/>
              </p:nvCxnSpPr>
              <p:spPr>
                <a:xfrm>
                  <a:off x="155198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接连接符 37">
                  <a:extLst>
                    <a:ext uri="{FF2B5EF4-FFF2-40B4-BE49-F238E27FC236}">
                      <a16:creationId xmlns:a16="http://schemas.microsoft.com/office/drawing/2014/main" id="{FCDCDD5D-E5F5-42AC-87A9-BFAB6D83F4A5}"/>
                    </a:ext>
                  </a:extLst>
                </p:cNvPr>
                <p:cNvCxnSpPr/>
                <p:nvPr/>
              </p:nvCxnSpPr>
              <p:spPr>
                <a:xfrm>
                  <a:off x="226064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4E7F6F0B-74AB-E7F2-C671-B912963A72FA}"/>
                  </a:ext>
                </a:extLst>
              </p:cNvPr>
              <p:cNvGrpSpPr/>
              <p:nvPr/>
            </p:nvGrpSpPr>
            <p:grpSpPr>
              <a:xfrm rot="-2220000">
                <a:off x="2988382" y="3730089"/>
                <a:ext cx="708660" cy="144000"/>
                <a:chOff x="1551988" y="5578777"/>
                <a:chExt cx="708660" cy="144000"/>
              </a:xfrm>
            </p:grpSpPr>
            <p:cxnSp>
              <p:nvCxnSpPr>
                <p:cNvPr id="40" name="直接连接符 39">
                  <a:extLst>
                    <a:ext uri="{FF2B5EF4-FFF2-40B4-BE49-F238E27FC236}">
                      <a16:creationId xmlns:a16="http://schemas.microsoft.com/office/drawing/2014/main" id="{F49AAD6C-80D1-11E6-D949-CD164EECF7BA}"/>
                    </a:ext>
                  </a:extLst>
                </p:cNvPr>
                <p:cNvCxnSpPr/>
                <p:nvPr/>
              </p:nvCxnSpPr>
              <p:spPr>
                <a:xfrm>
                  <a:off x="155198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 40">
                  <a:extLst>
                    <a:ext uri="{FF2B5EF4-FFF2-40B4-BE49-F238E27FC236}">
                      <a16:creationId xmlns:a16="http://schemas.microsoft.com/office/drawing/2014/main" id="{93ED9640-2308-3D4D-9F79-F71D4FE982B4}"/>
                    </a:ext>
                  </a:extLst>
                </p:cNvPr>
                <p:cNvCxnSpPr/>
                <p:nvPr/>
              </p:nvCxnSpPr>
              <p:spPr>
                <a:xfrm>
                  <a:off x="226064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95B6E2BF-6642-A67A-6747-5103BCEF3656}"/>
                  </a:ext>
                </a:extLst>
              </p:cNvPr>
              <p:cNvGrpSpPr/>
              <p:nvPr/>
            </p:nvGrpSpPr>
            <p:grpSpPr>
              <a:xfrm rot="-2220000">
                <a:off x="3551489" y="3300693"/>
                <a:ext cx="708660" cy="144000"/>
                <a:chOff x="1551988" y="5578777"/>
                <a:chExt cx="708660" cy="144000"/>
              </a:xfrm>
            </p:grpSpPr>
            <p:cxnSp>
              <p:nvCxnSpPr>
                <p:cNvPr id="43" name="直接连接符 42">
                  <a:extLst>
                    <a:ext uri="{FF2B5EF4-FFF2-40B4-BE49-F238E27FC236}">
                      <a16:creationId xmlns:a16="http://schemas.microsoft.com/office/drawing/2014/main" id="{1B376DFB-F19E-CB59-B4F2-FC93C533F581}"/>
                    </a:ext>
                  </a:extLst>
                </p:cNvPr>
                <p:cNvCxnSpPr/>
                <p:nvPr/>
              </p:nvCxnSpPr>
              <p:spPr>
                <a:xfrm>
                  <a:off x="155198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>
                  <a:extLst>
                    <a:ext uri="{FF2B5EF4-FFF2-40B4-BE49-F238E27FC236}">
                      <a16:creationId xmlns:a16="http://schemas.microsoft.com/office/drawing/2014/main" id="{F7337EA3-2B00-F91B-5211-A236E830BD52}"/>
                    </a:ext>
                  </a:extLst>
                </p:cNvPr>
                <p:cNvCxnSpPr/>
                <p:nvPr/>
              </p:nvCxnSpPr>
              <p:spPr>
                <a:xfrm>
                  <a:off x="2260648" y="5578777"/>
                  <a:ext cx="0" cy="144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D41146D8-0BF6-F84F-BF94-B8FC78FB1CE7}"/>
                  </a:ext>
                </a:extLst>
              </p:cNvPr>
              <p:cNvSpPr txBox="1"/>
              <p:nvPr/>
            </p:nvSpPr>
            <p:spPr>
              <a:xfrm>
                <a:off x="1032519" y="4394662"/>
                <a:ext cx="3562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  <a:ea typeface="+mj-ea"/>
                  </a:rPr>
                  <a:t>1</a:t>
                </a:r>
                <a:endParaRPr lang="zh-CN" altLang="en-US" sz="2800" dirty="0">
                  <a:latin typeface="+mn-lt"/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E86FD17F-1F13-D2E9-6C5B-8D3BC3573515}"/>
                  </a:ext>
                </a:extLst>
              </p:cNvPr>
              <p:cNvSpPr txBox="1"/>
              <p:nvPr/>
            </p:nvSpPr>
            <p:spPr>
              <a:xfrm>
                <a:off x="1032519" y="3666874"/>
                <a:ext cx="3562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  <a:ea typeface="+mj-ea"/>
                  </a:rPr>
                  <a:t>2</a:t>
                </a:r>
                <a:endParaRPr lang="zh-CN" altLang="en-US" sz="2800" dirty="0">
                  <a:latin typeface="+mn-lt"/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A8C82EB7-74D3-EEDA-6958-C64653B2E684}"/>
                  </a:ext>
                </a:extLst>
              </p:cNvPr>
              <p:cNvSpPr txBox="1"/>
              <p:nvPr/>
            </p:nvSpPr>
            <p:spPr>
              <a:xfrm>
                <a:off x="1032519" y="2957748"/>
                <a:ext cx="3562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  <a:ea typeface="+mj-ea"/>
                  </a:rPr>
                  <a:t>3</a:t>
                </a:r>
                <a:endParaRPr lang="zh-CN" altLang="en-US" sz="2800" dirty="0">
                  <a:latin typeface="+mn-lt"/>
                </a:endParaRPr>
              </a:p>
            </p:txBody>
          </p: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3C7C118D-4E08-A154-36A8-67002A89FB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25847" y="3231229"/>
                <a:ext cx="2838492" cy="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233C2FBC-602F-A275-4666-0B4BA1ED3D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52890" y="3199155"/>
                <a:ext cx="0" cy="2153700"/>
              </a:xfrm>
              <a:prstGeom prst="line">
                <a:avLst/>
              </a:prstGeom>
              <a:ln w="190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FB5FEB83-D2DB-2B97-1B1B-31D5A5963215}"/>
                  </a:ext>
                </a:extLst>
              </p:cNvPr>
              <p:cNvSpPr txBox="1"/>
              <p:nvPr/>
            </p:nvSpPr>
            <p:spPr>
              <a:xfrm>
                <a:off x="4266581" y="2825568"/>
                <a:ext cx="13630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i="1" dirty="0">
                    <a:latin typeface="+mn-lt"/>
                    <a:ea typeface="+mj-ea"/>
                  </a:rPr>
                  <a:t>A </a:t>
                </a:r>
                <a:r>
                  <a:rPr lang="en-US" altLang="zh-CN" sz="2800" b="1" dirty="0">
                    <a:latin typeface="+mn-lt"/>
                    <a:ea typeface="+mj-ea"/>
                  </a:rPr>
                  <a:t>(4 , 3)</a:t>
                </a:r>
                <a:endParaRPr lang="zh-CN" altLang="en-US" sz="2800" dirty="0">
                  <a:latin typeface="+mn-lt"/>
                </a:endParaRPr>
              </a:p>
            </p:txBody>
          </p:sp>
        </p:grpSp>
      </p:grpSp>
      <p:sp>
        <p:nvSpPr>
          <p:cNvPr id="65" name="椭圆 64">
            <a:extLst>
              <a:ext uri="{FF2B5EF4-FFF2-40B4-BE49-F238E27FC236}">
                <a16:creationId xmlns:a16="http://schemas.microsoft.com/office/drawing/2014/main" id="{15E66D2A-01FF-1745-EA3E-D23B948F45B2}"/>
              </a:ext>
            </a:extLst>
          </p:cNvPr>
          <p:cNvSpPr/>
          <p:nvPr/>
        </p:nvSpPr>
        <p:spPr>
          <a:xfrm>
            <a:off x="4176941" y="3162674"/>
            <a:ext cx="118996" cy="11899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1723C8E8-2E5E-3242-0F1A-7D19974DFAC3}"/>
              </a:ext>
            </a:extLst>
          </p:cNvPr>
          <p:cNvSpPr txBox="1"/>
          <p:nvPr/>
        </p:nvSpPr>
        <p:spPr>
          <a:xfrm>
            <a:off x="6422961" y="2078085"/>
            <a:ext cx="51365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2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方法一：用有序数对确定</a:t>
            </a:r>
            <a:endParaRPr lang="zh-CN" altLang="en-US" sz="32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C61C2153-F9AA-B99F-30DB-2A346957F8AB}"/>
              </a:ext>
            </a:extLst>
          </p:cNvPr>
          <p:cNvSpPr txBox="1"/>
          <p:nvPr/>
        </p:nvSpPr>
        <p:spPr>
          <a:xfrm>
            <a:off x="6424860" y="2770810"/>
            <a:ext cx="4865182" cy="105779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FF"/>
                </a:solidFill>
              </a:rPr>
              <a:t>需要知道位置所在列数和行数两个条件。</a:t>
            </a:r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3589D461-FD9A-1F52-A176-2919F16A2A79}"/>
              </a:ext>
            </a:extLst>
          </p:cNvPr>
          <p:cNvGrpSpPr/>
          <p:nvPr/>
        </p:nvGrpSpPr>
        <p:grpSpPr>
          <a:xfrm>
            <a:off x="4629080" y="3340303"/>
            <a:ext cx="1002309" cy="1036232"/>
            <a:chOff x="4629080" y="3340303"/>
            <a:chExt cx="1002309" cy="1036232"/>
          </a:xfrm>
        </p:grpSpPr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id="{47E22CD7-9671-A872-4B76-DB6D6B68A968}"/>
                </a:ext>
              </a:extLst>
            </p:cNvPr>
            <p:cNvCxnSpPr>
              <a:cxnSpLocks/>
            </p:cNvCxnSpPr>
            <p:nvPr/>
          </p:nvCxnSpPr>
          <p:spPr>
            <a:xfrm>
              <a:off x="4898571" y="3340303"/>
              <a:ext cx="0" cy="52322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id="{98DD3789-D556-D958-BD96-E8821CD7C04C}"/>
                </a:ext>
              </a:extLst>
            </p:cNvPr>
            <p:cNvCxnSpPr>
              <a:cxnSpLocks/>
            </p:cNvCxnSpPr>
            <p:nvPr/>
          </p:nvCxnSpPr>
          <p:spPr>
            <a:xfrm>
              <a:off x="5337110" y="3340303"/>
              <a:ext cx="0" cy="52322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BDAD1AFE-D786-97CF-4DAF-F0240CB2822C}"/>
                </a:ext>
              </a:extLst>
            </p:cNvPr>
            <p:cNvSpPr txBox="1"/>
            <p:nvPr/>
          </p:nvSpPr>
          <p:spPr>
            <a:xfrm>
              <a:off x="4629080" y="3835810"/>
              <a:ext cx="573100" cy="540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2800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E3FD48AA-AF64-62D3-8D01-75107D62E0C3}"/>
                </a:ext>
              </a:extLst>
            </p:cNvPr>
            <p:cNvSpPr txBox="1"/>
            <p:nvPr/>
          </p:nvSpPr>
          <p:spPr>
            <a:xfrm>
              <a:off x="5058289" y="3835810"/>
              <a:ext cx="573100" cy="540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2800" dirty="0">
                  <a:solidFill>
                    <a:srgbClr val="FF00FF"/>
                  </a:solidFill>
                </a:rPr>
                <a:t>行</a:t>
              </a:r>
            </a:p>
          </p:txBody>
        </p:sp>
      </p:grpSp>
      <p:sp>
        <p:nvSpPr>
          <p:cNvPr id="77" name="文本框 76">
            <a:extLst>
              <a:ext uri="{FF2B5EF4-FFF2-40B4-BE49-F238E27FC236}">
                <a16:creationId xmlns:a16="http://schemas.microsoft.com/office/drawing/2014/main" id="{003ED03F-8F58-F288-61D6-A46A741DD7C2}"/>
              </a:ext>
            </a:extLst>
          </p:cNvPr>
          <p:cNvSpPr txBox="1"/>
          <p:nvPr/>
        </p:nvSpPr>
        <p:spPr>
          <a:xfrm>
            <a:off x="6422961" y="4000191"/>
            <a:ext cx="51365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方法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二：用方向和距离确定</a:t>
            </a:r>
          </a:p>
        </p:txBody>
      </p:sp>
      <p:sp>
        <p:nvSpPr>
          <p:cNvPr id="78" name="弧形 77">
            <a:extLst>
              <a:ext uri="{FF2B5EF4-FFF2-40B4-BE49-F238E27FC236}">
                <a16:creationId xmlns:a16="http://schemas.microsoft.com/office/drawing/2014/main" id="{EDEE592B-1348-E825-CC4B-2175F7645688}"/>
              </a:ext>
            </a:extLst>
          </p:cNvPr>
          <p:cNvSpPr/>
          <p:nvPr/>
        </p:nvSpPr>
        <p:spPr>
          <a:xfrm>
            <a:off x="910384" y="4859573"/>
            <a:ext cx="955761" cy="955761"/>
          </a:xfrm>
          <a:prstGeom prst="arc">
            <a:avLst>
              <a:gd name="adj1" fmla="val 19535131"/>
              <a:gd name="adj2" fmla="val 185366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40270B31-A87E-CA1E-1F7C-DB6BA284F334}"/>
              </a:ext>
            </a:extLst>
          </p:cNvPr>
          <p:cNvSpPr txBox="1"/>
          <p:nvPr/>
        </p:nvSpPr>
        <p:spPr>
          <a:xfrm>
            <a:off x="1698798" y="4857772"/>
            <a:ext cx="12385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37°</a:t>
            </a:r>
            <a:endParaRPr lang="zh-CN" altLang="en-US" sz="2800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80" name="图片 79">
            <a:extLst>
              <a:ext uri="{FF2B5EF4-FFF2-40B4-BE49-F238E27FC236}">
                <a16:creationId xmlns:a16="http://schemas.microsoft.com/office/drawing/2014/main" id="{133587DC-D69F-574C-403C-8209B5B77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2"/>
          <a:stretch>
            <a:fillRect/>
          </a:stretch>
        </p:blipFill>
        <p:spPr>
          <a:xfrm>
            <a:off x="-885434" y="3127220"/>
            <a:ext cx="4590395" cy="2305664"/>
          </a:xfrm>
          <a:prstGeom prst="rect">
            <a:avLst/>
          </a:prstGeom>
        </p:spPr>
      </p:pic>
      <p:sp>
        <p:nvSpPr>
          <p:cNvPr id="81" name="文本框 80">
            <a:extLst>
              <a:ext uri="{FF2B5EF4-FFF2-40B4-BE49-F238E27FC236}">
                <a16:creationId xmlns:a16="http://schemas.microsoft.com/office/drawing/2014/main" id="{E5E7968E-83B7-A36B-7830-CF928801E103}"/>
              </a:ext>
            </a:extLst>
          </p:cNvPr>
          <p:cNvSpPr txBox="1"/>
          <p:nvPr/>
        </p:nvSpPr>
        <p:spPr>
          <a:xfrm rot="-2220000">
            <a:off x="1807298" y="3870345"/>
            <a:ext cx="12385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5 cm</a:t>
            </a:r>
            <a:endParaRPr lang="zh-CN" altLang="en-US" sz="28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1009603D-3B17-539F-47F8-22323F5E1C8D}"/>
              </a:ext>
            </a:extLst>
          </p:cNvPr>
          <p:cNvSpPr txBox="1"/>
          <p:nvPr/>
        </p:nvSpPr>
        <p:spPr>
          <a:xfrm>
            <a:off x="6424860" y="4767561"/>
            <a:ext cx="4865182" cy="105779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00FF"/>
                </a:solidFill>
              </a:rPr>
              <a:t>在确定参照点后，需要方向和距离两个条件。</a:t>
            </a:r>
          </a:p>
        </p:txBody>
      </p:sp>
    </p:spTree>
    <p:extLst>
      <p:ext uri="{BB962C8B-B14F-4D97-AF65-F5344CB8AC3E}">
        <p14:creationId xmlns:p14="http://schemas.microsoft.com/office/powerpoint/2010/main" val="42615773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9" grpId="0"/>
      <p:bldP spid="77" grpId="0"/>
      <p:bldP spid="78" grpId="0" animBg="1"/>
      <p:bldP spid="79" grpId="0"/>
      <p:bldP spid="81" grpId="0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>
            <a:extLst>
              <a:ext uri="{FF2B5EF4-FFF2-40B4-BE49-F238E27FC236}">
                <a16:creationId xmlns:a16="http://schemas.microsoft.com/office/drawing/2014/main" id="{5A504DA5-B1D6-0CC5-6D32-A492AB9416DC}"/>
              </a:ext>
            </a:extLst>
          </p:cNvPr>
          <p:cNvSpPr txBox="1"/>
          <p:nvPr/>
        </p:nvSpPr>
        <p:spPr>
          <a:xfrm>
            <a:off x="371150" y="631965"/>
            <a:ext cx="54974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>
                <a:latin typeface="+mn-lt"/>
                <a:ea typeface="+mj-ea"/>
              </a:defRPr>
            </a:lvl1pPr>
          </a:lstStyle>
          <a:p>
            <a:r>
              <a:rPr lang="zh-CN" altLang="en-US" sz="3200" dirty="0">
                <a:latin typeface="+mn-ea"/>
                <a:ea typeface="+mn-ea"/>
              </a:rPr>
              <a:t>你知道它们之间的区别吗？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F20CBD92-5013-0A37-AD29-DE7A7D638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11310"/>
              </p:ext>
            </p:extLst>
          </p:nvPr>
        </p:nvGraphicFramePr>
        <p:xfrm>
          <a:off x="371150" y="1484776"/>
          <a:ext cx="11469396" cy="36190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23132">
                  <a:extLst>
                    <a:ext uri="{9D8B030D-6E8A-4147-A177-3AD203B41FA5}">
                      <a16:colId xmlns:a16="http://schemas.microsoft.com/office/drawing/2014/main" val="1686398067"/>
                    </a:ext>
                  </a:extLst>
                </a:gridCol>
                <a:gridCol w="3823132">
                  <a:extLst>
                    <a:ext uri="{9D8B030D-6E8A-4147-A177-3AD203B41FA5}">
                      <a16:colId xmlns:a16="http://schemas.microsoft.com/office/drawing/2014/main" val="66832419"/>
                    </a:ext>
                  </a:extLst>
                </a:gridCol>
                <a:gridCol w="3823132">
                  <a:extLst>
                    <a:ext uri="{9D8B030D-6E8A-4147-A177-3AD203B41FA5}">
                      <a16:colId xmlns:a16="http://schemas.microsoft.com/office/drawing/2014/main" val="4048008847"/>
                    </a:ext>
                  </a:extLst>
                </a:gridCol>
              </a:tblGrid>
              <a:tr h="90670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直线上表示点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平面内表示点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空间中表示点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0586264"/>
                  </a:ext>
                </a:extLst>
              </a:tr>
              <a:tr h="2712363"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4922458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07AAF3F9-48DC-54A5-EF7B-608ED98D8A88}"/>
              </a:ext>
            </a:extLst>
          </p:cNvPr>
          <p:cNvSpPr txBox="1"/>
          <p:nvPr/>
        </p:nvSpPr>
        <p:spPr>
          <a:xfrm>
            <a:off x="510068" y="2799210"/>
            <a:ext cx="3474100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+mn-lt"/>
              </a:rPr>
              <a:t>仅需 </a:t>
            </a:r>
            <a:r>
              <a:rPr lang="en-US" altLang="zh-CN" dirty="0">
                <a:solidFill>
                  <a:srgbClr val="FF0000"/>
                </a:solidFill>
                <a:latin typeface="+mn-lt"/>
              </a:rPr>
              <a:t>1 </a:t>
            </a:r>
            <a:r>
              <a:rPr lang="zh-CN" altLang="en-US" dirty="0">
                <a:solidFill>
                  <a:srgbClr val="FF0000"/>
                </a:solidFill>
                <a:latin typeface="+mn-lt"/>
              </a:rPr>
              <a:t>个数来表示点的位置，对应点的移动方向仅沿直线。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D7A5583-E616-0D5C-6F7A-0A2DAB9A85EC}"/>
              </a:ext>
            </a:extLst>
          </p:cNvPr>
          <p:cNvSpPr txBox="1"/>
          <p:nvPr/>
        </p:nvSpPr>
        <p:spPr>
          <a:xfrm>
            <a:off x="4220935" y="2654235"/>
            <a:ext cx="3794062" cy="21110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需 </a:t>
            </a:r>
            <a:r>
              <a:rPr lang="en-US" altLang="zh-CN" dirty="0"/>
              <a:t>2 </a:t>
            </a:r>
            <a:r>
              <a:rPr lang="zh-CN" altLang="en-US" dirty="0"/>
              <a:t>个数来表示点的</a:t>
            </a:r>
            <a:endParaRPr lang="en-US" altLang="zh-CN" dirty="0"/>
          </a:p>
          <a:p>
            <a:r>
              <a:rPr lang="zh-CN" altLang="en-US" dirty="0"/>
              <a:t>位置，对应点可在平面</a:t>
            </a:r>
            <a:endParaRPr lang="en-US" altLang="zh-CN" dirty="0"/>
          </a:p>
          <a:p>
            <a:r>
              <a:rPr lang="zh-CN" altLang="en-US" dirty="0"/>
              <a:t>内自由移动的两个方向</a:t>
            </a:r>
            <a:endParaRPr lang="en-US" altLang="zh-CN" dirty="0"/>
          </a:p>
          <a:p>
            <a:r>
              <a:rPr lang="zh-CN" altLang="en-US" dirty="0"/>
              <a:t>分别是行和列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22186E92-83FB-5857-44E7-54365B30FCA0}"/>
              </a:ext>
            </a:extLst>
          </p:cNvPr>
          <p:cNvSpPr txBox="1"/>
          <p:nvPr/>
        </p:nvSpPr>
        <p:spPr>
          <a:xfrm>
            <a:off x="8133961" y="2847451"/>
            <a:ext cx="3794062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需 </a:t>
            </a:r>
            <a:r>
              <a:rPr lang="en-US" altLang="zh-CN" dirty="0"/>
              <a:t>3 </a:t>
            </a:r>
            <a:r>
              <a:rPr lang="zh-CN" altLang="en-US" dirty="0"/>
              <a:t>个数来表示点的</a:t>
            </a:r>
            <a:endParaRPr lang="en-US" altLang="zh-CN" dirty="0"/>
          </a:p>
          <a:p>
            <a:r>
              <a:rPr lang="zh-CN" altLang="en-US" dirty="0"/>
              <a:t>位置，对应点可在长、</a:t>
            </a:r>
            <a:endParaRPr lang="en-US" altLang="zh-CN" dirty="0"/>
          </a:p>
          <a:p>
            <a:r>
              <a:rPr lang="zh-CN" altLang="en-US" dirty="0"/>
              <a:t>宽、高三个方向移动。</a:t>
            </a:r>
          </a:p>
        </p:txBody>
      </p:sp>
    </p:spTree>
    <p:extLst>
      <p:ext uri="{BB962C8B-B14F-4D97-AF65-F5344CB8AC3E}">
        <p14:creationId xmlns:p14="http://schemas.microsoft.com/office/powerpoint/2010/main" val="365598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5" grpId="0"/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AF33585-ADC2-AA7B-DC73-7A7D756E3C7A}"/>
              </a:ext>
            </a:extLst>
          </p:cNvPr>
          <p:cNvSpPr txBox="1"/>
          <p:nvPr/>
        </p:nvSpPr>
        <p:spPr bwMode="auto">
          <a:xfrm>
            <a:off x="456826" y="1182174"/>
            <a:ext cx="95209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1.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00E6D09-2AD9-D338-E65F-5144D7820642}"/>
              </a:ext>
            </a:extLst>
          </p:cNvPr>
          <p:cNvSpPr txBox="1"/>
          <p:nvPr/>
        </p:nvSpPr>
        <p:spPr>
          <a:xfrm>
            <a:off x="3977582" y="865025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练习二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6" name="对话气泡: 圆角矩形 35">
            <a:extLst>
              <a:ext uri="{FF2B5EF4-FFF2-40B4-BE49-F238E27FC236}">
                <a16:creationId xmlns:a16="http://schemas.microsoft.com/office/drawing/2014/main" id="{7B969CC5-2801-00CF-C002-22913C03234F}"/>
              </a:ext>
            </a:extLst>
          </p:cNvPr>
          <p:cNvSpPr/>
          <p:nvPr/>
        </p:nvSpPr>
        <p:spPr>
          <a:xfrm>
            <a:off x="9570947" y="2727037"/>
            <a:ext cx="2056403" cy="1561023"/>
          </a:xfrm>
          <a:prstGeom prst="wedgeRoundRectCallout">
            <a:avLst>
              <a:gd name="adj1" fmla="val -71338"/>
              <a:gd name="adj2" fmla="val -25337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先抓黄芩，黄芩在</a:t>
            </a:r>
            <a:r>
              <a:rPr lang="en-US" altLang="zh-CN" sz="2400" b="1" dirty="0">
                <a:solidFill>
                  <a:schemeClr val="tx1"/>
                </a:solidFill>
                <a:latin typeface="+mj-ea"/>
                <a:ea typeface="+mj-ea"/>
              </a:rPr>
              <a:t>(6,3)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的位置。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E9CD2399-CB58-253A-D533-61B38E60E33E}"/>
              </a:ext>
            </a:extLst>
          </p:cNvPr>
          <p:cNvGrpSpPr/>
          <p:nvPr/>
        </p:nvGrpSpPr>
        <p:grpSpPr>
          <a:xfrm>
            <a:off x="988281" y="1374685"/>
            <a:ext cx="8239918" cy="3417376"/>
            <a:chOff x="988281" y="1374685"/>
            <a:chExt cx="8239918" cy="3417376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FB0794E-C89D-A798-8DFE-204E271DD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90988" y="1374685"/>
              <a:ext cx="8037211" cy="3306198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D139C61-1C1D-DB3A-1153-9BC1DB71B821}"/>
                </a:ext>
              </a:extLst>
            </p:cNvPr>
            <p:cNvSpPr/>
            <p:nvPr/>
          </p:nvSpPr>
          <p:spPr>
            <a:xfrm>
              <a:off x="2077396" y="2131628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F50E6C5-C51E-2EF5-DDF2-C3D8F22529EF}"/>
                </a:ext>
              </a:extLst>
            </p:cNvPr>
            <p:cNvSpPr/>
            <p:nvPr/>
          </p:nvSpPr>
          <p:spPr>
            <a:xfrm>
              <a:off x="2012575" y="2123357"/>
              <a:ext cx="739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芦根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E91CCC4-F4C1-2B36-176D-68BD5AE65007}"/>
                </a:ext>
              </a:extLst>
            </p:cNvPr>
            <p:cNvSpPr/>
            <p:nvPr/>
          </p:nvSpPr>
          <p:spPr>
            <a:xfrm>
              <a:off x="3439665" y="2131628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3CDDF07-AE97-E102-BF00-C487735E36F9}"/>
                </a:ext>
              </a:extLst>
            </p:cNvPr>
            <p:cNvSpPr/>
            <p:nvPr/>
          </p:nvSpPr>
          <p:spPr>
            <a:xfrm>
              <a:off x="3374844" y="2123357"/>
              <a:ext cx="739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麦冬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D0FB179-BCF8-0416-6046-EF49F76A8CA7}"/>
                </a:ext>
              </a:extLst>
            </p:cNvPr>
            <p:cNvSpPr/>
            <p:nvPr/>
          </p:nvSpPr>
          <p:spPr>
            <a:xfrm>
              <a:off x="2749204" y="2990046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94D60CF-7293-4957-2F3A-FC0006696868}"/>
                </a:ext>
              </a:extLst>
            </p:cNvPr>
            <p:cNvSpPr/>
            <p:nvPr/>
          </p:nvSpPr>
          <p:spPr>
            <a:xfrm>
              <a:off x="2684383" y="2981775"/>
              <a:ext cx="739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当归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C1470D21-9EB6-20D8-83D2-3DDA325E3B70}"/>
                </a:ext>
              </a:extLst>
            </p:cNvPr>
            <p:cNvSpPr/>
            <p:nvPr/>
          </p:nvSpPr>
          <p:spPr>
            <a:xfrm>
              <a:off x="2058739" y="3465907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46DF654-83D9-868A-1E7A-6A279FD8D119}"/>
                </a:ext>
              </a:extLst>
            </p:cNvPr>
            <p:cNvSpPr/>
            <p:nvPr/>
          </p:nvSpPr>
          <p:spPr>
            <a:xfrm>
              <a:off x="1844626" y="3457636"/>
              <a:ext cx="1047863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苦杏仁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AA6F035-9EAF-3D70-B4CD-0370DD0DA913}"/>
                </a:ext>
              </a:extLst>
            </p:cNvPr>
            <p:cNvSpPr/>
            <p:nvPr/>
          </p:nvSpPr>
          <p:spPr>
            <a:xfrm>
              <a:off x="4046160" y="3885784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138E45C3-1FAD-9FB3-F519-1BE5D57EF8B2}"/>
                </a:ext>
              </a:extLst>
            </p:cNvPr>
            <p:cNvSpPr/>
            <p:nvPr/>
          </p:nvSpPr>
          <p:spPr>
            <a:xfrm>
              <a:off x="3832047" y="3877513"/>
              <a:ext cx="1066524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冬瓜子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72A9982-D2FA-CC5A-C5E8-149643E69E77}"/>
                </a:ext>
              </a:extLst>
            </p:cNvPr>
            <p:cNvSpPr/>
            <p:nvPr/>
          </p:nvSpPr>
          <p:spPr>
            <a:xfrm>
              <a:off x="4708634" y="2999376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56EC043-48AB-319D-6CB6-61A7B2A532F1}"/>
                </a:ext>
              </a:extLst>
            </p:cNvPr>
            <p:cNvSpPr/>
            <p:nvPr/>
          </p:nvSpPr>
          <p:spPr>
            <a:xfrm>
              <a:off x="4643813" y="2991105"/>
              <a:ext cx="739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黄芩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010CF669-F4AA-052B-7B4D-3FCD69E4A3E3}"/>
                </a:ext>
              </a:extLst>
            </p:cNvPr>
            <p:cNvSpPr/>
            <p:nvPr/>
          </p:nvSpPr>
          <p:spPr>
            <a:xfrm>
              <a:off x="6014921" y="2588828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A5E44426-116E-5859-C6B2-9CA60D05BEFE}"/>
                </a:ext>
              </a:extLst>
            </p:cNvPr>
            <p:cNvSpPr/>
            <p:nvPr/>
          </p:nvSpPr>
          <p:spPr>
            <a:xfrm>
              <a:off x="5950100" y="2580557"/>
              <a:ext cx="739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桃仁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D27E197D-7BE2-438B-8D4F-6F4E6B926791}"/>
                </a:ext>
              </a:extLst>
            </p:cNvPr>
            <p:cNvSpPr/>
            <p:nvPr/>
          </p:nvSpPr>
          <p:spPr>
            <a:xfrm>
              <a:off x="7349199" y="2579496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FD45CBDC-9BED-8F46-BF3A-888850970CCE}"/>
                </a:ext>
              </a:extLst>
            </p:cNvPr>
            <p:cNvSpPr/>
            <p:nvPr/>
          </p:nvSpPr>
          <p:spPr>
            <a:xfrm>
              <a:off x="7125757" y="2571225"/>
              <a:ext cx="1047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灸百部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CCD2AE9-57CA-440E-B9C5-178485B8A49F}"/>
                </a:ext>
              </a:extLst>
            </p:cNvPr>
            <p:cNvSpPr/>
            <p:nvPr/>
          </p:nvSpPr>
          <p:spPr>
            <a:xfrm>
              <a:off x="7349200" y="1702419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750046FF-8FE2-D932-8F21-684C1E121331}"/>
                </a:ext>
              </a:extLst>
            </p:cNvPr>
            <p:cNvSpPr/>
            <p:nvPr/>
          </p:nvSpPr>
          <p:spPr>
            <a:xfrm>
              <a:off x="7191070" y="1694148"/>
              <a:ext cx="952095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五味子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61612F9B-06F1-1BCB-F1A7-847915CC6543}"/>
                </a:ext>
              </a:extLst>
            </p:cNvPr>
            <p:cNvSpPr txBox="1"/>
            <p:nvPr/>
          </p:nvSpPr>
          <p:spPr>
            <a:xfrm>
              <a:off x="1497743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1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B7235D4F-2226-8CB1-F391-4C4304386219}"/>
                </a:ext>
              </a:extLst>
            </p:cNvPr>
            <p:cNvSpPr txBox="1"/>
            <p:nvPr/>
          </p:nvSpPr>
          <p:spPr>
            <a:xfrm>
              <a:off x="2203733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2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3DE5C6F-61E5-8114-6C3D-CDFFBF5E870D}"/>
                </a:ext>
              </a:extLst>
            </p:cNvPr>
            <p:cNvSpPr txBox="1"/>
            <p:nvPr/>
          </p:nvSpPr>
          <p:spPr>
            <a:xfrm>
              <a:off x="2872399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3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407039C-2A4C-8B98-7B2F-BE887CCE49D0}"/>
                </a:ext>
              </a:extLst>
            </p:cNvPr>
            <p:cNvSpPr txBox="1"/>
            <p:nvPr/>
          </p:nvSpPr>
          <p:spPr>
            <a:xfrm>
              <a:off x="3531736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4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C8DD7A73-13D1-E723-238D-3EF4F91EC045}"/>
                </a:ext>
              </a:extLst>
            </p:cNvPr>
            <p:cNvSpPr txBox="1"/>
            <p:nvPr/>
          </p:nvSpPr>
          <p:spPr>
            <a:xfrm>
              <a:off x="4191073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5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3FB11959-8922-6B43-F238-CDF451BA8840}"/>
                </a:ext>
              </a:extLst>
            </p:cNvPr>
            <p:cNvSpPr txBox="1"/>
            <p:nvPr/>
          </p:nvSpPr>
          <p:spPr>
            <a:xfrm>
              <a:off x="4869071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>
                  <a:latin typeface="+mn-lt"/>
                  <a:ea typeface="+mj-ea"/>
                </a:rPr>
                <a:t>6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8040243-8E8A-1353-1B8B-BAD6A269066A}"/>
                </a:ext>
              </a:extLst>
            </p:cNvPr>
            <p:cNvSpPr txBox="1"/>
            <p:nvPr/>
          </p:nvSpPr>
          <p:spPr>
            <a:xfrm>
              <a:off x="5537737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7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1021813-59CA-B043-3506-3BA0D604E89D}"/>
                </a:ext>
              </a:extLst>
            </p:cNvPr>
            <p:cNvSpPr txBox="1"/>
            <p:nvPr/>
          </p:nvSpPr>
          <p:spPr>
            <a:xfrm>
              <a:off x="6169081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8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2DE16B31-4DAD-A5CC-1017-5A761B176066}"/>
                </a:ext>
              </a:extLst>
            </p:cNvPr>
            <p:cNvSpPr txBox="1"/>
            <p:nvPr/>
          </p:nvSpPr>
          <p:spPr>
            <a:xfrm>
              <a:off x="7391624" y="4330396"/>
              <a:ext cx="58358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10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89CE4439-0AFB-37CE-286A-202376A64764}"/>
                </a:ext>
              </a:extLst>
            </p:cNvPr>
            <p:cNvSpPr txBox="1"/>
            <p:nvPr/>
          </p:nvSpPr>
          <p:spPr>
            <a:xfrm>
              <a:off x="6859546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9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CB9BB22-585A-25BD-4A91-BEA2449B4DB6}"/>
                </a:ext>
              </a:extLst>
            </p:cNvPr>
            <p:cNvSpPr txBox="1"/>
            <p:nvPr/>
          </p:nvSpPr>
          <p:spPr>
            <a:xfrm>
              <a:off x="988281" y="3891153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1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3D748698-D819-C0E4-CBFC-DED01100D771}"/>
                </a:ext>
              </a:extLst>
            </p:cNvPr>
            <p:cNvSpPr txBox="1"/>
            <p:nvPr/>
          </p:nvSpPr>
          <p:spPr>
            <a:xfrm>
              <a:off x="988281" y="3443285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2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779A1F58-C11A-B244-77B7-BF2838927189}"/>
                </a:ext>
              </a:extLst>
            </p:cNvPr>
            <p:cNvSpPr txBox="1"/>
            <p:nvPr/>
          </p:nvSpPr>
          <p:spPr>
            <a:xfrm>
              <a:off x="988281" y="298608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3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C6A6E32-BFD1-6F69-DF49-CF5167C5DB7E}"/>
                </a:ext>
              </a:extLst>
            </p:cNvPr>
            <p:cNvSpPr txBox="1"/>
            <p:nvPr/>
          </p:nvSpPr>
          <p:spPr>
            <a:xfrm>
              <a:off x="988281" y="2547547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4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BA84BAFA-3F50-6F83-62DC-ADEFBF0C2E20}"/>
                </a:ext>
              </a:extLst>
            </p:cNvPr>
            <p:cNvSpPr txBox="1"/>
            <p:nvPr/>
          </p:nvSpPr>
          <p:spPr>
            <a:xfrm>
              <a:off x="988281" y="209034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5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3C0FA0F4-730E-A652-4868-E97B82B544E0}"/>
                </a:ext>
              </a:extLst>
            </p:cNvPr>
            <p:cNvSpPr txBox="1"/>
            <p:nvPr/>
          </p:nvSpPr>
          <p:spPr>
            <a:xfrm>
              <a:off x="988281" y="1651811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6</a:t>
              </a:r>
              <a:endParaRPr lang="zh-CN" altLang="en-US" sz="2400" dirty="0">
                <a:latin typeface="+mn-lt"/>
              </a:endParaRPr>
            </a:p>
          </p:txBody>
        </p: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E07D6C4C-1CEB-A18A-3731-C705C108282A}"/>
              </a:ext>
            </a:extLst>
          </p:cNvPr>
          <p:cNvSpPr txBox="1"/>
          <p:nvPr/>
        </p:nvSpPr>
        <p:spPr>
          <a:xfrm>
            <a:off x="780135" y="4864831"/>
            <a:ext cx="95152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）用有序数对表示麦冬、当归和五味子的位置。</a:t>
            </a: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E8C42767-248C-F984-3E1A-59A23F393EBA}"/>
              </a:ext>
            </a:extLst>
          </p:cNvPr>
          <p:cNvSpPr/>
          <p:nvPr/>
        </p:nvSpPr>
        <p:spPr>
          <a:xfrm>
            <a:off x="3349694" y="2030075"/>
            <a:ext cx="752452" cy="56383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280042B-4ADA-2BD2-3D2C-CAF06F38606E}"/>
              </a:ext>
            </a:extLst>
          </p:cNvPr>
          <p:cNvSpPr txBox="1"/>
          <p:nvPr/>
        </p:nvSpPr>
        <p:spPr>
          <a:xfrm>
            <a:off x="1784491" y="5640764"/>
            <a:ext cx="25200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  <a:latin typeface="+mj-ea"/>
                <a:ea typeface="+mj-ea"/>
              </a:rPr>
              <a:t>麦冬（</a:t>
            </a:r>
            <a:r>
              <a:rPr lang="en-US" altLang="zh-CN" dirty="0">
                <a:solidFill>
                  <a:srgbClr val="FF00FF"/>
                </a:solidFill>
                <a:latin typeface="+mj-ea"/>
                <a:ea typeface="+mj-ea"/>
              </a:rPr>
              <a:t>4,5</a:t>
            </a:r>
            <a:r>
              <a:rPr lang="zh-CN" altLang="en-US" dirty="0">
                <a:solidFill>
                  <a:srgbClr val="FF00FF"/>
                </a:solidFill>
                <a:latin typeface="+mj-ea"/>
                <a:ea typeface="+mj-ea"/>
              </a:rPr>
              <a:t>）</a:t>
            </a: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D94FC4B8-1F2D-BEA7-5DD4-9DAD348AE44D}"/>
              </a:ext>
            </a:extLst>
          </p:cNvPr>
          <p:cNvSpPr/>
          <p:nvPr/>
        </p:nvSpPr>
        <p:spPr>
          <a:xfrm>
            <a:off x="2631237" y="2888492"/>
            <a:ext cx="752452" cy="56383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C06B4F42-68C5-3AEC-A3C4-331B5AD675E7}"/>
              </a:ext>
            </a:extLst>
          </p:cNvPr>
          <p:cNvSpPr txBox="1"/>
          <p:nvPr/>
        </p:nvSpPr>
        <p:spPr>
          <a:xfrm>
            <a:off x="4462376" y="5640764"/>
            <a:ext cx="25200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  <a:latin typeface="+mj-ea"/>
                <a:ea typeface="+mj-ea"/>
              </a:rPr>
              <a:t>当归（</a:t>
            </a:r>
            <a:r>
              <a:rPr lang="en-US" altLang="zh-CN" dirty="0">
                <a:solidFill>
                  <a:srgbClr val="FF00FF"/>
                </a:solidFill>
                <a:latin typeface="+mj-ea"/>
                <a:ea typeface="+mj-ea"/>
              </a:rPr>
              <a:t>3,3</a:t>
            </a:r>
            <a:r>
              <a:rPr lang="zh-CN" altLang="en-US" dirty="0">
                <a:solidFill>
                  <a:srgbClr val="FF00FF"/>
                </a:solidFill>
                <a:latin typeface="+mj-ea"/>
                <a:ea typeface="+mj-ea"/>
              </a:rPr>
              <a:t>）</a:t>
            </a:r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A8B2A3E2-6A4B-3FE1-7DC3-575A6BF8E277}"/>
              </a:ext>
            </a:extLst>
          </p:cNvPr>
          <p:cNvSpPr/>
          <p:nvPr/>
        </p:nvSpPr>
        <p:spPr>
          <a:xfrm>
            <a:off x="7221898" y="1610198"/>
            <a:ext cx="855400" cy="56383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8D4AA4BD-8E3D-6107-0072-4DF8CE93BABD}"/>
              </a:ext>
            </a:extLst>
          </p:cNvPr>
          <p:cNvSpPr txBox="1"/>
          <p:nvPr/>
        </p:nvSpPr>
        <p:spPr>
          <a:xfrm>
            <a:off x="7205576" y="5640764"/>
            <a:ext cx="3310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  <a:latin typeface="+mj-ea"/>
                <a:ea typeface="+mj-ea"/>
              </a:rPr>
              <a:t>五味子（</a:t>
            </a:r>
            <a:r>
              <a:rPr lang="en-US" altLang="zh-CN" dirty="0">
                <a:solidFill>
                  <a:srgbClr val="FF00FF"/>
                </a:solidFill>
                <a:latin typeface="+mj-ea"/>
                <a:ea typeface="+mj-ea"/>
              </a:rPr>
              <a:t>10,6</a:t>
            </a:r>
            <a:r>
              <a:rPr lang="zh-CN" altLang="en-US" dirty="0">
                <a:solidFill>
                  <a:srgbClr val="FF00FF"/>
                </a:solidFill>
                <a:latin typeface="+mj-ea"/>
                <a:ea typeface="+mj-ea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26388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/>
      <p:bldP spid="63" grpId="0" animBg="1"/>
      <p:bldP spid="64" grpId="0"/>
      <p:bldP spid="66" grpId="0" animBg="1"/>
      <p:bldP spid="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F2DC00C8-8AF8-A887-DAC2-169520E45CA6}"/>
              </a:ext>
            </a:extLst>
          </p:cNvPr>
          <p:cNvSpPr/>
          <p:nvPr/>
        </p:nvSpPr>
        <p:spPr>
          <a:xfrm>
            <a:off x="9570947" y="2727037"/>
            <a:ext cx="2056403" cy="1561023"/>
          </a:xfrm>
          <a:prstGeom prst="wedgeRoundRectCallout">
            <a:avLst>
              <a:gd name="adj1" fmla="val -71338"/>
              <a:gd name="adj2" fmla="val -25337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先抓黄芩，黄芩在</a:t>
            </a:r>
            <a:r>
              <a:rPr lang="en-US" altLang="zh-CN" sz="2400" b="1" dirty="0">
                <a:solidFill>
                  <a:schemeClr val="tx1"/>
                </a:solidFill>
                <a:latin typeface="+mj-ea"/>
                <a:ea typeface="+mj-ea"/>
              </a:rPr>
              <a:t>(6,3)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的位置。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2C4E9F4-2BC5-3F2D-EDDC-53B8AAD99E9D}"/>
              </a:ext>
            </a:extLst>
          </p:cNvPr>
          <p:cNvGrpSpPr/>
          <p:nvPr/>
        </p:nvGrpSpPr>
        <p:grpSpPr>
          <a:xfrm>
            <a:off x="988281" y="1374685"/>
            <a:ext cx="8239918" cy="3417376"/>
            <a:chOff x="988281" y="1374685"/>
            <a:chExt cx="8239918" cy="341737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F4C03D4-6800-81EB-30C4-0B5385D13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90988" y="1374685"/>
              <a:ext cx="8037211" cy="3306198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E8224FF-FA47-23D4-3ECA-ACD8BBFE6F5C}"/>
                </a:ext>
              </a:extLst>
            </p:cNvPr>
            <p:cNvSpPr/>
            <p:nvPr/>
          </p:nvSpPr>
          <p:spPr>
            <a:xfrm>
              <a:off x="2077396" y="2131628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BB0D2BC-A457-67BF-814D-642C296E45A3}"/>
                </a:ext>
              </a:extLst>
            </p:cNvPr>
            <p:cNvSpPr/>
            <p:nvPr/>
          </p:nvSpPr>
          <p:spPr>
            <a:xfrm>
              <a:off x="2012575" y="2123357"/>
              <a:ext cx="739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芦根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FB8B0FB-CB6E-5EDA-4D39-A0650F54922E}"/>
                </a:ext>
              </a:extLst>
            </p:cNvPr>
            <p:cNvSpPr/>
            <p:nvPr/>
          </p:nvSpPr>
          <p:spPr>
            <a:xfrm>
              <a:off x="3439665" y="2131628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B42C004-6908-FD16-B887-358D80451D35}"/>
                </a:ext>
              </a:extLst>
            </p:cNvPr>
            <p:cNvSpPr/>
            <p:nvPr/>
          </p:nvSpPr>
          <p:spPr>
            <a:xfrm>
              <a:off x="3374844" y="2123357"/>
              <a:ext cx="739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麦冬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67354BE-36AC-97D6-4E38-B40FBA62EC5A}"/>
                </a:ext>
              </a:extLst>
            </p:cNvPr>
            <p:cNvSpPr/>
            <p:nvPr/>
          </p:nvSpPr>
          <p:spPr>
            <a:xfrm>
              <a:off x="2749204" y="2990046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8CF5845-D354-868C-D76C-6374AA5D0F1F}"/>
                </a:ext>
              </a:extLst>
            </p:cNvPr>
            <p:cNvSpPr/>
            <p:nvPr/>
          </p:nvSpPr>
          <p:spPr>
            <a:xfrm>
              <a:off x="2684383" y="2981775"/>
              <a:ext cx="739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当归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3EB96B9-9D99-7AC0-F57E-F4B6A59AAC35}"/>
                </a:ext>
              </a:extLst>
            </p:cNvPr>
            <p:cNvSpPr/>
            <p:nvPr/>
          </p:nvSpPr>
          <p:spPr>
            <a:xfrm>
              <a:off x="2058739" y="3465907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8985189-0817-F36D-2502-F18C1E54D55E}"/>
                </a:ext>
              </a:extLst>
            </p:cNvPr>
            <p:cNvSpPr/>
            <p:nvPr/>
          </p:nvSpPr>
          <p:spPr>
            <a:xfrm>
              <a:off x="1844626" y="3457636"/>
              <a:ext cx="1047863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苦杏仁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BD196D7-C0D3-4D9D-5612-88574C31B399}"/>
                </a:ext>
              </a:extLst>
            </p:cNvPr>
            <p:cNvSpPr/>
            <p:nvPr/>
          </p:nvSpPr>
          <p:spPr>
            <a:xfrm>
              <a:off x="4046160" y="3885784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651A1E0-58A8-3FD3-446D-D907A968F817}"/>
                </a:ext>
              </a:extLst>
            </p:cNvPr>
            <p:cNvSpPr/>
            <p:nvPr/>
          </p:nvSpPr>
          <p:spPr>
            <a:xfrm>
              <a:off x="3832047" y="3877513"/>
              <a:ext cx="1066524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冬瓜子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C2DAD80-10C2-410C-7DF7-C5EE64C30531}"/>
                </a:ext>
              </a:extLst>
            </p:cNvPr>
            <p:cNvSpPr/>
            <p:nvPr/>
          </p:nvSpPr>
          <p:spPr>
            <a:xfrm>
              <a:off x="4708634" y="2999376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9F742231-3084-FDE4-8B90-3F0E8B2DFCE6}"/>
                </a:ext>
              </a:extLst>
            </p:cNvPr>
            <p:cNvSpPr/>
            <p:nvPr/>
          </p:nvSpPr>
          <p:spPr>
            <a:xfrm>
              <a:off x="4643813" y="2991105"/>
              <a:ext cx="739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黄芩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A8FB75D-E2C7-BA0B-1B4B-14616590AE9C}"/>
                </a:ext>
              </a:extLst>
            </p:cNvPr>
            <p:cNvSpPr/>
            <p:nvPr/>
          </p:nvSpPr>
          <p:spPr>
            <a:xfrm>
              <a:off x="6014921" y="2588828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92F7D31-0075-07D8-60B6-55C9D5C71923}"/>
                </a:ext>
              </a:extLst>
            </p:cNvPr>
            <p:cNvSpPr/>
            <p:nvPr/>
          </p:nvSpPr>
          <p:spPr>
            <a:xfrm>
              <a:off x="5950100" y="2580557"/>
              <a:ext cx="739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桃仁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1EEC2AB3-4A5D-2C67-9808-07920D9B5112}"/>
                </a:ext>
              </a:extLst>
            </p:cNvPr>
            <p:cNvSpPr/>
            <p:nvPr/>
          </p:nvSpPr>
          <p:spPr>
            <a:xfrm>
              <a:off x="7349199" y="2579496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41967C3-4E9B-C26C-DB59-C68C3B226D7A}"/>
                </a:ext>
              </a:extLst>
            </p:cNvPr>
            <p:cNvSpPr/>
            <p:nvPr/>
          </p:nvSpPr>
          <p:spPr>
            <a:xfrm>
              <a:off x="7125757" y="2571225"/>
              <a:ext cx="1047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灸百部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FBD21E8-051C-293F-BBA8-F0423B70168C}"/>
                </a:ext>
              </a:extLst>
            </p:cNvPr>
            <p:cNvSpPr/>
            <p:nvPr/>
          </p:nvSpPr>
          <p:spPr>
            <a:xfrm>
              <a:off x="7349200" y="1702419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F11FFE7-6928-A8A4-D17C-3E1C4861EEA7}"/>
                </a:ext>
              </a:extLst>
            </p:cNvPr>
            <p:cNvSpPr/>
            <p:nvPr/>
          </p:nvSpPr>
          <p:spPr>
            <a:xfrm>
              <a:off x="7191070" y="1694148"/>
              <a:ext cx="952095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五味子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5104175-3C43-5CD5-1E12-828A50F49B73}"/>
                </a:ext>
              </a:extLst>
            </p:cNvPr>
            <p:cNvSpPr txBox="1"/>
            <p:nvPr/>
          </p:nvSpPr>
          <p:spPr>
            <a:xfrm>
              <a:off x="1497743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1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7809D5C6-1C22-62F5-631C-0BA869B5DEEA}"/>
                </a:ext>
              </a:extLst>
            </p:cNvPr>
            <p:cNvSpPr txBox="1"/>
            <p:nvPr/>
          </p:nvSpPr>
          <p:spPr>
            <a:xfrm>
              <a:off x="2203733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2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FACBB261-6801-845E-A13D-57E03BE43774}"/>
                </a:ext>
              </a:extLst>
            </p:cNvPr>
            <p:cNvSpPr txBox="1"/>
            <p:nvPr/>
          </p:nvSpPr>
          <p:spPr>
            <a:xfrm>
              <a:off x="2872399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3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6BD56782-EE02-BC8F-0DC2-11C897A5F855}"/>
                </a:ext>
              </a:extLst>
            </p:cNvPr>
            <p:cNvSpPr txBox="1"/>
            <p:nvPr/>
          </p:nvSpPr>
          <p:spPr>
            <a:xfrm>
              <a:off x="3531736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4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7B633F4D-FC77-8FBA-2801-F85DECEA1D73}"/>
                </a:ext>
              </a:extLst>
            </p:cNvPr>
            <p:cNvSpPr txBox="1"/>
            <p:nvPr/>
          </p:nvSpPr>
          <p:spPr>
            <a:xfrm>
              <a:off x="4191073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5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CAB88F91-4EA6-0DA4-2C1F-CABD0EF9B1E1}"/>
                </a:ext>
              </a:extLst>
            </p:cNvPr>
            <p:cNvSpPr txBox="1"/>
            <p:nvPr/>
          </p:nvSpPr>
          <p:spPr>
            <a:xfrm>
              <a:off x="4869071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>
                  <a:latin typeface="+mn-lt"/>
                  <a:ea typeface="+mj-ea"/>
                </a:rPr>
                <a:t>6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4CA237E-D802-ADD3-54EF-CF5C625FCEFF}"/>
                </a:ext>
              </a:extLst>
            </p:cNvPr>
            <p:cNvSpPr txBox="1"/>
            <p:nvPr/>
          </p:nvSpPr>
          <p:spPr>
            <a:xfrm>
              <a:off x="5537737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7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1FFB2EFA-1E95-8D60-E806-CDE510263396}"/>
                </a:ext>
              </a:extLst>
            </p:cNvPr>
            <p:cNvSpPr txBox="1"/>
            <p:nvPr/>
          </p:nvSpPr>
          <p:spPr>
            <a:xfrm>
              <a:off x="6169081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8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55E7D6D5-22C5-5FCE-38CD-EA25ED393DAB}"/>
                </a:ext>
              </a:extLst>
            </p:cNvPr>
            <p:cNvSpPr txBox="1"/>
            <p:nvPr/>
          </p:nvSpPr>
          <p:spPr>
            <a:xfrm>
              <a:off x="7391624" y="4330396"/>
              <a:ext cx="58358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10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B6A66B83-88FF-6E32-BA5D-7FBE058B36E2}"/>
                </a:ext>
              </a:extLst>
            </p:cNvPr>
            <p:cNvSpPr txBox="1"/>
            <p:nvPr/>
          </p:nvSpPr>
          <p:spPr>
            <a:xfrm>
              <a:off x="6859546" y="433039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9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BF494B57-38DB-3390-4DA1-305E81E5EA1B}"/>
                </a:ext>
              </a:extLst>
            </p:cNvPr>
            <p:cNvSpPr txBox="1"/>
            <p:nvPr/>
          </p:nvSpPr>
          <p:spPr>
            <a:xfrm>
              <a:off x="988281" y="3891153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1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2069B9AC-211B-9F56-21C8-3C34385FA542}"/>
                </a:ext>
              </a:extLst>
            </p:cNvPr>
            <p:cNvSpPr txBox="1"/>
            <p:nvPr/>
          </p:nvSpPr>
          <p:spPr>
            <a:xfrm>
              <a:off x="988281" y="3443285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2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1A48EE36-9580-725A-5FDB-E13ECF7A628F}"/>
                </a:ext>
              </a:extLst>
            </p:cNvPr>
            <p:cNvSpPr txBox="1"/>
            <p:nvPr/>
          </p:nvSpPr>
          <p:spPr>
            <a:xfrm>
              <a:off x="988281" y="298608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3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7808BD59-3957-509F-C57A-11EF042E80EC}"/>
                </a:ext>
              </a:extLst>
            </p:cNvPr>
            <p:cNvSpPr txBox="1"/>
            <p:nvPr/>
          </p:nvSpPr>
          <p:spPr>
            <a:xfrm>
              <a:off x="988281" y="2547547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4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9C23447E-F240-3E07-A6DD-FAF5311D58EA}"/>
                </a:ext>
              </a:extLst>
            </p:cNvPr>
            <p:cNvSpPr txBox="1"/>
            <p:nvPr/>
          </p:nvSpPr>
          <p:spPr>
            <a:xfrm>
              <a:off x="988281" y="2090346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5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57D6A12A-E091-EC92-A4C7-8AAC129DDAFB}"/>
                </a:ext>
              </a:extLst>
            </p:cNvPr>
            <p:cNvSpPr txBox="1"/>
            <p:nvPr/>
          </p:nvSpPr>
          <p:spPr>
            <a:xfrm>
              <a:off x="988281" y="1651811"/>
              <a:ext cx="356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  <a:ea typeface="+mj-ea"/>
                </a:rPr>
                <a:t>6</a:t>
              </a:r>
              <a:endParaRPr lang="zh-CN" altLang="en-US" sz="2400" dirty="0">
                <a:latin typeface="+mn-lt"/>
              </a:endParaRPr>
            </a:p>
          </p:txBody>
        </p:sp>
      </p:grpSp>
      <p:sp>
        <p:nvSpPr>
          <p:cNvPr id="73" name="文本框 72">
            <a:extLst>
              <a:ext uri="{FF2B5EF4-FFF2-40B4-BE49-F238E27FC236}">
                <a16:creationId xmlns:a16="http://schemas.microsoft.com/office/drawing/2014/main" id="{99D164C4-E73E-9624-4126-DB3076C533B0}"/>
              </a:ext>
            </a:extLst>
          </p:cNvPr>
          <p:cNvSpPr txBox="1"/>
          <p:nvPr/>
        </p:nvSpPr>
        <p:spPr>
          <a:xfrm>
            <a:off x="254326" y="415794"/>
            <a:ext cx="99419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）三七在（</a:t>
            </a:r>
            <a:r>
              <a:rPr lang="en-US" altLang="zh-CN" dirty="0"/>
              <a:t>8 </a:t>
            </a:r>
            <a:r>
              <a:rPr lang="zh-CN" altLang="en-US" dirty="0"/>
              <a:t>，</a:t>
            </a:r>
            <a:r>
              <a:rPr lang="en-US" altLang="zh-CN" dirty="0"/>
              <a:t>6</a:t>
            </a:r>
            <a:r>
              <a:rPr lang="zh-CN" altLang="en-US" dirty="0"/>
              <a:t>）的位置，请你在图中标出来。</a:t>
            </a: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DF20762D-B07F-D7AE-D10A-2176ECDC9C4D}"/>
              </a:ext>
            </a:extLst>
          </p:cNvPr>
          <p:cNvGrpSpPr/>
          <p:nvPr/>
        </p:nvGrpSpPr>
        <p:grpSpPr>
          <a:xfrm>
            <a:off x="2846035" y="875366"/>
            <a:ext cx="1363700" cy="540725"/>
            <a:chOff x="2846035" y="875366"/>
            <a:chExt cx="1363700" cy="540725"/>
          </a:xfrm>
        </p:grpSpPr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62555A2D-4055-4C18-9AAD-D0E3C5B67F63}"/>
                </a:ext>
              </a:extLst>
            </p:cNvPr>
            <p:cNvSpPr txBox="1"/>
            <p:nvPr/>
          </p:nvSpPr>
          <p:spPr>
            <a:xfrm>
              <a:off x="3636635" y="875366"/>
              <a:ext cx="573100" cy="540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2800" dirty="0">
                  <a:solidFill>
                    <a:srgbClr val="FF00FF"/>
                  </a:solidFill>
                </a:rPr>
                <a:t>行</a:t>
              </a: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00885C2E-81A8-AC46-C5F8-331B60A4D828}"/>
                </a:ext>
              </a:extLst>
            </p:cNvPr>
            <p:cNvSpPr txBox="1"/>
            <p:nvPr/>
          </p:nvSpPr>
          <p:spPr>
            <a:xfrm>
              <a:off x="2846035" y="875366"/>
              <a:ext cx="573100" cy="540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2800" dirty="0">
                  <a:solidFill>
                    <a:srgbClr val="FF00FF"/>
                  </a:solidFill>
                </a:rPr>
                <a:t>列</a:t>
              </a:r>
            </a:p>
          </p:txBody>
        </p:sp>
      </p:grpSp>
      <p:sp>
        <p:nvSpPr>
          <p:cNvPr id="78" name="椭圆 77">
            <a:extLst>
              <a:ext uri="{FF2B5EF4-FFF2-40B4-BE49-F238E27FC236}">
                <a16:creationId xmlns:a16="http://schemas.microsoft.com/office/drawing/2014/main" id="{AFF461E8-8936-2492-A0FE-220C15B445AF}"/>
              </a:ext>
            </a:extLst>
          </p:cNvPr>
          <p:cNvSpPr/>
          <p:nvPr/>
        </p:nvSpPr>
        <p:spPr>
          <a:xfrm>
            <a:off x="6054938" y="4334715"/>
            <a:ext cx="583589" cy="461665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D4AF0DC2-EC70-A69B-4D6F-18EDEF7FA38A}"/>
              </a:ext>
            </a:extLst>
          </p:cNvPr>
          <p:cNvSpPr/>
          <p:nvPr/>
        </p:nvSpPr>
        <p:spPr>
          <a:xfrm>
            <a:off x="867118" y="1638168"/>
            <a:ext cx="583589" cy="461665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箭头连接符 80">
            <a:extLst>
              <a:ext uri="{FF2B5EF4-FFF2-40B4-BE49-F238E27FC236}">
                <a16:creationId xmlns:a16="http://schemas.microsoft.com/office/drawing/2014/main" id="{087C086E-4D4A-58CE-B2CB-ABA3278293D4}"/>
              </a:ext>
            </a:extLst>
          </p:cNvPr>
          <p:cNvCxnSpPr>
            <a:cxnSpLocks/>
          </p:cNvCxnSpPr>
          <p:nvPr/>
        </p:nvCxnSpPr>
        <p:spPr>
          <a:xfrm>
            <a:off x="1450707" y="1887663"/>
            <a:ext cx="4591953" cy="0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箭头连接符 81">
            <a:extLst>
              <a:ext uri="{FF2B5EF4-FFF2-40B4-BE49-F238E27FC236}">
                <a16:creationId xmlns:a16="http://schemas.microsoft.com/office/drawing/2014/main" id="{BEA1AF9A-4850-7A55-75E1-B7E0AF73F31C}"/>
              </a:ext>
            </a:extLst>
          </p:cNvPr>
          <p:cNvCxnSpPr>
            <a:cxnSpLocks/>
          </p:cNvCxnSpPr>
          <p:nvPr/>
        </p:nvCxnSpPr>
        <p:spPr>
          <a:xfrm flipV="1">
            <a:off x="6355480" y="2105660"/>
            <a:ext cx="0" cy="2228368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137B141C-C287-735D-E894-2E0A4C779F16}"/>
              </a:ext>
            </a:extLst>
          </p:cNvPr>
          <p:cNvGrpSpPr/>
          <p:nvPr/>
        </p:nvGrpSpPr>
        <p:grpSpPr>
          <a:xfrm>
            <a:off x="5962291" y="1703768"/>
            <a:ext cx="739860" cy="416643"/>
            <a:chOff x="2836783" y="5989342"/>
            <a:chExt cx="739860" cy="416643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16AD6210-ED31-2BE8-E75C-A41676C2307A}"/>
                </a:ext>
              </a:extLst>
            </p:cNvPr>
            <p:cNvSpPr/>
            <p:nvPr/>
          </p:nvSpPr>
          <p:spPr>
            <a:xfrm>
              <a:off x="2901604" y="5997613"/>
              <a:ext cx="608889" cy="40837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0B218ECF-A43D-2742-6DCB-91ACF7DA7052}"/>
                </a:ext>
              </a:extLst>
            </p:cNvPr>
            <p:cNvSpPr/>
            <p:nvPr/>
          </p:nvSpPr>
          <p:spPr>
            <a:xfrm>
              <a:off x="2836783" y="5989342"/>
              <a:ext cx="739860" cy="4105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+mj-ea"/>
                  <a:ea typeface="+mj-ea"/>
                </a:rPr>
                <a:t>三七</a:t>
              </a:r>
            </a:p>
          </p:txBody>
        </p:sp>
      </p:grpSp>
      <p:sp>
        <p:nvSpPr>
          <p:cNvPr id="92" name="文本框 91">
            <a:extLst>
              <a:ext uri="{FF2B5EF4-FFF2-40B4-BE49-F238E27FC236}">
                <a16:creationId xmlns:a16="http://schemas.microsoft.com/office/drawing/2014/main" id="{406D48A8-4822-D596-7AC3-5550EB107550}"/>
              </a:ext>
            </a:extLst>
          </p:cNvPr>
          <p:cNvSpPr txBox="1"/>
          <p:nvPr/>
        </p:nvSpPr>
        <p:spPr>
          <a:xfrm>
            <a:off x="418943" y="4899660"/>
            <a:ext cx="93311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）你还能提出哪些数学问题？试着解答一下。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069E0D04-84D5-30F4-3B36-FD741976A2AD}"/>
              </a:ext>
            </a:extLst>
          </p:cNvPr>
          <p:cNvSpPr txBox="1"/>
          <p:nvPr/>
        </p:nvSpPr>
        <p:spPr>
          <a:xfrm>
            <a:off x="1497742" y="5739969"/>
            <a:ext cx="99042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  <a:latin typeface="+mn-lt"/>
                <a:ea typeface="+mj-ea"/>
              </a:rPr>
              <a:t>抓位置为 </a:t>
            </a:r>
            <a:r>
              <a:rPr lang="en-US" altLang="zh-CN" dirty="0">
                <a:solidFill>
                  <a:srgbClr val="0000FF"/>
                </a:solidFill>
                <a:latin typeface="+mn-lt"/>
                <a:ea typeface="+mj-ea"/>
              </a:rPr>
              <a:t>(</a:t>
            </a:r>
            <a:r>
              <a:rPr lang="en-US" altLang="zh-CN" i="1" dirty="0">
                <a:solidFill>
                  <a:srgbClr val="0000FF"/>
                </a:solidFill>
                <a:latin typeface="+mn-lt"/>
                <a:ea typeface="+mj-ea"/>
              </a:rPr>
              <a:t>a</a:t>
            </a:r>
            <a:r>
              <a:rPr lang="zh-CN" altLang="en-US" dirty="0">
                <a:solidFill>
                  <a:srgbClr val="0000FF"/>
                </a:solidFill>
                <a:latin typeface="+mn-lt"/>
                <a:ea typeface="+mj-ea"/>
              </a:rPr>
              <a:t>，</a:t>
            </a:r>
            <a:r>
              <a:rPr lang="en-US" altLang="zh-CN" dirty="0">
                <a:solidFill>
                  <a:srgbClr val="0000FF"/>
                </a:solidFill>
                <a:latin typeface="+mn-lt"/>
                <a:ea typeface="+mj-ea"/>
              </a:rPr>
              <a:t>4) </a:t>
            </a:r>
            <a:r>
              <a:rPr lang="zh-CN" altLang="en-US" dirty="0">
                <a:solidFill>
                  <a:srgbClr val="0000FF"/>
                </a:solidFill>
                <a:latin typeface="+mn-lt"/>
                <a:ea typeface="+mj-ea"/>
              </a:rPr>
              <a:t>的中药材，找到的是哪些中药材？</a:t>
            </a:r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2DCF25F4-7660-C798-C8DF-B9FC4D658729}"/>
              </a:ext>
            </a:extLst>
          </p:cNvPr>
          <p:cNvSpPr/>
          <p:nvPr/>
        </p:nvSpPr>
        <p:spPr>
          <a:xfrm>
            <a:off x="867118" y="2552566"/>
            <a:ext cx="7276047" cy="423112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94" grpId="0"/>
      <p:bldP spid="9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A531311-5121-54E7-8A5F-A4A34971208A}"/>
              </a:ext>
            </a:extLst>
          </p:cNvPr>
          <p:cNvSpPr txBox="1"/>
          <p:nvPr/>
        </p:nvSpPr>
        <p:spPr>
          <a:xfrm>
            <a:off x="473529" y="697070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按要求完成下面各题。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D628BAB-15A3-3BF7-4161-30E778D5AA49}"/>
              </a:ext>
            </a:extLst>
          </p:cNvPr>
          <p:cNvSpPr txBox="1"/>
          <p:nvPr/>
        </p:nvSpPr>
        <p:spPr>
          <a:xfrm>
            <a:off x="758520" y="286522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练习二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5250BD4-92C4-2C28-0C5A-86EFCE1C3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767" y="909697"/>
            <a:ext cx="4741195" cy="350946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65667CC-72ED-724B-D7D0-30BBEF1EE992}"/>
              </a:ext>
            </a:extLst>
          </p:cNvPr>
          <p:cNvSpPr txBox="1"/>
          <p:nvPr/>
        </p:nvSpPr>
        <p:spPr>
          <a:xfrm>
            <a:off x="548172" y="1362605"/>
            <a:ext cx="6608407" cy="32024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）教学楼用（</a:t>
            </a:r>
            <a:r>
              <a:rPr lang="en-US" altLang="zh-CN" dirty="0"/>
              <a:t>2 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）表示，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请用有序数对表示下面建筑物的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位置。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体育馆（  ， ） 图书馆（  ， ） 食堂（  ， 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E908AE0-8EF0-BE81-4778-8277132E2571}"/>
              </a:ext>
            </a:extLst>
          </p:cNvPr>
          <p:cNvSpPr txBox="1"/>
          <p:nvPr/>
        </p:nvSpPr>
        <p:spPr>
          <a:xfrm>
            <a:off x="2282322" y="3363681"/>
            <a:ext cx="10800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  <a:latin typeface="+mn-lt"/>
                <a:ea typeface="+mj-ea"/>
              </a:rPr>
              <a:t>1    2</a:t>
            </a:r>
            <a:endParaRPr lang="zh-CN" altLang="en-US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5BAAB2D-1DFB-4F59-3C7C-2B8D956857CA}"/>
              </a:ext>
            </a:extLst>
          </p:cNvPr>
          <p:cNvSpPr txBox="1"/>
          <p:nvPr/>
        </p:nvSpPr>
        <p:spPr>
          <a:xfrm>
            <a:off x="5538706" y="3363681"/>
            <a:ext cx="10800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  <a:latin typeface="+mn-lt"/>
                <a:ea typeface="+mj-ea"/>
              </a:rPr>
              <a:t>4    3</a:t>
            </a:r>
            <a:endParaRPr lang="zh-CN" altLang="en-US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AC182A1-CCE6-98EA-FD0A-C24C89E09D28}"/>
              </a:ext>
            </a:extLst>
          </p:cNvPr>
          <p:cNvSpPr txBox="1"/>
          <p:nvPr/>
        </p:nvSpPr>
        <p:spPr>
          <a:xfrm>
            <a:off x="1871777" y="3996139"/>
            <a:ext cx="10800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  <a:latin typeface="+mn-lt"/>
                <a:ea typeface="+mj-ea"/>
              </a:rPr>
              <a:t>6    1</a:t>
            </a:r>
            <a:endParaRPr lang="zh-CN" altLang="en-US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29DAE0E-BFBC-F222-7158-684F5CE739E7}"/>
              </a:ext>
            </a:extLst>
          </p:cNvPr>
          <p:cNvSpPr txBox="1"/>
          <p:nvPr/>
        </p:nvSpPr>
        <p:spPr>
          <a:xfrm>
            <a:off x="445536" y="4632702"/>
            <a:ext cx="8726456" cy="19220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）在图上标出下面各场所的位置。</a:t>
            </a:r>
          </a:p>
          <a:p>
            <a:r>
              <a:rPr lang="zh-CN" altLang="en-US" dirty="0"/>
              <a:t>     花坛（</a:t>
            </a:r>
            <a:r>
              <a:rPr lang="en-US" altLang="zh-CN" dirty="0"/>
              <a:t>6 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）      实验室（</a:t>
            </a:r>
            <a:r>
              <a:rPr lang="en-US" altLang="zh-CN" dirty="0"/>
              <a:t>4 </a:t>
            </a:r>
            <a:r>
              <a:rPr lang="zh-CN" altLang="en-US" dirty="0"/>
              <a:t>，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</a:p>
          <a:p>
            <a:r>
              <a:rPr lang="zh-CN" altLang="en-US" dirty="0"/>
              <a:t>     小操场（</a:t>
            </a:r>
            <a:r>
              <a:rPr lang="en-US" altLang="zh-CN" dirty="0"/>
              <a:t>8 </a:t>
            </a:r>
            <a:r>
              <a:rPr lang="zh-CN" altLang="en-US" dirty="0"/>
              <a:t>，</a:t>
            </a:r>
            <a:r>
              <a:rPr lang="en-US" altLang="zh-CN" dirty="0"/>
              <a:t>6</a:t>
            </a:r>
            <a:r>
              <a:rPr lang="zh-CN" altLang="en-US" dirty="0"/>
              <a:t>）    篮球场（</a:t>
            </a:r>
            <a:r>
              <a:rPr lang="en-US" altLang="zh-CN" dirty="0"/>
              <a:t>7 </a:t>
            </a:r>
            <a:r>
              <a:rPr lang="zh-CN" altLang="en-US" dirty="0"/>
              <a:t>，</a:t>
            </a:r>
            <a:r>
              <a:rPr lang="en-US" altLang="zh-CN" dirty="0"/>
              <a:t>4</a:t>
            </a:r>
            <a:r>
              <a:rPr lang="zh-CN" altLang="en-US" dirty="0"/>
              <a:t>）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A56D5CFA-8095-73C4-8ED7-CB4DE1C5291F}"/>
              </a:ext>
            </a:extLst>
          </p:cNvPr>
          <p:cNvSpPr/>
          <p:nvPr/>
        </p:nvSpPr>
        <p:spPr>
          <a:xfrm>
            <a:off x="9881118" y="1856790"/>
            <a:ext cx="144000" cy="144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FF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40C982A-91D3-8776-47B3-59E076A3DFD1}"/>
              </a:ext>
            </a:extLst>
          </p:cNvPr>
          <p:cNvSpPr txBox="1"/>
          <p:nvPr/>
        </p:nvSpPr>
        <p:spPr>
          <a:xfrm>
            <a:off x="9990442" y="1638839"/>
            <a:ext cx="906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FF"/>
                </a:solidFill>
              </a:rPr>
              <a:t>花坛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CD281D8-2B7F-A8AD-F72E-633EA4740ECC}"/>
              </a:ext>
            </a:extLst>
          </p:cNvPr>
          <p:cNvSpPr/>
          <p:nvPr/>
        </p:nvSpPr>
        <p:spPr>
          <a:xfrm>
            <a:off x="9041363" y="3573623"/>
            <a:ext cx="144000" cy="144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FF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6C4ADA4-D6AB-9AED-7638-AA95540079EA}"/>
              </a:ext>
            </a:extLst>
          </p:cNvPr>
          <p:cNvSpPr txBox="1"/>
          <p:nvPr/>
        </p:nvSpPr>
        <p:spPr>
          <a:xfrm>
            <a:off x="7970551" y="3196930"/>
            <a:ext cx="12947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FF"/>
                </a:solidFill>
              </a:rPr>
              <a:t>实验室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B1782762-A27D-576F-AB04-0EEF2E50D57C}"/>
              </a:ext>
            </a:extLst>
          </p:cNvPr>
          <p:cNvSpPr/>
          <p:nvPr/>
        </p:nvSpPr>
        <p:spPr>
          <a:xfrm>
            <a:off x="10748865" y="1408921"/>
            <a:ext cx="144000" cy="144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FF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C526A4C-8B0F-6D72-8D68-B0F68D968ACE}"/>
              </a:ext>
            </a:extLst>
          </p:cNvPr>
          <p:cNvSpPr txBox="1"/>
          <p:nvPr/>
        </p:nvSpPr>
        <p:spPr>
          <a:xfrm>
            <a:off x="10226831" y="1010897"/>
            <a:ext cx="12947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FF"/>
                </a:solidFill>
              </a:rPr>
              <a:t>小操场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6E04A5D9-12D3-536F-70BA-C7B8A319F03B}"/>
              </a:ext>
            </a:extLst>
          </p:cNvPr>
          <p:cNvSpPr/>
          <p:nvPr/>
        </p:nvSpPr>
        <p:spPr>
          <a:xfrm>
            <a:off x="10319657" y="2285999"/>
            <a:ext cx="144000" cy="144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FF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07C0C71-A5ED-D18F-4D15-45CE3A7668B5}"/>
              </a:ext>
            </a:extLst>
          </p:cNvPr>
          <p:cNvSpPr txBox="1"/>
          <p:nvPr/>
        </p:nvSpPr>
        <p:spPr>
          <a:xfrm>
            <a:off x="10406567" y="2333887"/>
            <a:ext cx="12947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FF"/>
                </a:solidFill>
              </a:rPr>
              <a:t>篮球场</a:t>
            </a:r>
          </a:p>
        </p:txBody>
      </p:sp>
    </p:spTree>
    <p:extLst>
      <p:ext uri="{BB962C8B-B14F-4D97-AF65-F5344CB8AC3E}">
        <p14:creationId xmlns:p14="http://schemas.microsoft.com/office/powerpoint/2010/main" val="2360629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51243DD-FC6F-086A-6825-A75CEE68A729}"/>
              </a:ext>
            </a:extLst>
          </p:cNvPr>
          <p:cNvSpPr txBox="1"/>
          <p:nvPr/>
        </p:nvSpPr>
        <p:spPr>
          <a:xfrm>
            <a:off x="473529" y="622424"/>
            <a:ext cx="14485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en-US" altLang="zh-CN" dirty="0">
                <a:latin typeface="+mn-lt"/>
              </a:rPr>
              <a:t>3.</a:t>
            </a:r>
            <a:endParaRPr lang="zh-CN" altLang="en-US" dirty="0">
              <a:latin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2D028D6-42B0-BB44-86CB-ED3EC05C54D9}"/>
              </a:ext>
            </a:extLst>
          </p:cNvPr>
          <p:cNvSpPr txBox="1"/>
          <p:nvPr/>
        </p:nvSpPr>
        <p:spPr>
          <a:xfrm>
            <a:off x="758520" y="286522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练习二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8941784-3BBB-9198-3BC5-11D2BC7C3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016" y="426180"/>
            <a:ext cx="5737134" cy="445676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1719E81-A51C-6EC6-9D0A-24EF96453B19}"/>
              </a:ext>
            </a:extLst>
          </p:cNvPr>
          <p:cNvSpPr txBox="1"/>
          <p:nvPr/>
        </p:nvSpPr>
        <p:spPr>
          <a:xfrm>
            <a:off x="223150" y="1255482"/>
            <a:ext cx="6578865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latin typeface="+mn-lt"/>
              </a:rPr>
              <a:t>（</a:t>
            </a:r>
            <a:r>
              <a:rPr lang="en-US" altLang="zh-CN" dirty="0">
                <a:latin typeface="+mn-lt"/>
              </a:rPr>
              <a:t>1</a:t>
            </a:r>
            <a:r>
              <a:rPr lang="zh-CN" altLang="en-US" dirty="0">
                <a:latin typeface="+mn-lt"/>
              </a:rPr>
              <a:t>）学校在小明家北偏</a:t>
            </a:r>
            <a:r>
              <a:rPr lang="en-US" altLang="zh-CN" dirty="0">
                <a:latin typeface="+mn-lt"/>
              </a:rPr>
              <a:t>____ ____ </a:t>
            </a:r>
          </a:p>
          <a:p>
            <a:pPr>
              <a:lnSpc>
                <a:spcPct val="130000"/>
              </a:lnSpc>
            </a:pPr>
            <a:r>
              <a:rPr lang="en-US" altLang="zh-CN" dirty="0">
                <a:latin typeface="+mn-lt"/>
              </a:rPr>
              <a:t>          </a:t>
            </a:r>
            <a:r>
              <a:rPr lang="zh-CN" altLang="en-US" dirty="0">
                <a:latin typeface="+mn-lt"/>
              </a:rPr>
              <a:t>方向上，距离是</a:t>
            </a:r>
            <a:r>
              <a:rPr lang="en-US" altLang="zh-CN" dirty="0">
                <a:latin typeface="+mn-lt"/>
              </a:rPr>
              <a:t>______m</a:t>
            </a:r>
            <a:r>
              <a:rPr lang="zh-CN" altLang="en-US" dirty="0">
                <a:latin typeface="+mn-lt"/>
              </a:rPr>
              <a:t>。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44AB8FEF-AA89-BD14-F65F-42CC3FE6DB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222" r="80550"/>
          <a:stretch>
            <a:fillRect/>
          </a:stretch>
        </p:blipFill>
        <p:spPr>
          <a:xfrm>
            <a:off x="10631387" y="4859514"/>
            <a:ext cx="1115854" cy="83690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331460F-CCD2-6EEE-498B-552E24D04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108" y="4027490"/>
            <a:ext cx="1231933" cy="1141667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BF2BEB33-4A68-395F-9595-8FCE0D462C9D}"/>
              </a:ext>
            </a:extLst>
          </p:cNvPr>
          <p:cNvSpPr txBox="1"/>
          <p:nvPr/>
        </p:nvSpPr>
        <p:spPr>
          <a:xfrm>
            <a:off x="223150" y="2752334"/>
            <a:ext cx="7278662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）书店在小明家</a:t>
            </a:r>
            <a:r>
              <a:rPr lang="en-US" altLang="zh-CN" dirty="0"/>
              <a:t>____</a:t>
            </a:r>
            <a:r>
              <a:rPr lang="zh-CN" altLang="en-US" dirty="0"/>
              <a:t>偏</a:t>
            </a:r>
            <a:r>
              <a:rPr lang="en-US" altLang="zh-CN" dirty="0"/>
              <a:t>____ ____</a:t>
            </a:r>
          </a:p>
          <a:p>
            <a:r>
              <a:rPr lang="zh-CN" altLang="en-US" dirty="0"/>
              <a:t>          方向上，距离是</a:t>
            </a:r>
            <a:r>
              <a:rPr lang="en-US" altLang="zh-CN" dirty="0"/>
              <a:t>______m</a:t>
            </a:r>
            <a:r>
              <a:rPr lang="zh-CN" altLang="en-US" dirty="0"/>
              <a:t>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E8B0648-6CA8-7EAB-1231-1D86408437C0}"/>
              </a:ext>
            </a:extLst>
          </p:cNvPr>
          <p:cNvSpPr txBox="1"/>
          <p:nvPr/>
        </p:nvSpPr>
        <p:spPr>
          <a:xfrm>
            <a:off x="232480" y="4123628"/>
            <a:ext cx="7017405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）邮局在小明家</a:t>
            </a:r>
            <a:r>
              <a:rPr lang="en-US" altLang="zh-CN" dirty="0"/>
              <a:t>____</a:t>
            </a:r>
            <a:r>
              <a:rPr lang="zh-CN" altLang="en-US" dirty="0"/>
              <a:t>偏</a:t>
            </a:r>
            <a:r>
              <a:rPr lang="en-US" altLang="zh-CN" dirty="0"/>
              <a:t>____ ____</a:t>
            </a:r>
          </a:p>
          <a:p>
            <a:r>
              <a:rPr lang="en-US" altLang="zh-CN" dirty="0"/>
              <a:t>          </a:t>
            </a:r>
            <a:r>
              <a:rPr lang="zh-CN" altLang="en-US" dirty="0"/>
              <a:t>方向上，距离是</a:t>
            </a:r>
            <a:r>
              <a:rPr lang="en-US" altLang="zh-CN" dirty="0"/>
              <a:t>______m</a:t>
            </a:r>
            <a:r>
              <a:rPr lang="zh-CN" altLang="en-US" dirty="0"/>
              <a:t>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EB2EEA6-E53D-15A3-4424-87C507131182}"/>
              </a:ext>
            </a:extLst>
          </p:cNvPr>
          <p:cNvSpPr txBox="1"/>
          <p:nvPr/>
        </p:nvSpPr>
        <p:spPr>
          <a:xfrm>
            <a:off x="241811" y="5547121"/>
            <a:ext cx="716669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）游泳馆在邮局的</a:t>
            </a:r>
            <a:r>
              <a:rPr lang="en-US" altLang="zh-CN" dirty="0"/>
              <a:t>_______</a:t>
            </a:r>
            <a:r>
              <a:rPr lang="zh-CN" altLang="en-US" dirty="0"/>
              <a:t>方向上。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FC80DD4-BAE2-422B-5B70-CC1B5B454A02}"/>
              </a:ext>
            </a:extLst>
          </p:cNvPr>
          <p:cNvSpPr txBox="1"/>
          <p:nvPr/>
        </p:nvSpPr>
        <p:spPr>
          <a:xfrm>
            <a:off x="9340010" y="5923500"/>
            <a:ext cx="2833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1 cm 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表示 </a:t>
            </a:r>
            <a:r>
              <a:rPr lang="en-US" altLang="zh-CN" sz="24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200 m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。</a:t>
            </a:r>
            <a:endParaRPr lang="zh-CN" altLang="en-US" sz="2400" b="1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4924D146-B9F7-485A-79C0-3B9805C54742}"/>
              </a:ext>
            </a:extLst>
          </p:cNvPr>
          <p:cNvSpPr/>
          <p:nvPr/>
        </p:nvSpPr>
        <p:spPr>
          <a:xfrm>
            <a:off x="10534261" y="4954555"/>
            <a:ext cx="1203649" cy="836901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0677EAB-2ED6-63CB-4CFF-8248DB0075D2}"/>
              </a:ext>
            </a:extLst>
          </p:cNvPr>
          <p:cNvSpPr txBox="1"/>
          <p:nvPr/>
        </p:nvSpPr>
        <p:spPr>
          <a:xfrm>
            <a:off x="2465480" y="1255733"/>
            <a:ext cx="144857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FF00FF"/>
                </a:solidFill>
                <a:latin typeface="+mn-lt"/>
              </a:rPr>
              <a:t>小明家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BD2FFDB-4AAE-F2C9-3B50-F693FB286B64}"/>
              </a:ext>
            </a:extLst>
          </p:cNvPr>
          <p:cNvSpPr txBox="1"/>
          <p:nvPr/>
        </p:nvSpPr>
        <p:spPr>
          <a:xfrm>
            <a:off x="2659292" y="828984"/>
            <a:ext cx="12129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参照点</a:t>
            </a:r>
            <a:endParaRPr lang="zh-CN" altLang="en-US" sz="2400" b="1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B1F1E6D-83D2-789B-B8F1-6D21E1D96492}"/>
              </a:ext>
            </a:extLst>
          </p:cNvPr>
          <p:cNvSpPr txBox="1"/>
          <p:nvPr/>
        </p:nvSpPr>
        <p:spPr>
          <a:xfrm>
            <a:off x="4739298" y="1275961"/>
            <a:ext cx="21546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+mn-lt"/>
                <a:ea typeface="+mj-ea"/>
              </a:rPr>
              <a:t>东     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j-ea"/>
              </a:rPr>
              <a:t>25°</a:t>
            </a:r>
            <a:endParaRPr lang="zh-CN" altLang="en-US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617D97B-607B-0115-C109-31E05135A63F}"/>
              </a:ext>
            </a:extLst>
          </p:cNvPr>
          <p:cNvSpPr txBox="1"/>
          <p:nvPr/>
        </p:nvSpPr>
        <p:spPr>
          <a:xfrm>
            <a:off x="4399465" y="1909550"/>
            <a:ext cx="9096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  <a:latin typeface="+mn-lt"/>
                <a:ea typeface="+mj-ea"/>
              </a:rPr>
              <a:t>400</a:t>
            </a:r>
            <a:endParaRPr lang="zh-CN" altLang="en-US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C80D65C-D0D2-A715-5867-DBDDA8C786FF}"/>
              </a:ext>
            </a:extLst>
          </p:cNvPr>
          <p:cNvSpPr txBox="1"/>
          <p:nvPr/>
        </p:nvSpPr>
        <p:spPr>
          <a:xfrm>
            <a:off x="3974188" y="2778190"/>
            <a:ext cx="32756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+mn-lt"/>
                <a:ea typeface="+mj-ea"/>
              </a:rPr>
              <a:t>东       南     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j-ea"/>
              </a:rPr>
              <a:t>25°</a:t>
            </a:r>
            <a:endParaRPr lang="zh-CN" altLang="en-US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DE79F8E-25B2-D192-6C5E-59E3CE175585}"/>
              </a:ext>
            </a:extLst>
          </p:cNvPr>
          <p:cNvSpPr txBox="1"/>
          <p:nvPr/>
        </p:nvSpPr>
        <p:spPr>
          <a:xfrm>
            <a:off x="4427457" y="3430440"/>
            <a:ext cx="9096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  <a:latin typeface="+mn-lt"/>
                <a:ea typeface="+mj-ea"/>
              </a:rPr>
              <a:t>200</a:t>
            </a:r>
            <a:endParaRPr lang="zh-CN" altLang="en-US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09F7941-B661-71B3-5E7D-0FFC8AE3B6E8}"/>
              </a:ext>
            </a:extLst>
          </p:cNvPr>
          <p:cNvSpPr txBox="1"/>
          <p:nvPr/>
        </p:nvSpPr>
        <p:spPr>
          <a:xfrm>
            <a:off x="3918206" y="4149789"/>
            <a:ext cx="32756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+mn-lt"/>
                <a:ea typeface="+mj-ea"/>
              </a:rPr>
              <a:t>西       南     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j-ea"/>
              </a:rPr>
              <a:t>40°</a:t>
            </a:r>
            <a:endParaRPr lang="zh-CN" altLang="en-US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A70B29B-DC94-B1EF-ADF1-E39495F2A6CE}"/>
              </a:ext>
            </a:extLst>
          </p:cNvPr>
          <p:cNvSpPr txBox="1"/>
          <p:nvPr/>
        </p:nvSpPr>
        <p:spPr>
          <a:xfrm>
            <a:off x="4474108" y="4811371"/>
            <a:ext cx="9096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  <a:latin typeface="+mn-lt"/>
                <a:ea typeface="+mj-ea"/>
              </a:rPr>
              <a:t>600</a:t>
            </a:r>
            <a:endParaRPr lang="zh-CN" altLang="en-US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9CE21FD-765C-F749-F0BB-B73E6DE8AB8F}"/>
              </a:ext>
            </a:extLst>
          </p:cNvPr>
          <p:cNvSpPr txBox="1"/>
          <p:nvPr/>
        </p:nvSpPr>
        <p:spPr>
          <a:xfrm>
            <a:off x="2894087" y="5547121"/>
            <a:ext cx="1019971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FF00FF"/>
                </a:solidFill>
                <a:latin typeface="+mn-lt"/>
              </a:rPr>
              <a:t>邮局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6B918CB-DE52-311F-57FC-681F9BD6F3AC}"/>
              </a:ext>
            </a:extLst>
          </p:cNvPr>
          <p:cNvSpPr txBox="1"/>
          <p:nvPr/>
        </p:nvSpPr>
        <p:spPr>
          <a:xfrm>
            <a:off x="2882539" y="6240738"/>
            <a:ext cx="37135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在参照点上建立方向标</a:t>
            </a:r>
            <a:endParaRPr lang="zh-CN" altLang="en-US" sz="2400" b="1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B319C6F6-8601-5FF1-32FB-F864432C1051}"/>
              </a:ext>
            </a:extLst>
          </p:cNvPr>
          <p:cNvGrpSpPr/>
          <p:nvPr/>
        </p:nvGrpSpPr>
        <p:grpSpPr>
          <a:xfrm>
            <a:off x="6968256" y="3599550"/>
            <a:ext cx="895739" cy="895739"/>
            <a:chOff x="7959011" y="5223714"/>
            <a:chExt cx="895739" cy="895739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7E65C842-8BF8-48B8-1AC0-5C0D3E8385C8}"/>
                </a:ext>
              </a:extLst>
            </p:cNvPr>
            <p:cNvCxnSpPr>
              <a:cxnSpLocks/>
            </p:cNvCxnSpPr>
            <p:nvPr/>
          </p:nvCxnSpPr>
          <p:spPr>
            <a:xfrm>
              <a:off x="7959011" y="5671584"/>
              <a:ext cx="895739" cy="0"/>
            </a:xfrm>
            <a:prstGeom prst="line">
              <a:avLst/>
            </a:prstGeom>
            <a:ln w="28575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CB191DA9-19D0-1152-7B64-C1A0DAE63D3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959011" y="5671584"/>
              <a:ext cx="895739" cy="0"/>
            </a:xfrm>
            <a:prstGeom prst="line">
              <a:avLst/>
            </a:prstGeom>
            <a:ln w="28575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872017F3-6141-6CD2-5CF1-0E529213C183}"/>
              </a:ext>
            </a:extLst>
          </p:cNvPr>
          <p:cNvCxnSpPr>
            <a:cxnSpLocks/>
          </p:cNvCxnSpPr>
          <p:nvPr/>
        </p:nvCxnSpPr>
        <p:spPr>
          <a:xfrm>
            <a:off x="7416125" y="1196340"/>
            <a:ext cx="0" cy="2412900"/>
          </a:xfrm>
          <a:prstGeom prst="line">
            <a:avLst/>
          </a:prstGeom>
          <a:ln w="2857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BAFC49B8-0903-CA50-A2BD-9AB50EADD1F0}"/>
              </a:ext>
            </a:extLst>
          </p:cNvPr>
          <p:cNvSpPr txBox="1"/>
          <p:nvPr/>
        </p:nvSpPr>
        <p:spPr>
          <a:xfrm>
            <a:off x="4385508" y="5558561"/>
            <a:ext cx="1096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+mn-lt"/>
                <a:ea typeface="+mj-ea"/>
              </a:rPr>
              <a:t>正北</a:t>
            </a:r>
          </a:p>
        </p:txBody>
      </p:sp>
    </p:spTree>
    <p:extLst>
      <p:ext uri="{BB962C8B-B14F-4D97-AF65-F5344CB8AC3E}">
        <p14:creationId xmlns:p14="http://schemas.microsoft.com/office/powerpoint/2010/main" val="2132906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animBg="1"/>
      <p:bldP spid="31" grpId="0"/>
      <p:bldP spid="32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973CFBC-5D42-9D04-6447-96FB69E1B74A}"/>
              </a:ext>
            </a:extLst>
          </p:cNvPr>
          <p:cNvSpPr txBox="1"/>
          <p:nvPr/>
        </p:nvSpPr>
        <p:spPr>
          <a:xfrm>
            <a:off x="349118" y="535547"/>
            <a:ext cx="9849239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4. </a:t>
            </a:r>
            <a:r>
              <a:rPr lang="zh-CN" altLang="en-US" dirty="0"/>
              <a:t>根据下面的描述，在平面图上标出各场所的位置。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724A6B6-4629-6B6F-9D01-1EB01C77A309}"/>
              </a:ext>
            </a:extLst>
          </p:cNvPr>
          <p:cNvSpPr txBox="1"/>
          <p:nvPr/>
        </p:nvSpPr>
        <p:spPr>
          <a:xfrm>
            <a:off x="693205" y="183882"/>
            <a:ext cx="3940993" cy="37965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练习二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820FBBD-0D87-FDE6-66EE-FC0B7542D8BF}"/>
              </a:ext>
            </a:extLst>
          </p:cNvPr>
          <p:cNvSpPr txBox="1"/>
          <p:nvPr/>
        </p:nvSpPr>
        <p:spPr>
          <a:xfrm>
            <a:off x="470417" y="1264507"/>
            <a:ext cx="5370547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）文化广场在电视塔的</a:t>
            </a:r>
            <a:endParaRPr lang="en-US" altLang="zh-CN" dirty="0"/>
          </a:p>
          <a:p>
            <a:r>
              <a:rPr lang="zh-CN" altLang="en-US" dirty="0"/>
              <a:t>北偏东 </a:t>
            </a:r>
            <a:r>
              <a:rPr lang="en-US" altLang="zh-CN" dirty="0"/>
              <a:t>45°</a:t>
            </a:r>
            <a:r>
              <a:rPr lang="zh-CN" altLang="en-US" dirty="0"/>
              <a:t>方向 </a:t>
            </a:r>
            <a:r>
              <a:rPr lang="en-US" altLang="zh-CN" dirty="0"/>
              <a:t>1 km </a:t>
            </a:r>
            <a:r>
              <a:rPr lang="zh-CN" altLang="en-US" dirty="0"/>
              <a:t>处。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）体育场在电视塔的</a:t>
            </a:r>
            <a:endParaRPr lang="en-US" altLang="zh-CN" dirty="0"/>
          </a:p>
          <a:p>
            <a:r>
              <a:rPr lang="zh-CN" altLang="en-US" dirty="0"/>
              <a:t>西偏南 </a:t>
            </a:r>
            <a:r>
              <a:rPr lang="en-US" altLang="zh-CN" dirty="0"/>
              <a:t>30°</a:t>
            </a:r>
            <a:r>
              <a:rPr lang="zh-CN" altLang="en-US" dirty="0"/>
              <a:t>方向 </a:t>
            </a:r>
            <a:r>
              <a:rPr lang="en-US" altLang="zh-CN" dirty="0"/>
              <a:t>2.5 km </a:t>
            </a:r>
            <a:r>
              <a:rPr lang="zh-CN" altLang="en-US" dirty="0"/>
              <a:t>处。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930D91E-CD54-8092-6816-01DF9F639D02}"/>
              </a:ext>
            </a:extLst>
          </p:cNvPr>
          <p:cNvGrpSpPr/>
          <p:nvPr/>
        </p:nvGrpSpPr>
        <p:grpSpPr>
          <a:xfrm>
            <a:off x="6014359" y="1229619"/>
            <a:ext cx="5688563" cy="5320474"/>
            <a:chOff x="6014359" y="1229619"/>
            <a:chExt cx="5688563" cy="5320474"/>
          </a:xfrm>
        </p:grpSpPr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1DD2CE68-DA6F-555A-82CC-EFAFC005AB7C}"/>
                </a:ext>
              </a:extLst>
            </p:cNvPr>
            <p:cNvCxnSpPr>
              <a:cxnSpLocks/>
            </p:cNvCxnSpPr>
            <p:nvPr/>
          </p:nvCxnSpPr>
          <p:spPr>
            <a:xfrm>
              <a:off x="6014359" y="4124134"/>
              <a:ext cx="5688563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DEC3FF05-0C0D-83F6-08DB-50184D6083AB}"/>
                </a:ext>
              </a:extLst>
            </p:cNvPr>
            <p:cNvCxnSpPr>
              <a:cxnSpLocks/>
            </p:cNvCxnSpPr>
            <p:nvPr/>
          </p:nvCxnSpPr>
          <p:spPr>
            <a:xfrm>
              <a:off x="8858641" y="1698176"/>
              <a:ext cx="0" cy="4851917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13F7D77-48C4-0C9D-A359-4F1A1114FAED}"/>
                </a:ext>
              </a:extLst>
            </p:cNvPr>
            <p:cNvSpPr txBox="1"/>
            <p:nvPr/>
          </p:nvSpPr>
          <p:spPr>
            <a:xfrm>
              <a:off x="8498244" y="1229619"/>
              <a:ext cx="7207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/>
                <a:t>北</a:t>
              </a:r>
            </a:p>
          </p:txBody>
        </p:sp>
      </p:grpSp>
      <p:sp>
        <p:nvSpPr>
          <p:cNvPr id="17" name="椭圆 16">
            <a:extLst>
              <a:ext uri="{FF2B5EF4-FFF2-40B4-BE49-F238E27FC236}">
                <a16:creationId xmlns:a16="http://schemas.microsoft.com/office/drawing/2014/main" id="{058C9AAA-E69B-EA15-6990-C15A958BE0C3}"/>
              </a:ext>
            </a:extLst>
          </p:cNvPr>
          <p:cNvSpPr/>
          <p:nvPr/>
        </p:nvSpPr>
        <p:spPr>
          <a:xfrm>
            <a:off x="8799234" y="406815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47CCC9B-3C03-9E50-B253-8C4C100E8047}"/>
              </a:ext>
            </a:extLst>
          </p:cNvPr>
          <p:cNvSpPr txBox="1"/>
          <p:nvPr/>
        </p:nvSpPr>
        <p:spPr>
          <a:xfrm>
            <a:off x="8855220" y="4168806"/>
            <a:ext cx="11324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电视塔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C2DC45F-B590-8F1F-A171-52BBA6DC9334}"/>
              </a:ext>
            </a:extLst>
          </p:cNvPr>
          <p:cNvSpPr txBox="1"/>
          <p:nvPr/>
        </p:nvSpPr>
        <p:spPr>
          <a:xfrm>
            <a:off x="9783451" y="2934225"/>
            <a:ext cx="1613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</a:rPr>
              <a:t>文化广场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0A2ADA7F-CBBD-6B08-8EE0-109A953A2620}"/>
              </a:ext>
            </a:extLst>
          </p:cNvPr>
          <p:cNvSpPr/>
          <p:nvPr/>
        </p:nvSpPr>
        <p:spPr>
          <a:xfrm>
            <a:off x="9737848" y="3129719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弧形 25">
            <a:extLst>
              <a:ext uri="{FF2B5EF4-FFF2-40B4-BE49-F238E27FC236}">
                <a16:creationId xmlns:a16="http://schemas.microsoft.com/office/drawing/2014/main" id="{0AD88A50-9EE2-D92E-FB69-B0DAB98F6349}"/>
              </a:ext>
            </a:extLst>
          </p:cNvPr>
          <p:cNvSpPr/>
          <p:nvPr/>
        </p:nvSpPr>
        <p:spPr>
          <a:xfrm>
            <a:off x="8192277" y="3704256"/>
            <a:ext cx="1194318" cy="1194318"/>
          </a:xfrm>
          <a:prstGeom prst="arc">
            <a:avLst>
              <a:gd name="adj1" fmla="val 16583795"/>
              <a:gd name="adj2" fmla="val 18556571"/>
            </a:avLst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67B34F5-A1FE-3AFF-E8B3-CA3B908511B5}"/>
              </a:ext>
            </a:extLst>
          </p:cNvPr>
          <p:cNvSpPr txBox="1"/>
          <p:nvPr/>
        </p:nvSpPr>
        <p:spPr>
          <a:xfrm>
            <a:off x="8723242" y="3239155"/>
            <a:ext cx="1060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45°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1809E888-EF04-4D97-7F23-EC27ABE4DDBE}"/>
              </a:ext>
            </a:extLst>
          </p:cNvPr>
          <p:cNvCxnSpPr>
            <a:cxnSpLocks/>
          </p:cNvCxnSpPr>
          <p:nvPr/>
        </p:nvCxnSpPr>
        <p:spPr>
          <a:xfrm rot="-1800000">
            <a:off x="5842538" y="4940958"/>
            <a:ext cx="3240000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>
            <a:extLst>
              <a:ext uri="{FF2B5EF4-FFF2-40B4-BE49-F238E27FC236}">
                <a16:creationId xmlns:a16="http://schemas.microsoft.com/office/drawing/2014/main" id="{75ECC451-C835-D5E0-BA0A-A214C9FAFF97}"/>
              </a:ext>
            </a:extLst>
          </p:cNvPr>
          <p:cNvSpPr/>
          <p:nvPr/>
        </p:nvSpPr>
        <p:spPr>
          <a:xfrm>
            <a:off x="5988000" y="5694450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4343DD8-CCCA-2F3B-0AA5-C96857F3472B}"/>
              </a:ext>
            </a:extLst>
          </p:cNvPr>
          <p:cNvSpPr txBox="1"/>
          <p:nvPr/>
        </p:nvSpPr>
        <p:spPr>
          <a:xfrm>
            <a:off x="5737213" y="5844268"/>
            <a:ext cx="1236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</a:rPr>
              <a:t>体育场</a:t>
            </a:r>
          </a:p>
        </p:txBody>
      </p:sp>
      <p:sp>
        <p:nvSpPr>
          <p:cNvPr id="35" name="弧形 34">
            <a:extLst>
              <a:ext uri="{FF2B5EF4-FFF2-40B4-BE49-F238E27FC236}">
                <a16:creationId xmlns:a16="http://schemas.microsoft.com/office/drawing/2014/main" id="{691E09F8-0815-513C-BB1C-76DE494EF91A}"/>
              </a:ext>
            </a:extLst>
          </p:cNvPr>
          <p:cNvSpPr/>
          <p:nvPr/>
        </p:nvSpPr>
        <p:spPr>
          <a:xfrm>
            <a:off x="8416211" y="3526975"/>
            <a:ext cx="1194318" cy="1194318"/>
          </a:xfrm>
          <a:prstGeom prst="arc">
            <a:avLst>
              <a:gd name="adj1" fmla="val 9399178"/>
              <a:gd name="adj2" fmla="val 10698777"/>
            </a:avLst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72F22BCE-4E6B-5A19-784C-C565F215D676}"/>
              </a:ext>
            </a:extLst>
          </p:cNvPr>
          <p:cNvGrpSpPr/>
          <p:nvPr/>
        </p:nvGrpSpPr>
        <p:grpSpPr>
          <a:xfrm>
            <a:off x="4054383" y="5168149"/>
            <a:ext cx="1210023" cy="600973"/>
            <a:chOff x="4054383" y="5168149"/>
            <a:chExt cx="1210023" cy="600973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38C7354B-CD63-C11A-2B7C-8B3EE57C0250}"/>
                </a:ext>
              </a:extLst>
            </p:cNvPr>
            <p:cNvCxnSpPr/>
            <p:nvPr/>
          </p:nvCxnSpPr>
          <p:spPr>
            <a:xfrm>
              <a:off x="4310198" y="5760289"/>
              <a:ext cx="64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2FA8DCF9-900B-1FE7-D53D-552EC5740D8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252318" y="569712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C8B1D56A-38B2-6BB2-C450-32F38E3D34F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877158" y="569712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FF74FB8E-3669-45F3-59BD-C307350E10BF}"/>
                </a:ext>
              </a:extLst>
            </p:cNvPr>
            <p:cNvSpPr txBox="1"/>
            <p:nvPr/>
          </p:nvSpPr>
          <p:spPr>
            <a:xfrm>
              <a:off x="4054383" y="5168149"/>
              <a:ext cx="12100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500 m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9AAF7940-DBC3-698C-2AFF-0E325342A6B5}"/>
              </a:ext>
            </a:extLst>
          </p:cNvPr>
          <p:cNvSpPr txBox="1"/>
          <p:nvPr/>
        </p:nvSpPr>
        <p:spPr>
          <a:xfrm>
            <a:off x="3528651" y="1264507"/>
            <a:ext cx="144857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FF"/>
                </a:solidFill>
                <a:latin typeface="+mn-lt"/>
              </a:rPr>
              <a:t>电视塔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8BFFED5D-92A5-B11C-103D-21F0776692A5}"/>
              </a:ext>
            </a:extLst>
          </p:cNvPr>
          <p:cNvSpPr txBox="1"/>
          <p:nvPr/>
        </p:nvSpPr>
        <p:spPr>
          <a:xfrm>
            <a:off x="3120727" y="2533491"/>
            <a:ext cx="144857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FF"/>
                </a:solidFill>
                <a:latin typeface="+mn-lt"/>
              </a:rPr>
              <a:t>电视塔</a:t>
            </a:r>
          </a:p>
        </p:txBody>
      </p: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714FC074-C662-5BF8-3169-A9E5E5228CE6}"/>
              </a:ext>
            </a:extLst>
          </p:cNvPr>
          <p:cNvCxnSpPr>
            <a:cxnSpLocks/>
          </p:cNvCxnSpPr>
          <p:nvPr/>
        </p:nvCxnSpPr>
        <p:spPr>
          <a:xfrm>
            <a:off x="4823927" y="1928150"/>
            <a:ext cx="936374" cy="428383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DACB1FB8-A995-B9E2-276D-F86641D02585}"/>
              </a:ext>
            </a:extLst>
          </p:cNvPr>
          <p:cNvCxnSpPr>
            <a:cxnSpLocks/>
          </p:cNvCxnSpPr>
          <p:nvPr/>
        </p:nvCxnSpPr>
        <p:spPr>
          <a:xfrm flipV="1">
            <a:off x="4432041" y="2416629"/>
            <a:ext cx="1343608" cy="295293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A67F21C0-5678-01F8-2841-48F337A474AE}"/>
              </a:ext>
            </a:extLst>
          </p:cNvPr>
          <p:cNvSpPr txBox="1"/>
          <p:nvPr/>
        </p:nvSpPr>
        <p:spPr>
          <a:xfrm>
            <a:off x="5760301" y="2125700"/>
            <a:ext cx="12129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0000FF"/>
                </a:solidFill>
                <a:latin typeface="+mn-lt"/>
                <a:ea typeface="+mj-ea"/>
              </a:rPr>
              <a:t>参照点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2630DE27-582C-28DD-BD14-D9C78A8DC0B5}"/>
              </a:ext>
            </a:extLst>
          </p:cNvPr>
          <p:cNvSpPr/>
          <p:nvPr/>
        </p:nvSpPr>
        <p:spPr>
          <a:xfrm>
            <a:off x="4049486" y="5141167"/>
            <a:ext cx="1184987" cy="783771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4507BFAE-65FA-C38F-AC76-5C53B9855D83}"/>
              </a:ext>
            </a:extLst>
          </p:cNvPr>
          <p:cNvSpPr txBox="1"/>
          <p:nvPr/>
        </p:nvSpPr>
        <p:spPr>
          <a:xfrm>
            <a:off x="1051843" y="4540549"/>
            <a:ext cx="454126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rgbClr val="0000FF"/>
                </a:solidFill>
              </a:rPr>
              <a:t>1 cm </a:t>
            </a:r>
            <a:r>
              <a:rPr lang="zh-CN" altLang="en-US" dirty="0">
                <a:solidFill>
                  <a:srgbClr val="0000FF"/>
                </a:solidFill>
              </a:rPr>
              <a:t>表示 </a:t>
            </a:r>
            <a:r>
              <a:rPr lang="en-US" altLang="zh-CN" dirty="0">
                <a:solidFill>
                  <a:srgbClr val="0000FF"/>
                </a:solidFill>
              </a:rPr>
              <a:t>500 m</a:t>
            </a:r>
            <a:r>
              <a:rPr lang="zh-CN" altLang="en-US" dirty="0">
                <a:solidFill>
                  <a:srgbClr val="0000FF"/>
                </a:solidFill>
              </a:rPr>
              <a:t>，即 </a:t>
            </a:r>
            <a:r>
              <a:rPr lang="en-US" altLang="zh-CN" dirty="0">
                <a:solidFill>
                  <a:srgbClr val="0000FF"/>
                </a:solidFill>
              </a:rPr>
              <a:t>0.5 km</a:t>
            </a:r>
            <a:r>
              <a:rPr lang="zh-CN" altLang="en-US" dirty="0">
                <a:solidFill>
                  <a:srgbClr val="0000FF"/>
                </a:solidFill>
              </a:rPr>
              <a:t>。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F72A82DD-3F47-1B5C-1E46-6C2C972C2846}"/>
              </a:ext>
            </a:extLst>
          </p:cNvPr>
          <p:cNvGrpSpPr/>
          <p:nvPr/>
        </p:nvGrpSpPr>
        <p:grpSpPr>
          <a:xfrm>
            <a:off x="8677245" y="3596092"/>
            <a:ext cx="1296000" cy="73340"/>
            <a:chOff x="8677245" y="3596092"/>
            <a:chExt cx="1296000" cy="73340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7595D3C8-03E7-272E-05D9-16EC39B47AC3}"/>
                </a:ext>
              </a:extLst>
            </p:cNvPr>
            <p:cNvCxnSpPr>
              <a:cxnSpLocks/>
            </p:cNvCxnSpPr>
            <p:nvPr/>
          </p:nvCxnSpPr>
          <p:spPr>
            <a:xfrm rot="-2700000">
              <a:off x="8677245" y="3666932"/>
              <a:ext cx="1296000" cy="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A2FEB218-41FF-47F6-AD4F-1DE0D7C4CEB2}"/>
                </a:ext>
              </a:extLst>
            </p:cNvPr>
            <p:cNvCxnSpPr>
              <a:cxnSpLocks/>
            </p:cNvCxnSpPr>
            <p:nvPr/>
          </p:nvCxnSpPr>
          <p:spPr>
            <a:xfrm>
              <a:off x="9258300" y="3596092"/>
              <a:ext cx="73341" cy="7334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8B0BFDBA-3171-CEA4-35FB-BF4DF21997B2}"/>
              </a:ext>
            </a:extLst>
          </p:cNvPr>
          <p:cNvGrpSpPr/>
          <p:nvPr/>
        </p:nvGrpSpPr>
        <p:grpSpPr>
          <a:xfrm>
            <a:off x="6555026" y="4336474"/>
            <a:ext cx="1750544" cy="1097364"/>
            <a:chOff x="6555026" y="4336474"/>
            <a:chExt cx="1750544" cy="1097364"/>
          </a:xfrm>
        </p:grpSpPr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803F7651-C9B8-6CC0-A8DD-4C01B2CA84D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6526988" y="5329198"/>
              <a:ext cx="132678" cy="76601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D30D82D3-C7F8-5FBC-0F8A-5D2FAD32459A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084969" y="5007636"/>
              <a:ext cx="132678" cy="76601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4C26F646-B346-51F7-C278-6DCB2A6EA4E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642950" y="4686074"/>
              <a:ext cx="132678" cy="76601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id="{D6DA023A-2773-802B-EE60-F9C758F39DA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200931" y="4364512"/>
              <a:ext cx="132678" cy="76601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82">
            <a:extLst>
              <a:ext uri="{FF2B5EF4-FFF2-40B4-BE49-F238E27FC236}">
                <a16:creationId xmlns:a16="http://schemas.microsoft.com/office/drawing/2014/main" id="{65DA0FCD-5B95-88AB-7B3C-0D4580AC319C}"/>
              </a:ext>
            </a:extLst>
          </p:cNvPr>
          <p:cNvSpPr txBox="1"/>
          <p:nvPr/>
        </p:nvSpPr>
        <p:spPr>
          <a:xfrm>
            <a:off x="7670989" y="4105394"/>
            <a:ext cx="8272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30°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25354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6" grpId="0" animBg="1"/>
      <p:bldP spid="27" grpId="0"/>
      <p:bldP spid="29" grpId="0" animBg="1"/>
      <p:bldP spid="30" grpId="0"/>
      <p:bldP spid="35" grpId="0" animBg="1"/>
      <p:bldP spid="51" grpId="0"/>
      <p:bldP spid="53" grpId="0"/>
      <p:bldP spid="62" grpId="0"/>
      <p:bldP spid="63" grpId="0" animBg="1"/>
      <p:bldP spid="65" grpId="0"/>
      <p:bldP spid="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683D358-78E1-A938-6BB2-CDEF9930D818}"/>
              </a:ext>
            </a:extLst>
          </p:cNvPr>
          <p:cNvSpPr txBox="1"/>
          <p:nvPr/>
        </p:nvSpPr>
        <p:spPr>
          <a:xfrm>
            <a:off x="438225" y="245778"/>
            <a:ext cx="5370547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）电视塔在博物馆的</a:t>
            </a:r>
            <a:endParaRPr lang="en-US" altLang="zh-CN" dirty="0"/>
          </a:p>
          <a:p>
            <a:r>
              <a:rPr lang="zh-CN" altLang="en-US" dirty="0"/>
              <a:t>东偏南 </a:t>
            </a:r>
            <a:r>
              <a:rPr lang="en-US" altLang="zh-CN" dirty="0"/>
              <a:t>20°</a:t>
            </a:r>
            <a:r>
              <a:rPr lang="zh-CN" altLang="en-US" dirty="0"/>
              <a:t>方向 </a:t>
            </a:r>
            <a:r>
              <a:rPr lang="en-US" altLang="zh-CN" dirty="0"/>
              <a:t>2 km </a:t>
            </a:r>
            <a:r>
              <a:rPr lang="zh-CN" altLang="en-US" dirty="0"/>
              <a:t>处。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）电视塔在动物园的</a:t>
            </a:r>
            <a:endParaRPr lang="en-US" altLang="zh-CN" dirty="0"/>
          </a:p>
          <a:p>
            <a:r>
              <a:rPr lang="zh-CN" altLang="en-US" dirty="0"/>
              <a:t>西偏北 </a:t>
            </a:r>
            <a:r>
              <a:rPr lang="en-US" altLang="zh-CN" dirty="0"/>
              <a:t>40°</a:t>
            </a:r>
            <a:r>
              <a:rPr lang="zh-CN" altLang="en-US" dirty="0"/>
              <a:t>方向 </a:t>
            </a:r>
            <a:r>
              <a:rPr lang="en-US" altLang="zh-CN" dirty="0"/>
              <a:t>1.5 km </a:t>
            </a:r>
            <a:r>
              <a:rPr lang="zh-CN" altLang="en-US" dirty="0"/>
              <a:t>处。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33EA8AA-620E-4DDC-C84F-0AE0E75EC25A}"/>
              </a:ext>
            </a:extLst>
          </p:cNvPr>
          <p:cNvGrpSpPr/>
          <p:nvPr/>
        </p:nvGrpSpPr>
        <p:grpSpPr>
          <a:xfrm>
            <a:off x="6014359" y="1229619"/>
            <a:ext cx="5688563" cy="5320474"/>
            <a:chOff x="6014359" y="1229619"/>
            <a:chExt cx="5688563" cy="5320474"/>
          </a:xfrm>
        </p:grpSpPr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6CD43A1F-F3AA-43D7-94DB-68A7CC53532F}"/>
                </a:ext>
              </a:extLst>
            </p:cNvPr>
            <p:cNvCxnSpPr>
              <a:cxnSpLocks/>
            </p:cNvCxnSpPr>
            <p:nvPr/>
          </p:nvCxnSpPr>
          <p:spPr>
            <a:xfrm>
              <a:off x="6014359" y="4124134"/>
              <a:ext cx="5688563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00BAF2F9-2A2F-9A6B-E852-5EB5DC46F82D}"/>
                </a:ext>
              </a:extLst>
            </p:cNvPr>
            <p:cNvCxnSpPr>
              <a:cxnSpLocks/>
            </p:cNvCxnSpPr>
            <p:nvPr/>
          </p:nvCxnSpPr>
          <p:spPr>
            <a:xfrm>
              <a:off x="8858641" y="1698176"/>
              <a:ext cx="0" cy="4851917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FE4C1ED-A2A8-0029-D810-AED7A76FA942}"/>
                </a:ext>
              </a:extLst>
            </p:cNvPr>
            <p:cNvSpPr txBox="1"/>
            <p:nvPr/>
          </p:nvSpPr>
          <p:spPr>
            <a:xfrm>
              <a:off x="8498244" y="1229619"/>
              <a:ext cx="7207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/>
                <a:t>北</a:t>
              </a:r>
            </a:p>
          </p:txBody>
        </p:sp>
      </p:grpSp>
      <p:sp>
        <p:nvSpPr>
          <p:cNvPr id="8" name="椭圆 7">
            <a:extLst>
              <a:ext uri="{FF2B5EF4-FFF2-40B4-BE49-F238E27FC236}">
                <a16:creationId xmlns:a16="http://schemas.microsoft.com/office/drawing/2014/main" id="{F078D81F-5DF0-1D82-F2C8-FB6DD98AF914}"/>
              </a:ext>
            </a:extLst>
          </p:cNvPr>
          <p:cNvSpPr/>
          <p:nvPr/>
        </p:nvSpPr>
        <p:spPr>
          <a:xfrm>
            <a:off x="8799234" y="406815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AC9282-0335-3FE2-C460-073938573715}"/>
              </a:ext>
            </a:extLst>
          </p:cNvPr>
          <p:cNvSpPr txBox="1"/>
          <p:nvPr/>
        </p:nvSpPr>
        <p:spPr>
          <a:xfrm>
            <a:off x="8855220" y="4168806"/>
            <a:ext cx="11324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电视塔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B69D15D3-1983-AD83-96C8-FA02DB928C03}"/>
              </a:ext>
            </a:extLst>
          </p:cNvPr>
          <p:cNvCxnSpPr>
            <a:cxnSpLocks/>
          </p:cNvCxnSpPr>
          <p:nvPr/>
        </p:nvCxnSpPr>
        <p:spPr>
          <a:xfrm rot="-2700000">
            <a:off x="8677245" y="3666932"/>
            <a:ext cx="1296000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1E1CE2F-AB71-A6E0-29C0-F767DF96180D}"/>
              </a:ext>
            </a:extLst>
          </p:cNvPr>
          <p:cNvSpPr txBox="1"/>
          <p:nvPr/>
        </p:nvSpPr>
        <p:spPr>
          <a:xfrm>
            <a:off x="9783451" y="2934225"/>
            <a:ext cx="1613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</a:rPr>
              <a:t>文化广场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37222B4E-7328-306C-1504-A6F0AEA93616}"/>
              </a:ext>
            </a:extLst>
          </p:cNvPr>
          <p:cNvSpPr/>
          <p:nvPr/>
        </p:nvSpPr>
        <p:spPr>
          <a:xfrm>
            <a:off x="9737848" y="3129719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>
            <a:extLst>
              <a:ext uri="{FF2B5EF4-FFF2-40B4-BE49-F238E27FC236}">
                <a16:creationId xmlns:a16="http://schemas.microsoft.com/office/drawing/2014/main" id="{18551ECA-C090-5020-B0E8-CD0ACC60136C}"/>
              </a:ext>
            </a:extLst>
          </p:cNvPr>
          <p:cNvSpPr/>
          <p:nvPr/>
        </p:nvSpPr>
        <p:spPr>
          <a:xfrm>
            <a:off x="8192277" y="3704256"/>
            <a:ext cx="1194318" cy="1194318"/>
          </a:xfrm>
          <a:prstGeom prst="arc">
            <a:avLst>
              <a:gd name="adj1" fmla="val 16583795"/>
              <a:gd name="adj2" fmla="val 18556571"/>
            </a:avLst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3B3F063-086C-100F-66CD-C5CBF5414049}"/>
              </a:ext>
            </a:extLst>
          </p:cNvPr>
          <p:cNvCxnSpPr>
            <a:cxnSpLocks/>
          </p:cNvCxnSpPr>
          <p:nvPr/>
        </p:nvCxnSpPr>
        <p:spPr>
          <a:xfrm rot="-1800000">
            <a:off x="5842538" y="4940958"/>
            <a:ext cx="3240000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>
            <a:extLst>
              <a:ext uri="{FF2B5EF4-FFF2-40B4-BE49-F238E27FC236}">
                <a16:creationId xmlns:a16="http://schemas.microsoft.com/office/drawing/2014/main" id="{B83FB556-6E46-FE72-1AE9-8C9455AF4F1B}"/>
              </a:ext>
            </a:extLst>
          </p:cNvPr>
          <p:cNvSpPr/>
          <p:nvPr/>
        </p:nvSpPr>
        <p:spPr>
          <a:xfrm>
            <a:off x="5988000" y="5694450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4C32576-DA75-2A56-BF91-1A51D701893D}"/>
              </a:ext>
            </a:extLst>
          </p:cNvPr>
          <p:cNvSpPr txBox="1"/>
          <p:nvPr/>
        </p:nvSpPr>
        <p:spPr>
          <a:xfrm>
            <a:off x="5737213" y="5844268"/>
            <a:ext cx="1236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</a:rPr>
              <a:t>体育场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31249C09-2E77-5A1F-F732-789C0804B7EB}"/>
              </a:ext>
            </a:extLst>
          </p:cNvPr>
          <p:cNvSpPr/>
          <p:nvPr/>
        </p:nvSpPr>
        <p:spPr>
          <a:xfrm>
            <a:off x="6342563" y="3137862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87CBB7A-A79F-0972-28C0-DAA172C01925}"/>
              </a:ext>
            </a:extLst>
          </p:cNvPr>
          <p:cNvSpPr txBox="1"/>
          <p:nvPr/>
        </p:nvSpPr>
        <p:spPr>
          <a:xfrm>
            <a:off x="6073115" y="2643868"/>
            <a:ext cx="1236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</a:rPr>
              <a:t>博物馆</a:t>
            </a:r>
          </a:p>
        </p:txBody>
      </p:sp>
      <p:sp>
        <p:nvSpPr>
          <p:cNvPr id="21" name="弧形 20">
            <a:extLst>
              <a:ext uri="{FF2B5EF4-FFF2-40B4-BE49-F238E27FC236}">
                <a16:creationId xmlns:a16="http://schemas.microsoft.com/office/drawing/2014/main" id="{19DA89D3-7FB9-542E-DD25-2F9500F4C9BF}"/>
              </a:ext>
            </a:extLst>
          </p:cNvPr>
          <p:cNvSpPr/>
          <p:nvPr/>
        </p:nvSpPr>
        <p:spPr>
          <a:xfrm>
            <a:off x="8416211" y="3526975"/>
            <a:ext cx="1194318" cy="1194318"/>
          </a:xfrm>
          <a:prstGeom prst="arc">
            <a:avLst>
              <a:gd name="adj1" fmla="val 9399178"/>
              <a:gd name="adj2" fmla="val 10698777"/>
            </a:avLst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20BC92D-9DD1-CC93-01DE-DF7AF1207D32}"/>
              </a:ext>
            </a:extLst>
          </p:cNvPr>
          <p:cNvSpPr txBox="1"/>
          <p:nvPr/>
        </p:nvSpPr>
        <p:spPr>
          <a:xfrm>
            <a:off x="7670989" y="4105394"/>
            <a:ext cx="8272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30°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23" name="弧形 22">
            <a:extLst>
              <a:ext uri="{FF2B5EF4-FFF2-40B4-BE49-F238E27FC236}">
                <a16:creationId xmlns:a16="http://schemas.microsoft.com/office/drawing/2014/main" id="{6250E6E6-9676-9A77-7F06-28B8A09B18F2}"/>
              </a:ext>
            </a:extLst>
          </p:cNvPr>
          <p:cNvSpPr/>
          <p:nvPr/>
        </p:nvSpPr>
        <p:spPr>
          <a:xfrm>
            <a:off x="8304244" y="3526975"/>
            <a:ext cx="1194318" cy="1194318"/>
          </a:xfrm>
          <a:prstGeom prst="arc">
            <a:avLst>
              <a:gd name="adj1" fmla="val 10772498"/>
              <a:gd name="adj2" fmla="val 12042897"/>
            </a:avLst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弧形 23">
            <a:extLst>
              <a:ext uri="{FF2B5EF4-FFF2-40B4-BE49-F238E27FC236}">
                <a16:creationId xmlns:a16="http://schemas.microsoft.com/office/drawing/2014/main" id="{CEBB7A52-7234-A012-1094-34F477C416E8}"/>
              </a:ext>
            </a:extLst>
          </p:cNvPr>
          <p:cNvSpPr/>
          <p:nvPr/>
        </p:nvSpPr>
        <p:spPr>
          <a:xfrm>
            <a:off x="8773188" y="3680971"/>
            <a:ext cx="1194318" cy="1194318"/>
          </a:xfrm>
          <a:prstGeom prst="arc">
            <a:avLst>
              <a:gd name="adj1" fmla="val 20697963"/>
              <a:gd name="adj2" fmla="val 3653600"/>
            </a:avLst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B974DAF-E51A-47C8-67B8-3DBB4EFA1987}"/>
              </a:ext>
            </a:extLst>
          </p:cNvPr>
          <p:cNvSpPr txBox="1"/>
          <p:nvPr/>
        </p:nvSpPr>
        <p:spPr>
          <a:xfrm>
            <a:off x="7435158" y="3699521"/>
            <a:ext cx="8272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20°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7C4772C-7DF9-F7A2-3442-F93191AC2F08}"/>
              </a:ext>
            </a:extLst>
          </p:cNvPr>
          <p:cNvSpPr txBox="1"/>
          <p:nvPr/>
        </p:nvSpPr>
        <p:spPr>
          <a:xfrm>
            <a:off x="9894805" y="4374899"/>
            <a:ext cx="8272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40°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7A5E4DAD-DB79-C1B0-ED70-FC327BD594B5}"/>
              </a:ext>
            </a:extLst>
          </p:cNvPr>
          <p:cNvSpPr/>
          <p:nvPr/>
        </p:nvSpPr>
        <p:spPr>
          <a:xfrm>
            <a:off x="10339175" y="5361658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EF9AC11-956A-43EA-5CE6-6D683843B7C2}"/>
              </a:ext>
            </a:extLst>
          </p:cNvPr>
          <p:cNvSpPr txBox="1"/>
          <p:nvPr/>
        </p:nvSpPr>
        <p:spPr>
          <a:xfrm>
            <a:off x="10327875" y="5349745"/>
            <a:ext cx="1236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</a:rPr>
              <a:t>动物园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707A886-3442-9E7F-73D1-60F8233A68EF}"/>
              </a:ext>
            </a:extLst>
          </p:cNvPr>
          <p:cNvGrpSpPr/>
          <p:nvPr/>
        </p:nvGrpSpPr>
        <p:grpSpPr>
          <a:xfrm>
            <a:off x="4054383" y="5168149"/>
            <a:ext cx="1210023" cy="600973"/>
            <a:chOff x="4054383" y="5168149"/>
            <a:chExt cx="1210023" cy="600973"/>
          </a:xfrm>
        </p:grpSpPr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D33449DF-3E8A-BC46-9AA9-416E25C3587A}"/>
                </a:ext>
              </a:extLst>
            </p:cNvPr>
            <p:cNvCxnSpPr/>
            <p:nvPr/>
          </p:nvCxnSpPr>
          <p:spPr>
            <a:xfrm>
              <a:off x="4310198" y="5760289"/>
              <a:ext cx="64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EBBEA328-625B-79CF-BE41-009A0D8FDD4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252318" y="569712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046120BE-3CDC-427A-CF42-EC6C3E7EBB9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877158" y="569712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5B88B04-0D41-1ABD-32EE-DDF867726909}"/>
                </a:ext>
              </a:extLst>
            </p:cNvPr>
            <p:cNvSpPr txBox="1"/>
            <p:nvPr/>
          </p:nvSpPr>
          <p:spPr>
            <a:xfrm>
              <a:off x="4054383" y="5168149"/>
              <a:ext cx="12100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500 m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22138B39-49E0-6AB1-084E-15B14AFC549B}"/>
              </a:ext>
            </a:extLst>
          </p:cNvPr>
          <p:cNvCxnSpPr>
            <a:cxnSpLocks/>
          </p:cNvCxnSpPr>
          <p:nvPr/>
        </p:nvCxnSpPr>
        <p:spPr>
          <a:xfrm>
            <a:off x="9258300" y="3596092"/>
            <a:ext cx="73341" cy="7334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9D8F1E2-C646-C081-187B-3C66936170CF}"/>
              </a:ext>
            </a:extLst>
          </p:cNvPr>
          <p:cNvGrpSpPr/>
          <p:nvPr/>
        </p:nvGrpSpPr>
        <p:grpSpPr>
          <a:xfrm>
            <a:off x="6555026" y="4336474"/>
            <a:ext cx="1750544" cy="1097364"/>
            <a:chOff x="6555026" y="4336474"/>
            <a:chExt cx="1750544" cy="1097364"/>
          </a:xfrm>
        </p:grpSpPr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E56095E4-4CDB-A38A-3670-C1D9481DD52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6526988" y="5329198"/>
              <a:ext cx="132678" cy="76601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BC3D7D4A-F7DD-B7AE-9590-9EFCE5FFBA5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084969" y="5007636"/>
              <a:ext cx="132678" cy="76601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5FA08D88-2D33-02B3-9673-F9CBC39A993E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642950" y="4686074"/>
              <a:ext cx="132678" cy="76601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C1D383AC-4730-E384-4432-B2448DA886D3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200931" y="4364512"/>
              <a:ext cx="132678" cy="76601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FDDBF850-BE7A-CBD9-134D-842ECBC8896F}"/>
              </a:ext>
            </a:extLst>
          </p:cNvPr>
          <p:cNvSpPr txBox="1"/>
          <p:nvPr/>
        </p:nvSpPr>
        <p:spPr>
          <a:xfrm>
            <a:off x="8723242" y="3239155"/>
            <a:ext cx="1060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45°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E09FBF5-E020-9615-6DA6-6633A5D8CC65}"/>
              </a:ext>
            </a:extLst>
          </p:cNvPr>
          <p:cNvSpPr txBox="1"/>
          <p:nvPr/>
        </p:nvSpPr>
        <p:spPr>
          <a:xfrm>
            <a:off x="3086380" y="245778"/>
            <a:ext cx="144857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FF"/>
                </a:solidFill>
                <a:latin typeface="+mn-lt"/>
              </a:rPr>
              <a:t>博物馆</a:t>
            </a:r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id="{78F40523-EC73-4F2A-31EF-D0DEDA75F62A}"/>
              </a:ext>
            </a:extLst>
          </p:cNvPr>
          <p:cNvSpPr/>
          <p:nvPr/>
        </p:nvSpPr>
        <p:spPr>
          <a:xfrm>
            <a:off x="4310743" y="830422"/>
            <a:ext cx="1231641" cy="84172"/>
          </a:xfrm>
          <a:custGeom>
            <a:avLst/>
            <a:gdLst>
              <a:gd name="csX0" fmla="*/ 0 w 1231641"/>
              <a:gd name="csY0" fmla="*/ 0 h 84172"/>
              <a:gd name="csX1" fmla="*/ 382555 w 1231641"/>
              <a:gd name="csY1" fmla="*/ 83975 h 84172"/>
              <a:gd name="csX2" fmla="*/ 1231641 w 1231641"/>
              <a:gd name="csY2" fmla="*/ 18661 h 84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231641" h="84172">
                <a:moveTo>
                  <a:pt x="0" y="0"/>
                </a:moveTo>
                <a:cubicBezTo>
                  <a:pt x="88641" y="40432"/>
                  <a:pt x="177282" y="80865"/>
                  <a:pt x="382555" y="83975"/>
                </a:cubicBezTo>
                <a:cubicBezTo>
                  <a:pt x="587828" y="87085"/>
                  <a:pt x="909734" y="52873"/>
                  <a:pt x="1231641" y="18661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7BE0BBD-73E3-8EC0-61FD-31EAF4C81C87}"/>
              </a:ext>
            </a:extLst>
          </p:cNvPr>
          <p:cNvSpPr txBox="1"/>
          <p:nvPr/>
        </p:nvSpPr>
        <p:spPr>
          <a:xfrm>
            <a:off x="5514337" y="628774"/>
            <a:ext cx="12129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0000FF"/>
                </a:solidFill>
                <a:latin typeface="+mn-lt"/>
                <a:ea typeface="+mj-ea"/>
              </a:rPr>
              <a:t>参照点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17864A5-2BD1-787F-5AF7-62553FA71F5D}"/>
              </a:ext>
            </a:extLst>
          </p:cNvPr>
          <p:cNvSpPr txBox="1"/>
          <p:nvPr/>
        </p:nvSpPr>
        <p:spPr>
          <a:xfrm>
            <a:off x="457660" y="2866375"/>
            <a:ext cx="5360443" cy="21110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00FF"/>
                </a:solidFill>
              </a:rPr>
              <a:t>电视塔和博物馆是相对的位置，</a:t>
            </a:r>
            <a:endParaRPr lang="en-US" altLang="zh-CN" sz="28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00FF"/>
                </a:solidFill>
              </a:rPr>
              <a:t>已知电视塔在博物馆东偏南 </a:t>
            </a:r>
            <a:r>
              <a:rPr lang="en-US" altLang="zh-CN" sz="2800" dirty="0">
                <a:solidFill>
                  <a:srgbClr val="0000FF"/>
                </a:solidFill>
              </a:rPr>
              <a:t>20°</a:t>
            </a:r>
          </a:p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00FF"/>
                </a:solidFill>
              </a:rPr>
              <a:t>方向，故博物馆在电视塔的西</a:t>
            </a:r>
            <a:endParaRPr lang="en-US" altLang="zh-CN" sz="28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00FF"/>
                </a:solidFill>
              </a:rPr>
              <a:t>偏北 </a:t>
            </a:r>
            <a:r>
              <a:rPr lang="en-US" altLang="zh-CN" sz="2800" dirty="0">
                <a:solidFill>
                  <a:srgbClr val="0000FF"/>
                </a:solidFill>
              </a:rPr>
              <a:t>20°</a:t>
            </a:r>
            <a:r>
              <a:rPr lang="zh-CN" altLang="en-US" sz="2800" dirty="0">
                <a:solidFill>
                  <a:srgbClr val="0000FF"/>
                </a:solidFill>
              </a:rPr>
              <a:t>方向</a:t>
            </a:r>
            <a:r>
              <a:rPr lang="en-US" altLang="zh-CN" sz="2800" dirty="0">
                <a:solidFill>
                  <a:srgbClr val="0000FF"/>
                </a:solidFill>
              </a:rPr>
              <a:t>.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6164A393-AA93-F8CF-F686-3E0DCAA8E24B}"/>
              </a:ext>
            </a:extLst>
          </p:cNvPr>
          <p:cNvGrpSpPr/>
          <p:nvPr/>
        </p:nvGrpSpPr>
        <p:grpSpPr>
          <a:xfrm>
            <a:off x="6351659" y="3286117"/>
            <a:ext cx="2592000" cy="599399"/>
            <a:chOff x="6351659" y="3286117"/>
            <a:chExt cx="2592000" cy="599399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47B3D7AE-5B34-317F-0C2F-08572C57CC2A}"/>
                </a:ext>
              </a:extLst>
            </p:cNvPr>
            <p:cNvCxnSpPr>
              <a:cxnSpLocks/>
            </p:cNvCxnSpPr>
            <p:nvPr/>
          </p:nvCxnSpPr>
          <p:spPr>
            <a:xfrm rot="1200000">
              <a:off x="6351659" y="3664113"/>
              <a:ext cx="2592000" cy="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14850DE6-A3D0-D148-45BD-7F185EA89388}"/>
                </a:ext>
              </a:extLst>
            </p:cNvPr>
            <p:cNvGrpSpPr/>
            <p:nvPr/>
          </p:nvGrpSpPr>
          <p:grpSpPr>
            <a:xfrm>
              <a:off x="7027832" y="3286117"/>
              <a:ext cx="1270372" cy="599399"/>
              <a:chOff x="1709905" y="5737240"/>
              <a:chExt cx="1270372" cy="599399"/>
            </a:xfrm>
          </p:grpSpPr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C8288A0D-4257-9F77-31D5-36F32608F38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660799" y="5786346"/>
                <a:ext cx="154413" cy="56202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0C3D4787-551E-8B4B-E5CF-FB037CBFE54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67884" y="6008839"/>
                <a:ext cx="154413" cy="56202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>
                <a:extLst>
                  <a:ext uri="{FF2B5EF4-FFF2-40B4-BE49-F238E27FC236}">
                    <a16:creationId xmlns:a16="http://schemas.microsoft.com/office/drawing/2014/main" id="{16C1B22F-9686-9DE3-7786-010B6A41E2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874969" y="6231332"/>
                <a:ext cx="154413" cy="56202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21CBD9FF-6516-2C1C-3B04-143B9F30F43D}"/>
              </a:ext>
            </a:extLst>
          </p:cNvPr>
          <p:cNvSpPr txBox="1"/>
          <p:nvPr/>
        </p:nvSpPr>
        <p:spPr>
          <a:xfrm>
            <a:off x="3091460" y="1509305"/>
            <a:ext cx="144857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FF"/>
                </a:solidFill>
                <a:latin typeface="+mn-lt"/>
              </a:rPr>
              <a:t>动物园</a:t>
            </a:r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069E1B73-3295-923E-C8E2-8E370E1F4A37}"/>
              </a:ext>
            </a:extLst>
          </p:cNvPr>
          <p:cNvSpPr/>
          <p:nvPr/>
        </p:nvSpPr>
        <p:spPr>
          <a:xfrm>
            <a:off x="4245429" y="2108714"/>
            <a:ext cx="1231641" cy="84172"/>
          </a:xfrm>
          <a:custGeom>
            <a:avLst/>
            <a:gdLst>
              <a:gd name="csX0" fmla="*/ 0 w 1231641"/>
              <a:gd name="csY0" fmla="*/ 0 h 84172"/>
              <a:gd name="csX1" fmla="*/ 382555 w 1231641"/>
              <a:gd name="csY1" fmla="*/ 83975 h 84172"/>
              <a:gd name="csX2" fmla="*/ 1231641 w 1231641"/>
              <a:gd name="csY2" fmla="*/ 18661 h 84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231641" h="84172">
                <a:moveTo>
                  <a:pt x="0" y="0"/>
                </a:moveTo>
                <a:cubicBezTo>
                  <a:pt x="88641" y="40432"/>
                  <a:pt x="177282" y="80865"/>
                  <a:pt x="382555" y="83975"/>
                </a:cubicBezTo>
                <a:cubicBezTo>
                  <a:pt x="587828" y="87085"/>
                  <a:pt x="909734" y="52873"/>
                  <a:pt x="1231641" y="18661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66E20DB6-A73E-4780-58EE-9A4912023B95}"/>
              </a:ext>
            </a:extLst>
          </p:cNvPr>
          <p:cNvSpPr txBox="1"/>
          <p:nvPr/>
        </p:nvSpPr>
        <p:spPr>
          <a:xfrm>
            <a:off x="5449023" y="1907066"/>
            <a:ext cx="12129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0000FF"/>
                </a:solidFill>
                <a:latin typeface="+mn-lt"/>
                <a:ea typeface="+mj-ea"/>
              </a:rPr>
              <a:t>参照点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60E76761-95DD-29C1-0159-BC01FC76AFBF}"/>
              </a:ext>
            </a:extLst>
          </p:cNvPr>
          <p:cNvSpPr txBox="1"/>
          <p:nvPr/>
        </p:nvSpPr>
        <p:spPr>
          <a:xfrm>
            <a:off x="441880" y="5164166"/>
            <a:ext cx="3601633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同理动物园在电视塔</a:t>
            </a:r>
            <a:endParaRPr lang="en-US" altLang="zh-CN" dirty="0">
              <a:solidFill>
                <a:srgbClr val="0000FF"/>
              </a:solidFill>
            </a:endParaRPr>
          </a:p>
          <a:p>
            <a:r>
              <a:rPr lang="zh-CN" altLang="en-US" dirty="0">
                <a:solidFill>
                  <a:srgbClr val="0000FF"/>
                </a:solidFill>
              </a:rPr>
              <a:t>的东偏南 </a:t>
            </a:r>
            <a:r>
              <a:rPr lang="en-US" altLang="zh-CN" dirty="0">
                <a:solidFill>
                  <a:srgbClr val="0000FF"/>
                </a:solidFill>
              </a:rPr>
              <a:t>40°</a:t>
            </a:r>
            <a:r>
              <a:rPr lang="zh-CN" altLang="en-US" dirty="0">
                <a:solidFill>
                  <a:srgbClr val="0000FF"/>
                </a:solidFill>
              </a:rPr>
              <a:t>方向。</a:t>
            </a:r>
          </a:p>
        </p:txBody>
      </p: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6267A72B-3302-62CE-7457-91B9B44E698D}"/>
              </a:ext>
            </a:extLst>
          </p:cNvPr>
          <p:cNvGrpSpPr/>
          <p:nvPr/>
        </p:nvGrpSpPr>
        <p:grpSpPr>
          <a:xfrm>
            <a:off x="8650618" y="4431979"/>
            <a:ext cx="1944000" cy="550453"/>
            <a:chOff x="8650618" y="4431979"/>
            <a:chExt cx="1944000" cy="550453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2B8E9790-63AD-5B1E-08EB-8CABDBF67C95}"/>
                </a:ext>
              </a:extLst>
            </p:cNvPr>
            <p:cNvCxnSpPr>
              <a:cxnSpLocks/>
            </p:cNvCxnSpPr>
            <p:nvPr/>
          </p:nvCxnSpPr>
          <p:spPr>
            <a:xfrm rot="2400000">
              <a:off x="8650618" y="4763993"/>
              <a:ext cx="1944000" cy="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C70AE3E7-11BF-DD72-8858-BA3320509A2D}"/>
                </a:ext>
              </a:extLst>
            </p:cNvPr>
            <p:cNvGrpSpPr/>
            <p:nvPr/>
          </p:nvGrpSpPr>
          <p:grpSpPr>
            <a:xfrm>
              <a:off x="9370268" y="4431979"/>
              <a:ext cx="606259" cy="550453"/>
              <a:chOff x="9462478" y="5668677"/>
              <a:chExt cx="606259" cy="550453"/>
            </a:xfrm>
          </p:grpSpPr>
          <p:cxnSp>
            <p:nvCxnSpPr>
              <p:cNvPr id="77" name="直接连接符 76">
                <a:extLst>
                  <a:ext uri="{FF2B5EF4-FFF2-40B4-BE49-F238E27FC236}">
                    <a16:creationId xmlns:a16="http://schemas.microsoft.com/office/drawing/2014/main" id="{78F7553B-70D2-BAF9-6ACB-90AF6DF4EE5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451434" y="5679721"/>
                <a:ext cx="137280" cy="115192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>
                <a:extLst>
                  <a:ext uri="{FF2B5EF4-FFF2-40B4-BE49-F238E27FC236}">
                    <a16:creationId xmlns:a16="http://schemas.microsoft.com/office/drawing/2014/main" id="{B24CD55C-93D1-76B6-D423-29446768F9F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942501" y="6092894"/>
                <a:ext cx="137280" cy="115192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647070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3" grpId="0" animBg="1"/>
      <p:bldP spid="24" grpId="0" animBg="1"/>
      <p:bldP spid="25" grpId="0"/>
      <p:bldP spid="27" grpId="0"/>
      <p:bldP spid="28" grpId="0" animBg="1"/>
      <p:bldP spid="29" grpId="0"/>
      <p:bldP spid="44" grpId="0"/>
      <p:bldP spid="50" grpId="0" animBg="1"/>
      <p:bldP spid="51" grpId="0"/>
      <p:bldP spid="56" grpId="0"/>
      <p:bldP spid="69" grpId="0"/>
      <p:bldP spid="70" grpId="0" animBg="1"/>
      <p:bldP spid="71" grpId="0"/>
      <p:bldP spid="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163A7C2-B24C-D973-0A39-53ADDB8DC919}"/>
              </a:ext>
            </a:extLst>
          </p:cNvPr>
          <p:cNvSpPr txBox="1"/>
          <p:nvPr/>
        </p:nvSpPr>
        <p:spPr>
          <a:xfrm>
            <a:off x="330457" y="582202"/>
            <a:ext cx="6431158" cy="2953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dirty="0"/>
              <a:t>5. </a:t>
            </a:r>
            <a:r>
              <a:rPr lang="zh-CN" altLang="en-US" dirty="0"/>
              <a:t>石油勘探队在 </a:t>
            </a:r>
            <a:r>
              <a:rPr lang="en-US" altLang="zh-CN" dirty="0"/>
              <a:t>A </a:t>
            </a:r>
            <a:r>
              <a:rPr lang="zh-CN" altLang="en-US" dirty="0"/>
              <a:t>城东偏北 </a:t>
            </a:r>
            <a:r>
              <a:rPr lang="en-US" altLang="zh-CN" dirty="0"/>
              <a:t>40°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    方向上、距离 </a:t>
            </a:r>
            <a:r>
              <a:rPr lang="en-US" altLang="zh-CN" dirty="0"/>
              <a:t>A </a:t>
            </a:r>
            <a:r>
              <a:rPr lang="zh-CN" altLang="en-US" dirty="0"/>
              <a:t>城 </a:t>
            </a:r>
            <a:r>
              <a:rPr lang="en-US" altLang="zh-CN" dirty="0"/>
              <a:t>45 km </a:t>
            </a:r>
            <a:r>
              <a:rPr lang="zh-CN" altLang="en-US" dirty="0"/>
              <a:t>处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打出一口油井。请你在平面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图上确定油井的位置。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B38981-6FFE-02DB-C021-133FBFF3FBB8}"/>
              </a:ext>
            </a:extLst>
          </p:cNvPr>
          <p:cNvSpPr txBox="1"/>
          <p:nvPr/>
        </p:nvSpPr>
        <p:spPr>
          <a:xfrm>
            <a:off x="693205" y="249199"/>
            <a:ext cx="3940993" cy="37965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练习二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3EF8F815-E6D5-1C49-97A4-AA87D88F3377}"/>
              </a:ext>
            </a:extLst>
          </p:cNvPr>
          <p:cNvCxnSpPr>
            <a:cxnSpLocks/>
          </p:cNvCxnSpPr>
          <p:nvPr/>
        </p:nvCxnSpPr>
        <p:spPr>
          <a:xfrm>
            <a:off x="6167535" y="3610951"/>
            <a:ext cx="5318449" cy="0"/>
          </a:xfrm>
          <a:prstGeom prst="straightConnector1">
            <a:avLst/>
          </a:prstGeom>
          <a:ln w="28575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D13C256-0E91-F967-9C1F-695CB4DBBB96}"/>
              </a:ext>
            </a:extLst>
          </p:cNvPr>
          <p:cNvCxnSpPr>
            <a:cxnSpLocks/>
          </p:cNvCxnSpPr>
          <p:nvPr/>
        </p:nvCxnSpPr>
        <p:spPr>
          <a:xfrm>
            <a:off x="8839981" y="1184993"/>
            <a:ext cx="0" cy="4851917"/>
          </a:xfrm>
          <a:prstGeom prst="straightConnector1">
            <a:avLst/>
          </a:prstGeom>
          <a:ln w="28575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3B73EE9F-2FE3-463F-A488-85BC21FC22B8}"/>
              </a:ext>
            </a:extLst>
          </p:cNvPr>
          <p:cNvSpPr txBox="1"/>
          <p:nvPr/>
        </p:nvSpPr>
        <p:spPr>
          <a:xfrm>
            <a:off x="8479584" y="716436"/>
            <a:ext cx="720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北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F9589A1-292C-04AD-029A-517476664F66}"/>
              </a:ext>
            </a:extLst>
          </p:cNvPr>
          <p:cNvSpPr/>
          <p:nvPr/>
        </p:nvSpPr>
        <p:spPr>
          <a:xfrm>
            <a:off x="8785979" y="3556951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C6B3E60-6317-8A3C-B74E-EC66A59F8A57}"/>
              </a:ext>
            </a:extLst>
          </p:cNvPr>
          <p:cNvSpPr txBox="1"/>
          <p:nvPr/>
        </p:nvSpPr>
        <p:spPr>
          <a:xfrm>
            <a:off x="11347966" y="3342794"/>
            <a:ext cx="720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东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389625E-7FB1-E606-2BD0-801E8A321544}"/>
              </a:ext>
            </a:extLst>
          </p:cNvPr>
          <p:cNvSpPr txBox="1"/>
          <p:nvPr/>
        </p:nvSpPr>
        <p:spPr>
          <a:xfrm>
            <a:off x="8474138" y="6030010"/>
            <a:ext cx="720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南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A95935F-CA98-A756-ABF5-90814379A94F}"/>
              </a:ext>
            </a:extLst>
          </p:cNvPr>
          <p:cNvSpPr txBox="1"/>
          <p:nvPr/>
        </p:nvSpPr>
        <p:spPr>
          <a:xfrm>
            <a:off x="5594093" y="3380118"/>
            <a:ext cx="720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西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4733621-172C-5226-1D91-472DBEF3707D}"/>
              </a:ext>
            </a:extLst>
          </p:cNvPr>
          <p:cNvSpPr txBox="1"/>
          <p:nvPr/>
        </p:nvSpPr>
        <p:spPr>
          <a:xfrm>
            <a:off x="8833567" y="3627175"/>
            <a:ext cx="8329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+mn-lt"/>
              </a:rPr>
              <a:t>A</a:t>
            </a:r>
            <a:r>
              <a:rPr lang="zh-CN" altLang="en-US" sz="2400" b="1" dirty="0">
                <a:latin typeface="+mn-lt"/>
              </a:rPr>
              <a:t>城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E157C248-4E8F-3335-156D-2E8541AADECB}"/>
              </a:ext>
            </a:extLst>
          </p:cNvPr>
          <p:cNvSpPr/>
          <p:nvPr/>
        </p:nvSpPr>
        <p:spPr>
          <a:xfrm>
            <a:off x="10468285" y="2130035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弧形 21">
            <a:extLst>
              <a:ext uri="{FF2B5EF4-FFF2-40B4-BE49-F238E27FC236}">
                <a16:creationId xmlns:a16="http://schemas.microsoft.com/office/drawing/2014/main" id="{66B67804-A2D5-C5A0-6481-F02D12B9D07F}"/>
              </a:ext>
            </a:extLst>
          </p:cNvPr>
          <p:cNvSpPr/>
          <p:nvPr/>
        </p:nvSpPr>
        <p:spPr>
          <a:xfrm>
            <a:off x="8270784" y="3072782"/>
            <a:ext cx="1194318" cy="1194318"/>
          </a:xfrm>
          <a:prstGeom prst="arc">
            <a:avLst>
              <a:gd name="adj1" fmla="val 18978942"/>
              <a:gd name="adj2" fmla="val 21376580"/>
            </a:avLst>
          </a:prstGeom>
          <a:ln w="190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C9B46F0-2240-CF4D-9ADF-43A0E31DA438}"/>
              </a:ext>
            </a:extLst>
          </p:cNvPr>
          <p:cNvSpPr txBox="1"/>
          <p:nvPr/>
        </p:nvSpPr>
        <p:spPr>
          <a:xfrm>
            <a:off x="9310171" y="3110385"/>
            <a:ext cx="1060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40°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54978B7-1AF9-C43D-B5AA-882F5785E267}"/>
              </a:ext>
            </a:extLst>
          </p:cNvPr>
          <p:cNvGrpSpPr/>
          <p:nvPr/>
        </p:nvGrpSpPr>
        <p:grpSpPr>
          <a:xfrm>
            <a:off x="8591554" y="2559449"/>
            <a:ext cx="2160000" cy="587944"/>
            <a:chOff x="8591554" y="2559449"/>
            <a:chExt cx="2160000" cy="587944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FE8D1227-FEA6-0D79-CD1B-5603CAC53363}"/>
                </a:ext>
              </a:extLst>
            </p:cNvPr>
            <p:cNvCxnSpPr>
              <a:cxnSpLocks/>
            </p:cNvCxnSpPr>
            <p:nvPr/>
          </p:nvCxnSpPr>
          <p:spPr>
            <a:xfrm rot="-2400000">
              <a:off x="8591554" y="2922915"/>
              <a:ext cx="2160000" cy="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5A957A1F-EC21-E261-834C-FB435FD3B474}"/>
                </a:ext>
              </a:extLst>
            </p:cNvPr>
            <p:cNvGrpSpPr/>
            <p:nvPr/>
          </p:nvGrpSpPr>
          <p:grpSpPr>
            <a:xfrm>
              <a:off x="9294503" y="2559449"/>
              <a:ext cx="661631" cy="587944"/>
              <a:chOff x="9938315" y="4742051"/>
              <a:chExt cx="661631" cy="587944"/>
            </a:xfrm>
          </p:grpSpPr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68C1558F-74A0-E919-2E22-C646872BEA7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9927812" y="5209939"/>
                <a:ext cx="130559" cy="109553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3B8787FB-24EC-B7DB-2048-7092FC6A47C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10479890" y="4752554"/>
                <a:ext cx="130559" cy="109553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16DFCE2A-12BF-9AFC-4CD6-BBDB9F32D1AF}"/>
              </a:ext>
            </a:extLst>
          </p:cNvPr>
          <p:cNvSpPr txBox="1"/>
          <p:nvPr/>
        </p:nvSpPr>
        <p:spPr>
          <a:xfrm>
            <a:off x="10539290" y="1931180"/>
            <a:ext cx="9933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</a:rPr>
              <a:t>油井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229993A-5BAF-7069-4EEC-A824E0F9FED4}"/>
              </a:ext>
            </a:extLst>
          </p:cNvPr>
          <p:cNvGrpSpPr/>
          <p:nvPr/>
        </p:nvGrpSpPr>
        <p:grpSpPr>
          <a:xfrm>
            <a:off x="10604962" y="5670421"/>
            <a:ext cx="1094067" cy="590421"/>
            <a:chOff x="5360845" y="5159670"/>
            <a:chExt cx="1094067" cy="59042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083B7990-7BB9-63DA-D09F-D6C1DB904595}"/>
                </a:ext>
              </a:extLst>
            </p:cNvPr>
            <p:cNvCxnSpPr/>
            <p:nvPr/>
          </p:nvCxnSpPr>
          <p:spPr>
            <a:xfrm>
              <a:off x="5579644" y="5750091"/>
              <a:ext cx="720000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769724B4-E8AA-A372-1D45-D80D5174E5E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03710" y="5669039"/>
              <a:ext cx="162104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391A954B-2F88-73D7-CE19-7A1A8B0506C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203921" y="5669039"/>
              <a:ext cx="162104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5167C1D-B6B9-D49E-D8FB-69F27757DEF2}"/>
                </a:ext>
              </a:extLst>
            </p:cNvPr>
            <p:cNvSpPr txBox="1"/>
            <p:nvPr/>
          </p:nvSpPr>
          <p:spPr>
            <a:xfrm>
              <a:off x="5360845" y="5159670"/>
              <a:ext cx="109406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15 km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F26FBBA-4BB4-A148-3F39-A07C148F0B2F}"/>
              </a:ext>
            </a:extLst>
          </p:cNvPr>
          <p:cNvGrpSpPr/>
          <p:nvPr/>
        </p:nvGrpSpPr>
        <p:grpSpPr>
          <a:xfrm>
            <a:off x="876084" y="3767141"/>
            <a:ext cx="4481312" cy="2540356"/>
            <a:chOff x="876084" y="3720486"/>
            <a:chExt cx="4481312" cy="2540356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4B87BA5B-49A8-EB33-5CEE-927F8DDACEAC}"/>
                </a:ext>
              </a:extLst>
            </p:cNvPr>
            <p:cNvSpPr/>
            <p:nvPr/>
          </p:nvSpPr>
          <p:spPr>
            <a:xfrm>
              <a:off x="876084" y="3720486"/>
              <a:ext cx="4481312" cy="2540356"/>
            </a:xfrm>
            <a:prstGeom prst="roundRect">
              <a:avLst>
                <a:gd name="adj" fmla="val 3812"/>
              </a:avLst>
            </a:prstGeom>
            <a:no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5474F70C-D26B-7F73-EE0F-828EFD96CD19}"/>
                </a:ext>
              </a:extLst>
            </p:cNvPr>
            <p:cNvSpPr txBox="1"/>
            <p:nvPr/>
          </p:nvSpPr>
          <p:spPr>
            <a:xfrm>
              <a:off x="992551" y="3757208"/>
              <a:ext cx="3976422" cy="2304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latin typeface="+mn-lt"/>
                  <a:ea typeface="+mn-ea"/>
                </a:defRPr>
              </a:lvl1pPr>
            </a:lstStyle>
            <a:p>
              <a:pPr>
                <a:lnSpc>
                  <a:spcPct val="180000"/>
                </a:lnSpc>
              </a:pPr>
              <a:r>
                <a:rPr lang="zh-CN" altLang="en-US" sz="2800" dirty="0"/>
                <a:t>参照点：</a:t>
              </a:r>
              <a:r>
                <a:rPr lang="en-US" altLang="zh-CN" sz="2800" dirty="0"/>
                <a:t>_______</a:t>
              </a:r>
              <a:r>
                <a:rPr lang="zh-CN" altLang="en-US" sz="2800" dirty="0"/>
                <a:t>；</a:t>
              </a:r>
              <a:endParaRPr lang="en-US" altLang="zh-CN" sz="2800" dirty="0"/>
            </a:p>
            <a:p>
              <a:pPr>
                <a:lnSpc>
                  <a:spcPct val="180000"/>
                </a:lnSpc>
              </a:pPr>
              <a:r>
                <a:rPr lang="zh-CN" altLang="en-US" sz="2800" dirty="0"/>
                <a:t>方向：</a:t>
              </a:r>
              <a:r>
                <a:rPr lang="en-US" altLang="zh-CN" sz="2800" dirty="0"/>
                <a:t>___________</a:t>
              </a:r>
              <a:r>
                <a:rPr lang="zh-CN" altLang="en-US" sz="2800" dirty="0"/>
                <a:t>；</a:t>
              </a:r>
              <a:endParaRPr lang="en-US" altLang="zh-CN" sz="2800" dirty="0"/>
            </a:p>
            <a:p>
              <a:pPr>
                <a:lnSpc>
                  <a:spcPct val="180000"/>
                </a:lnSpc>
              </a:pPr>
              <a:r>
                <a:rPr lang="zh-CN" altLang="en-US" sz="2800" dirty="0"/>
                <a:t>距离：</a:t>
              </a:r>
              <a:r>
                <a:rPr lang="en-US" altLang="zh-CN" sz="2800" dirty="0"/>
                <a:t>_________</a:t>
              </a:r>
              <a:r>
                <a:rPr lang="zh-CN" altLang="en-US" sz="2800" dirty="0"/>
                <a:t>。</a:t>
              </a: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2E2C8AE7-2EEB-CFF8-656A-C30B6CE0B28E}"/>
              </a:ext>
            </a:extLst>
          </p:cNvPr>
          <p:cNvSpPr txBox="1"/>
          <p:nvPr/>
        </p:nvSpPr>
        <p:spPr>
          <a:xfrm>
            <a:off x="2633542" y="3944974"/>
            <a:ext cx="9933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FF"/>
                </a:solidFill>
                <a:latin typeface="+mn-lt"/>
              </a:rPr>
              <a:t>A </a:t>
            </a:r>
            <a:r>
              <a:rPr lang="zh-CN" altLang="en-US" sz="2800" b="1" dirty="0">
                <a:solidFill>
                  <a:srgbClr val="FF00FF"/>
                </a:solidFill>
                <a:latin typeface="+mn-lt"/>
              </a:rPr>
              <a:t>城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6C37592-BC0E-AA3C-44FC-4B760BAFC41C}"/>
              </a:ext>
            </a:extLst>
          </p:cNvPr>
          <p:cNvSpPr txBox="1"/>
          <p:nvPr/>
        </p:nvSpPr>
        <p:spPr>
          <a:xfrm>
            <a:off x="2083034" y="4719418"/>
            <a:ext cx="23832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FF"/>
                </a:solidFill>
                <a:latin typeface="+mn-lt"/>
              </a:rPr>
              <a:t>东偏北 </a:t>
            </a:r>
            <a:r>
              <a:rPr lang="en-US" altLang="zh-CN" sz="2800" b="1" dirty="0">
                <a:solidFill>
                  <a:srgbClr val="FF00FF"/>
                </a:solidFill>
                <a:latin typeface="+mn-lt"/>
              </a:rPr>
              <a:t>40°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1F0C56D-8A86-98A1-91B0-602887E706A8}"/>
              </a:ext>
            </a:extLst>
          </p:cNvPr>
          <p:cNvSpPr txBox="1"/>
          <p:nvPr/>
        </p:nvSpPr>
        <p:spPr>
          <a:xfrm>
            <a:off x="2232324" y="5484524"/>
            <a:ext cx="1387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FF"/>
                </a:solidFill>
                <a:latin typeface="+mn-lt"/>
              </a:rPr>
              <a:t>45 km</a:t>
            </a:r>
          </a:p>
        </p:txBody>
      </p:sp>
    </p:spTree>
    <p:extLst>
      <p:ext uri="{BB962C8B-B14F-4D97-AF65-F5344CB8AC3E}">
        <p14:creationId xmlns:p14="http://schemas.microsoft.com/office/powerpoint/2010/main" val="17279857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31" grpId="0"/>
      <p:bldP spid="47" grpId="0"/>
      <p:bldP spid="48" grpId="0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6FE3E81-AD57-F155-3AC9-8DF843D4E16C}"/>
              </a:ext>
            </a:extLst>
          </p:cNvPr>
          <p:cNvSpPr txBox="1"/>
          <p:nvPr/>
        </p:nvSpPr>
        <p:spPr>
          <a:xfrm>
            <a:off x="417546" y="611566"/>
            <a:ext cx="10891156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6. </a:t>
            </a:r>
            <a:r>
              <a:rPr lang="zh-CN" altLang="en-US" dirty="0"/>
              <a:t>同学之间互相说一说上学和放学的大致路线。（可以利用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网络资源，查出你家附近的地图，以便更准确地描述。）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A522054-1A9E-D057-FFD4-88A7E701B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946" y="2219086"/>
            <a:ext cx="1519671" cy="149745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02B7B36-91D7-0165-C5AF-AE8C59BC1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1054" y="2187983"/>
            <a:ext cx="1501896" cy="1528558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662C54E8-DCBA-85E6-FC1B-87A01F67CACA}"/>
              </a:ext>
            </a:extLst>
          </p:cNvPr>
          <p:cNvSpPr/>
          <p:nvPr/>
        </p:nvSpPr>
        <p:spPr>
          <a:xfrm>
            <a:off x="746449" y="2285999"/>
            <a:ext cx="5010538" cy="1303818"/>
          </a:xfrm>
          <a:prstGeom prst="wedgeRoundRectCallout">
            <a:avLst>
              <a:gd name="adj1" fmla="val 57193"/>
              <a:gd name="adj2" fmla="val -2051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上学时，我从家先沿正东方向 步行大约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200 m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，再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……</a:t>
            </a:r>
            <a:endParaRPr lang="zh-CN" altLang="en-US" sz="2800" b="1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7FE7C359-04B8-6AA4-35E1-026A4D20250E}"/>
              </a:ext>
            </a:extLst>
          </p:cNvPr>
          <p:cNvSpPr/>
          <p:nvPr/>
        </p:nvSpPr>
        <p:spPr>
          <a:xfrm>
            <a:off x="9488284" y="2431857"/>
            <a:ext cx="2127379" cy="799965"/>
          </a:xfrm>
          <a:prstGeom prst="wedgeRoundRectCallout">
            <a:avLst>
              <a:gd name="adj1" fmla="val -70833"/>
              <a:gd name="adj2" fmla="val -2031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放学时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……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04DAB2D-4E8D-329F-BB0D-F3C9085E7736}"/>
              </a:ext>
            </a:extLst>
          </p:cNvPr>
          <p:cNvSpPr txBox="1"/>
          <p:nvPr/>
        </p:nvSpPr>
        <p:spPr>
          <a:xfrm>
            <a:off x="730529" y="249199"/>
            <a:ext cx="3940993" cy="37965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练习二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B0AAFA1-39C1-4CA4-978A-D23C29AC55B7}"/>
              </a:ext>
            </a:extLst>
          </p:cNvPr>
          <p:cNvSpPr txBox="1"/>
          <p:nvPr/>
        </p:nvSpPr>
        <p:spPr>
          <a:xfrm>
            <a:off x="1790700" y="4124952"/>
            <a:ext cx="7932573" cy="1150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方法提示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：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上学和放学时每段路线的距离不变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，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起点和终点的方向相反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。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43542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488ABCC-0C2A-2810-FB90-8B90086069A2}"/>
              </a:ext>
            </a:extLst>
          </p:cNvPr>
          <p:cNvSpPr txBox="1"/>
          <p:nvPr/>
        </p:nvSpPr>
        <p:spPr>
          <a:xfrm>
            <a:off x="417546" y="638186"/>
            <a:ext cx="7065605" cy="32243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7. </a:t>
            </a:r>
            <a:r>
              <a:rPr lang="zh-CN" altLang="en-US" dirty="0"/>
              <a:t>图书馆所在的位置可以用（</a:t>
            </a:r>
            <a:r>
              <a:rPr lang="en-US" altLang="zh-CN" dirty="0"/>
              <a:t>4 </a:t>
            </a:r>
            <a:r>
              <a:rPr lang="zh-CN" altLang="en-US" dirty="0"/>
              <a:t>，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</a:p>
          <a:p>
            <a:r>
              <a:rPr lang="zh-CN" altLang="en-US" dirty="0"/>
              <a:t>表示。它在学校以东</a:t>
            </a:r>
            <a:r>
              <a:rPr lang="en-US" altLang="zh-CN" dirty="0"/>
              <a:t>400 m</a:t>
            </a:r>
            <a:r>
              <a:rPr lang="zh-CN" altLang="en-US" dirty="0"/>
              <a:t>，再往</a:t>
            </a:r>
          </a:p>
          <a:p>
            <a:r>
              <a:rPr lang="zh-CN" altLang="en-US" dirty="0"/>
              <a:t>北 </a:t>
            </a:r>
            <a:r>
              <a:rPr lang="en-US" altLang="zh-CN" dirty="0"/>
              <a:t>300 m </a:t>
            </a:r>
            <a:r>
              <a:rPr lang="zh-CN" altLang="en-US" dirty="0"/>
              <a:t>处。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）像上面这样描述一下其他场所</a:t>
            </a:r>
          </a:p>
          <a:p>
            <a:r>
              <a:rPr lang="zh-CN" altLang="en-US" dirty="0"/>
              <a:t>的位置。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76405FD-8C33-DDD5-8CE1-603BF5B4424C}"/>
              </a:ext>
            </a:extLst>
          </p:cNvPr>
          <p:cNvSpPr txBox="1"/>
          <p:nvPr/>
        </p:nvSpPr>
        <p:spPr>
          <a:xfrm>
            <a:off x="730529" y="249199"/>
            <a:ext cx="3940993" cy="37965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练习二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BDC656A-2B6E-1C66-541D-DCC643E03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401" y="871449"/>
            <a:ext cx="4439906" cy="4456766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1760F2E-605F-9F16-FFC2-9F821DC3EA09}"/>
              </a:ext>
            </a:extLst>
          </p:cNvPr>
          <p:cNvCxnSpPr/>
          <p:nvPr/>
        </p:nvCxnSpPr>
        <p:spPr>
          <a:xfrm>
            <a:off x="2603241" y="1931437"/>
            <a:ext cx="718457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AB0CA218-4CAC-8787-AA04-EF7805D4A73E}"/>
              </a:ext>
            </a:extLst>
          </p:cNvPr>
          <p:cNvSpPr txBox="1"/>
          <p:nvPr/>
        </p:nvSpPr>
        <p:spPr>
          <a:xfrm>
            <a:off x="2962469" y="1953121"/>
            <a:ext cx="12129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参照点</a:t>
            </a:r>
            <a:endParaRPr lang="zh-CN" altLang="en-US" sz="2400" b="1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B2E28B5-23C6-4464-E0F2-62348C09C9FE}"/>
              </a:ext>
            </a:extLst>
          </p:cNvPr>
          <p:cNvSpPr txBox="1"/>
          <p:nvPr/>
        </p:nvSpPr>
        <p:spPr>
          <a:xfrm>
            <a:off x="7551582" y="409784"/>
            <a:ext cx="3538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每格的边长表示 </a:t>
            </a:r>
            <a:r>
              <a:rPr lang="en-US" altLang="zh-CN" dirty="0"/>
              <a:t>100 m</a:t>
            </a:r>
            <a:r>
              <a:rPr lang="zh-CN" altLang="en-US" dirty="0"/>
              <a:t>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102066B-D1C1-7BB1-483A-677B1228DF0E}"/>
              </a:ext>
            </a:extLst>
          </p:cNvPr>
          <p:cNvSpPr txBox="1"/>
          <p:nvPr/>
        </p:nvSpPr>
        <p:spPr>
          <a:xfrm>
            <a:off x="507693" y="3949529"/>
            <a:ext cx="644045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医院所在的位置可以用 </a:t>
            </a:r>
            <a:r>
              <a:rPr lang="en-US" altLang="zh-CN" dirty="0">
                <a:solidFill>
                  <a:srgbClr val="FF0000"/>
                </a:solidFill>
              </a:rPr>
              <a:t>(8,2) </a:t>
            </a:r>
            <a:r>
              <a:rPr lang="zh-CN" altLang="en-US" dirty="0">
                <a:solidFill>
                  <a:srgbClr val="FF0000"/>
                </a:solidFill>
              </a:rPr>
              <a:t>表示，它在学校以东 </a:t>
            </a:r>
            <a:r>
              <a:rPr lang="en-US" altLang="zh-CN" dirty="0">
                <a:solidFill>
                  <a:srgbClr val="FF0000"/>
                </a:solidFill>
              </a:rPr>
              <a:t>800 m</a:t>
            </a:r>
            <a:r>
              <a:rPr lang="zh-CN" altLang="en-US" dirty="0">
                <a:solidFill>
                  <a:srgbClr val="FF0000"/>
                </a:solidFill>
              </a:rPr>
              <a:t>，再往北 </a:t>
            </a:r>
            <a:r>
              <a:rPr lang="en-US" altLang="zh-CN" dirty="0">
                <a:solidFill>
                  <a:srgbClr val="FF0000"/>
                </a:solidFill>
              </a:rPr>
              <a:t>200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m</a:t>
            </a:r>
            <a:r>
              <a:rPr lang="zh-CN" altLang="en-US" dirty="0">
                <a:solidFill>
                  <a:srgbClr val="FF0000"/>
                </a:solidFill>
              </a:rPr>
              <a:t> 处。 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54D47C9-BD16-9E43-0557-708B752F2FE4}"/>
              </a:ext>
            </a:extLst>
          </p:cNvPr>
          <p:cNvSpPr txBox="1"/>
          <p:nvPr/>
        </p:nvSpPr>
        <p:spPr>
          <a:xfrm>
            <a:off x="507693" y="5113489"/>
            <a:ext cx="6975458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少年宫所在的位置可以用 </a:t>
            </a:r>
            <a:r>
              <a:rPr lang="en-US" altLang="zh-CN" dirty="0">
                <a:solidFill>
                  <a:srgbClr val="FF0000"/>
                </a:solidFill>
              </a:rPr>
              <a:t>(6,5)</a:t>
            </a:r>
            <a:r>
              <a:rPr lang="zh-CN" altLang="en-US" dirty="0">
                <a:solidFill>
                  <a:srgbClr val="FF0000"/>
                </a:solidFill>
              </a:rPr>
              <a:t>表示，它在学校以东 </a:t>
            </a:r>
            <a:r>
              <a:rPr lang="en-US" altLang="zh-CN" dirty="0">
                <a:solidFill>
                  <a:srgbClr val="FF0000"/>
                </a:solidFill>
              </a:rPr>
              <a:t>600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m</a:t>
            </a:r>
            <a:r>
              <a:rPr lang="zh-CN" altLang="en-US" dirty="0">
                <a:solidFill>
                  <a:srgbClr val="FF0000"/>
                </a:solidFill>
              </a:rPr>
              <a:t>，再往北 </a:t>
            </a:r>
            <a:r>
              <a:rPr lang="en-US" altLang="zh-CN" dirty="0">
                <a:solidFill>
                  <a:srgbClr val="FF0000"/>
                </a:solidFill>
              </a:rPr>
              <a:t>500 m</a:t>
            </a:r>
            <a:r>
              <a:rPr lang="zh-CN" altLang="en-US" dirty="0">
                <a:solidFill>
                  <a:srgbClr val="FF0000"/>
                </a:solidFill>
              </a:rPr>
              <a:t> 处。</a:t>
            </a:r>
          </a:p>
        </p:txBody>
      </p:sp>
    </p:spTree>
    <p:extLst>
      <p:ext uri="{BB962C8B-B14F-4D97-AF65-F5344CB8AC3E}">
        <p14:creationId xmlns:p14="http://schemas.microsoft.com/office/powerpoint/2010/main" val="36786729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2095C0A-4724-DCA6-BC95-CC36AA250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401" y="871449"/>
            <a:ext cx="4439906" cy="445676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362EBC0-6C2A-7588-82D8-BCE0904B2929}"/>
              </a:ext>
            </a:extLst>
          </p:cNvPr>
          <p:cNvSpPr txBox="1"/>
          <p:nvPr/>
        </p:nvSpPr>
        <p:spPr>
          <a:xfrm>
            <a:off x="507693" y="441219"/>
            <a:ext cx="644045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公园所在的位置可以用</a:t>
            </a:r>
            <a:r>
              <a:rPr lang="en-US" altLang="zh-CN" dirty="0">
                <a:solidFill>
                  <a:srgbClr val="FF0000"/>
                </a:solidFill>
              </a:rPr>
              <a:t>(9,5)</a:t>
            </a:r>
            <a:r>
              <a:rPr lang="zh-CN" altLang="en-US" dirty="0">
                <a:solidFill>
                  <a:srgbClr val="FF0000"/>
                </a:solidFill>
              </a:rPr>
              <a:t>表示，它在学校以东 </a:t>
            </a:r>
            <a:r>
              <a:rPr lang="en-US" altLang="zh-CN" dirty="0">
                <a:solidFill>
                  <a:srgbClr val="FF0000"/>
                </a:solidFill>
              </a:rPr>
              <a:t>900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m</a:t>
            </a:r>
            <a:r>
              <a:rPr lang="zh-CN" altLang="en-US" dirty="0">
                <a:solidFill>
                  <a:srgbClr val="FF0000"/>
                </a:solidFill>
              </a:rPr>
              <a:t>，再往北 </a:t>
            </a:r>
            <a:r>
              <a:rPr lang="en-US" altLang="zh-CN" dirty="0">
                <a:solidFill>
                  <a:srgbClr val="FF0000"/>
                </a:solidFill>
              </a:rPr>
              <a:t>500 m</a:t>
            </a:r>
            <a:r>
              <a:rPr lang="zh-CN" altLang="en-US" dirty="0">
                <a:solidFill>
                  <a:srgbClr val="FF0000"/>
                </a:solidFill>
              </a:rPr>
              <a:t> 处。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0B28F1F-EA44-F142-2438-440B86685E44}"/>
              </a:ext>
            </a:extLst>
          </p:cNvPr>
          <p:cNvSpPr txBox="1"/>
          <p:nvPr/>
        </p:nvSpPr>
        <p:spPr>
          <a:xfrm>
            <a:off x="507693" y="1799475"/>
            <a:ext cx="644045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体育馆所在的位置可以用</a:t>
            </a:r>
            <a:r>
              <a:rPr lang="en-US" altLang="zh-CN" dirty="0">
                <a:solidFill>
                  <a:srgbClr val="FF0000"/>
                </a:solidFill>
              </a:rPr>
              <a:t>(3,6)</a:t>
            </a:r>
            <a:r>
              <a:rPr lang="zh-CN" altLang="en-US" dirty="0">
                <a:solidFill>
                  <a:srgbClr val="FF0000"/>
                </a:solidFill>
              </a:rPr>
              <a:t>表示，它在学校以东 </a:t>
            </a:r>
            <a:r>
              <a:rPr lang="en-US" altLang="zh-CN" dirty="0">
                <a:solidFill>
                  <a:srgbClr val="FF0000"/>
                </a:solidFill>
              </a:rPr>
              <a:t>300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m</a:t>
            </a:r>
            <a:r>
              <a:rPr lang="zh-CN" altLang="en-US" dirty="0">
                <a:solidFill>
                  <a:srgbClr val="FF0000"/>
                </a:solidFill>
              </a:rPr>
              <a:t>，再往北 </a:t>
            </a:r>
            <a:r>
              <a:rPr lang="en-US" altLang="zh-CN" dirty="0">
                <a:solidFill>
                  <a:srgbClr val="FF0000"/>
                </a:solidFill>
              </a:rPr>
              <a:t>600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m</a:t>
            </a:r>
            <a:r>
              <a:rPr lang="zh-CN" altLang="en-US" dirty="0">
                <a:solidFill>
                  <a:srgbClr val="FF0000"/>
                </a:solidFill>
              </a:rPr>
              <a:t> 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5156DEF-1010-6AC4-6189-A728C2A78630}"/>
              </a:ext>
            </a:extLst>
          </p:cNvPr>
          <p:cNvSpPr txBox="1"/>
          <p:nvPr/>
        </p:nvSpPr>
        <p:spPr>
          <a:xfrm>
            <a:off x="507693" y="3157731"/>
            <a:ext cx="644045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邮局所在的位置可以用</a:t>
            </a:r>
            <a:r>
              <a:rPr lang="en-US" altLang="zh-CN" dirty="0">
                <a:solidFill>
                  <a:srgbClr val="FF0000"/>
                </a:solidFill>
              </a:rPr>
              <a:t>(1,7)</a:t>
            </a:r>
            <a:r>
              <a:rPr lang="zh-CN" altLang="en-US" dirty="0">
                <a:solidFill>
                  <a:srgbClr val="FF0000"/>
                </a:solidFill>
              </a:rPr>
              <a:t>表示，它在学校以东 </a:t>
            </a:r>
            <a:r>
              <a:rPr lang="en-US" altLang="zh-CN" dirty="0">
                <a:solidFill>
                  <a:srgbClr val="FF0000"/>
                </a:solidFill>
              </a:rPr>
              <a:t>100m</a:t>
            </a:r>
            <a:r>
              <a:rPr lang="zh-CN" altLang="en-US" dirty="0">
                <a:solidFill>
                  <a:srgbClr val="FF0000"/>
                </a:solidFill>
              </a:rPr>
              <a:t> ，再往北 </a:t>
            </a:r>
            <a:r>
              <a:rPr lang="en-US" altLang="zh-CN" dirty="0">
                <a:solidFill>
                  <a:srgbClr val="FF0000"/>
                </a:solidFill>
              </a:rPr>
              <a:t>700 m</a:t>
            </a:r>
            <a:r>
              <a:rPr lang="zh-CN" altLang="en-US" dirty="0">
                <a:solidFill>
                  <a:srgbClr val="FF0000"/>
                </a:solidFill>
              </a:rPr>
              <a:t> 处。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2423AF6-10E2-2CDB-4392-B20B48B34949}"/>
              </a:ext>
            </a:extLst>
          </p:cNvPr>
          <p:cNvSpPr txBox="1"/>
          <p:nvPr/>
        </p:nvSpPr>
        <p:spPr>
          <a:xfrm>
            <a:off x="507693" y="4515986"/>
            <a:ext cx="644045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商场所在的位置可以用 </a:t>
            </a:r>
            <a:r>
              <a:rPr lang="en-US" altLang="zh-CN" dirty="0">
                <a:solidFill>
                  <a:srgbClr val="FF0000"/>
                </a:solidFill>
              </a:rPr>
              <a:t>(7,9)</a:t>
            </a:r>
            <a:r>
              <a:rPr lang="zh-CN" altLang="en-US" dirty="0">
                <a:solidFill>
                  <a:srgbClr val="FF0000"/>
                </a:solidFill>
              </a:rPr>
              <a:t>表示，它在学校以东 </a:t>
            </a:r>
            <a:r>
              <a:rPr lang="en-US" altLang="zh-CN" dirty="0">
                <a:solidFill>
                  <a:srgbClr val="FF0000"/>
                </a:solidFill>
              </a:rPr>
              <a:t>700 m</a:t>
            </a:r>
            <a:r>
              <a:rPr lang="zh-CN" altLang="en-US" dirty="0">
                <a:solidFill>
                  <a:srgbClr val="FF0000"/>
                </a:solidFill>
              </a:rPr>
              <a:t> ，再往北 </a:t>
            </a:r>
            <a:r>
              <a:rPr lang="en-US" altLang="zh-CN" dirty="0">
                <a:solidFill>
                  <a:srgbClr val="FF0000"/>
                </a:solidFill>
              </a:rPr>
              <a:t>900 m</a:t>
            </a:r>
            <a:r>
              <a:rPr lang="zh-CN" altLang="en-US" dirty="0">
                <a:solidFill>
                  <a:srgbClr val="FF0000"/>
                </a:solidFill>
              </a:rPr>
              <a:t> 处。</a:t>
            </a:r>
          </a:p>
        </p:txBody>
      </p:sp>
    </p:spTree>
    <p:extLst>
      <p:ext uri="{BB962C8B-B14F-4D97-AF65-F5344CB8AC3E}">
        <p14:creationId xmlns:p14="http://schemas.microsoft.com/office/powerpoint/2010/main" val="444476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C3C09BD-237F-9788-CD8A-ECCAB7A0CF04}"/>
              </a:ext>
            </a:extLst>
          </p:cNvPr>
          <p:cNvSpPr txBox="1"/>
          <p:nvPr/>
        </p:nvSpPr>
        <p:spPr>
          <a:xfrm>
            <a:off x="417546" y="638186"/>
            <a:ext cx="7065605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）王玲家在学校以东 </a:t>
            </a:r>
            <a:r>
              <a:rPr lang="en-US" altLang="zh-CN" dirty="0"/>
              <a:t>300 m</a:t>
            </a:r>
            <a:r>
              <a:rPr lang="zh-CN" altLang="en-US" dirty="0"/>
              <a:t>，</a:t>
            </a:r>
            <a:endParaRPr lang="en-US" altLang="zh-CN" dirty="0"/>
          </a:p>
          <a:p>
            <a:r>
              <a:rPr lang="zh-CN" altLang="en-US" dirty="0"/>
              <a:t>再往北 </a:t>
            </a:r>
            <a:r>
              <a:rPr lang="en-US" altLang="zh-CN" dirty="0"/>
              <a:t>400 m </a:t>
            </a:r>
            <a:r>
              <a:rPr lang="zh-CN" altLang="en-US" dirty="0"/>
              <a:t>处；赵华家在学校</a:t>
            </a:r>
            <a:endParaRPr lang="en-US" altLang="zh-CN" dirty="0"/>
          </a:p>
          <a:p>
            <a:r>
              <a:rPr lang="zh-CN" altLang="en-US" dirty="0"/>
              <a:t>以东 </a:t>
            </a:r>
            <a:r>
              <a:rPr lang="en-US" altLang="zh-CN" dirty="0"/>
              <a:t>800 m</a:t>
            </a:r>
            <a:r>
              <a:rPr lang="zh-CN" altLang="en-US" dirty="0"/>
              <a:t>，再往北 </a:t>
            </a:r>
            <a:r>
              <a:rPr lang="en-US" altLang="zh-CN" dirty="0"/>
              <a:t>700 m </a:t>
            </a:r>
            <a:r>
              <a:rPr lang="zh-CN" altLang="en-US" dirty="0"/>
              <a:t>处。</a:t>
            </a:r>
            <a:endParaRPr lang="en-US" altLang="zh-CN" dirty="0"/>
          </a:p>
          <a:p>
            <a:r>
              <a:rPr lang="zh-CN" altLang="en-US" dirty="0"/>
              <a:t>在图中标出这两名同学家的位置。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C82C53A-D13E-FE5A-FF60-3D9BA646C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401" y="871449"/>
            <a:ext cx="4439906" cy="445676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2187B42-7A02-BA6B-5E1F-146F04142094}"/>
              </a:ext>
            </a:extLst>
          </p:cNvPr>
          <p:cNvSpPr txBox="1"/>
          <p:nvPr/>
        </p:nvSpPr>
        <p:spPr>
          <a:xfrm>
            <a:off x="1212161" y="3455618"/>
            <a:ext cx="3735439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王玲家在 </a:t>
            </a:r>
            <a:r>
              <a:rPr lang="en-US" altLang="zh-CN" dirty="0"/>
              <a:t>(3 , 4) </a:t>
            </a:r>
            <a:r>
              <a:rPr lang="zh-CN" altLang="en-US" dirty="0"/>
              <a:t>处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68296DA-C7CC-B40E-49CA-2DD0291D9BFA}"/>
              </a:ext>
            </a:extLst>
          </p:cNvPr>
          <p:cNvSpPr txBox="1"/>
          <p:nvPr/>
        </p:nvSpPr>
        <p:spPr>
          <a:xfrm>
            <a:off x="1212161" y="4248778"/>
            <a:ext cx="3938337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赵华家在 </a:t>
            </a:r>
            <a:r>
              <a:rPr lang="en-US" altLang="zh-CN" dirty="0"/>
              <a:t>(8 , 7) </a:t>
            </a:r>
            <a:r>
              <a:rPr lang="zh-CN" altLang="en-US" dirty="0"/>
              <a:t>处</a:t>
            </a:r>
            <a:r>
              <a:rPr lang="en-US" altLang="ii-CN" dirty="0"/>
              <a:t>.</a:t>
            </a:r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70ADCBA2-8C9D-C30B-D990-757EC4816D97}"/>
              </a:ext>
            </a:extLst>
          </p:cNvPr>
          <p:cNvSpPr/>
          <p:nvPr/>
        </p:nvSpPr>
        <p:spPr>
          <a:xfrm>
            <a:off x="8677469" y="3447661"/>
            <a:ext cx="117946" cy="117946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D3018B9-3822-75B9-15B4-A3DB17CE729A}"/>
              </a:ext>
            </a:extLst>
          </p:cNvPr>
          <p:cNvSpPr txBox="1"/>
          <p:nvPr/>
        </p:nvSpPr>
        <p:spPr>
          <a:xfrm>
            <a:off x="7724932" y="3512976"/>
            <a:ext cx="1145130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FF00FF"/>
                </a:solidFill>
              </a:rPr>
              <a:t>王玲家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00E336EA-FCD8-E0F8-D4BD-8DA41D2780C8}"/>
              </a:ext>
            </a:extLst>
          </p:cNvPr>
          <p:cNvSpPr/>
          <p:nvPr/>
        </p:nvSpPr>
        <p:spPr>
          <a:xfrm>
            <a:off x="10375640" y="2439954"/>
            <a:ext cx="117946" cy="117946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0F04C81-CFE9-E463-FC79-6D52611A5D39}"/>
              </a:ext>
            </a:extLst>
          </p:cNvPr>
          <p:cNvSpPr txBox="1"/>
          <p:nvPr/>
        </p:nvSpPr>
        <p:spPr>
          <a:xfrm>
            <a:off x="10453275" y="2480265"/>
            <a:ext cx="1145130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FF00FF"/>
                </a:solidFill>
              </a:rPr>
              <a:t>赵华家</a:t>
            </a:r>
          </a:p>
        </p:txBody>
      </p:sp>
    </p:spTree>
    <p:extLst>
      <p:ext uri="{BB962C8B-B14F-4D97-AF65-F5344CB8AC3E}">
        <p14:creationId xmlns:p14="http://schemas.microsoft.com/office/powerpoint/2010/main" val="901326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EEA7F89-F57C-3EF8-F445-6AD03B59781A}"/>
              </a:ext>
            </a:extLst>
          </p:cNvPr>
          <p:cNvSpPr txBox="1"/>
          <p:nvPr/>
        </p:nvSpPr>
        <p:spPr>
          <a:xfrm>
            <a:off x="464198" y="382755"/>
            <a:ext cx="6780204" cy="35074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pPr>
              <a:lnSpc>
                <a:spcPct val="18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）上星期六，王玲的活动路线是</a:t>
            </a:r>
            <a:endParaRPr lang="en-US" altLang="zh-CN" dirty="0"/>
          </a:p>
          <a:p>
            <a:pPr>
              <a:lnSpc>
                <a:spcPct val="18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3 </a:t>
            </a:r>
            <a:r>
              <a:rPr lang="zh-CN" altLang="en-US" dirty="0"/>
              <a:t>，</a:t>
            </a:r>
            <a:r>
              <a:rPr lang="en-US" altLang="zh-CN" dirty="0"/>
              <a:t>4</a:t>
            </a:r>
            <a:r>
              <a:rPr lang="zh-CN" altLang="en-US" dirty="0"/>
              <a:t>）→（</a:t>
            </a:r>
            <a:r>
              <a:rPr lang="en-US" altLang="zh-CN" dirty="0"/>
              <a:t>4 </a:t>
            </a:r>
            <a:r>
              <a:rPr lang="zh-CN" altLang="en-US" dirty="0"/>
              <a:t>，</a:t>
            </a:r>
            <a:r>
              <a:rPr lang="en-US" altLang="zh-CN" dirty="0"/>
              <a:t>3</a:t>
            </a:r>
            <a:r>
              <a:rPr lang="zh-CN" altLang="en-US" dirty="0"/>
              <a:t>）→（</a:t>
            </a:r>
            <a:r>
              <a:rPr lang="en-US" altLang="zh-CN" dirty="0"/>
              <a:t>6 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）</a:t>
            </a:r>
            <a:endParaRPr lang="en-US" altLang="zh-CN" dirty="0"/>
          </a:p>
          <a:p>
            <a:pPr>
              <a:lnSpc>
                <a:spcPct val="180000"/>
              </a:lnSpc>
            </a:pPr>
            <a:r>
              <a:rPr lang="zh-CN" altLang="en-US" dirty="0"/>
              <a:t>→（</a:t>
            </a:r>
            <a:r>
              <a:rPr lang="en-US" altLang="zh-CN" dirty="0"/>
              <a:t>3 </a:t>
            </a:r>
            <a:r>
              <a:rPr lang="zh-CN" altLang="en-US" dirty="0"/>
              <a:t>，</a:t>
            </a:r>
            <a:r>
              <a:rPr lang="en-US" altLang="zh-CN" dirty="0"/>
              <a:t>6</a:t>
            </a:r>
            <a:r>
              <a:rPr lang="zh-CN" altLang="en-US" dirty="0"/>
              <a:t>）→（</a:t>
            </a:r>
            <a:r>
              <a:rPr lang="en-US" altLang="zh-CN" dirty="0"/>
              <a:t>3 </a:t>
            </a:r>
            <a:r>
              <a:rPr lang="zh-CN" altLang="en-US" dirty="0"/>
              <a:t>，</a:t>
            </a:r>
            <a:r>
              <a:rPr lang="en-US" altLang="zh-CN" dirty="0"/>
              <a:t>4</a:t>
            </a:r>
            <a:r>
              <a:rPr lang="zh-CN" altLang="en-US" dirty="0"/>
              <a:t>）。</a:t>
            </a:r>
            <a:endParaRPr lang="en-US" altLang="zh-CN" dirty="0"/>
          </a:p>
          <a:p>
            <a:pPr>
              <a:lnSpc>
                <a:spcPct val="180000"/>
              </a:lnSpc>
            </a:pPr>
            <a:r>
              <a:rPr lang="zh-CN" altLang="en-US" dirty="0"/>
              <a:t>说一说她这一天去了哪些地方。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7D11C38-4547-6038-0046-57E341416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401" y="871449"/>
            <a:ext cx="4439906" cy="4456766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B2C92633-F212-7F90-E85E-655CF1339F8E}"/>
              </a:ext>
            </a:extLst>
          </p:cNvPr>
          <p:cNvSpPr/>
          <p:nvPr/>
        </p:nvSpPr>
        <p:spPr>
          <a:xfrm>
            <a:off x="8677469" y="3447661"/>
            <a:ext cx="117946" cy="117946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BBBDFAF-5CBC-92C9-6CB0-D7C1004FEDCF}"/>
              </a:ext>
            </a:extLst>
          </p:cNvPr>
          <p:cNvSpPr txBox="1"/>
          <p:nvPr/>
        </p:nvSpPr>
        <p:spPr>
          <a:xfrm>
            <a:off x="7724932" y="3512976"/>
            <a:ext cx="1145130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FF00FF"/>
                </a:solidFill>
              </a:rPr>
              <a:t>王玲家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A34DCDA2-9230-DA2E-66C8-F6A3EB9CFFEB}"/>
              </a:ext>
            </a:extLst>
          </p:cNvPr>
          <p:cNvSpPr/>
          <p:nvPr/>
        </p:nvSpPr>
        <p:spPr>
          <a:xfrm>
            <a:off x="10375640" y="2439954"/>
            <a:ext cx="117946" cy="117946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AA0732-C34C-0DF3-DEA0-AA6DEEE07380}"/>
              </a:ext>
            </a:extLst>
          </p:cNvPr>
          <p:cNvSpPr txBox="1"/>
          <p:nvPr/>
        </p:nvSpPr>
        <p:spPr>
          <a:xfrm>
            <a:off x="10453275" y="2480265"/>
            <a:ext cx="1145130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FF00FF"/>
                </a:solidFill>
              </a:rPr>
              <a:t>赵华家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85AAD4A-5074-BF56-5AB2-76A6FC0C77CD}"/>
              </a:ext>
            </a:extLst>
          </p:cNvPr>
          <p:cNvSpPr txBox="1"/>
          <p:nvPr/>
        </p:nvSpPr>
        <p:spPr>
          <a:xfrm>
            <a:off x="866933" y="2002792"/>
            <a:ext cx="1145130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FF00FF"/>
                </a:solidFill>
              </a:rPr>
              <a:t>王玲家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A6E469A-24B1-A508-2127-48FC31202B5D}"/>
              </a:ext>
            </a:extLst>
          </p:cNvPr>
          <p:cNvSpPr txBox="1"/>
          <p:nvPr/>
        </p:nvSpPr>
        <p:spPr>
          <a:xfrm>
            <a:off x="2947660" y="2002792"/>
            <a:ext cx="1145130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FF00FF"/>
                </a:solidFill>
              </a:rPr>
              <a:t>图书馆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8CB2902-9454-DA3C-5933-B1B2D514D11A}"/>
              </a:ext>
            </a:extLst>
          </p:cNvPr>
          <p:cNvSpPr txBox="1"/>
          <p:nvPr/>
        </p:nvSpPr>
        <p:spPr>
          <a:xfrm>
            <a:off x="5093701" y="2002792"/>
            <a:ext cx="1145130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FF00FF"/>
                </a:solidFill>
              </a:rPr>
              <a:t>少年宫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AA33C2-A01A-6328-BA15-7E0CEFAB6279}"/>
              </a:ext>
            </a:extLst>
          </p:cNvPr>
          <p:cNvSpPr txBox="1"/>
          <p:nvPr/>
        </p:nvSpPr>
        <p:spPr>
          <a:xfrm>
            <a:off x="1258819" y="2889200"/>
            <a:ext cx="1145130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FF00FF"/>
                </a:solidFill>
              </a:rPr>
              <a:t>体育馆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1F85730-3734-27C5-E665-080F82699598}"/>
              </a:ext>
            </a:extLst>
          </p:cNvPr>
          <p:cNvSpPr txBox="1"/>
          <p:nvPr/>
        </p:nvSpPr>
        <p:spPr>
          <a:xfrm>
            <a:off x="3367537" y="2898530"/>
            <a:ext cx="1145130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FF00FF"/>
                </a:solidFill>
              </a:rPr>
              <a:t>王玲家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0B394B7-B51A-985C-9C23-13F42503CEB5}"/>
              </a:ext>
            </a:extLst>
          </p:cNvPr>
          <p:cNvSpPr txBox="1"/>
          <p:nvPr/>
        </p:nvSpPr>
        <p:spPr>
          <a:xfrm>
            <a:off x="988028" y="4444057"/>
            <a:ext cx="6256372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000" dirty="0"/>
              <a:t>王玲从家出发，依次去了图书馆、少年宫、体育馆，最后回到家中。</a:t>
            </a:r>
          </a:p>
        </p:txBody>
      </p:sp>
    </p:spTree>
    <p:extLst>
      <p:ext uri="{BB962C8B-B14F-4D97-AF65-F5344CB8AC3E}">
        <p14:creationId xmlns:p14="http://schemas.microsoft.com/office/powerpoint/2010/main" val="32462547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1B56B44-1612-43B8-B3FE-C9D8A1228D92}"/>
              </a:ext>
            </a:extLst>
          </p:cNvPr>
          <p:cNvSpPr txBox="1"/>
          <p:nvPr/>
        </p:nvSpPr>
        <p:spPr>
          <a:xfrm>
            <a:off x="398883" y="556547"/>
            <a:ext cx="11143084" cy="51448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8. </a:t>
            </a:r>
            <a:r>
              <a:rPr lang="zh-CN" altLang="en-US" dirty="0"/>
              <a:t>如果每个小正方形的对角的线段长 </a:t>
            </a:r>
            <a:r>
              <a:rPr lang="en-US" altLang="zh-CN" dirty="0"/>
              <a:t>10 m</a:t>
            </a:r>
            <a:r>
              <a:rPr lang="zh-CN" altLang="en-US" dirty="0"/>
              <a:t>，则点（</a:t>
            </a:r>
            <a:r>
              <a:rPr lang="en-US" altLang="zh-CN" dirty="0"/>
              <a:t>0 </a:t>
            </a:r>
            <a:r>
              <a:rPr lang="zh-CN" altLang="en-US" dirty="0"/>
              <a:t>，</a:t>
            </a:r>
            <a:r>
              <a:rPr lang="en-US" altLang="zh-CN" dirty="0"/>
              <a:t>0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东偏北 </a:t>
            </a:r>
            <a:r>
              <a:rPr lang="en-US" altLang="zh-CN" dirty="0"/>
              <a:t>45°</a:t>
            </a:r>
            <a:r>
              <a:rPr lang="zh-CN" altLang="en-US" dirty="0"/>
              <a:t>方向 </a:t>
            </a:r>
            <a:r>
              <a:rPr lang="en-US" altLang="zh-CN" dirty="0"/>
              <a:t>30 m </a:t>
            </a:r>
            <a:r>
              <a:rPr lang="zh-CN" altLang="en-US" dirty="0"/>
              <a:t>处是</a:t>
            </a:r>
            <a:endParaRPr lang="en-US" altLang="zh-CN" dirty="0"/>
          </a:p>
          <a:p>
            <a:r>
              <a:rPr lang="zh-CN" altLang="en-US" dirty="0"/>
              <a:t>点（   ， ），点（</a:t>
            </a:r>
            <a:r>
              <a:rPr lang="en-US" altLang="zh-CN" dirty="0"/>
              <a:t>4 </a:t>
            </a:r>
            <a:r>
              <a:rPr lang="zh-CN" altLang="en-US" dirty="0"/>
              <a:t>，</a:t>
            </a:r>
            <a:r>
              <a:rPr lang="en-US" altLang="zh-CN" dirty="0"/>
              <a:t>2</a:t>
            </a:r>
            <a:r>
              <a:rPr lang="zh-CN" altLang="en-US" dirty="0"/>
              <a:t>）南偏西</a:t>
            </a:r>
            <a:endParaRPr lang="en-US" altLang="zh-CN" dirty="0"/>
          </a:p>
          <a:p>
            <a:r>
              <a:rPr lang="en-US" altLang="zh-CN" dirty="0"/>
              <a:t>45°</a:t>
            </a:r>
            <a:r>
              <a:rPr lang="zh-CN" altLang="en-US" dirty="0"/>
              <a:t>方向 </a:t>
            </a:r>
            <a:r>
              <a:rPr lang="en-US" altLang="zh-CN" dirty="0"/>
              <a:t>20 m </a:t>
            </a:r>
            <a:r>
              <a:rPr lang="zh-CN" altLang="en-US" dirty="0"/>
              <a:t>处是点（   ， ），</a:t>
            </a:r>
            <a:endParaRPr lang="en-US" altLang="zh-CN" dirty="0"/>
          </a:p>
          <a:p>
            <a:r>
              <a:rPr lang="zh-CN" altLang="en-US" dirty="0"/>
              <a:t>点（</a:t>
            </a:r>
            <a:r>
              <a:rPr lang="en-US" altLang="zh-CN" dirty="0"/>
              <a:t>6 </a:t>
            </a:r>
            <a:r>
              <a:rPr lang="zh-CN" altLang="en-US" dirty="0"/>
              <a:t>，</a:t>
            </a:r>
            <a:r>
              <a:rPr lang="en-US" altLang="zh-CN" dirty="0"/>
              <a:t>7</a:t>
            </a:r>
            <a:r>
              <a:rPr lang="zh-CN" altLang="en-US" dirty="0"/>
              <a:t>）北偏东 </a:t>
            </a:r>
            <a:r>
              <a:rPr lang="en-US" altLang="zh-CN" dirty="0"/>
              <a:t>45°</a:t>
            </a:r>
            <a:r>
              <a:rPr lang="zh-CN" altLang="en-US" dirty="0"/>
              <a:t>方向 </a:t>
            </a:r>
            <a:r>
              <a:rPr lang="en-US" altLang="zh-CN" dirty="0"/>
              <a:t>10 m</a:t>
            </a:r>
          </a:p>
          <a:p>
            <a:r>
              <a:rPr lang="zh-CN" altLang="en-US" dirty="0"/>
              <a:t>处是点（   ， ），点（</a:t>
            </a:r>
            <a:r>
              <a:rPr lang="en-US" altLang="zh-CN" dirty="0"/>
              <a:t>4 </a:t>
            </a:r>
            <a:r>
              <a:rPr lang="zh-CN" altLang="en-US" dirty="0"/>
              <a:t>，</a:t>
            </a:r>
            <a:r>
              <a:rPr lang="en-US" altLang="zh-CN" dirty="0"/>
              <a:t>4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西偏北 </a:t>
            </a:r>
            <a:r>
              <a:rPr lang="en-US" altLang="zh-CN" dirty="0"/>
              <a:t>45°</a:t>
            </a:r>
            <a:r>
              <a:rPr lang="zh-CN" altLang="en-US" dirty="0"/>
              <a:t>方向 </a:t>
            </a:r>
            <a:r>
              <a:rPr lang="en-US" altLang="zh-CN" dirty="0"/>
              <a:t>40 m </a:t>
            </a:r>
            <a:r>
              <a:rPr lang="zh-CN" altLang="en-US" dirty="0"/>
              <a:t>处是</a:t>
            </a:r>
            <a:endParaRPr lang="en-US" altLang="zh-CN" dirty="0"/>
          </a:p>
          <a:p>
            <a:r>
              <a:rPr lang="zh-CN" altLang="en-US" dirty="0"/>
              <a:t>点（   ， ）。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8398151-BF28-7E74-BEC9-688BEB0E4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798" y="1353344"/>
            <a:ext cx="5067105" cy="471115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0A9FFEE-3028-A688-836D-0E33AD5A7789}"/>
              </a:ext>
            </a:extLst>
          </p:cNvPr>
          <p:cNvCxnSpPr>
            <a:cxnSpLocks/>
          </p:cNvCxnSpPr>
          <p:nvPr/>
        </p:nvCxnSpPr>
        <p:spPr>
          <a:xfrm flipV="1">
            <a:off x="7695870" y="4386409"/>
            <a:ext cx="796473" cy="796474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>
            <a:extLst>
              <a:ext uri="{FF2B5EF4-FFF2-40B4-BE49-F238E27FC236}">
                <a16:creationId xmlns:a16="http://schemas.microsoft.com/office/drawing/2014/main" id="{C5E173E0-A5DA-2F0C-101D-A4EAE6379935}"/>
              </a:ext>
            </a:extLst>
          </p:cNvPr>
          <p:cNvSpPr/>
          <p:nvPr/>
        </p:nvSpPr>
        <p:spPr>
          <a:xfrm>
            <a:off x="8437094" y="4332409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23029CA-0B87-9253-030A-8C4F710A4F44}"/>
              </a:ext>
            </a:extLst>
          </p:cNvPr>
          <p:cNvSpPr txBox="1"/>
          <p:nvPr/>
        </p:nvSpPr>
        <p:spPr>
          <a:xfrm>
            <a:off x="1239953" y="1915463"/>
            <a:ext cx="9993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000" dirty="0"/>
              <a:t>3   3</a:t>
            </a:r>
            <a:endParaRPr lang="zh-CN" altLang="en-US" sz="3000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80C632AB-7E17-087A-2E4A-5F05D11A3379}"/>
              </a:ext>
            </a:extLst>
          </p:cNvPr>
          <p:cNvSpPr/>
          <p:nvPr/>
        </p:nvSpPr>
        <p:spPr>
          <a:xfrm>
            <a:off x="8822760" y="4721315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EAF80166-9139-57C9-D0D2-38544254E2C3}"/>
              </a:ext>
            </a:extLst>
          </p:cNvPr>
          <p:cNvCxnSpPr>
            <a:cxnSpLocks/>
          </p:cNvCxnSpPr>
          <p:nvPr/>
        </p:nvCxnSpPr>
        <p:spPr>
          <a:xfrm flipV="1">
            <a:off x="8092836" y="4777466"/>
            <a:ext cx="796473" cy="796474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>
            <a:extLst>
              <a:ext uri="{FF2B5EF4-FFF2-40B4-BE49-F238E27FC236}">
                <a16:creationId xmlns:a16="http://schemas.microsoft.com/office/drawing/2014/main" id="{16ED58C5-870B-B33C-13C5-FFD7CA1B98F4}"/>
              </a:ext>
            </a:extLst>
          </p:cNvPr>
          <p:cNvSpPr/>
          <p:nvPr/>
        </p:nvSpPr>
        <p:spPr>
          <a:xfrm>
            <a:off x="8038836" y="551994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664AFC1-348A-22EA-1431-5F68359AE302}"/>
              </a:ext>
            </a:extLst>
          </p:cNvPr>
          <p:cNvSpPr txBox="1"/>
          <p:nvPr/>
        </p:nvSpPr>
        <p:spPr>
          <a:xfrm>
            <a:off x="4710941" y="2546991"/>
            <a:ext cx="9993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000" dirty="0"/>
              <a:t>2   0</a:t>
            </a:r>
            <a:endParaRPr lang="zh-CN" altLang="en-US" sz="3000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E3505B5F-936C-EE4C-CE7A-632FBE98AF6D}"/>
              </a:ext>
            </a:extLst>
          </p:cNvPr>
          <p:cNvSpPr/>
          <p:nvPr/>
        </p:nvSpPr>
        <p:spPr>
          <a:xfrm>
            <a:off x="9609643" y="275922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D9CF1055-B058-3548-412A-19789C65C0F5}"/>
              </a:ext>
            </a:extLst>
          </p:cNvPr>
          <p:cNvCxnSpPr>
            <a:cxnSpLocks/>
          </p:cNvCxnSpPr>
          <p:nvPr/>
        </p:nvCxnSpPr>
        <p:spPr>
          <a:xfrm flipV="1">
            <a:off x="9663643" y="2412975"/>
            <a:ext cx="411014" cy="411015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>
            <a:extLst>
              <a:ext uri="{FF2B5EF4-FFF2-40B4-BE49-F238E27FC236}">
                <a16:creationId xmlns:a16="http://schemas.microsoft.com/office/drawing/2014/main" id="{50A402D7-5C3A-B45C-428B-64809B7D5E77}"/>
              </a:ext>
            </a:extLst>
          </p:cNvPr>
          <p:cNvSpPr/>
          <p:nvPr/>
        </p:nvSpPr>
        <p:spPr>
          <a:xfrm>
            <a:off x="10008735" y="236717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13B8FB7-0893-1BD9-47E8-37E377EDBCB8}"/>
              </a:ext>
            </a:extLst>
          </p:cNvPr>
          <p:cNvSpPr txBox="1"/>
          <p:nvPr/>
        </p:nvSpPr>
        <p:spPr>
          <a:xfrm>
            <a:off x="2033056" y="3832411"/>
            <a:ext cx="9993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000" dirty="0"/>
              <a:t>7   8</a:t>
            </a:r>
            <a:endParaRPr lang="zh-CN" altLang="en-US" sz="3000" dirty="0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E5E00A2D-D410-0911-A09B-D0C6916EDCDB}"/>
              </a:ext>
            </a:extLst>
          </p:cNvPr>
          <p:cNvSpPr/>
          <p:nvPr/>
        </p:nvSpPr>
        <p:spPr>
          <a:xfrm>
            <a:off x="8813429" y="3922690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568C556-5A8B-3286-5229-78FA681A90F4}"/>
              </a:ext>
            </a:extLst>
          </p:cNvPr>
          <p:cNvCxnSpPr>
            <a:cxnSpLocks/>
          </p:cNvCxnSpPr>
          <p:nvPr/>
        </p:nvCxnSpPr>
        <p:spPr>
          <a:xfrm flipH="1" flipV="1">
            <a:off x="7310120" y="2425549"/>
            <a:ext cx="1565892" cy="1565894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>
            <a:extLst>
              <a:ext uri="{FF2B5EF4-FFF2-40B4-BE49-F238E27FC236}">
                <a16:creationId xmlns:a16="http://schemas.microsoft.com/office/drawing/2014/main" id="{843CEB5B-7CA2-908B-1851-612BCA25C7AB}"/>
              </a:ext>
            </a:extLst>
          </p:cNvPr>
          <p:cNvSpPr/>
          <p:nvPr/>
        </p:nvSpPr>
        <p:spPr>
          <a:xfrm>
            <a:off x="7247807" y="2371532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46AAB4F-ED14-936D-F825-7DA55CCBCE75}"/>
              </a:ext>
            </a:extLst>
          </p:cNvPr>
          <p:cNvSpPr txBox="1"/>
          <p:nvPr/>
        </p:nvSpPr>
        <p:spPr>
          <a:xfrm>
            <a:off x="1193302" y="5120034"/>
            <a:ext cx="9993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000" dirty="0"/>
              <a:t>0   8</a:t>
            </a:r>
            <a:endParaRPr lang="zh-CN" altLang="en-US" sz="3000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64BFFCC-BAAC-594A-8D7C-A4472538F148}"/>
              </a:ext>
            </a:extLst>
          </p:cNvPr>
          <p:cNvSpPr txBox="1"/>
          <p:nvPr/>
        </p:nvSpPr>
        <p:spPr>
          <a:xfrm>
            <a:off x="739860" y="239868"/>
            <a:ext cx="3940993" cy="37965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练习二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01015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21" grpId="0" animBg="1"/>
      <p:bldP spid="22" grpId="0"/>
      <p:bldP spid="23" grpId="0" animBg="1"/>
      <p:bldP spid="26" grpId="0" animBg="1"/>
      <p:bldP spid="27" grpId="0"/>
      <p:bldP spid="28" grpId="0" animBg="1"/>
      <p:bldP spid="33" grpId="0" animBg="1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69AF330-74B1-D0D5-7E03-16F3CDD06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466" y="469279"/>
            <a:ext cx="6882066" cy="318285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EBCBB02-CE6F-4098-8154-EAF2B127F522}"/>
              </a:ext>
            </a:extLst>
          </p:cNvPr>
          <p:cNvSpPr txBox="1"/>
          <p:nvPr/>
        </p:nvSpPr>
        <p:spPr>
          <a:xfrm>
            <a:off x="398883" y="556547"/>
            <a:ext cx="758113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9. 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044C41-2A44-F761-9BF0-88D3FE7365A7}"/>
              </a:ext>
            </a:extLst>
          </p:cNvPr>
          <p:cNvSpPr txBox="1"/>
          <p:nvPr/>
        </p:nvSpPr>
        <p:spPr>
          <a:xfrm>
            <a:off x="739860" y="239868"/>
            <a:ext cx="3940993" cy="37965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练习二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B15D3C3-1F9E-FFE7-15C9-4971A11DCC72}"/>
              </a:ext>
            </a:extLst>
          </p:cNvPr>
          <p:cNvSpPr txBox="1"/>
          <p:nvPr/>
        </p:nvSpPr>
        <p:spPr>
          <a:xfrm>
            <a:off x="398883" y="1191729"/>
            <a:ext cx="4994209" cy="24284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000" dirty="0"/>
              <a:t>（</a:t>
            </a:r>
            <a:r>
              <a:rPr lang="en-US" altLang="zh-CN" sz="3000" dirty="0"/>
              <a:t>1</a:t>
            </a:r>
            <a:r>
              <a:rPr lang="zh-CN" altLang="en-US" sz="3000" dirty="0"/>
              <a:t>）根据上面的路线图，</a:t>
            </a:r>
            <a:endParaRPr lang="en-US" altLang="zh-CN" sz="3000" dirty="0"/>
          </a:p>
          <a:p>
            <a:pPr eaLnBrk="1" hangingPunct="1"/>
            <a:r>
              <a:rPr lang="zh-CN" altLang="en-US" sz="3000" dirty="0"/>
              <a:t>说一说小玲从家去书店和</a:t>
            </a:r>
            <a:endParaRPr lang="en-US" altLang="zh-CN" sz="3000" dirty="0"/>
          </a:p>
          <a:p>
            <a:pPr eaLnBrk="1" hangingPunct="1"/>
            <a:r>
              <a:rPr lang="zh-CN" altLang="en-US" sz="3000" dirty="0"/>
              <a:t>回来时所走的方向和路程，</a:t>
            </a:r>
            <a:endParaRPr lang="en-US" altLang="zh-CN" sz="3000" dirty="0"/>
          </a:p>
          <a:p>
            <a:pPr eaLnBrk="1" hangingPunct="1"/>
            <a:r>
              <a:rPr lang="zh-CN" altLang="en-US" sz="3000" dirty="0"/>
              <a:t>并完成下表。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ED018A3-0DD3-1C5C-7C86-132D954FD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425" y="3679979"/>
            <a:ext cx="8362292" cy="2958477"/>
          </a:xfrm>
          <a:prstGeom prst="rect">
            <a:avLst/>
          </a:prstGeom>
        </p:spPr>
      </p:pic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C9551CFB-4305-A96F-C709-71D2C6896078}"/>
              </a:ext>
            </a:extLst>
          </p:cNvPr>
          <p:cNvSpPr/>
          <p:nvPr/>
        </p:nvSpPr>
        <p:spPr>
          <a:xfrm>
            <a:off x="2255520" y="4226560"/>
            <a:ext cx="589280" cy="1854200"/>
          </a:xfrm>
          <a:prstGeom prst="roundRect">
            <a:avLst>
              <a:gd name="adj" fmla="val 9770"/>
            </a:avLst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78BABB7-721C-E1BE-64BC-B8B5CD8874B3}"/>
              </a:ext>
            </a:extLst>
          </p:cNvPr>
          <p:cNvSpPr txBox="1"/>
          <p:nvPr/>
        </p:nvSpPr>
        <p:spPr>
          <a:xfrm>
            <a:off x="865416" y="4882833"/>
            <a:ext cx="137393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rgbClr val="0000FF"/>
                </a:solidFill>
              </a:rPr>
              <a:t>参照点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67A8363-D0C2-FC6C-B2E5-BA4B9E783CDB}"/>
              </a:ext>
            </a:extLst>
          </p:cNvPr>
          <p:cNvSpPr txBox="1"/>
          <p:nvPr/>
        </p:nvSpPr>
        <p:spPr>
          <a:xfrm>
            <a:off x="4681638" y="4183037"/>
            <a:ext cx="23069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西偏北 </a:t>
            </a:r>
            <a:r>
              <a:rPr lang="en-US" altLang="zh-CN" sz="2800" dirty="0"/>
              <a:t>30°</a:t>
            </a:r>
            <a:endParaRPr lang="zh-CN" altLang="en-US" sz="28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0B4BFA3-6C73-E880-A20F-0E433A9A9B45}"/>
              </a:ext>
            </a:extLst>
          </p:cNvPr>
          <p:cNvSpPr txBox="1"/>
          <p:nvPr/>
        </p:nvSpPr>
        <p:spPr>
          <a:xfrm>
            <a:off x="7434167" y="4183037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1000 m</a:t>
            </a:r>
            <a:endParaRPr lang="zh-CN" altLang="en-US" sz="28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65E5C98-1020-3D19-6C02-3DEB6050683E}"/>
              </a:ext>
            </a:extLst>
          </p:cNvPr>
          <p:cNvSpPr txBox="1"/>
          <p:nvPr/>
        </p:nvSpPr>
        <p:spPr>
          <a:xfrm>
            <a:off x="4681638" y="4640237"/>
            <a:ext cx="23069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南偏西 </a:t>
            </a:r>
            <a:r>
              <a:rPr lang="en-US" altLang="zh-CN" sz="2800" dirty="0"/>
              <a:t>45°</a:t>
            </a:r>
            <a:endParaRPr lang="zh-CN" altLang="en-US" sz="28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05D87C6-9146-16EC-6232-7D0590A3FF9C}"/>
              </a:ext>
            </a:extLst>
          </p:cNvPr>
          <p:cNvSpPr txBox="1"/>
          <p:nvPr/>
        </p:nvSpPr>
        <p:spPr>
          <a:xfrm>
            <a:off x="7434167" y="4640237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400 m</a:t>
            </a:r>
            <a:endParaRPr lang="zh-CN" altLang="en-US" sz="28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5248DFB-D950-9240-E4DE-047AE642C99A}"/>
              </a:ext>
            </a:extLst>
          </p:cNvPr>
          <p:cNvSpPr txBox="1"/>
          <p:nvPr/>
        </p:nvSpPr>
        <p:spPr>
          <a:xfrm>
            <a:off x="4681638" y="5116099"/>
            <a:ext cx="23069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北偏东 </a:t>
            </a:r>
            <a:r>
              <a:rPr lang="en-US" altLang="zh-CN" sz="2800" dirty="0"/>
              <a:t>45°</a:t>
            </a:r>
            <a:endParaRPr lang="zh-CN" altLang="en-US" sz="2800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F163A7A-D40A-96C9-B426-127CCB4A3D1B}"/>
              </a:ext>
            </a:extLst>
          </p:cNvPr>
          <p:cNvSpPr txBox="1"/>
          <p:nvPr/>
        </p:nvSpPr>
        <p:spPr>
          <a:xfrm>
            <a:off x="7434167" y="5116099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400 m</a:t>
            </a:r>
            <a:endParaRPr lang="zh-CN" altLang="en-US" sz="2800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2770530-FC58-1571-BBA8-163CD09D7C75}"/>
              </a:ext>
            </a:extLst>
          </p:cNvPr>
          <p:cNvSpPr txBox="1"/>
          <p:nvPr/>
        </p:nvSpPr>
        <p:spPr>
          <a:xfrm>
            <a:off x="4681638" y="5610622"/>
            <a:ext cx="23069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东偏南 </a:t>
            </a:r>
            <a:r>
              <a:rPr lang="en-US" altLang="zh-CN" sz="2800" dirty="0"/>
              <a:t>30°</a:t>
            </a:r>
            <a:endParaRPr lang="zh-CN" altLang="en-US" sz="2800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33EF1C0-2933-F413-7945-06307BF523CB}"/>
              </a:ext>
            </a:extLst>
          </p:cNvPr>
          <p:cNvSpPr txBox="1"/>
          <p:nvPr/>
        </p:nvSpPr>
        <p:spPr>
          <a:xfrm>
            <a:off x="7434167" y="5610622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1000 m</a:t>
            </a:r>
            <a:endParaRPr lang="zh-CN" altLang="en-US" sz="28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B52D06E-3D2D-3ED6-7CE8-A6E0633FD2E0}"/>
              </a:ext>
            </a:extLst>
          </p:cNvPr>
          <p:cNvSpPr txBox="1"/>
          <p:nvPr/>
        </p:nvSpPr>
        <p:spPr>
          <a:xfrm>
            <a:off x="7415505" y="6086483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2800 m</a:t>
            </a:r>
            <a:endParaRPr lang="zh-CN" altLang="en-US" sz="2800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FD68F51-EFB9-DE4C-26EE-A04B1946B786}"/>
              </a:ext>
            </a:extLst>
          </p:cNvPr>
          <p:cNvSpPr txBox="1"/>
          <p:nvPr/>
        </p:nvSpPr>
        <p:spPr>
          <a:xfrm>
            <a:off x="8787106" y="6086483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48 </a:t>
            </a:r>
            <a:r>
              <a:rPr lang="zh-CN" altLang="en-US" sz="2800" dirty="0"/>
              <a:t>分钟</a:t>
            </a:r>
          </a:p>
        </p:txBody>
      </p:sp>
    </p:spTree>
    <p:extLst>
      <p:ext uri="{BB962C8B-B14F-4D97-AF65-F5344CB8AC3E}">
        <p14:creationId xmlns:p14="http://schemas.microsoft.com/office/powerpoint/2010/main" val="16763037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34A3780-A226-68FB-7DE9-AA68FC26277D}"/>
              </a:ext>
            </a:extLst>
          </p:cNvPr>
          <p:cNvSpPr txBox="1"/>
          <p:nvPr/>
        </p:nvSpPr>
        <p:spPr>
          <a:xfrm>
            <a:off x="816342" y="3432101"/>
            <a:ext cx="827858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000" b="1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（</a:t>
            </a:r>
            <a:r>
              <a:rPr lang="en-US" altLang="zh-CN" sz="3200" dirty="0"/>
              <a:t>2</a:t>
            </a:r>
            <a:r>
              <a:rPr lang="zh-CN" altLang="en-US" sz="3200" dirty="0"/>
              <a:t>）小玲走完全程的平均速度是多少？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52660D-6610-35CE-29AB-499EECF34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854" y="386273"/>
            <a:ext cx="8362292" cy="2958477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7A03DDE1-36A6-A1CB-0CC1-2826103CA40E}"/>
              </a:ext>
            </a:extLst>
          </p:cNvPr>
          <p:cNvSpPr/>
          <p:nvPr/>
        </p:nvSpPr>
        <p:spPr>
          <a:xfrm>
            <a:off x="2342949" y="932854"/>
            <a:ext cx="589280" cy="1854200"/>
          </a:xfrm>
          <a:prstGeom prst="roundRect">
            <a:avLst>
              <a:gd name="adj" fmla="val 9770"/>
            </a:avLst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DB9D9F1-E93C-971C-FEC8-24FBE30BA43B}"/>
              </a:ext>
            </a:extLst>
          </p:cNvPr>
          <p:cNvSpPr txBox="1"/>
          <p:nvPr/>
        </p:nvSpPr>
        <p:spPr>
          <a:xfrm>
            <a:off x="952845" y="1589127"/>
            <a:ext cx="137393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rgbClr val="0000FF"/>
                </a:solidFill>
              </a:rPr>
              <a:t>参照点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382A301-1C86-D92B-52B7-2312BCCC586C}"/>
              </a:ext>
            </a:extLst>
          </p:cNvPr>
          <p:cNvSpPr txBox="1"/>
          <p:nvPr/>
        </p:nvSpPr>
        <p:spPr>
          <a:xfrm>
            <a:off x="4769067" y="889331"/>
            <a:ext cx="23069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西偏北 </a:t>
            </a:r>
            <a:r>
              <a:rPr lang="en-US" altLang="zh-CN" sz="2800" dirty="0"/>
              <a:t>30°</a:t>
            </a:r>
            <a:endParaRPr lang="zh-CN" altLang="en-US" sz="2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50EB6B7-9F7E-AFF9-B883-AFD1C5C55807}"/>
              </a:ext>
            </a:extLst>
          </p:cNvPr>
          <p:cNvSpPr txBox="1"/>
          <p:nvPr/>
        </p:nvSpPr>
        <p:spPr>
          <a:xfrm>
            <a:off x="7521596" y="889331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1000 m</a:t>
            </a:r>
            <a:endParaRPr lang="zh-CN" altLang="en-US" sz="28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A72D860-53DC-694C-BC97-C9D8FEF4B657}"/>
              </a:ext>
            </a:extLst>
          </p:cNvPr>
          <p:cNvSpPr txBox="1"/>
          <p:nvPr/>
        </p:nvSpPr>
        <p:spPr>
          <a:xfrm>
            <a:off x="4769067" y="1346531"/>
            <a:ext cx="23069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南偏西 </a:t>
            </a:r>
            <a:r>
              <a:rPr lang="en-US" altLang="zh-CN" sz="2800" dirty="0"/>
              <a:t>45°</a:t>
            </a:r>
            <a:endParaRPr lang="zh-CN" altLang="en-US" sz="28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AB78220-86D2-4539-EB02-7217BC89BCA4}"/>
              </a:ext>
            </a:extLst>
          </p:cNvPr>
          <p:cNvSpPr txBox="1"/>
          <p:nvPr/>
        </p:nvSpPr>
        <p:spPr>
          <a:xfrm>
            <a:off x="7521596" y="1346531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400 m</a:t>
            </a:r>
            <a:endParaRPr lang="zh-CN" altLang="en-US" sz="28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1EC2427-A734-216C-4439-1F3121662A43}"/>
              </a:ext>
            </a:extLst>
          </p:cNvPr>
          <p:cNvSpPr txBox="1"/>
          <p:nvPr/>
        </p:nvSpPr>
        <p:spPr>
          <a:xfrm>
            <a:off x="4769067" y="1822393"/>
            <a:ext cx="23069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北偏东 </a:t>
            </a:r>
            <a:r>
              <a:rPr lang="en-US" altLang="zh-CN" sz="2800" dirty="0"/>
              <a:t>45°</a:t>
            </a:r>
            <a:endParaRPr lang="zh-CN" altLang="en-US" sz="28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91D5631-2DA1-0DD2-C9FB-117E6BCE1145}"/>
              </a:ext>
            </a:extLst>
          </p:cNvPr>
          <p:cNvSpPr txBox="1"/>
          <p:nvPr/>
        </p:nvSpPr>
        <p:spPr>
          <a:xfrm>
            <a:off x="7521596" y="1822393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400 m</a:t>
            </a:r>
            <a:endParaRPr lang="zh-CN" altLang="en-US" sz="28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F8702CA-2CE5-5FE1-F8F3-005885E2C013}"/>
              </a:ext>
            </a:extLst>
          </p:cNvPr>
          <p:cNvSpPr txBox="1"/>
          <p:nvPr/>
        </p:nvSpPr>
        <p:spPr>
          <a:xfrm>
            <a:off x="4769067" y="2316916"/>
            <a:ext cx="23069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东偏南 </a:t>
            </a:r>
            <a:r>
              <a:rPr lang="en-US" altLang="zh-CN" sz="2800" dirty="0"/>
              <a:t>30°</a:t>
            </a:r>
            <a:endParaRPr lang="zh-CN" altLang="en-US" sz="28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BE12BF5-AAB3-E217-6254-176C14A2E3D8}"/>
              </a:ext>
            </a:extLst>
          </p:cNvPr>
          <p:cNvSpPr txBox="1"/>
          <p:nvPr/>
        </p:nvSpPr>
        <p:spPr>
          <a:xfrm>
            <a:off x="7521596" y="2316916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1000 m</a:t>
            </a:r>
            <a:endParaRPr lang="zh-CN" altLang="en-US" sz="28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A1CC26B-99A9-2204-0713-7509C72C753B}"/>
              </a:ext>
            </a:extLst>
          </p:cNvPr>
          <p:cNvSpPr txBox="1"/>
          <p:nvPr/>
        </p:nvSpPr>
        <p:spPr>
          <a:xfrm>
            <a:off x="7502934" y="2792777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2800 m</a:t>
            </a:r>
            <a:endParaRPr lang="zh-CN" altLang="en-US" sz="28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843192-4DF7-7FF9-3EC8-330F1AFE7B0E}"/>
              </a:ext>
            </a:extLst>
          </p:cNvPr>
          <p:cNvSpPr txBox="1"/>
          <p:nvPr/>
        </p:nvSpPr>
        <p:spPr>
          <a:xfrm>
            <a:off x="8874535" y="2792777"/>
            <a:ext cx="1373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48 </a:t>
            </a:r>
            <a:r>
              <a:rPr lang="zh-CN" altLang="en-US" sz="2800" dirty="0"/>
              <a:t>分钟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4628ED4-78E3-317F-48FF-5D05D4AAF23A}"/>
              </a:ext>
            </a:extLst>
          </p:cNvPr>
          <p:cNvSpPr txBox="1"/>
          <p:nvPr/>
        </p:nvSpPr>
        <p:spPr>
          <a:xfrm>
            <a:off x="4769067" y="4112531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</a:rPr>
              <a:t>平均速度 </a:t>
            </a:r>
            <a:r>
              <a:rPr lang="en-US" altLang="zh-CN" sz="2800" b="1" i="0" u="none" strike="noStrike" baseline="0" dirty="0">
                <a:solidFill>
                  <a:srgbClr val="0066FF"/>
                </a:solidFill>
                <a:latin typeface="+mn-lt"/>
              </a:rPr>
              <a:t>= 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</a:rPr>
              <a:t>总路程 </a:t>
            </a:r>
            <a:r>
              <a:rPr lang="en-US" altLang="zh-CN" sz="2800" b="1" i="0" u="none" strike="noStrike" baseline="0" dirty="0">
                <a:solidFill>
                  <a:srgbClr val="0066FF"/>
                </a:solidFill>
                <a:latin typeface="+mn-lt"/>
              </a:rPr>
              <a:t>÷ 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</a:rPr>
              <a:t>总时间。</a:t>
            </a:r>
            <a:endParaRPr lang="zh-CN" altLang="en-US" sz="2800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60AFDFC-1F04-F48F-BB9D-E658BFE08386}"/>
                  </a:ext>
                </a:extLst>
              </p:cNvPr>
              <p:cNvSpPr txBox="1"/>
              <p:nvPr/>
            </p:nvSpPr>
            <p:spPr>
              <a:xfrm>
                <a:off x="1952178" y="5006271"/>
                <a:ext cx="5161205" cy="891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b="1" strike="noStrike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200" dirty="0"/>
                  <a:t>2800 ÷ 48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</a:rPr>
                          <m:t>175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3200" dirty="0"/>
                  <a:t>（米</a:t>
                </a:r>
                <a:r>
                  <a:rPr lang="en-US" altLang="zh-CN" sz="3200" dirty="0"/>
                  <a:t>/</a:t>
                </a:r>
                <a:r>
                  <a:rPr lang="zh-CN" altLang="en-US" sz="3200" dirty="0"/>
                  <a:t>分）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60AFDFC-1F04-F48F-BB9D-E658BFE08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2178" y="5006271"/>
                <a:ext cx="5161205" cy="891654"/>
              </a:xfrm>
              <a:prstGeom prst="rect">
                <a:avLst/>
              </a:prstGeom>
              <a:blipFill>
                <a:blip r:embed="rId3"/>
                <a:stretch>
                  <a:fillRect l="-2952" b="-68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87505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491D9-A162-9666-C0FD-14614DC04B06}"/>
              </a:ext>
            </a:extLst>
          </p:cNvPr>
          <p:cNvSpPr txBox="1"/>
          <p:nvPr/>
        </p:nvSpPr>
        <p:spPr>
          <a:xfrm>
            <a:off x="739860" y="183882"/>
            <a:ext cx="4466622" cy="37965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练习二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AC6DCB8-8A14-A7EF-3B4F-E742C4EF6D19}"/>
              </a:ext>
            </a:extLst>
          </p:cNvPr>
          <p:cNvSpPr txBox="1"/>
          <p:nvPr/>
        </p:nvSpPr>
        <p:spPr>
          <a:xfrm>
            <a:off x="445541" y="544876"/>
            <a:ext cx="11423002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10. 1 </a:t>
            </a:r>
            <a:r>
              <a:rPr lang="zh-CN" altLang="en-US" dirty="0"/>
              <a:t>路公共汽车从起点站先沿西偏北 </a:t>
            </a:r>
            <a:r>
              <a:rPr lang="en-US" altLang="zh-CN" dirty="0"/>
              <a:t>40°</a:t>
            </a:r>
            <a:r>
              <a:rPr lang="zh-CN" altLang="en-US" dirty="0"/>
              <a:t>方向行驶 </a:t>
            </a:r>
            <a:r>
              <a:rPr lang="en-US" altLang="zh-CN" dirty="0"/>
              <a:t>3 km</a:t>
            </a:r>
            <a:r>
              <a:rPr lang="zh-CN" altLang="en-US" dirty="0"/>
              <a:t>，</a:t>
            </a:r>
            <a:endParaRPr lang="en-US" altLang="zh-CN" dirty="0"/>
          </a:p>
          <a:p>
            <a:r>
              <a:rPr lang="zh-CN" altLang="en-US" dirty="0"/>
              <a:t>然后向正西方向行驶 </a:t>
            </a:r>
            <a:r>
              <a:rPr lang="en-US" altLang="zh-CN" dirty="0"/>
              <a:t>4 km</a:t>
            </a:r>
            <a:r>
              <a:rPr lang="zh-CN" altLang="en-US" dirty="0"/>
              <a:t>，最后沿南偏西 </a:t>
            </a:r>
            <a:r>
              <a:rPr lang="en-US" altLang="zh-CN" dirty="0"/>
              <a:t>30°</a:t>
            </a:r>
            <a:r>
              <a:rPr lang="zh-CN" altLang="en-US" dirty="0"/>
              <a:t>方向行驶 </a:t>
            </a:r>
            <a:r>
              <a:rPr lang="en-US" altLang="zh-CN" dirty="0"/>
              <a:t>3 km </a:t>
            </a:r>
            <a:r>
              <a:rPr lang="zh-CN" altLang="en-US" dirty="0"/>
              <a:t>到达终点站。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）根据上面的描述，把公共汽车行驶的路线图画完整。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7257161-CECE-E117-512E-8AE100644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690" y="3119154"/>
            <a:ext cx="9160030" cy="3554964"/>
          </a:xfrm>
          <a:prstGeom prst="rect">
            <a:avLst/>
          </a:prstGeom>
        </p:spPr>
      </p:pic>
      <p:grpSp>
        <p:nvGrpSpPr>
          <p:cNvPr id="63" name="组合 62">
            <a:extLst>
              <a:ext uri="{FF2B5EF4-FFF2-40B4-BE49-F238E27FC236}">
                <a16:creationId xmlns:a16="http://schemas.microsoft.com/office/drawing/2014/main" id="{037B3A94-DD02-29E6-32D2-4750BAC78007}"/>
              </a:ext>
            </a:extLst>
          </p:cNvPr>
          <p:cNvGrpSpPr/>
          <p:nvPr/>
        </p:nvGrpSpPr>
        <p:grpSpPr>
          <a:xfrm rot="-1800000">
            <a:off x="2891036" y="4679510"/>
            <a:ext cx="1984545" cy="865025"/>
            <a:chOff x="2525173" y="4249122"/>
            <a:chExt cx="1984545" cy="865025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125FB775-4263-C70A-1D63-D9EECAC5E9AF}"/>
                </a:ext>
              </a:extLst>
            </p:cNvPr>
            <p:cNvGrpSpPr/>
            <p:nvPr/>
          </p:nvGrpSpPr>
          <p:grpSpPr>
            <a:xfrm rot="-1800000">
              <a:off x="3782474" y="4249122"/>
              <a:ext cx="727244" cy="148745"/>
              <a:chOff x="1791166" y="6202680"/>
              <a:chExt cx="727244" cy="148745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27323A02-E9A2-B651-66A4-74390F6E4D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1166" y="6343805"/>
                <a:ext cx="7272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9BD6749D-7980-265B-36EE-29ABA4EA2B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1166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6B911657-EB89-0EDC-F834-B4BE295D42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6971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5961A43F-00ED-572E-9F3A-C80BB15B6F2D}"/>
                </a:ext>
              </a:extLst>
            </p:cNvPr>
            <p:cNvGrpSpPr/>
            <p:nvPr/>
          </p:nvGrpSpPr>
          <p:grpSpPr>
            <a:xfrm rot="-1800000">
              <a:off x="3151284" y="4607262"/>
              <a:ext cx="727244" cy="148745"/>
              <a:chOff x="1791166" y="6202680"/>
              <a:chExt cx="727244" cy="148745"/>
            </a:xfrm>
          </p:grpSpPr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C6EFDF3B-B25F-05D8-64D1-42A3DE78F9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1166" y="6343805"/>
                <a:ext cx="7272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69B34610-28C2-AD95-9D3E-830B6D1016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1166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D2514DC7-A576-3342-3F2A-0EB9F3A395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6971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98F8C729-F7FE-9566-E816-3579B34F699E}"/>
                </a:ext>
              </a:extLst>
            </p:cNvPr>
            <p:cNvGrpSpPr/>
            <p:nvPr/>
          </p:nvGrpSpPr>
          <p:grpSpPr>
            <a:xfrm rot="-1800000">
              <a:off x="2525173" y="4965402"/>
              <a:ext cx="727244" cy="148745"/>
              <a:chOff x="1791165" y="6202680"/>
              <a:chExt cx="727244" cy="148745"/>
            </a:xfrm>
          </p:grpSpPr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EBEB919F-7157-025C-140F-FF0374247A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1166" y="6343805"/>
                <a:ext cx="7272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F75C4275-09AE-05B4-A8D3-1D92EF34A2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1166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0A322125-1634-A497-6F78-F32D9F16CE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6971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椭圆 38">
            <a:extLst>
              <a:ext uri="{FF2B5EF4-FFF2-40B4-BE49-F238E27FC236}">
                <a16:creationId xmlns:a16="http://schemas.microsoft.com/office/drawing/2014/main" id="{C81DA787-67D4-4F3D-FF30-F2870E0E2C41}"/>
              </a:ext>
            </a:extLst>
          </p:cNvPr>
          <p:cNvSpPr/>
          <p:nvPr/>
        </p:nvSpPr>
        <p:spPr>
          <a:xfrm>
            <a:off x="3314765" y="6019550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7C07E6A-C116-FA3A-5728-6C5A6325CAE2}"/>
              </a:ext>
            </a:extLst>
          </p:cNvPr>
          <p:cNvSpPr txBox="1"/>
          <p:nvPr/>
        </p:nvSpPr>
        <p:spPr>
          <a:xfrm>
            <a:off x="3466117" y="5877723"/>
            <a:ext cx="13658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终点站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117A2AD5-727B-719D-5A6E-046BB6C4BED4}"/>
              </a:ext>
            </a:extLst>
          </p:cNvPr>
          <p:cNvGrpSpPr/>
          <p:nvPr/>
        </p:nvGrpSpPr>
        <p:grpSpPr>
          <a:xfrm>
            <a:off x="6978981" y="3760009"/>
            <a:ext cx="861021" cy="861021"/>
            <a:chOff x="5458408" y="4746320"/>
            <a:chExt cx="861021" cy="861021"/>
          </a:xfrm>
        </p:grpSpPr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41FAAFAB-A711-9EAD-21AC-AF4E65100D36}"/>
                </a:ext>
              </a:extLst>
            </p:cNvPr>
            <p:cNvCxnSpPr>
              <a:cxnSpLocks/>
            </p:cNvCxnSpPr>
            <p:nvPr/>
          </p:nvCxnSpPr>
          <p:spPr>
            <a:xfrm>
              <a:off x="5458408" y="5176831"/>
              <a:ext cx="861021" cy="0"/>
            </a:xfrm>
            <a:prstGeom prst="line">
              <a:avLst/>
            </a:prstGeom>
            <a:ln w="1905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C768944A-7C9B-23A4-42AD-6AB83525C6F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458408" y="5176831"/>
              <a:ext cx="861021" cy="0"/>
            </a:xfrm>
            <a:prstGeom prst="line">
              <a:avLst/>
            </a:prstGeom>
            <a:ln w="1905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03B0F99E-91C0-97F5-77AE-D782D0A066DA}"/>
              </a:ext>
            </a:extLst>
          </p:cNvPr>
          <p:cNvGrpSpPr/>
          <p:nvPr/>
        </p:nvGrpSpPr>
        <p:grpSpPr>
          <a:xfrm>
            <a:off x="4500387" y="4051935"/>
            <a:ext cx="2910374" cy="148745"/>
            <a:chOff x="4500387" y="4051935"/>
            <a:chExt cx="2910374" cy="148745"/>
          </a:xfrm>
        </p:grpSpPr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9C684AC4-FB15-6452-2887-53DBC75AA3C6}"/>
                </a:ext>
              </a:extLst>
            </p:cNvPr>
            <p:cNvGrpSpPr/>
            <p:nvPr/>
          </p:nvGrpSpPr>
          <p:grpSpPr>
            <a:xfrm>
              <a:off x="6683517" y="4051935"/>
              <a:ext cx="727244" cy="148745"/>
              <a:chOff x="1791166" y="6202680"/>
              <a:chExt cx="727244" cy="148745"/>
            </a:xfrm>
          </p:grpSpPr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C0785C21-E6BF-408A-F76C-B95A7D5FC6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1166" y="6343805"/>
                <a:ext cx="7272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1CC1EF86-3BD3-365D-762D-DC426FCF8C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1166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2DD6B71D-1823-2279-C38F-87FF207CE6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6971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4B8B8F86-1C1E-0EFD-17E7-5AE2EF3EB1C3}"/>
                </a:ext>
              </a:extLst>
            </p:cNvPr>
            <p:cNvGrpSpPr/>
            <p:nvPr/>
          </p:nvGrpSpPr>
          <p:grpSpPr>
            <a:xfrm>
              <a:off x="5955807" y="4051935"/>
              <a:ext cx="727244" cy="148745"/>
              <a:chOff x="1791166" y="6202680"/>
              <a:chExt cx="727244" cy="148745"/>
            </a:xfrm>
          </p:grpSpPr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A6A6042F-E897-4EFF-0C4B-0FE2EF787B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1166" y="6343805"/>
                <a:ext cx="7272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00E51378-A4E1-9F3C-8492-EA02914B62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1166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01107DBE-5CC2-978F-6479-E5E981E1AE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6971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72066E78-0EED-9C08-4B61-64D9380BBFF1}"/>
                </a:ext>
              </a:extLst>
            </p:cNvPr>
            <p:cNvGrpSpPr/>
            <p:nvPr/>
          </p:nvGrpSpPr>
          <p:grpSpPr>
            <a:xfrm>
              <a:off x="5228097" y="4051935"/>
              <a:ext cx="727244" cy="148745"/>
              <a:chOff x="1791166" y="6202680"/>
              <a:chExt cx="727244" cy="148745"/>
            </a:xfrm>
          </p:grpSpPr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908D1091-9B25-DAF3-96F5-0316806F25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1166" y="6343805"/>
                <a:ext cx="7272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200EC8D0-243F-AE39-78E0-6FF75AEE33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1166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7BFCDFC1-6082-CBA9-F8D8-E9F594FC6C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6971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5B9B3712-9F30-521D-B6A5-D028646FCA61}"/>
                </a:ext>
              </a:extLst>
            </p:cNvPr>
            <p:cNvGrpSpPr/>
            <p:nvPr/>
          </p:nvGrpSpPr>
          <p:grpSpPr>
            <a:xfrm>
              <a:off x="4500387" y="4051935"/>
              <a:ext cx="727244" cy="148745"/>
              <a:chOff x="1791166" y="6202680"/>
              <a:chExt cx="727244" cy="148745"/>
            </a:xfrm>
          </p:grpSpPr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3709BF4D-0FE3-9563-98B0-B87980D691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1166" y="6343805"/>
                <a:ext cx="72724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D11F6DAE-7F0B-0A00-A686-AAF80DB7D8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1166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9A97F8BA-5256-D3DA-64CB-15E4B5C86C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6971" y="6202680"/>
                <a:ext cx="0" cy="148745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B4B2208E-6D86-0375-B1CB-47EABE932766}"/>
              </a:ext>
            </a:extLst>
          </p:cNvPr>
          <p:cNvGrpSpPr/>
          <p:nvPr/>
        </p:nvGrpSpPr>
        <p:grpSpPr>
          <a:xfrm>
            <a:off x="4067830" y="3760009"/>
            <a:ext cx="861021" cy="861021"/>
            <a:chOff x="5458408" y="4746320"/>
            <a:chExt cx="861021" cy="861021"/>
          </a:xfrm>
        </p:grpSpPr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62D7B061-4401-680F-C6BE-7594276C0206}"/>
                </a:ext>
              </a:extLst>
            </p:cNvPr>
            <p:cNvCxnSpPr>
              <a:cxnSpLocks/>
            </p:cNvCxnSpPr>
            <p:nvPr/>
          </p:nvCxnSpPr>
          <p:spPr>
            <a:xfrm>
              <a:off x="5458408" y="5176831"/>
              <a:ext cx="861021" cy="0"/>
            </a:xfrm>
            <a:prstGeom prst="line">
              <a:avLst/>
            </a:prstGeom>
            <a:ln w="1905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19F7D9F1-9F58-AA98-A4D4-DCE4F2A0CAF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458408" y="5176831"/>
              <a:ext cx="861021" cy="0"/>
            </a:xfrm>
            <a:prstGeom prst="line">
              <a:avLst/>
            </a:prstGeom>
            <a:ln w="1905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弧形 68">
            <a:extLst>
              <a:ext uri="{FF2B5EF4-FFF2-40B4-BE49-F238E27FC236}">
                <a16:creationId xmlns:a16="http://schemas.microsoft.com/office/drawing/2014/main" id="{75697B99-8762-8F40-9CD8-4CAFC359EB24}"/>
              </a:ext>
            </a:extLst>
          </p:cNvPr>
          <p:cNvSpPr/>
          <p:nvPr/>
        </p:nvSpPr>
        <p:spPr>
          <a:xfrm>
            <a:off x="4149057" y="3702815"/>
            <a:ext cx="793102" cy="793102"/>
          </a:xfrm>
          <a:prstGeom prst="arc">
            <a:avLst>
              <a:gd name="adj1" fmla="val 5753159"/>
              <a:gd name="adj2" fmla="val 7335438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0A6C87C5-B6AB-74C6-0573-C37E33D5C0B8}"/>
              </a:ext>
            </a:extLst>
          </p:cNvPr>
          <p:cNvSpPr txBox="1"/>
          <p:nvPr/>
        </p:nvSpPr>
        <p:spPr>
          <a:xfrm>
            <a:off x="4150196" y="4584443"/>
            <a:ext cx="8610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00FF"/>
                </a:solidFill>
              </a:rPr>
              <a:t>30°</a:t>
            </a:r>
            <a:endParaRPr lang="zh-CN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8958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69" grpId="0" animBg="1"/>
      <p:bldP spid="7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3B82038-27A7-946D-36F5-78BD0D0A25DF}"/>
              </a:ext>
            </a:extLst>
          </p:cNvPr>
          <p:cNvSpPr txBox="1"/>
          <p:nvPr/>
        </p:nvSpPr>
        <p:spPr>
          <a:xfrm>
            <a:off x="692412" y="3712597"/>
            <a:ext cx="10564585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）根据路线图，说一说公共汽车沿原路返回时行驶的方向和路程。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4667F3F-70AA-9317-DE1A-B3A878BA05AD}"/>
              </a:ext>
            </a:extLst>
          </p:cNvPr>
          <p:cNvSpPr txBox="1"/>
          <p:nvPr/>
        </p:nvSpPr>
        <p:spPr>
          <a:xfrm>
            <a:off x="739066" y="4993590"/>
            <a:ext cx="10564585" cy="1701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返回时，公共汽车从终点站先沿北偏东 </a:t>
            </a:r>
            <a:r>
              <a:rPr lang="en-US" altLang="zh-CN" dirty="0"/>
              <a:t>30°</a:t>
            </a:r>
            <a:r>
              <a:rPr lang="zh-CN" altLang="en-US" dirty="0"/>
              <a:t>方向行驶 </a:t>
            </a:r>
            <a:r>
              <a:rPr lang="en-US" altLang="zh-CN" dirty="0"/>
              <a:t>3</a:t>
            </a:r>
            <a:r>
              <a:rPr lang="zh-CN" altLang="en-US" dirty="0"/>
              <a:t> </a:t>
            </a:r>
            <a:r>
              <a:rPr lang="en-US" altLang="zh-CN" dirty="0"/>
              <a:t>km</a:t>
            </a:r>
            <a:r>
              <a:rPr lang="zh-CN" altLang="en-US" dirty="0"/>
              <a:t>，再向正东方向行驶 </a:t>
            </a:r>
            <a:r>
              <a:rPr lang="en-US" altLang="zh-CN" dirty="0"/>
              <a:t>4 km</a:t>
            </a:r>
            <a:r>
              <a:rPr lang="zh-CN" altLang="en-US" dirty="0"/>
              <a:t>，最后沿东偏南 </a:t>
            </a:r>
            <a:r>
              <a:rPr lang="en-US" altLang="zh-CN" dirty="0"/>
              <a:t>40°</a:t>
            </a:r>
            <a:r>
              <a:rPr lang="zh-CN" altLang="en-US" dirty="0"/>
              <a:t>方向行驶 </a:t>
            </a:r>
            <a:r>
              <a:rPr lang="en-US" altLang="zh-CN" dirty="0"/>
              <a:t>3 km</a:t>
            </a:r>
          </a:p>
          <a:p>
            <a:r>
              <a:rPr lang="zh-CN" altLang="en-US" dirty="0"/>
              <a:t>到达起点站。</a:t>
            </a: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C7A64C93-E3AE-0EF1-1F74-2807C0E18FCB}"/>
              </a:ext>
            </a:extLst>
          </p:cNvPr>
          <p:cNvCxnSpPr/>
          <p:nvPr/>
        </p:nvCxnSpPr>
        <p:spPr>
          <a:xfrm>
            <a:off x="7156264" y="4375764"/>
            <a:ext cx="241200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:a16="http://schemas.microsoft.com/office/drawing/2014/main" id="{A50795B2-9358-128D-1812-50CDE648BBEE}"/>
              </a:ext>
            </a:extLst>
          </p:cNvPr>
          <p:cNvSpPr txBox="1"/>
          <p:nvPr/>
        </p:nvSpPr>
        <p:spPr>
          <a:xfrm>
            <a:off x="7056630" y="4394427"/>
            <a:ext cx="34403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方向相反，距离不变。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5A87FF6-86DD-4EA9-AD76-E8B1C79FFD02}"/>
              </a:ext>
            </a:extLst>
          </p:cNvPr>
          <p:cNvGrpSpPr/>
          <p:nvPr/>
        </p:nvGrpSpPr>
        <p:grpSpPr>
          <a:xfrm>
            <a:off x="1394690" y="163110"/>
            <a:ext cx="9160030" cy="3554964"/>
            <a:chOff x="1394690" y="3119154"/>
            <a:chExt cx="9160030" cy="3554964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0F8E65AC-E843-4F3F-A24E-FCBE43F24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4690" y="3119154"/>
              <a:ext cx="9160030" cy="3554964"/>
            </a:xfrm>
            <a:prstGeom prst="rect">
              <a:avLst/>
            </a:prstGeom>
          </p:spPr>
        </p:pic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0E42BA72-9D32-4723-B79E-B29561B67E7F}"/>
                </a:ext>
              </a:extLst>
            </p:cNvPr>
            <p:cNvGrpSpPr/>
            <p:nvPr/>
          </p:nvGrpSpPr>
          <p:grpSpPr>
            <a:xfrm rot="-1800000">
              <a:off x="2891036" y="4679510"/>
              <a:ext cx="1984545" cy="865025"/>
              <a:chOff x="2525173" y="4249122"/>
              <a:chExt cx="1984545" cy="865025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C6716332-5AAD-4982-A25E-3D1C39F5BBD9}"/>
                  </a:ext>
                </a:extLst>
              </p:cNvPr>
              <p:cNvGrpSpPr/>
              <p:nvPr/>
            </p:nvGrpSpPr>
            <p:grpSpPr>
              <a:xfrm rot="-1800000">
                <a:off x="3782474" y="4249122"/>
                <a:ext cx="727244" cy="148745"/>
                <a:chOff x="1791166" y="6202680"/>
                <a:chExt cx="727244" cy="148745"/>
              </a:xfrm>
            </p:grpSpPr>
            <p:cxnSp>
              <p:nvCxnSpPr>
                <p:cNvPr id="61" name="直接连接符 60">
                  <a:extLst>
                    <a:ext uri="{FF2B5EF4-FFF2-40B4-BE49-F238E27FC236}">
                      <a16:creationId xmlns:a16="http://schemas.microsoft.com/office/drawing/2014/main" id="{45EC6807-8A50-4575-AF42-2D0163EAB4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91166" y="6343805"/>
                  <a:ext cx="727244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>
                  <a:extLst>
                    <a:ext uri="{FF2B5EF4-FFF2-40B4-BE49-F238E27FC236}">
                      <a16:creationId xmlns:a16="http://schemas.microsoft.com/office/drawing/2014/main" id="{2396DD7D-11F1-4D44-AD82-29536E33C1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91166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>
                  <a:extLst>
                    <a:ext uri="{FF2B5EF4-FFF2-40B4-BE49-F238E27FC236}">
                      <a16:creationId xmlns:a16="http://schemas.microsoft.com/office/drawing/2014/main" id="{13BFC287-43C7-4E9D-AE7F-964C9B404C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16971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9B3F2FF1-71E9-4198-AFE0-08F9AA329937}"/>
                  </a:ext>
                </a:extLst>
              </p:cNvPr>
              <p:cNvGrpSpPr/>
              <p:nvPr/>
            </p:nvGrpSpPr>
            <p:grpSpPr>
              <a:xfrm rot="-1800000">
                <a:off x="3151284" y="4607262"/>
                <a:ext cx="727244" cy="148745"/>
                <a:chOff x="1791166" y="6202680"/>
                <a:chExt cx="727244" cy="148745"/>
              </a:xfrm>
            </p:grpSpPr>
            <p:cxnSp>
              <p:nvCxnSpPr>
                <p:cNvPr id="58" name="直接连接符 57">
                  <a:extLst>
                    <a:ext uri="{FF2B5EF4-FFF2-40B4-BE49-F238E27FC236}">
                      <a16:creationId xmlns:a16="http://schemas.microsoft.com/office/drawing/2014/main" id="{219B9F46-8C46-44AF-B557-A09C809122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91166" y="6343805"/>
                  <a:ext cx="727244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接连接符 58">
                  <a:extLst>
                    <a:ext uri="{FF2B5EF4-FFF2-40B4-BE49-F238E27FC236}">
                      <a16:creationId xmlns:a16="http://schemas.microsoft.com/office/drawing/2014/main" id="{E4A81762-853A-4679-BC06-1EA2BA41E1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91166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接连接符 59">
                  <a:extLst>
                    <a:ext uri="{FF2B5EF4-FFF2-40B4-BE49-F238E27FC236}">
                      <a16:creationId xmlns:a16="http://schemas.microsoft.com/office/drawing/2014/main" id="{02C9B322-7C95-4FE0-89EE-791ABE8A6B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16971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E4FE62A5-CEF2-42BD-B0D7-E3DAFC89D30F}"/>
                  </a:ext>
                </a:extLst>
              </p:cNvPr>
              <p:cNvGrpSpPr/>
              <p:nvPr/>
            </p:nvGrpSpPr>
            <p:grpSpPr>
              <a:xfrm rot="-1800000">
                <a:off x="2525173" y="4965402"/>
                <a:ext cx="727244" cy="148745"/>
                <a:chOff x="1791165" y="6202680"/>
                <a:chExt cx="727244" cy="148745"/>
              </a:xfrm>
            </p:grpSpPr>
            <p:cxnSp>
              <p:nvCxnSpPr>
                <p:cNvPr id="55" name="直接连接符 54">
                  <a:extLst>
                    <a:ext uri="{FF2B5EF4-FFF2-40B4-BE49-F238E27FC236}">
                      <a16:creationId xmlns:a16="http://schemas.microsoft.com/office/drawing/2014/main" id="{863E64BE-B984-4A5D-853A-83C0D360A2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91166" y="6343805"/>
                  <a:ext cx="727244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 55">
                  <a:extLst>
                    <a:ext uri="{FF2B5EF4-FFF2-40B4-BE49-F238E27FC236}">
                      <a16:creationId xmlns:a16="http://schemas.microsoft.com/office/drawing/2014/main" id="{B85B2B64-3D2C-434A-8A72-00BFA62866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91166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>
                  <a:extLst>
                    <a:ext uri="{FF2B5EF4-FFF2-40B4-BE49-F238E27FC236}">
                      <a16:creationId xmlns:a16="http://schemas.microsoft.com/office/drawing/2014/main" id="{F60CF5E1-9EF2-4CBE-BCE8-CA2D4B73B5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16971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DA294058-5797-4EB0-ABD7-2AADD77CF1B1}"/>
                </a:ext>
              </a:extLst>
            </p:cNvPr>
            <p:cNvSpPr/>
            <p:nvPr/>
          </p:nvSpPr>
          <p:spPr>
            <a:xfrm>
              <a:off x="3314765" y="6019550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852A3A0A-53F5-4B3C-A66D-E826CDEFCF31}"/>
                </a:ext>
              </a:extLst>
            </p:cNvPr>
            <p:cNvSpPr txBox="1"/>
            <p:nvPr/>
          </p:nvSpPr>
          <p:spPr>
            <a:xfrm>
              <a:off x="3466117" y="5877723"/>
              <a:ext cx="136587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 b="1" strike="noStrike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/>
                <a:t>终点站</a:t>
              </a: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AFEE3A38-AF62-40B3-BFE3-29C1CDD6A565}"/>
                </a:ext>
              </a:extLst>
            </p:cNvPr>
            <p:cNvGrpSpPr/>
            <p:nvPr/>
          </p:nvGrpSpPr>
          <p:grpSpPr>
            <a:xfrm>
              <a:off x="6978981" y="3760009"/>
              <a:ext cx="861021" cy="861021"/>
              <a:chOff x="5458408" y="4746320"/>
              <a:chExt cx="861021" cy="861021"/>
            </a:xfrm>
          </p:grpSpPr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2B16ECE0-3F22-42E4-B22D-F4ED1F24C4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8408" y="5176831"/>
                <a:ext cx="861021" cy="0"/>
              </a:xfrm>
              <a:prstGeom prst="line">
                <a:avLst/>
              </a:prstGeom>
              <a:ln w="19050">
                <a:solidFill>
                  <a:srgbClr val="FF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7DC0FF78-CE4B-41E2-B215-F68E6C55450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458408" y="5176831"/>
                <a:ext cx="861021" cy="0"/>
              </a:xfrm>
              <a:prstGeom prst="line">
                <a:avLst/>
              </a:prstGeom>
              <a:ln w="19050">
                <a:solidFill>
                  <a:srgbClr val="FF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F6126AB5-C7BF-4A66-B0CB-260F5CC8E974}"/>
                </a:ext>
              </a:extLst>
            </p:cNvPr>
            <p:cNvGrpSpPr/>
            <p:nvPr/>
          </p:nvGrpSpPr>
          <p:grpSpPr>
            <a:xfrm>
              <a:off x="4500387" y="4051935"/>
              <a:ext cx="2910374" cy="148745"/>
              <a:chOff x="4500387" y="4051935"/>
              <a:chExt cx="2910374" cy="148745"/>
            </a:xfrm>
          </p:grpSpPr>
          <p:grpSp>
            <p:nvGrpSpPr>
              <p:cNvPr id="70" name="组合 69">
                <a:extLst>
                  <a:ext uri="{FF2B5EF4-FFF2-40B4-BE49-F238E27FC236}">
                    <a16:creationId xmlns:a16="http://schemas.microsoft.com/office/drawing/2014/main" id="{05E01A08-25DB-42FF-80AE-675602E709E9}"/>
                  </a:ext>
                </a:extLst>
              </p:cNvPr>
              <p:cNvGrpSpPr/>
              <p:nvPr/>
            </p:nvGrpSpPr>
            <p:grpSpPr>
              <a:xfrm>
                <a:off x="6683517" y="4051935"/>
                <a:ext cx="727244" cy="148745"/>
                <a:chOff x="1791166" y="6202680"/>
                <a:chExt cx="727244" cy="148745"/>
              </a:xfrm>
            </p:grpSpPr>
            <p:cxnSp>
              <p:nvCxnSpPr>
                <p:cNvPr id="83" name="直接连接符 82">
                  <a:extLst>
                    <a:ext uri="{FF2B5EF4-FFF2-40B4-BE49-F238E27FC236}">
                      <a16:creationId xmlns:a16="http://schemas.microsoft.com/office/drawing/2014/main" id="{46C9D9B1-FA9C-48F5-B3EB-400926459B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91166" y="6343805"/>
                  <a:ext cx="727244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直接连接符 83">
                  <a:extLst>
                    <a:ext uri="{FF2B5EF4-FFF2-40B4-BE49-F238E27FC236}">
                      <a16:creationId xmlns:a16="http://schemas.microsoft.com/office/drawing/2014/main" id="{7D147C91-4ED2-47FF-B6D9-DD0C79273A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91166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直接连接符 84">
                  <a:extLst>
                    <a:ext uri="{FF2B5EF4-FFF2-40B4-BE49-F238E27FC236}">
                      <a16:creationId xmlns:a16="http://schemas.microsoft.com/office/drawing/2014/main" id="{AB6D707C-9C7E-4FBC-A152-112D4A9568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16971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15F5779D-3D86-4894-9E3A-E4CFDBBC99F3}"/>
                  </a:ext>
                </a:extLst>
              </p:cNvPr>
              <p:cNvGrpSpPr/>
              <p:nvPr/>
            </p:nvGrpSpPr>
            <p:grpSpPr>
              <a:xfrm>
                <a:off x="5955807" y="4051935"/>
                <a:ext cx="727244" cy="148745"/>
                <a:chOff x="1791166" y="6202680"/>
                <a:chExt cx="727244" cy="148745"/>
              </a:xfrm>
            </p:grpSpPr>
            <p:cxnSp>
              <p:nvCxnSpPr>
                <p:cNvPr id="80" name="直接连接符 79">
                  <a:extLst>
                    <a:ext uri="{FF2B5EF4-FFF2-40B4-BE49-F238E27FC236}">
                      <a16:creationId xmlns:a16="http://schemas.microsoft.com/office/drawing/2014/main" id="{2CFD6FCE-E167-44A8-A487-4F4B2481A4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91166" y="6343805"/>
                  <a:ext cx="727244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直接连接符 80">
                  <a:extLst>
                    <a:ext uri="{FF2B5EF4-FFF2-40B4-BE49-F238E27FC236}">
                      <a16:creationId xmlns:a16="http://schemas.microsoft.com/office/drawing/2014/main" id="{A0551CF6-A85A-451C-B059-712D46EFFE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91166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直接连接符 81">
                  <a:extLst>
                    <a:ext uri="{FF2B5EF4-FFF2-40B4-BE49-F238E27FC236}">
                      <a16:creationId xmlns:a16="http://schemas.microsoft.com/office/drawing/2014/main" id="{1CCF7B58-EDC4-4F12-B11A-A145ED997B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16971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id="{138B5150-7B55-4D3D-9C16-8722626DBA18}"/>
                  </a:ext>
                </a:extLst>
              </p:cNvPr>
              <p:cNvGrpSpPr/>
              <p:nvPr/>
            </p:nvGrpSpPr>
            <p:grpSpPr>
              <a:xfrm>
                <a:off x="5228097" y="4051935"/>
                <a:ext cx="727244" cy="148745"/>
                <a:chOff x="1791166" y="6202680"/>
                <a:chExt cx="727244" cy="148745"/>
              </a:xfrm>
            </p:grpSpPr>
            <p:cxnSp>
              <p:nvCxnSpPr>
                <p:cNvPr id="77" name="直接连接符 76">
                  <a:extLst>
                    <a:ext uri="{FF2B5EF4-FFF2-40B4-BE49-F238E27FC236}">
                      <a16:creationId xmlns:a16="http://schemas.microsoft.com/office/drawing/2014/main" id="{7BBF91A9-FEEA-4222-8AE9-C861DED81E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91166" y="6343805"/>
                  <a:ext cx="727244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直接连接符 77">
                  <a:extLst>
                    <a:ext uri="{FF2B5EF4-FFF2-40B4-BE49-F238E27FC236}">
                      <a16:creationId xmlns:a16="http://schemas.microsoft.com/office/drawing/2014/main" id="{09F0AA8C-57CB-4D84-B9DC-3224C90135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91166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直接连接符 78">
                  <a:extLst>
                    <a:ext uri="{FF2B5EF4-FFF2-40B4-BE49-F238E27FC236}">
                      <a16:creationId xmlns:a16="http://schemas.microsoft.com/office/drawing/2014/main" id="{F0D3ADBE-B176-43F5-9D86-80B5C5D0DD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16971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17F9A5B2-C76D-4D0B-BF45-6D3CBFF033B2}"/>
                  </a:ext>
                </a:extLst>
              </p:cNvPr>
              <p:cNvGrpSpPr/>
              <p:nvPr/>
            </p:nvGrpSpPr>
            <p:grpSpPr>
              <a:xfrm>
                <a:off x="4500387" y="4051935"/>
                <a:ext cx="727244" cy="148745"/>
                <a:chOff x="1791166" y="6202680"/>
                <a:chExt cx="727244" cy="148745"/>
              </a:xfrm>
            </p:grpSpPr>
            <p:cxnSp>
              <p:nvCxnSpPr>
                <p:cNvPr id="74" name="直接连接符 73">
                  <a:extLst>
                    <a:ext uri="{FF2B5EF4-FFF2-40B4-BE49-F238E27FC236}">
                      <a16:creationId xmlns:a16="http://schemas.microsoft.com/office/drawing/2014/main" id="{E504555C-01A9-407C-92EC-94A21E450A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91166" y="6343805"/>
                  <a:ext cx="727244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>
                  <a:extLst>
                    <a:ext uri="{FF2B5EF4-FFF2-40B4-BE49-F238E27FC236}">
                      <a16:creationId xmlns:a16="http://schemas.microsoft.com/office/drawing/2014/main" id="{9FBF8116-0150-4B8D-8647-87237C7280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91166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直接连接符 75">
                  <a:extLst>
                    <a:ext uri="{FF2B5EF4-FFF2-40B4-BE49-F238E27FC236}">
                      <a16:creationId xmlns:a16="http://schemas.microsoft.com/office/drawing/2014/main" id="{30496274-3AEF-446E-BC74-344FF1DC2A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16971" y="6202680"/>
                  <a:ext cx="0" cy="148745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AFB0252F-2678-4C40-9CB7-60F44EEDF41C}"/>
                </a:ext>
              </a:extLst>
            </p:cNvPr>
            <p:cNvGrpSpPr/>
            <p:nvPr/>
          </p:nvGrpSpPr>
          <p:grpSpPr>
            <a:xfrm>
              <a:off x="4067830" y="3760009"/>
              <a:ext cx="861021" cy="861021"/>
              <a:chOff x="5458408" y="4746320"/>
              <a:chExt cx="861021" cy="861021"/>
            </a:xfrm>
          </p:grpSpPr>
          <p:cxnSp>
            <p:nvCxnSpPr>
              <p:cNvPr id="87" name="直接连接符 86">
                <a:extLst>
                  <a:ext uri="{FF2B5EF4-FFF2-40B4-BE49-F238E27FC236}">
                    <a16:creationId xmlns:a16="http://schemas.microsoft.com/office/drawing/2014/main" id="{8B81F652-1BC8-481D-9B38-941F156BEB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8408" y="5176831"/>
                <a:ext cx="861021" cy="0"/>
              </a:xfrm>
              <a:prstGeom prst="line">
                <a:avLst/>
              </a:prstGeom>
              <a:ln w="19050">
                <a:solidFill>
                  <a:srgbClr val="FF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>
                <a:extLst>
                  <a:ext uri="{FF2B5EF4-FFF2-40B4-BE49-F238E27FC236}">
                    <a16:creationId xmlns:a16="http://schemas.microsoft.com/office/drawing/2014/main" id="{85B081E8-D833-4FAA-932D-F6722A88EA5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458408" y="5176831"/>
                <a:ext cx="861021" cy="0"/>
              </a:xfrm>
              <a:prstGeom prst="line">
                <a:avLst/>
              </a:prstGeom>
              <a:ln w="19050">
                <a:solidFill>
                  <a:srgbClr val="FF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弧形 88">
              <a:extLst>
                <a:ext uri="{FF2B5EF4-FFF2-40B4-BE49-F238E27FC236}">
                  <a16:creationId xmlns:a16="http://schemas.microsoft.com/office/drawing/2014/main" id="{D28D198D-0531-4C98-8EFA-76442D2C3C6F}"/>
                </a:ext>
              </a:extLst>
            </p:cNvPr>
            <p:cNvSpPr/>
            <p:nvPr/>
          </p:nvSpPr>
          <p:spPr>
            <a:xfrm>
              <a:off x="4149057" y="3702815"/>
              <a:ext cx="793102" cy="793102"/>
            </a:xfrm>
            <a:prstGeom prst="arc">
              <a:avLst>
                <a:gd name="adj1" fmla="val 5753159"/>
                <a:gd name="adj2" fmla="val 7335438"/>
              </a:avLst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7F332199-9318-434D-95D2-FF5217B68123}"/>
                </a:ext>
              </a:extLst>
            </p:cNvPr>
            <p:cNvSpPr txBox="1"/>
            <p:nvPr/>
          </p:nvSpPr>
          <p:spPr>
            <a:xfrm>
              <a:off x="4150196" y="4584443"/>
              <a:ext cx="86102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 b="1" strike="noStrike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solidFill>
                    <a:srgbClr val="0000FF"/>
                  </a:solidFill>
                </a:rPr>
                <a:t>30°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76434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BA3C416-0BD9-50B6-2801-6D0C0AD27C95}"/>
              </a:ext>
            </a:extLst>
          </p:cNvPr>
          <p:cNvSpPr txBox="1"/>
          <p:nvPr/>
        </p:nvSpPr>
        <p:spPr>
          <a:xfrm>
            <a:off x="739860" y="221206"/>
            <a:ext cx="4466622" cy="37965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练习二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5C93338-4045-CA98-06EF-7ACBC62C3434}"/>
              </a:ext>
            </a:extLst>
          </p:cNvPr>
          <p:cNvSpPr txBox="1"/>
          <p:nvPr/>
        </p:nvSpPr>
        <p:spPr>
          <a:xfrm>
            <a:off x="454867" y="751523"/>
            <a:ext cx="11357687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11. </a:t>
            </a:r>
            <a:r>
              <a:rPr lang="zh-CN" altLang="en-US" dirty="0"/>
              <a:t>用                                                        设计一个“小小动物园”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FDC98B0-50EB-AFA2-53AC-DC8328EE9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805" y="602664"/>
            <a:ext cx="5411370" cy="99868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641D510-2CBF-D8A8-A12C-10C8311941CB}"/>
              </a:ext>
            </a:extLst>
          </p:cNvPr>
          <p:cNvSpPr txBox="1"/>
          <p:nvPr/>
        </p:nvSpPr>
        <p:spPr>
          <a:xfrm>
            <a:off x="977384" y="1705790"/>
            <a:ext cx="10657889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的导游图。画出示意图，并描述各个场馆的位置。再设计</a:t>
            </a:r>
            <a:endParaRPr lang="en-US" altLang="zh-CN" dirty="0"/>
          </a:p>
          <a:p>
            <a:r>
              <a:rPr lang="zh-CN" altLang="en-US" dirty="0"/>
              <a:t>一条参观路线，并说一说怎么走。</a:t>
            </a:r>
          </a:p>
        </p:txBody>
      </p:sp>
    </p:spTree>
    <p:extLst>
      <p:ext uri="{BB962C8B-B14F-4D97-AF65-F5344CB8AC3E}">
        <p14:creationId xmlns:p14="http://schemas.microsoft.com/office/powerpoint/2010/main" val="76476004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863B2149-C159-49B7-9293-09318E731655}"/>
              </a:ext>
            </a:extLst>
          </p:cNvPr>
          <p:cNvSpPr txBox="1"/>
          <p:nvPr/>
        </p:nvSpPr>
        <p:spPr>
          <a:xfrm>
            <a:off x="865411" y="2435885"/>
            <a:ext cx="10863166" cy="8065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sz="4000" dirty="0"/>
              <a:t>通过今天的整理和复习，你们有哪些新的收获？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17712</TotalTime>
  <Words>1921</Words>
  <Application>Microsoft Office PowerPoint</Application>
  <PresentationFormat>宽屏</PresentationFormat>
  <Paragraphs>314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4" baseType="lpstr"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zyccl</dc:creator>
  <cp:lastModifiedBy>WF</cp:lastModifiedBy>
  <cp:revision>3458</cp:revision>
  <dcterms:created xsi:type="dcterms:W3CDTF">2016-01-14T07:05:00Z</dcterms:created>
  <dcterms:modified xsi:type="dcterms:W3CDTF">2026-08-19T11:13:32Z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