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811" r:id="rId3"/>
    <p:sldId id="743" r:id="rId4"/>
    <p:sldId id="913" r:id="rId5"/>
    <p:sldId id="814" r:id="rId6"/>
    <p:sldId id="894" r:id="rId7"/>
    <p:sldId id="815" r:id="rId8"/>
    <p:sldId id="905" r:id="rId9"/>
    <p:sldId id="912" r:id="rId10"/>
    <p:sldId id="911" r:id="rId11"/>
    <p:sldId id="914" r:id="rId12"/>
    <p:sldId id="915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DFD5E7"/>
    <a:srgbClr val="CFC1DB"/>
    <a:srgbClr val="FDE3E8"/>
    <a:srgbClr val="FCD1D9"/>
    <a:srgbClr val="343433"/>
    <a:srgbClr val="F76217"/>
    <a:srgbClr val="A1C7EA"/>
    <a:srgbClr val="FE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一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795978" y="214046"/>
            <a:ext cx="274154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195571"/>
            <a:ext cx="2630716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6" y="473343"/>
            <a:ext cx="2503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2520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42750" cy="7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用方向和距离确定位置（</a:t>
            </a:r>
            <a:r>
              <a:rPr lang="en-US" altLang="zh-CN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48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确定位置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79014" y="1366682"/>
            <a:ext cx="10343187" cy="4632902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100428" y="1371609"/>
            <a:ext cx="9993669" cy="4534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结合具体事例，根据方向和距离的描述，在图上确定某个点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的位置；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通过绘制平面图，培养学生的动手操作能力，在活动中，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培养学生合作探究的意识和能力，积累活动经验，发展学生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的空间观念；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联系生活实际，使学生体会在图上准确地标出物体位置的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重要性，感受数学就在身边，激发学习兴趣。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F625AC6-3B7C-D5F3-C761-E31AE786C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24" y="925783"/>
            <a:ext cx="5409108" cy="52863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4B2D74D-77DD-432D-748C-717F9B7A4153}"/>
              </a:ext>
            </a:extLst>
          </p:cNvPr>
          <p:cNvSpPr txBox="1"/>
          <p:nvPr/>
        </p:nvSpPr>
        <p:spPr>
          <a:xfrm>
            <a:off x="7920852" y="2602029"/>
            <a:ext cx="999212" cy="573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医院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437698" y="1194265"/>
            <a:ext cx="6868168" cy="1356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以学校为参照点，分别说说医院、邮局、图书馆和商场的位置。</a:t>
            </a:r>
          </a:p>
        </p:txBody>
      </p:sp>
      <p:sp>
        <p:nvSpPr>
          <p:cNvPr id="12" name="弧形 11">
            <a:extLst>
              <a:ext uri="{FF2B5EF4-FFF2-40B4-BE49-F238E27FC236}">
                <a16:creationId xmlns:a16="http://schemas.microsoft.com/office/drawing/2014/main" id="{13361E00-7612-ED44-DCD1-FC2A2FD47E2F}"/>
              </a:ext>
            </a:extLst>
          </p:cNvPr>
          <p:cNvSpPr/>
          <p:nvPr/>
        </p:nvSpPr>
        <p:spPr>
          <a:xfrm>
            <a:off x="8720694" y="3157908"/>
            <a:ext cx="914400" cy="914400"/>
          </a:xfrm>
          <a:prstGeom prst="arc">
            <a:avLst>
              <a:gd name="adj1" fmla="val 14644434"/>
              <a:gd name="adj2" fmla="val 16347126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0E3CC46-4F8D-CD73-3F37-19E0C44D6F88}"/>
              </a:ext>
            </a:extLst>
          </p:cNvPr>
          <p:cNvSpPr txBox="1"/>
          <p:nvPr/>
        </p:nvSpPr>
        <p:spPr>
          <a:xfrm>
            <a:off x="8653532" y="2520594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14" name="弧形 13">
            <a:extLst>
              <a:ext uri="{FF2B5EF4-FFF2-40B4-BE49-F238E27FC236}">
                <a16:creationId xmlns:a16="http://schemas.microsoft.com/office/drawing/2014/main" id="{129A3B8D-54C3-9382-2F38-658D10814D4A}"/>
              </a:ext>
            </a:extLst>
          </p:cNvPr>
          <p:cNvSpPr/>
          <p:nvPr/>
        </p:nvSpPr>
        <p:spPr>
          <a:xfrm>
            <a:off x="8619545" y="3104334"/>
            <a:ext cx="914400" cy="914400"/>
          </a:xfrm>
          <a:prstGeom prst="arc">
            <a:avLst>
              <a:gd name="adj1" fmla="val 19592021"/>
              <a:gd name="adj2" fmla="val 76884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5ED088A-5507-C876-F5B3-A9CE3D7C4BE3}"/>
              </a:ext>
            </a:extLst>
          </p:cNvPr>
          <p:cNvSpPr txBox="1"/>
          <p:nvPr/>
        </p:nvSpPr>
        <p:spPr>
          <a:xfrm>
            <a:off x="10195661" y="3019804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375D8DC-0FF4-FAEA-F0BC-334B9D431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>
            <a:off x="6882696" y="1339769"/>
            <a:ext cx="4590395" cy="230566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99EFDEA-1E4C-9C8C-7AFF-2AD50F1E0CD1}"/>
              </a:ext>
            </a:extLst>
          </p:cNvPr>
          <p:cNvSpPr txBox="1"/>
          <p:nvPr/>
        </p:nvSpPr>
        <p:spPr>
          <a:xfrm>
            <a:off x="448255" y="2737927"/>
            <a:ext cx="566601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医院在学校</a:t>
            </a:r>
            <a:r>
              <a:rPr lang="zh-CN" altLang="en-US" sz="3200" dirty="0">
                <a:solidFill>
                  <a:srgbClr val="FF0000"/>
                </a:solidFill>
              </a:rPr>
              <a:t>北偏西 </a:t>
            </a:r>
            <a:r>
              <a:rPr lang="en-US" altLang="zh-CN" sz="3200" dirty="0">
                <a:solidFill>
                  <a:srgbClr val="FF0000"/>
                </a:solidFill>
              </a:rPr>
              <a:t>30°</a:t>
            </a:r>
            <a:r>
              <a:rPr lang="zh-CN" altLang="en-US" sz="3200" dirty="0"/>
              <a:t>方向上，距离是 </a:t>
            </a:r>
            <a:r>
              <a:rPr lang="en-US" altLang="zh-CN" sz="3200" dirty="0">
                <a:solidFill>
                  <a:srgbClr val="FF0000"/>
                </a:solidFill>
              </a:rPr>
              <a:t>500</a:t>
            </a:r>
            <a:r>
              <a:rPr lang="en-US" altLang="zh-CN" sz="3200" dirty="0"/>
              <a:t> m</a:t>
            </a:r>
            <a:r>
              <a:rPr lang="zh-CN" altLang="en-US" sz="3200" dirty="0"/>
              <a:t>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313BBA2-8261-625A-0AEB-B54F2791CE2A}"/>
              </a:ext>
            </a:extLst>
          </p:cNvPr>
          <p:cNvSpPr txBox="1"/>
          <p:nvPr/>
        </p:nvSpPr>
        <p:spPr>
          <a:xfrm>
            <a:off x="448255" y="4128188"/>
            <a:ext cx="566601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邮局在学校</a:t>
            </a:r>
            <a:r>
              <a:rPr lang="zh-CN" altLang="en-US" sz="3200" dirty="0">
                <a:solidFill>
                  <a:srgbClr val="FF0000"/>
                </a:solidFill>
              </a:rPr>
              <a:t>东偏北 </a:t>
            </a:r>
            <a:r>
              <a:rPr lang="en-US" altLang="zh-CN" sz="3200" dirty="0">
                <a:solidFill>
                  <a:srgbClr val="FF0000"/>
                </a:solidFill>
              </a:rPr>
              <a:t>45°</a:t>
            </a:r>
            <a:r>
              <a:rPr lang="zh-CN" altLang="en-US" sz="3200" dirty="0"/>
              <a:t>方向上，距离是 </a:t>
            </a:r>
            <a:r>
              <a:rPr lang="en-US" altLang="zh-CN" sz="3200" dirty="0">
                <a:solidFill>
                  <a:srgbClr val="FF0000"/>
                </a:solidFill>
              </a:rPr>
              <a:t>1000</a:t>
            </a:r>
            <a:r>
              <a:rPr lang="en-US" altLang="zh-CN" sz="3200" dirty="0"/>
              <a:t> m</a:t>
            </a:r>
            <a:r>
              <a:rPr lang="zh-CN" altLang="en-US" sz="3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/>
      <p:bldP spid="14" grpId="0" animBg="1"/>
      <p:bldP spid="15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57835DD-A252-8A1E-C746-259A23019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24" y="925783"/>
            <a:ext cx="5409108" cy="528635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ED4B7CB-4DE9-A1D4-C6AD-6ACB4B4EC606}"/>
              </a:ext>
            </a:extLst>
          </p:cNvPr>
          <p:cNvSpPr txBox="1"/>
          <p:nvPr/>
        </p:nvSpPr>
        <p:spPr>
          <a:xfrm>
            <a:off x="8060811" y="2435235"/>
            <a:ext cx="999212" cy="573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医院</a:t>
            </a:r>
          </a:p>
        </p:txBody>
      </p:sp>
      <p:sp>
        <p:nvSpPr>
          <p:cNvPr id="8" name="弧形 7">
            <a:extLst>
              <a:ext uri="{FF2B5EF4-FFF2-40B4-BE49-F238E27FC236}">
                <a16:creationId xmlns:a16="http://schemas.microsoft.com/office/drawing/2014/main" id="{D8E30418-09DF-77E7-9195-FEED49955AB4}"/>
              </a:ext>
            </a:extLst>
          </p:cNvPr>
          <p:cNvSpPr/>
          <p:nvPr/>
        </p:nvSpPr>
        <p:spPr>
          <a:xfrm>
            <a:off x="8544302" y="3004035"/>
            <a:ext cx="914400" cy="914400"/>
          </a:xfrm>
          <a:prstGeom prst="arc">
            <a:avLst>
              <a:gd name="adj1" fmla="val 751836"/>
              <a:gd name="adj2" fmla="val 2220173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51A302-25B7-0D71-88FA-7E023EF143A2}"/>
              </a:ext>
            </a:extLst>
          </p:cNvPr>
          <p:cNvSpPr txBox="1"/>
          <p:nvPr/>
        </p:nvSpPr>
        <p:spPr>
          <a:xfrm>
            <a:off x="9420689" y="3501177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11" name="弧形 10">
            <a:extLst>
              <a:ext uri="{FF2B5EF4-FFF2-40B4-BE49-F238E27FC236}">
                <a16:creationId xmlns:a16="http://schemas.microsoft.com/office/drawing/2014/main" id="{F03E2D45-52E9-4B43-EF1C-3033E920629E}"/>
              </a:ext>
            </a:extLst>
          </p:cNvPr>
          <p:cNvSpPr/>
          <p:nvPr/>
        </p:nvSpPr>
        <p:spPr>
          <a:xfrm>
            <a:off x="8750042" y="2976880"/>
            <a:ext cx="914400" cy="914400"/>
          </a:xfrm>
          <a:prstGeom prst="arc">
            <a:avLst>
              <a:gd name="adj1" fmla="val 5482763"/>
              <a:gd name="adj2" fmla="val 6837644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0E3FE5C-7D3D-8523-D86D-3B79BBA6257B}"/>
              </a:ext>
            </a:extLst>
          </p:cNvPr>
          <p:cNvSpPr txBox="1"/>
          <p:nvPr/>
        </p:nvSpPr>
        <p:spPr>
          <a:xfrm>
            <a:off x="8477935" y="3568584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52F8A96-4671-5A82-BDD4-C5DF0E218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 rot="10800000">
            <a:off x="6901884" y="3485937"/>
            <a:ext cx="4590395" cy="230566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01CE051-7636-621A-A600-70A09A4F6FB5}"/>
              </a:ext>
            </a:extLst>
          </p:cNvPr>
          <p:cNvSpPr txBox="1"/>
          <p:nvPr/>
        </p:nvSpPr>
        <p:spPr>
          <a:xfrm>
            <a:off x="494908" y="1319670"/>
            <a:ext cx="632577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图书馆在学校</a:t>
            </a:r>
            <a:r>
              <a:rPr lang="zh-CN" altLang="en-US" sz="3200" dirty="0">
                <a:solidFill>
                  <a:srgbClr val="FF0000"/>
                </a:solidFill>
              </a:rPr>
              <a:t>东偏</a:t>
            </a:r>
            <a:r>
              <a:rPr lang="zh-CN" altLang="en-US" sz="3200">
                <a:solidFill>
                  <a:srgbClr val="FF0000"/>
                </a:solidFill>
              </a:rPr>
              <a:t>南 </a:t>
            </a:r>
            <a:r>
              <a:rPr lang="en-US" altLang="zh-CN" sz="3200">
                <a:solidFill>
                  <a:srgbClr val="FF0000"/>
                </a:solidFill>
              </a:rPr>
              <a:t>45°</a:t>
            </a:r>
            <a:r>
              <a:rPr lang="zh-CN" altLang="en-US" sz="3200" dirty="0"/>
              <a:t>方向上，距离是 </a:t>
            </a:r>
            <a:r>
              <a:rPr lang="en-US" altLang="zh-CN" sz="3200" dirty="0">
                <a:solidFill>
                  <a:srgbClr val="FF0000"/>
                </a:solidFill>
              </a:rPr>
              <a:t>500</a:t>
            </a:r>
            <a:r>
              <a:rPr lang="en-US" altLang="zh-CN" sz="3200" dirty="0"/>
              <a:t> m</a:t>
            </a:r>
            <a:r>
              <a:rPr lang="zh-CN" altLang="en-US" sz="3200" dirty="0"/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1AC190-65A3-4D14-EA20-65B01D5D33A6}"/>
              </a:ext>
            </a:extLst>
          </p:cNvPr>
          <p:cNvSpPr txBox="1"/>
          <p:nvPr/>
        </p:nvSpPr>
        <p:spPr>
          <a:xfrm>
            <a:off x="494908" y="2709931"/>
            <a:ext cx="566601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商场在学校</a:t>
            </a:r>
            <a:r>
              <a:rPr lang="zh-CN" altLang="en-US" sz="3200" dirty="0">
                <a:solidFill>
                  <a:srgbClr val="FF0000"/>
                </a:solidFill>
              </a:rPr>
              <a:t>南</a:t>
            </a:r>
            <a:r>
              <a:rPr lang="zh-CN" altLang="en-US" sz="3200">
                <a:solidFill>
                  <a:srgbClr val="FF0000"/>
                </a:solidFill>
              </a:rPr>
              <a:t>偏西 </a:t>
            </a:r>
            <a:r>
              <a:rPr lang="en-US" altLang="zh-CN" sz="3200">
                <a:solidFill>
                  <a:srgbClr val="FF0000"/>
                </a:solidFill>
              </a:rPr>
              <a:t>30°</a:t>
            </a:r>
            <a:r>
              <a:rPr lang="zh-CN" altLang="en-US" sz="3200" dirty="0"/>
              <a:t>方向上，距离是 </a:t>
            </a:r>
            <a:r>
              <a:rPr lang="en-US" altLang="zh-CN" sz="3200" dirty="0">
                <a:solidFill>
                  <a:srgbClr val="FF0000"/>
                </a:solidFill>
              </a:rPr>
              <a:t>1500</a:t>
            </a:r>
            <a:r>
              <a:rPr lang="en-US" altLang="zh-CN" sz="3200" dirty="0"/>
              <a:t> m</a:t>
            </a:r>
            <a:r>
              <a:rPr lang="zh-CN" altLang="en-US" sz="3200" dirty="0"/>
              <a:t>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B919156-7BE2-AA0D-72E3-EDED38049643}"/>
              </a:ext>
            </a:extLst>
          </p:cNvPr>
          <p:cNvGrpSpPr/>
          <p:nvPr/>
        </p:nvGrpSpPr>
        <p:grpSpPr>
          <a:xfrm>
            <a:off x="541563" y="4208104"/>
            <a:ext cx="6020216" cy="2034074"/>
            <a:chOff x="532232" y="4236097"/>
            <a:chExt cx="6020216" cy="2034074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A5996D5-5328-41AE-D7DC-C8FB105FE4EF}"/>
                </a:ext>
              </a:extLst>
            </p:cNvPr>
            <p:cNvSpPr txBox="1"/>
            <p:nvPr/>
          </p:nvSpPr>
          <p:spPr>
            <a:xfrm>
              <a:off x="578887" y="4364420"/>
              <a:ext cx="532739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在平面图上描述某个点的位置：</a:t>
              </a:r>
              <a:endParaRPr lang="zh-CN" altLang="en-US" sz="28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45FB58-19AF-4248-365A-786064F9F0E2}"/>
                </a:ext>
              </a:extLst>
            </p:cNvPr>
            <p:cNvSpPr txBox="1"/>
            <p:nvPr/>
          </p:nvSpPr>
          <p:spPr>
            <a:xfrm>
              <a:off x="578887" y="4998673"/>
              <a:ext cx="449047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①</a:t>
              </a:r>
              <a:r>
                <a:rPr lang="zh-CN" altLang="en-US" sz="2800" b="1" i="0" u="none" strike="noStrike" baseline="0" dirty="0">
                  <a:latin typeface="+mn-lt"/>
                  <a:ea typeface="楷体" panose="02010609060101010101" pitchFamily="49" charset="-122"/>
                </a:rPr>
                <a:t> </a:t>
              </a:r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确定</a:t>
              </a:r>
              <a:r>
                <a:rPr lang="zh-CN" altLang="en-US" sz="2800" b="1" i="0" u="none" strike="noStrike" baseline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参照点</a:t>
              </a:r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；</a:t>
              </a:r>
              <a:endParaRPr lang="zh-CN" altLang="en-US" sz="2800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D91CD9F-2D50-AFE4-7C39-71EE365ABBDB}"/>
                </a:ext>
              </a:extLst>
            </p:cNvPr>
            <p:cNvSpPr txBox="1"/>
            <p:nvPr/>
          </p:nvSpPr>
          <p:spPr>
            <a:xfrm>
              <a:off x="578887" y="5632927"/>
              <a:ext cx="597356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②</a:t>
              </a:r>
              <a:r>
                <a:rPr lang="zh-CN" altLang="en-US" sz="2800" b="1" i="0" u="none" strike="noStrike" baseline="0" dirty="0">
                  <a:latin typeface="+mn-lt"/>
                  <a:ea typeface="楷体" panose="02010609060101010101" pitchFamily="49" charset="-122"/>
                </a:rPr>
                <a:t> </a:t>
              </a:r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找到相对于参照点的</a:t>
              </a:r>
              <a:r>
                <a:rPr lang="zh-CN" altLang="en-US" sz="2800" b="1" i="0" u="none" strike="noStrike" baseline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距离</a:t>
              </a:r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和</a:t>
              </a:r>
              <a:r>
                <a:rPr lang="zh-CN" altLang="en-US" sz="2800" b="1" i="0" u="none" strike="noStrike" baseline="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方向</a:t>
              </a:r>
              <a:r>
                <a:rPr lang="en-US" altLang="zh-CN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endParaRPr lang="zh-CN" altLang="en-US" sz="2800" dirty="0"/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3D9A731D-4F43-974B-D20A-1AF8DF04554F}"/>
                </a:ext>
              </a:extLst>
            </p:cNvPr>
            <p:cNvSpPr/>
            <p:nvPr/>
          </p:nvSpPr>
          <p:spPr>
            <a:xfrm>
              <a:off x="532232" y="4236097"/>
              <a:ext cx="5935623" cy="2034074"/>
            </a:xfrm>
            <a:prstGeom prst="roundRect">
              <a:avLst>
                <a:gd name="adj" fmla="val 6117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56258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1756716" y="1208856"/>
            <a:ext cx="4240786" cy="317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一艘货船位于搜救船</a:t>
            </a:r>
          </a:p>
          <a:p>
            <a:r>
              <a:rPr lang="zh-CN" altLang="en-US" dirty="0"/>
              <a:t>北偏西 </a:t>
            </a:r>
            <a:r>
              <a:rPr lang="en-US" altLang="zh-CN" dirty="0"/>
              <a:t>40°</a:t>
            </a:r>
            <a:r>
              <a:rPr lang="zh-CN" altLang="en-US" dirty="0"/>
              <a:t>方向上，</a:t>
            </a:r>
          </a:p>
          <a:p>
            <a:r>
              <a:rPr lang="zh-CN" altLang="en-US" dirty="0"/>
              <a:t>距离搜救船 </a:t>
            </a:r>
            <a:r>
              <a:rPr lang="en-US" altLang="zh-CN" dirty="0"/>
              <a:t>1000 m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请你在右图中标出货</a:t>
            </a:r>
          </a:p>
          <a:p>
            <a:r>
              <a:rPr lang="zh-CN" altLang="en-US" dirty="0"/>
              <a:t>船的位置。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676715" y="1307055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E2AC736F-77E8-D7E6-B7BB-C2C2265B9631}"/>
              </a:ext>
            </a:extLst>
          </p:cNvPr>
          <p:cNvCxnSpPr>
            <a:cxnSpLocks/>
          </p:cNvCxnSpPr>
          <p:nvPr/>
        </p:nvCxnSpPr>
        <p:spPr>
          <a:xfrm>
            <a:off x="6848669" y="3275046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476AC36-321D-AB2E-8F17-1FAF0291839B}"/>
              </a:ext>
            </a:extLst>
          </p:cNvPr>
          <p:cNvCxnSpPr>
            <a:cxnSpLocks/>
          </p:cNvCxnSpPr>
          <p:nvPr/>
        </p:nvCxnSpPr>
        <p:spPr>
          <a:xfrm rot="5400000">
            <a:off x="6848669" y="3275046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756B160-AAF0-284A-54D1-06E7E8639BC0}"/>
              </a:ext>
            </a:extLst>
          </p:cNvPr>
          <p:cNvSpPr txBox="1"/>
          <p:nvPr/>
        </p:nvSpPr>
        <p:spPr>
          <a:xfrm>
            <a:off x="9030864" y="395849"/>
            <a:ext cx="459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北</a:t>
            </a:r>
            <a:endParaRPr lang="zh-CN" altLang="en-US" sz="2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7401704-0F10-EF68-22EF-954BADA0DAEB}"/>
              </a:ext>
            </a:extLst>
          </p:cNvPr>
          <p:cNvSpPr txBox="1"/>
          <p:nvPr/>
        </p:nvSpPr>
        <p:spPr>
          <a:xfrm>
            <a:off x="9170823" y="3331031"/>
            <a:ext cx="1481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搜救船</a:t>
            </a:r>
            <a:endParaRPr lang="zh-CN" altLang="en-US" sz="2800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D4BB8BF-16B4-ABC3-6ABE-BC2C28CF7A22}"/>
              </a:ext>
            </a:extLst>
          </p:cNvPr>
          <p:cNvSpPr/>
          <p:nvPr/>
        </p:nvSpPr>
        <p:spPr>
          <a:xfrm>
            <a:off x="9197962" y="3203046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34E5C14-3D34-58DB-C816-6257963B2764}"/>
              </a:ext>
            </a:extLst>
          </p:cNvPr>
          <p:cNvGrpSpPr/>
          <p:nvPr/>
        </p:nvGrpSpPr>
        <p:grpSpPr>
          <a:xfrm>
            <a:off x="10652448" y="5010719"/>
            <a:ext cx="1169524" cy="685621"/>
            <a:chOff x="9822765" y="5130070"/>
            <a:chExt cx="1169524" cy="685621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219F7921-FAA0-FF3E-320A-8EE36555DA11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196" y="5805296"/>
              <a:ext cx="72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60023E6F-8DD3-9D27-75B0-FB7A57EA27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2963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F36CA467-6CDB-B48F-DEFF-1CC090A03A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52759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D627225-667E-E3DD-1EB6-BA22E4C03260}"/>
                </a:ext>
              </a:extLst>
            </p:cNvPr>
            <p:cNvSpPr txBox="1"/>
            <p:nvPr/>
          </p:nvSpPr>
          <p:spPr>
            <a:xfrm>
              <a:off x="9822765" y="5130070"/>
              <a:ext cx="11695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500 m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C9FD451-ED91-8CE0-A844-7E4CA35E78D8}"/>
              </a:ext>
            </a:extLst>
          </p:cNvPr>
          <p:cNvGrpSpPr/>
          <p:nvPr/>
        </p:nvGrpSpPr>
        <p:grpSpPr>
          <a:xfrm>
            <a:off x="341448" y="4378289"/>
            <a:ext cx="6581857" cy="1263505"/>
            <a:chOff x="692905" y="4803561"/>
            <a:chExt cx="6581857" cy="1263505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369A439-67F4-8D06-F8F5-457CB89DB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905" y="4803561"/>
              <a:ext cx="1231244" cy="1263505"/>
            </a:xfrm>
            <a:prstGeom prst="rect">
              <a:avLst/>
            </a:prstGeom>
          </p:spPr>
        </p:pic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id="{EFFBF4E8-6202-0D1C-1E61-4814F5526736}"/>
                </a:ext>
              </a:extLst>
            </p:cNvPr>
            <p:cNvSpPr/>
            <p:nvPr/>
          </p:nvSpPr>
          <p:spPr>
            <a:xfrm>
              <a:off x="2303420" y="5122181"/>
              <a:ext cx="4971342" cy="803303"/>
            </a:xfrm>
            <a:prstGeom prst="wedgeRoundRectCallout">
              <a:avLst>
                <a:gd name="adj1" fmla="val -57547"/>
                <a:gd name="adj2" fmla="val -21082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如何在图上标出货船的位置？</a:t>
              </a:r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id="{95BA784D-D4C6-A843-2331-7BB5AC7A57AD}"/>
              </a:ext>
            </a:extLst>
          </p:cNvPr>
          <p:cNvSpPr/>
          <p:nvPr/>
        </p:nvSpPr>
        <p:spPr>
          <a:xfrm>
            <a:off x="9232638" y="3331031"/>
            <a:ext cx="1382482" cy="52322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0FABC47-35DA-D8EC-3D6C-A33B250A8114}"/>
              </a:ext>
            </a:extLst>
          </p:cNvPr>
          <p:cNvSpPr txBox="1"/>
          <p:nvPr/>
        </p:nvSpPr>
        <p:spPr>
          <a:xfrm>
            <a:off x="9594854" y="3863678"/>
            <a:ext cx="15554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观测点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B115587-6B89-3FE9-976D-6289007F0FF6}"/>
              </a:ext>
            </a:extLst>
          </p:cNvPr>
          <p:cNvCxnSpPr>
            <a:cxnSpLocks/>
          </p:cNvCxnSpPr>
          <p:nvPr/>
        </p:nvCxnSpPr>
        <p:spPr>
          <a:xfrm>
            <a:off x="1810139" y="2486609"/>
            <a:ext cx="371358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1ADD9F4C-3EE2-BC0B-9F26-EA5883BAA834}"/>
              </a:ext>
            </a:extLst>
          </p:cNvPr>
          <p:cNvSpPr txBox="1"/>
          <p:nvPr/>
        </p:nvSpPr>
        <p:spPr>
          <a:xfrm>
            <a:off x="3651254" y="691271"/>
            <a:ext cx="32440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用量角器画出方向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F6E80B9C-97FB-1692-B3EA-584304AC0C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>
            <a:off x="6963453" y="1050755"/>
            <a:ext cx="4590395" cy="2305664"/>
          </a:xfrm>
          <a:prstGeom prst="rect">
            <a:avLst/>
          </a:prstGeom>
        </p:spPr>
      </p:pic>
      <p:sp>
        <p:nvSpPr>
          <p:cNvPr id="25" name="椭圆 24">
            <a:extLst>
              <a:ext uri="{FF2B5EF4-FFF2-40B4-BE49-F238E27FC236}">
                <a16:creationId xmlns:a16="http://schemas.microsoft.com/office/drawing/2014/main" id="{71DDD08F-73C6-9AAA-1B4C-D4967096C0DC}"/>
              </a:ext>
            </a:extLst>
          </p:cNvPr>
          <p:cNvSpPr/>
          <p:nvPr/>
        </p:nvSpPr>
        <p:spPr>
          <a:xfrm>
            <a:off x="7731852" y="1485374"/>
            <a:ext cx="108000" cy="10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B81C768-52F1-E556-0C19-528E152B46C2}"/>
              </a:ext>
            </a:extLst>
          </p:cNvPr>
          <p:cNvCxnSpPr>
            <a:cxnSpLocks/>
          </p:cNvCxnSpPr>
          <p:nvPr/>
        </p:nvCxnSpPr>
        <p:spPr>
          <a:xfrm>
            <a:off x="7599255" y="1302647"/>
            <a:ext cx="1657126" cy="19748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弧形 28">
            <a:extLst>
              <a:ext uri="{FF2B5EF4-FFF2-40B4-BE49-F238E27FC236}">
                <a16:creationId xmlns:a16="http://schemas.microsoft.com/office/drawing/2014/main" id="{C42F5284-1F4F-2A6A-0BBD-F1BA16197DF2}"/>
              </a:ext>
            </a:extLst>
          </p:cNvPr>
          <p:cNvSpPr/>
          <p:nvPr/>
        </p:nvSpPr>
        <p:spPr>
          <a:xfrm>
            <a:off x="8833857" y="2892192"/>
            <a:ext cx="914400" cy="914400"/>
          </a:xfrm>
          <a:prstGeom prst="arc">
            <a:avLst>
              <a:gd name="adj1" fmla="val 13938422"/>
              <a:gd name="adj2" fmla="val 1607339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121687B-FED9-8485-10B7-A44663612CE7}"/>
              </a:ext>
            </a:extLst>
          </p:cNvPr>
          <p:cNvSpPr txBox="1"/>
          <p:nvPr/>
        </p:nvSpPr>
        <p:spPr>
          <a:xfrm>
            <a:off x="8725536" y="2385004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8E2D546-A1D1-DA37-5798-457FCF62506A}"/>
              </a:ext>
            </a:extLst>
          </p:cNvPr>
          <p:cNvSpPr txBox="1"/>
          <p:nvPr/>
        </p:nvSpPr>
        <p:spPr>
          <a:xfrm>
            <a:off x="8341562" y="5969382"/>
            <a:ext cx="3726544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rgbClr val="FF00FF"/>
                </a:solidFill>
              </a:rPr>
              <a:t>图中用 </a:t>
            </a:r>
            <a:r>
              <a:rPr lang="en-US" altLang="zh-CN" sz="2400" dirty="0">
                <a:solidFill>
                  <a:srgbClr val="FF00FF"/>
                </a:solidFill>
              </a:rPr>
              <a:t>1 cm </a:t>
            </a:r>
            <a:r>
              <a:rPr lang="zh-CN" altLang="en-US" sz="2400" dirty="0">
                <a:solidFill>
                  <a:srgbClr val="FF00FF"/>
                </a:solidFill>
              </a:rPr>
              <a:t>表示 </a:t>
            </a:r>
            <a:r>
              <a:rPr lang="en-US" altLang="zh-CN" sz="2400" dirty="0">
                <a:solidFill>
                  <a:srgbClr val="FF00FF"/>
                </a:solidFill>
              </a:rPr>
              <a:t>500 m</a:t>
            </a:r>
            <a:endParaRPr lang="zh-CN" altLang="en-US" sz="2400" dirty="0">
              <a:solidFill>
                <a:srgbClr val="FF00FF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3B4E75F0-C58F-0BA4-B435-6B5D5A7B77B7}"/>
              </a:ext>
            </a:extLst>
          </p:cNvPr>
          <p:cNvSpPr/>
          <p:nvPr/>
        </p:nvSpPr>
        <p:spPr>
          <a:xfrm>
            <a:off x="10500798" y="4926123"/>
            <a:ext cx="1368416" cy="92396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0CB1A4D-4EC6-856A-D597-665D06A685DB}"/>
              </a:ext>
            </a:extLst>
          </p:cNvPr>
          <p:cNvCxnSpPr>
            <a:cxnSpLocks/>
          </p:cNvCxnSpPr>
          <p:nvPr/>
        </p:nvCxnSpPr>
        <p:spPr>
          <a:xfrm>
            <a:off x="1875453" y="3102429"/>
            <a:ext cx="3713584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136538B9-6C76-E9EE-FAA8-C1DB953CEC72}"/>
              </a:ext>
            </a:extLst>
          </p:cNvPr>
          <p:cNvSpPr txBox="1"/>
          <p:nvPr/>
        </p:nvSpPr>
        <p:spPr>
          <a:xfrm>
            <a:off x="3688576" y="3835687"/>
            <a:ext cx="40432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FF00FF"/>
                </a:solidFill>
              </a:rPr>
              <a:t>1000 m</a:t>
            </a:r>
            <a:r>
              <a:rPr lang="zh-CN" altLang="en-US" dirty="0">
                <a:solidFill>
                  <a:srgbClr val="FF00FF"/>
                </a:solidFill>
              </a:rPr>
              <a:t>要用 </a:t>
            </a:r>
            <a:r>
              <a:rPr lang="en-US" altLang="zh-CN" dirty="0">
                <a:solidFill>
                  <a:srgbClr val="FF00FF"/>
                </a:solidFill>
              </a:rPr>
              <a:t>2 cm</a:t>
            </a:r>
            <a:r>
              <a:rPr lang="zh-CN" altLang="en-US" dirty="0">
                <a:solidFill>
                  <a:srgbClr val="FF00FF"/>
                </a:solidFill>
              </a:rPr>
              <a:t>表示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7E6F36CD-8FAA-E630-CD03-54DDA1BFDACA}"/>
              </a:ext>
            </a:extLst>
          </p:cNvPr>
          <p:cNvSpPr/>
          <p:nvPr/>
        </p:nvSpPr>
        <p:spPr>
          <a:xfrm>
            <a:off x="8258104" y="2100877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2F9388D-B665-1597-AE9E-B8F9BBECEFBB}"/>
              </a:ext>
            </a:extLst>
          </p:cNvPr>
          <p:cNvSpPr txBox="1"/>
          <p:nvPr/>
        </p:nvSpPr>
        <p:spPr>
          <a:xfrm>
            <a:off x="7327872" y="2104732"/>
            <a:ext cx="11166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货船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211A4646-C705-6EB1-9FC8-F38CF526C8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" t="17815" r="3726" b="21017"/>
          <a:stretch>
            <a:fillRect/>
          </a:stretch>
        </p:blipFill>
        <p:spPr>
          <a:xfrm rot="-7800000">
            <a:off x="3074543" y="-459077"/>
            <a:ext cx="8518849" cy="112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5" grpId="0" animBg="1"/>
      <p:bldP spid="19" grpId="0"/>
      <p:bldP spid="23" grpId="0"/>
      <p:bldP spid="25" grpId="0" animBg="1"/>
      <p:bldP spid="29" grpId="0" animBg="1"/>
      <p:bldP spid="30" grpId="0"/>
      <p:bldP spid="50" grpId="0"/>
      <p:bldP spid="53" grpId="0" animBg="1"/>
      <p:bldP spid="32" grpId="0"/>
      <p:bldP spid="34" grpId="0" animBg="1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F956ADB-CBAF-7527-666F-91175D219CB7}"/>
              </a:ext>
            </a:extLst>
          </p:cNvPr>
          <p:cNvCxnSpPr>
            <a:cxnSpLocks/>
          </p:cNvCxnSpPr>
          <p:nvPr/>
        </p:nvCxnSpPr>
        <p:spPr>
          <a:xfrm>
            <a:off x="6848669" y="3275046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83B0EF6-A347-D9F3-C45B-C4AE3EDB9C8E}"/>
              </a:ext>
            </a:extLst>
          </p:cNvPr>
          <p:cNvCxnSpPr>
            <a:cxnSpLocks/>
          </p:cNvCxnSpPr>
          <p:nvPr/>
        </p:nvCxnSpPr>
        <p:spPr>
          <a:xfrm rot="5400000">
            <a:off x="6848669" y="3275046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B54CB6B-7980-8E8E-8E13-8C53F94988CB}"/>
              </a:ext>
            </a:extLst>
          </p:cNvPr>
          <p:cNvSpPr txBox="1"/>
          <p:nvPr/>
        </p:nvSpPr>
        <p:spPr>
          <a:xfrm>
            <a:off x="9030864" y="395849"/>
            <a:ext cx="459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北</a:t>
            </a:r>
            <a:endParaRPr lang="zh-CN" altLang="en-US" sz="28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7EE63F-8FEF-30FB-4373-C9EE97E81726}"/>
              </a:ext>
            </a:extLst>
          </p:cNvPr>
          <p:cNvSpPr txBox="1"/>
          <p:nvPr/>
        </p:nvSpPr>
        <p:spPr>
          <a:xfrm>
            <a:off x="9170823" y="3331031"/>
            <a:ext cx="1481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搜救船</a:t>
            </a:r>
            <a:endParaRPr lang="zh-CN" altLang="en-US" sz="2800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E4A50B8-CE0F-F0C9-54FB-976F81C4CDE0}"/>
              </a:ext>
            </a:extLst>
          </p:cNvPr>
          <p:cNvSpPr/>
          <p:nvPr/>
        </p:nvSpPr>
        <p:spPr>
          <a:xfrm>
            <a:off x="9197962" y="3203046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77F815-A6EB-35BD-9E82-83C9FD472D01}"/>
              </a:ext>
            </a:extLst>
          </p:cNvPr>
          <p:cNvGrpSpPr/>
          <p:nvPr/>
        </p:nvGrpSpPr>
        <p:grpSpPr>
          <a:xfrm>
            <a:off x="10652448" y="5010719"/>
            <a:ext cx="1169524" cy="685621"/>
            <a:chOff x="9822765" y="5130070"/>
            <a:chExt cx="1169524" cy="68562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AEEEAC9-1308-A292-B16A-6A74E8A196C8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196" y="5805296"/>
              <a:ext cx="72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BF41154-ACBF-2C9F-8C10-E08DE03C42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2963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7A3F51D8-B683-B49F-E934-8A9CE27A93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52759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BA35293-80B7-7950-327F-1B4489BFD259}"/>
                </a:ext>
              </a:extLst>
            </p:cNvPr>
            <p:cNvSpPr txBox="1"/>
            <p:nvPr/>
          </p:nvSpPr>
          <p:spPr>
            <a:xfrm>
              <a:off x="9822765" y="5130070"/>
              <a:ext cx="11695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500 m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6" name="椭圆 25">
            <a:extLst>
              <a:ext uri="{FF2B5EF4-FFF2-40B4-BE49-F238E27FC236}">
                <a16:creationId xmlns:a16="http://schemas.microsoft.com/office/drawing/2014/main" id="{1414A73F-14A1-01F7-5D18-CB2A90F68384}"/>
              </a:ext>
            </a:extLst>
          </p:cNvPr>
          <p:cNvSpPr/>
          <p:nvPr/>
        </p:nvSpPr>
        <p:spPr>
          <a:xfrm>
            <a:off x="7731852" y="1485374"/>
            <a:ext cx="108000" cy="10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18C5D5F-8FFF-4F6E-968F-CDD38690454F}"/>
              </a:ext>
            </a:extLst>
          </p:cNvPr>
          <p:cNvCxnSpPr>
            <a:cxnSpLocks/>
          </p:cNvCxnSpPr>
          <p:nvPr/>
        </p:nvCxnSpPr>
        <p:spPr>
          <a:xfrm>
            <a:off x="7599255" y="1302647"/>
            <a:ext cx="1657126" cy="19748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弧形 27">
            <a:extLst>
              <a:ext uri="{FF2B5EF4-FFF2-40B4-BE49-F238E27FC236}">
                <a16:creationId xmlns:a16="http://schemas.microsoft.com/office/drawing/2014/main" id="{F7701F57-5585-6D41-3727-7CB41C5E66D1}"/>
              </a:ext>
            </a:extLst>
          </p:cNvPr>
          <p:cNvSpPr/>
          <p:nvPr/>
        </p:nvSpPr>
        <p:spPr>
          <a:xfrm>
            <a:off x="8833857" y="2892192"/>
            <a:ext cx="914400" cy="914400"/>
          </a:xfrm>
          <a:prstGeom prst="arc">
            <a:avLst>
              <a:gd name="adj1" fmla="val 13938422"/>
              <a:gd name="adj2" fmla="val 1607339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1424B40-E944-18E7-422E-D985C9B774C1}"/>
              </a:ext>
            </a:extLst>
          </p:cNvPr>
          <p:cNvSpPr txBox="1"/>
          <p:nvPr/>
        </p:nvSpPr>
        <p:spPr>
          <a:xfrm>
            <a:off x="8725536" y="2385004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C2EE0252-F52F-DBDF-2C9D-BB5D94F7F2D2}"/>
              </a:ext>
            </a:extLst>
          </p:cNvPr>
          <p:cNvSpPr/>
          <p:nvPr/>
        </p:nvSpPr>
        <p:spPr>
          <a:xfrm>
            <a:off x="8258104" y="2100877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1174084-B1E2-4377-5969-D848DE83BB52}"/>
              </a:ext>
            </a:extLst>
          </p:cNvPr>
          <p:cNvSpPr txBox="1"/>
          <p:nvPr/>
        </p:nvSpPr>
        <p:spPr>
          <a:xfrm>
            <a:off x="7327872" y="2104732"/>
            <a:ext cx="11166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货船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5C98FAB-73CA-60DD-CFCB-4AA29C15F594}"/>
              </a:ext>
            </a:extLst>
          </p:cNvPr>
          <p:cNvSpPr/>
          <p:nvPr/>
        </p:nvSpPr>
        <p:spPr>
          <a:xfrm>
            <a:off x="9197962" y="3203046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E506BBB-02DA-5A02-F490-32C9E29D3ADC}"/>
              </a:ext>
            </a:extLst>
          </p:cNvPr>
          <p:cNvSpPr/>
          <p:nvPr/>
        </p:nvSpPr>
        <p:spPr>
          <a:xfrm>
            <a:off x="9232638" y="3331031"/>
            <a:ext cx="1382482" cy="52322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5E42BC8-2548-C9F0-F39C-EC0BA9333E76}"/>
              </a:ext>
            </a:extLst>
          </p:cNvPr>
          <p:cNvSpPr txBox="1"/>
          <p:nvPr/>
        </p:nvSpPr>
        <p:spPr>
          <a:xfrm>
            <a:off x="9594854" y="3863678"/>
            <a:ext cx="15554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观测点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73CAE4F-92C1-F01D-B985-7EBA4619BCE8}"/>
              </a:ext>
            </a:extLst>
          </p:cNvPr>
          <p:cNvSpPr txBox="1"/>
          <p:nvPr/>
        </p:nvSpPr>
        <p:spPr>
          <a:xfrm>
            <a:off x="386508" y="359229"/>
            <a:ext cx="6757225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在平面图上确定某个点的具体位置的步骤：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872919E-DF77-5635-C302-66FE82E760F9}"/>
              </a:ext>
            </a:extLst>
          </p:cNvPr>
          <p:cNvSpPr txBox="1"/>
          <p:nvPr/>
        </p:nvSpPr>
        <p:spPr>
          <a:xfrm>
            <a:off x="386507" y="1884172"/>
            <a:ext cx="64621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3000" dirty="0">
                <a:solidFill>
                  <a:schemeClr val="tx1"/>
                </a:solidFill>
              </a:rPr>
              <a:t>①</a:t>
            </a:r>
            <a:r>
              <a:rPr lang="zh-CN" altLang="en-US" sz="3000" dirty="0">
                <a:solidFill>
                  <a:srgbClr val="FF0000"/>
                </a:solidFill>
              </a:rPr>
              <a:t>定点</a:t>
            </a:r>
            <a:r>
              <a:rPr lang="zh-CN" altLang="en-US" sz="3000" dirty="0">
                <a:solidFill>
                  <a:schemeClr val="tx1"/>
                </a:solidFill>
              </a:rPr>
              <a:t>：确定参照点，建立方向标；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0EBDBF8-7F85-3211-7A80-8D9099FB853A}"/>
              </a:ext>
            </a:extLst>
          </p:cNvPr>
          <p:cNvSpPr txBox="1"/>
          <p:nvPr/>
        </p:nvSpPr>
        <p:spPr>
          <a:xfrm>
            <a:off x="386508" y="2675132"/>
            <a:ext cx="6308556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/>
              <a:t>②</a:t>
            </a:r>
            <a:r>
              <a:rPr lang="zh-CN" altLang="en-US" sz="3000" dirty="0">
                <a:solidFill>
                  <a:srgbClr val="FF0000"/>
                </a:solidFill>
              </a:rPr>
              <a:t>定方向</a:t>
            </a:r>
            <a:r>
              <a:rPr lang="zh-CN" altLang="en-US" sz="3000" dirty="0"/>
              <a:t>：用量角器确定该点相对于 </a:t>
            </a:r>
            <a:endParaRPr lang="en-US" altLang="zh-CN" sz="3000" dirty="0"/>
          </a:p>
          <a:p>
            <a:pPr>
              <a:lnSpc>
                <a:spcPct val="130000"/>
              </a:lnSpc>
            </a:pPr>
            <a:r>
              <a:rPr lang="en-US" altLang="zh-CN" sz="3000" dirty="0"/>
              <a:t>    </a:t>
            </a:r>
            <a:r>
              <a:rPr lang="zh-CN" altLang="en-US" sz="3000" dirty="0"/>
              <a:t>参照点所在的方向；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F393345-7AAF-C849-D3D8-56521DF2C33E}"/>
              </a:ext>
            </a:extLst>
          </p:cNvPr>
          <p:cNvSpPr txBox="1"/>
          <p:nvPr/>
        </p:nvSpPr>
        <p:spPr>
          <a:xfrm>
            <a:off x="386508" y="4140187"/>
            <a:ext cx="7580485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/>
              <a:t>③</a:t>
            </a:r>
            <a:r>
              <a:rPr lang="zh-CN" altLang="en-US" sz="3000" dirty="0">
                <a:solidFill>
                  <a:srgbClr val="FF0000"/>
                </a:solidFill>
              </a:rPr>
              <a:t>定距离</a:t>
            </a:r>
            <a:r>
              <a:rPr lang="zh-CN" altLang="en-US" sz="3000" dirty="0"/>
              <a:t>：根据图上的单位长度，用刻度尺</a:t>
            </a:r>
            <a:endParaRPr lang="en-US" altLang="zh-CN" sz="3000" dirty="0"/>
          </a:p>
          <a:p>
            <a:pPr>
              <a:lnSpc>
                <a:spcPct val="130000"/>
              </a:lnSpc>
            </a:pPr>
            <a:r>
              <a:rPr lang="en-US" altLang="zh-CN" sz="3000" dirty="0"/>
              <a:t>    </a:t>
            </a:r>
            <a:r>
              <a:rPr lang="zh-CN" altLang="en-US" sz="3000" dirty="0"/>
              <a:t>确定该点与参照点之间的距离；</a:t>
            </a:r>
          </a:p>
        </p:txBody>
      </p:sp>
    </p:spTree>
    <p:extLst>
      <p:ext uri="{BB962C8B-B14F-4D97-AF65-F5344CB8AC3E}">
        <p14:creationId xmlns:p14="http://schemas.microsoft.com/office/powerpoint/2010/main" val="171801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AF33585-ADC2-AA7B-DC73-7A7D756E3C7A}"/>
              </a:ext>
            </a:extLst>
          </p:cNvPr>
          <p:cNvSpPr txBox="1"/>
          <p:nvPr/>
        </p:nvSpPr>
        <p:spPr bwMode="auto">
          <a:xfrm>
            <a:off x="400843" y="1225331"/>
            <a:ext cx="8416584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在右图中分别画出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A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岛的西偏北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30°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、 </a:t>
            </a:r>
            <a:endParaRPr lang="en-US" altLang="zh-CN" sz="34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    西偏南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40°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和东偏南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20°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方向。</a:t>
            </a:r>
            <a:endParaRPr lang="en-US" altLang="zh-CN" sz="3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0E6D09-2AD9-D338-E65F-5144D7820642}"/>
              </a:ext>
            </a:extLst>
          </p:cNvPr>
          <p:cNvSpPr txBox="1"/>
          <p:nvPr/>
        </p:nvSpPr>
        <p:spPr>
          <a:xfrm>
            <a:off x="3921598" y="883079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9B274D64-178E-E0E0-C71F-ADAC84CC06EC}"/>
              </a:ext>
            </a:extLst>
          </p:cNvPr>
          <p:cNvCxnSpPr>
            <a:cxnSpLocks/>
          </p:cNvCxnSpPr>
          <p:nvPr/>
        </p:nvCxnSpPr>
        <p:spPr>
          <a:xfrm>
            <a:off x="6920577" y="3970460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D5C13200-DF3F-4E15-4A44-8489B76ACAED}"/>
              </a:ext>
            </a:extLst>
          </p:cNvPr>
          <p:cNvCxnSpPr>
            <a:cxnSpLocks/>
          </p:cNvCxnSpPr>
          <p:nvPr/>
        </p:nvCxnSpPr>
        <p:spPr>
          <a:xfrm rot="5400000">
            <a:off x="6920577" y="3970460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68C0141-68A9-BBF9-7730-5E39231F21FE}"/>
              </a:ext>
            </a:extLst>
          </p:cNvPr>
          <p:cNvSpPr txBox="1"/>
          <p:nvPr/>
        </p:nvSpPr>
        <p:spPr>
          <a:xfrm>
            <a:off x="9102772" y="1091263"/>
            <a:ext cx="459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北</a:t>
            </a:r>
            <a:endParaRPr lang="zh-CN" altLang="en-US" sz="2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E7489B-B57D-3AC5-F230-0EDD7482A8ED}"/>
              </a:ext>
            </a:extLst>
          </p:cNvPr>
          <p:cNvSpPr txBox="1"/>
          <p:nvPr/>
        </p:nvSpPr>
        <p:spPr>
          <a:xfrm>
            <a:off x="9330612" y="3379982"/>
            <a:ext cx="8702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j-ea"/>
              </a:rPr>
              <a:t>A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j-ea"/>
              </a:rPr>
              <a:t>岛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1BC2427-1C47-4EF9-4291-868ACEDB3CB2}"/>
              </a:ext>
            </a:extLst>
          </p:cNvPr>
          <p:cNvSpPr/>
          <p:nvPr/>
        </p:nvSpPr>
        <p:spPr>
          <a:xfrm>
            <a:off x="9265295" y="3898459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2BD3652E-124F-03A5-9EFF-889D329FF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>
            <a:off x="7041510" y="1742868"/>
            <a:ext cx="4590395" cy="2305664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26E49578-B9C9-A565-2E7E-12668A18F1C4}"/>
              </a:ext>
            </a:extLst>
          </p:cNvPr>
          <p:cNvSpPr/>
          <p:nvPr/>
        </p:nvSpPr>
        <p:spPr>
          <a:xfrm>
            <a:off x="7291868" y="2760094"/>
            <a:ext cx="108000" cy="10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弧形 16">
            <a:extLst>
              <a:ext uri="{FF2B5EF4-FFF2-40B4-BE49-F238E27FC236}">
                <a16:creationId xmlns:a16="http://schemas.microsoft.com/office/drawing/2014/main" id="{C38BBF4C-13C9-6E17-2036-94AF842DB7A8}"/>
              </a:ext>
            </a:extLst>
          </p:cNvPr>
          <p:cNvSpPr/>
          <p:nvPr/>
        </p:nvSpPr>
        <p:spPr>
          <a:xfrm>
            <a:off x="8948166" y="3525931"/>
            <a:ext cx="914400" cy="914400"/>
          </a:xfrm>
          <a:prstGeom prst="arc">
            <a:avLst>
              <a:gd name="adj1" fmla="val 10854334"/>
              <a:gd name="adj2" fmla="val 12599545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F707563-08A7-5119-376C-0D3DD0B73973}"/>
              </a:ext>
            </a:extLst>
          </p:cNvPr>
          <p:cNvSpPr txBox="1"/>
          <p:nvPr/>
        </p:nvSpPr>
        <p:spPr>
          <a:xfrm>
            <a:off x="8312992" y="3574698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7933EE0-6FB6-826B-7F37-279BC4333C50}"/>
              </a:ext>
            </a:extLst>
          </p:cNvPr>
          <p:cNvCxnSpPr>
            <a:cxnSpLocks/>
          </p:cNvCxnSpPr>
          <p:nvPr/>
        </p:nvCxnSpPr>
        <p:spPr>
          <a:xfrm>
            <a:off x="7035800" y="2641600"/>
            <a:ext cx="2303936" cy="131618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>
            <a:extLst>
              <a:ext uri="{FF2B5EF4-FFF2-40B4-BE49-F238E27FC236}">
                <a16:creationId xmlns:a16="http://schemas.microsoft.com/office/drawing/2014/main" id="{ECF30839-60F0-C4EE-F839-2EB3BDEB0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 rot="10800000">
            <a:off x="7054289" y="3898260"/>
            <a:ext cx="4590395" cy="2305664"/>
          </a:xfrm>
          <a:prstGeom prst="rect">
            <a:avLst/>
          </a:prstGeom>
        </p:spPr>
      </p:pic>
      <p:sp>
        <p:nvSpPr>
          <p:cNvPr id="26" name="椭圆 25">
            <a:extLst>
              <a:ext uri="{FF2B5EF4-FFF2-40B4-BE49-F238E27FC236}">
                <a16:creationId xmlns:a16="http://schemas.microsoft.com/office/drawing/2014/main" id="{CABB764C-EC8E-F1BF-F1B4-B2135B812F84}"/>
              </a:ext>
            </a:extLst>
          </p:cNvPr>
          <p:cNvSpPr/>
          <p:nvPr/>
        </p:nvSpPr>
        <p:spPr>
          <a:xfrm>
            <a:off x="7532494" y="5397080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5610B5CE-F71E-080F-244C-DA6AA6F0F4F2}"/>
              </a:ext>
            </a:extLst>
          </p:cNvPr>
          <p:cNvSpPr/>
          <p:nvPr/>
        </p:nvSpPr>
        <p:spPr>
          <a:xfrm>
            <a:off x="11465596" y="4706939"/>
            <a:ext cx="108000" cy="108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1CB8070-1C7C-F72F-6927-5562CE281844}"/>
              </a:ext>
            </a:extLst>
          </p:cNvPr>
          <p:cNvCxnSpPr>
            <a:cxnSpLocks/>
          </p:cNvCxnSpPr>
          <p:nvPr/>
        </p:nvCxnSpPr>
        <p:spPr>
          <a:xfrm flipV="1">
            <a:off x="7411720" y="3978051"/>
            <a:ext cx="1939566" cy="1615029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弧形 36">
            <a:extLst>
              <a:ext uri="{FF2B5EF4-FFF2-40B4-BE49-F238E27FC236}">
                <a16:creationId xmlns:a16="http://schemas.microsoft.com/office/drawing/2014/main" id="{FDAAF980-DBC6-9FCB-1D69-79CC44E164BA}"/>
              </a:ext>
            </a:extLst>
          </p:cNvPr>
          <p:cNvSpPr/>
          <p:nvPr/>
        </p:nvSpPr>
        <p:spPr>
          <a:xfrm>
            <a:off x="8919161" y="3533885"/>
            <a:ext cx="914400" cy="914400"/>
          </a:xfrm>
          <a:prstGeom prst="arc">
            <a:avLst>
              <a:gd name="adj1" fmla="val 8533299"/>
              <a:gd name="adj2" fmla="val 10990591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3C7C271-9CBC-9D3F-5C42-3AA7A2B07981}"/>
              </a:ext>
            </a:extLst>
          </p:cNvPr>
          <p:cNvSpPr txBox="1"/>
          <p:nvPr/>
        </p:nvSpPr>
        <p:spPr>
          <a:xfrm>
            <a:off x="8344054" y="3983555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39" name="弧形 38">
            <a:extLst>
              <a:ext uri="{FF2B5EF4-FFF2-40B4-BE49-F238E27FC236}">
                <a16:creationId xmlns:a16="http://schemas.microsoft.com/office/drawing/2014/main" id="{DFE21491-3F69-64BF-1312-971BE49C0C85}"/>
              </a:ext>
            </a:extLst>
          </p:cNvPr>
          <p:cNvSpPr/>
          <p:nvPr/>
        </p:nvSpPr>
        <p:spPr>
          <a:xfrm>
            <a:off x="8895461" y="3506461"/>
            <a:ext cx="914400" cy="914400"/>
          </a:xfrm>
          <a:prstGeom prst="arc">
            <a:avLst>
              <a:gd name="adj1" fmla="val 21567117"/>
              <a:gd name="adj2" fmla="val 1367890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BF659F7-F213-F43D-87F8-AB4361A39B86}"/>
              </a:ext>
            </a:extLst>
          </p:cNvPr>
          <p:cNvSpPr txBox="1"/>
          <p:nvPr/>
        </p:nvSpPr>
        <p:spPr>
          <a:xfrm>
            <a:off x="10019712" y="3886966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B050"/>
                </a:solidFill>
                <a:latin typeface="+mn-lt"/>
              </a:rPr>
              <a:t>20°</a:t>
            </a:r>
            <a:endParaRPr lang="zh-CN" altLang="en-US" sz="2400" b="1" dirty="0">
              <a:solidFill>
                <a:srgbClr val="00B050"/>
              </a:solidFill>
              <a:latin typeface="+mn-lt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A9380C2F-0248-525D-AFF6-4B9EB60FFA47}"/>
              </a:ext>
            </a:extLst>
          </p:cNvPr>
          <p:cNvCxnSpPr>
            <a:cxnSpLocks/>
          </p:cNvCxnSpPr>
          <p:nvPr/>
        </p:nvCxnSpPr>
        <p:spPr>
          <a:xfrm flipH="1" flipV="1">
            <a:off x="9347581" y="3988249"/>
            <a:ext cx="2397379" cy="85299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9" grpId="0"/>
      <p:bldP spid="26" grpId="0" animBg="1"/>
      <p:bldP spid="27" grpId="0" animBg="1"/>
      <p:bldP spid="37" grpId="0" animBg="1"/>
      <p:bldP spid="38" grpId="0"/>
      <p:bldP spid="39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342896" y="547791"/>
            <a:ext cx="825059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200" dirty="0"/>
              <a:t>2. </a:t>
            </a:r>
            <a:r>
              <a:rPr lang="zh-CN" altLang="en-US" sz="3200" dirty="0"/>
              <a:t>在平面图上标出校园内各建筑物的位置。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1051DC-8FBA-61C7-04D2-39E31B94C937}"/>
              </a:ext>
            </a:extLst>
          </p:cNvPr>
          <p:cNvSpPr txBox="1"/>
          <p:nvPr/>
        </p:nvSpPr>
        <p:spPr>
          <a:xfrm>
            <a:off x="817619" y="224486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A3FC532-5321-31E2-000F-73D11A8BB970}"/>
              </a:ext>
            </a:extLst>
          </p:cNvPr>
          <p:cNvSpPr txBox="1"/>
          <p:nvPr/>
        </p:nvSpPr>
        <p:spPr bwMode="auto">
          <a:xfrm>
            <a:off x="492186" y="1321489"/>
            <a:ext cx="5119772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）教学楼在校门的正北方向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150 m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处。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1B98C4A-DA65-BB06-D387-2D231C12A567}"/>
              </a:ext>
            </a:extLst>
          </p:cNvPr>
          <p:cNvSpPr txBox="1"/>
          <p:nvPr/>
        </p:nvSpPr>
        <p:spPr>
          <a:xfrm>
            <a:off x="492186" y="2735362"/>
            <a:ext cx="5516729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）图书馆在校门的北偏东 </a:t>
            </a:r>
            <a:r>
              <a:rPr lang="en-US" altLang="zh-CN" dirty="0"/>
              <a:t>35°</a:t>
            </a:r>
            <a:r>
              <a:rPr lang="zh-CN" altLang="en-US" dirty="0"/>
              <a:t>方向 </a:t>
            </a:r>
            <a:r>
              <a:rPr lang="en-US" altLang="zh-CN" dirty="0"/>
              <a:t>150 m </a:t>
            </a:r>
            <a:r>
              <a:rPr lang="zh-CN" altLang="en-US" dirty="0"/>
              <a:t>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FC92D69-8499-156F-1DAA-1CD252809C41}"/>
              </a:ext>
            </a:extLst>
          </p:cNvPr>
          <p:cNvSpPr txBox="1"/>
          <p:nvPr/>
        </p:nvSpPr>
        <p:spPr>
          <a:xfrm>
            <a:off x="492186" y="4149236"/>
            <a:ext cx="5395429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）体育馆在校门的西偏北 </a:t>
            </a:r>
            <a:r>
              <a:rPr lang="en-US" altLang="zh-CN" dirty="0"/>
              <a:t>40°</a:t>
            </a:r>
            <a:r>
              <a:rPr lang="zh-CN" altLang="en-US" dirty="0"/>
              <a:t>方向 </a:t>
            </a:r>
            <a:r>
              <a:rPr lang="en-US" altLang="zh-CN" dirty="0"/>
              <a:t>200 m </a:t>
            </a:r>
            <a:r>
              <a:rPr lang="zh-CN" altLang="en-US" dirty="0"/>
              <a:t>处。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FE28F21-5734-E8BF-8B05-573F95DB2E16}"/>
              </a:ext>
            </a:extLst>
          </p:cNvPr>
          <p:cNvCxnSpPr>
            <a:cxnSpLocks/>
          </p:cNvCxnSpPr>
          <p:nvPr/>
        </p:nvCxnSpPr>
        <p:spPr>
          <a:xfrm>
            <a:off x="6649984" y="3998453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86DB7A42-50CB-4A57-6FF4-12CC82BA99A2}"/>
              </a:ext>
            </a:extLst>
          </p:cNvPr>
          <p:cNvCxnSpPr>
            <a:cxnSpLocks/>
          </p:cNvCxnSpPr>
          <p:nvPr/>
        </p:nvCxnSpPr>
        <p:spPr>
          <a:xfrm>
            <a:off x="9071278" y="1343608"/>
            <a:ext cx="0" cy="417078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2A95E0B4-1BD9-61F1-1A14-1E34CB8B1C6A}"/>
              </a:ext>
            </a:extLst>
          </p:cNvPr>
          <p:cNvSpPr txBox="1"/>
          <p:nvPr/>
        </p:nvSpPr>
        <p:spPr>
          <a:xfrm>
            <a:off x="8832179" y="848669"/>
            <a:ext cx="459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北</a:t>
            </a:r>
            <a:endParaRPr lang="zh-CN" altLang="en-US" sz="28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CA6777-1FC1-C95E-142D-BD2B99E28689}"/>
              </a:ext>
            </a:extLst>
          </p:cNvPr>
          <p:cNvSpPr txBox="1"/>
          <p:nvPr/>
        </p:nvSpPr>
        <p:spPr>
          <a:xfrm>
            <a:off x="9065754" y="4007784"/>
            <a:ext cx="10113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j-ea"/>
              </a:rPr>
              <a:t>校门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505AE419-92AA-F6BC-35A5-160678E6A7FA}"/>
              </a:ext>
            </a:extLst>
          </p:cNvPr>
          <p:cNvSpPr/>
          <p:nvPr/>
        </p:nvSpPr>
        <p:spPr>
          <a:xfrm>
            <a:off x="8999276" y="3918833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7EBEF77-DB49-C8AF-BBE4-D2053D8BFAA5}"/>
              </a:ext>
            </a:extLst>
          </p:cNvPr>
          <p:cNvGrpSpPr/>
          <p:nvPr/>
        </p:nvGrpSpPr>
        <p:grpSpPr>
          <a:xfrm>
            <a:off x="10583875" y="4979613"/>
            <a:ext cx="1169524" cy="685621"/>
            <a:chOff x="9822765" y="5130070"/>
            <a:chExt cx="1169524" cy="685621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2ECBF66E-C5B0-ADE8-0C68-7A20AD30FF91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196" y="5805296"/>
              <a:ext cx="72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D5CD465-EF66-0708-9CA9-71E5C2519F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2963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425E42DC-8552-DC99-0038-EE3F839599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52759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CF5EA43-6714-100C-9980-3AD9587C4824}"/>
                </a:ext>
              </a:extLst>
            </p:cNvPr>
            <p:cNvSpPr txBox="1"/>
            <p:nvPr/>
          </p:nvSpPr>
          <p:spPr>
            <a:xfrm>
              <a:off x="9822765" y="5130070"/>
              <a:ext cx="11695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50 m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526A106C-9F3A-A5A9-C798-4720C727AAE7}"/>
              </a:ext>
            </a:extLst>
          </p:cNvPr>
          <p:cNvSpPr txBox="1"/>
          <p:nvPr/>
        </p:nvSpPr>
        <p:spPr>
          <a:xfrm>
            <a:off x="9367930" y="5941389"/>
            <a:ext cx="2522995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rgbClr val="FF00FF"/>
                </a:solidFill>
              </a:rPr>
              <a:t>1 cm </a:t>
            </a:r>
            <a:r>
              <a:rPr lang="zh-CN" altLang="en-US" sz="2400" dirty="0">
                <a:solidFill>
                  <a:srgbClr val="FF00FF"/>
                </a:solidFill>
              </a:rPr>
              <a:t>表示 </a:t>
            </a:r>
            <a:r>
              <a:rPr lang="en-US" altLang="zh-CN" sz="2400" dirty="0">
                <a:solidFill>
                  <a:srgbClr val="FF00FF"/>
                </a:solidFill>
              </a:rPr>
              <a:t>50 m</a:t>
            </a:r>
            <a:endParaRPr lang="zh-CN" altLang="en-US" sz="2400" dirty="0">
              <a:solidFill>
                <a:srgbClr val="FF00FF"/>
              </a:solidFill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D9049718-54D0-47D8-E066-07D671918C41}"/>
              </a:ext>
            </a:extLst>
          </p:cNvPr>
          <p:cNvSpPr/>
          <p:nvPr/>
        </p:nvSpPr>
        <p:spPr>
          <a:xfrm>
            <a:off x="10519459" y="4963447"/>
            <a:ext cx="1260000" cy="86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C96D990-EE95-1341-F301-AF6BE8039EAE}"/>
              </a:ext>
            </a:extLst>
          </p:cNvPr>
          <p:cNvGrpSpPr/>
          <p:nvPr/>
        </p:nvGrpSpPr>
        <p:grpSpPr>
          <a:xfrm rot="5400000">
            <a:off x="8057934" y="2861693"/>
            <a:ext cx="2160000" cy="144000"/>
            <a:chOff x="5194719" y="5781094"/>
            <a:chExt cx="2160000" cy="144000"/>
          </a:xfrm>
        </p:grpSpPr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9B990F1D-A5F0-4137-304F-9F90348D7692}"/>
                </a:ext>
              </a:extLst>
            </p:cNvPr>
            <p:cNvCxnSpPr>
              <a:cxnSpLocks/>
            </p:cNvCxnSpPr>
            <p:nvPr/>
          </p:nvCxnSpPr>
          <p:spPr>
            <a:xfrm>
              <a:off x="5194719" y="5916832"/>
              <a:ext cx="216000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4A73E0A8-74F9-BABB-D957-9F4AF1368DA9}"/>
                </a:ext>
              </a:extLst>
            </p:cNvPr>
            <p:cNvCxnSpPr>
              <a:cxnSpLocks/>
            </p:cNvCxnSpPr>
            <p:nvPr/>
          </p:nvCxnSpPr>
          <p:spPr>
            <a:xfrm>
              <a:off x="5202339" y="5781094"/>
              <a:ext cx="0" cy="144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23181AD9-CB2C-BD2D-95C5-47A07A573847}"/>
                </a:ext>
              </a:extLst>
            </p:cNvPr>
            <p:cNvCxnSpPr>
              <a:cxnSpLocks/>
            </p:cNvCxnSpPr>
            <p:nvPr/>
          </p:nvCxnSpPr>
          <p:spPr>
            <a:xfrm>
              <a:off x="7335939" y="5781094"/>
              <a:ext cx="0" cy="144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46C2EF44-8A5F-F9A8-24F5-31E262F6EF79}"/>
                </a:ext>
              </a:extLst>
            </p:cNvPr>
            <p:cNvCxnSpPr>
              <a:cxnSpLocks/>
            </p:cNvCxnSpPr>
            <p:nvPr/>
          </p:nvCxnSpPr>
          <p:spPr>
            <a:xfrm>
              <a:off x="5913539" y="5781094"/>
              <a:ext cx="0" cy="144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E7DF2FCF-7354-5FAA-EDB3-45678D4B41DB}"/>
                </a:ext>
              </a:extLst>
            </p:cNvPr>
            <p:cNvCxnSpPr>
              <a:cxnSpLocks/>
            </p:cNvCxnSpPr>
            <p:nvPr/>
          </p:nvCxnSpPr>
          <p:spPr>
            <a:xfrm>
              <a:off x="6624739" y="5781094"/>
              <a:ext cx="0" cy="1440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id="{D80C5F96-ABC5-E455-F36C-CFC2A0C49948}"/>
              </a:ext>
            </a:extLst>
          </p:cNvPr>
          <p:cNvSpPr/>
          <p:nvPr/>
        </p:nvSpPr>
        <p:spPr>
          <a:xfrm>
            <a:off x="9001554" y="1780608"/>
            <a:ext cx="144000" cy="14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D39E447-507B-FBB0-B978-63FC68E86A18}"/>
              </a:ext>
            </a:extLst>
          </p:cNvPr>
          <p:cNvSpPr txBox="1"/>
          <p:nvPr/>
        </p:nvSpPr>
        <p:spPr>
          <a:xfrm>
            <a:off x="7754449" y="1591052"/>
            <a:ext cx="1300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+mn-lt"/>
                <a:ea typeface="+mj-ea"/>
              </a:rPr>
              <a:t>教学楼</a:t>
            </a:r>
            <a:endParaRPr lang="zh-CN" altLang="en-US" sz="2800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3199E955-0AD5-BE56-9935-FDFBE7EB5217}"/>
              </a:ext>
            </a:extLst>
          </p:cNvPr>
          <p:cNvCxnSpPr>
            <a:cxnSpLocks/>
          </p:cNvCxnSpPr>
          <p:nvPr/>
        </p:nvCxnSpPr>
        <p:spPr>
          <a:xfrm flipV="1">
            <a:off x="9073554" y="1524000"/>
            <a:ext cx="1733556" cy="24753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椭圆 75">
            <a:extLst>
              <a:ext uri="{FF2B5EF4-FFF2-40B4-BE49-F238E27FC236}">
                <a16:creationId xmlns:a16="http://schemas.microsoft.com/office/drawing/2014/main" id="{9413DD82-159C-94EB-35EE-BB823A0DD36B}"/>
              </a:ext>
            </a:extLst>
          </p:cNvPr>
          <p:cNvSpPr/>
          <p:nvPr/>
        </p:nvSpPr>
        <p:spPr>
          <a:xfrm>
            <a:off x="10621807" y="169572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弧形 77">
            <a:extLst>
              <a:ext uri="{FF2B5EF4-FFF2-40B4-BE49-F238E27FC236}">
                <a16:creationId xmlns:a16="http://schemas.microsoft.com/office/drawing/2014/main" id="{5A04CF6B-0025-97C5-00E2-59A97AAAE768}"/>
              </a:ext>
            </a:extLst>
          </p:cNvPr>
          <p:cNvSpPr/>
          <p:nvPr/>
        </p:nvSpPr>
        <p:spPr>
          <a:xfrm>
            <a:off x="8657006" y="3493613"/>
            <a:ext cx="914400" cy="914400"/>
          </a:xfrm>
          <a:prstGeom prst="arc">
            <a:avLst>
              <a:gd name="adj1" fmla="val 15779446"/>
              <a:gd name="adj2" fmla="val 18280350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7650137F-F3C7-3057-0DD3-FD5277BCA344}"/>
              </a:ext>
            </a:extLst>
          </p:cNvPr>
          <p:cNvSpPr txBox="1"/>
          <p:nvPr/>
        </p:nvSpPr>
        <p:spPr>
          <a:xfrm>
            <a:off x="9106033" y="2931017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35°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CA6C22EA-4FCA-F858-C9DC-DE21EFCF2E5B}"/>
              </a:ext>
            </a:extLst>
          </p:cNvPr>
          <p:cNvGrpSpPr/>
          <p:nvPr/>
        </p:nvGrpSpPr>
        <p:grpSpPr>
          <a:xfrm rot="7500000">
            <a:off x="8658056" y="3093320"/>
            <a:ext cx="2160000" cy="144000"/>
            <a:chOff x="5194719" y="5781094"/>
            <a:chExt cx="2160000" cy="144000"/>
          </a:xfrm>
        </p:grpSpPr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2CA8313E-DE0D-DE4A-9217-B2FEA7F077FC}"/>
                </a:ext>
              </a:extLst>
            </p:cNvPr>
            <p:cNvCxnSpPr>
              <a:cxnSpLocks/>
            </p:cNvCxnSpPr>
            <p:nvPr/>
          </p:nvCxnSpPr>
          <p:spPr>
            <a:xfrm>
              <a:off x="5194719" y="5916832"/>
              <a:ext cx="216000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C47F3A1C-9242-D92B-480B-5FF40BA4191E}"/>
                </a:ext>
              </a:extLst>
            </p:cNvPr>
            <p:cNvCxnSpPr>
              <a:cxnSpLocks/>
            </p:cNvCxnSpPr>
            <p:nvPr/>
          </p:nvCxnSpPr>
          <p:spPr>
            <a:xfrm>
              <a:off x="5202339" y="5781094"/>
              <a:ext cx="0" cy="14400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A1EA0F34-AFFD-5728-86D4-747CFE23B9BC}"/>
                </a:ext>
              </a:extLst>
            </p:cNvPr>
            <p:cNvCxnSpPr>
              <a:cxnSpLocks/>
            </p:cNvCxnSpPr>
            <p:nvPr/>
          </p:nvCxnSpPr>
          <p:spPr>
            <a:xfrm>
              <a:off x="7335939" y="5781094"/>
              <a:ext cx="0" cy="14400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22AB3B82-205A-31B4-6F80-98E324520661}"/>
                </a:ext>
              </a:extLst>
            </p:cNvPr>
            <p:cNvCxnSpPr>
              <a:cxnSpLocks/>
            </p:cNvCxnSpPr>
            <p:nvPr/>
          </p:nvCxnSpPr>
          <p:spPr>
            <a:xfrm>
              <a:off x="5913539" y="5781094"/>
              <a:ext cx="0" cy="14400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A2CA5A32-E774-129B-7183-D8445DB5604B}"/>
                </a:ext>
              </a:extLst>
            </p:cNvPr>
            <p:cNvCxnSpPr>
              <a:cxnSpLocks/>
            </p:cNvCxnSpPr>
            <p:nvPr/>
          </p:nvCxnSpPr>
          <p:spPr>
            <a:xfrm>
              <a:off x="6624739" y="5781094"/>
              <a:ext cx="0" cy="14400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椭圆 93">
            <a:extLst>
              <a:ext uri="{FF2B5EF4-FFF2-40B4-BE49-F238E27FC236}">
                <a16:creationId xmlns:a16="http://schemas.microsoft.com/office/drawing/2014/main" id="{97EAB481-277B-625E-9E8E-D7E7827BDA79}"/>
              </a:ext>
            </a:extLst>
          </p:cNvPr>
          <p:cNvSpPr/>
          <p:nvPr/>
        </p:nvSpPr>
        <p:spPr>
          <a:xfrm>
            <a:off x="10243173" y="2149726"/>
            <a:ext cx="144000" cy="144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C3061851-CE65-DC3A-29E3-FFDA08BCBF80}"/>
              </a:ext>
            </a:extLst>
          </p:cNvPr>
          <p:cNvSpPr txBox="1"/>
          <p:nvPr/>
        </p:nvSpPr>
        <p:spPr>
          <a:xfrm>
            <a:off x="10395012" y="2141558"/>
            <a:ext cx="1300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图书馆</a:t>
            </a:r>
            <a:endParaRPr lang="zh-CN" altLang="en-US" sz="2800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4B9C98E3-89B5-275B-3D60-ACCB79D8D495}"/>
              </a:ext>
            </a:extLst>
          </p:cNvPr>
          <p:cNvCxnSpPr>
            <a:cxnSpLocks/>
          </p:cNvCxnSpPr>
          <p:nvPr/>
        </p:nvCxnSpPr>
        <p:spPr>
          <a:xfrm>
            <a:off x="6125494" y="1526513"/>
            <a:ext cx="2939197" cy="24662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椭圆 96">
            <a:extLst>
              <a:ext uri="{FF2B5EF4-FFF2-40B4-BE49-F238E27FC236}">
                <a16:creationId xmlns:a16="http://schemas.microsoft.com/office/drawing/2014/main" id="{76AC388B-B050-6BCB-4DCC-F3A88D6799E4}"/>
              </a:ext>
            </a:extLst>
          </p:cNvPr>
          <p:cNvSpPr/>
          <p:nvPr/>
        </p:nvSpPr>
        <p:spPr>
          <a:xfrm>
            <a:off x="7657274" y="280949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弧形 97">
            <a:extLst>
              <a:ext uri="{FF2B5EF4-FFF2-40B4-BE49-F238E27FC236}">
                <a16:creationId xmlns:a16="http://schemas.microsoft.com/office/drawing/2014/main" id="{1A6BF662-7CE6-0B92-934F-EA0DFEF5AC7E}"/>
              </a:ext>
            </a:extLst>
          </p:cNvPr>
          <p:cNvSpPr/>
          <p:nvPr/>
        </p:nvSpPr>
        <p:spPr>
          <a:xfrm>
            <a:off x="8575001" y="3498886"/>
            <a:ext cx="914400" cy="914400"/>
          </a:xfrm>
          <a:prstGeom prst="arc">
            <a:avLst>
              <a:gd name="adj1" fmla="val 10406153"/>
              <a:gd name="adj2" fmla="val 13112689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FBCB79F6-3261-1F42-7E0F-2284F062A623}"/>
              </a:ext>
            </a:extLst>
          </p:cNvPr>
          <p:cNvSpPr txBox="1"/>
          <p:nvPr/>
        </p:nvSpPr>
        <p:spPr>
          <a:xfrm>
            <a:off x="7944481" y="3543278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98BF6E4F-044C-A894-7076-B08CE5FD5F2E}"/>
              </a:ext>
            </a:extLst>
          </p:cNvPr>
          <p:cNvGrpSpPr/>
          <p:nvPr/>
        </p:nvGrpSpPr>
        <p:grpSpPr>
          <a:xfrm rot="2400000">
            <a:off x="6570596" y="2964836"/>
            <a:ext cx="2880000" cy="144000"/>
            <a:chOff x="4447615" y="5761519"/>
            <a:chExt cx="2880000" cy="144000"/>
          </a:xfrm>
        </p:grpSpPr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D8ACAA6E-2451-FDA1-C071-841469D55827}"/>
                </a:ext>
              </a:extLst>
            </p:cNvPr>
            <p:cNvCxnSpPr>
              <a:cxnSpLocks/>
            </p:cNvCxnSpPr>
            <p:nvPr/>
          </p:nvCxnSpPr>
          <p:spPr>
            <a:xfrm>
              <a:off x="4447615" y="5887806"/>
              <a:ext cx="288000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6D5D519A-89C5-F9DE-08CD-63DA0726A0E3}"/>
                </a:ext>
              </a:extLst>
            </p:cNvPr>
            <p:cNvCxnSpPr>
              <a:cxnSpLocks/>
            </p:cNvCxnSpPr>
            <p:nvPr/>
          </p:nvCxnSpPr>
          <p:spPr>
            <a:xfrm>
              <a:off x="4455662" y="5761519"/>
              <a:ext cx="0" cy="14400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6CA09CAD-E2FC-4982-0F19-0B87BB747F70}"/>
                </a:ext>
              </a:extLst>
            </p:cNvPr>
            <p:cNvCxnSpPr>
              <a:cxnSpLocks/>
            </p:cNvCxnSpPr>
            <p:nvPr/>
          </p:nvCxnSpPr>
          <p:spPr>
            <a:xfrm>
              <a:off x="5169085" y="5761519"/>
              <a:ext cx="0" cy="14400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81B06385-ACBC-CFF4-41BB-05E4CC0C4360}"/>
                </a:ext>
              </a:extLst>
            </p:cNvPr>
            <p:cNvCxnSpPr>
              <a:cxnSpLocks/>
            </p:cNvCxnSpPr>
            <p:nvPr/>
          </p:nvCxnSpPr>
          <p:spPr>
            <a:xfrm>
              <a:off x="5882508" y="5761519"/>
              <a:ext cx="0" cy="14400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3F0D815B-1BC8-E788-59DA-84B55ED6EA10}"/>
                </a:ext>
              </a:extLst>
            </p:cNvPr>
            <p:cNvCxnSpPr>
              <a:cxnSpLocks/>
            </p:cNvCxnSpPr>
            <p:nvPr/>
          </p:nvCxnSpPr>
          <p:spPr>
            <a:xfrm>
              <a:off x="6595931" y="5761519"/>
              <a:ext cx="0" cy="14400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C7FABBC6-5FA9-BC41-3ADC-CDC45335BE3B}"/>
                </a:ext>
              </a:extLst>
            </p:cNvPr>
            <p:cNvCxnSpPr>
              <a:cxnSpLocks/>
            </p:cNvCxnSpPr>
            <p:nvPr/>
          </p:nvCxnSpPr>
          <p:spPr>
            <a:xfrm>
              <a:off x="7318683" y="5761519"/>
              <a:ext cx="0" cy="14400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椭圆 105">
            <a:extLst>
              <a:ext uri="{FF2B5EF4-FFF2-40B4-BE49-F238E27FC236}">
                <a16:creationId xmlns:a16="http://schemas.microsoft.com/office/drawing/2014/main" id="{55A45760-71E6-AD6E-753A-1403F27CCA9E}"/>
              </a:ext>
            </a:extLst>
          </p:cNvPr>
          <p:cNvSpPr/>
          <p:nvPr/>
        </p:nvSpPr>
        <p:spPr>
          <a:xfrm>
            <a:off x="6792884" y="2079900"/>
            <a:ext cx="144000" cy="144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48F2994D-2D4A-9A08-E1B2-2E33A18C265B}"/>
              </a:ext>
            </a:extLst>
          </p:cNvPr>
          <p:cNvSpPr txBox="1"/>
          <p:nvPr/>
        </p:nvSpPr>
        <p:spPr>
          <a:xfrm>
            <a:off x="5673356" y="2186626"/>
            <a:ext cx="1300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FF"/>
                </a:solidFill>
                <a:latin typeface="+mn-lt"/>
                <a:ea typeface="+mj-ea"/>
              </a:rPr>
              <a:t>体育馆</a:t>
            </a:r>
            <a:endParaRPr lang="zh-CN" altLang="en-US" sz="2800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111" name="矩形: 圆角 110">
            <a:extLst>
              <a:ext uri="{FF2B5EF4-FFF2-40B4-BE49-F238E27FC236}">
                <a16:creationId xmlns:a16="http://schemas.microsoft.com/office/drawing/2014/main" id="{441CE58C-9FEE-7AC6-8D51-80036CF26E5E}"/>
              </a:ext>
            </a:extLst>
          </p:cNvPr>
          <p:cNvSpPr/>
          <p:nvPr/>
        </p:nvSpPr>
        <p:spPr>
          <a:xfrm>
            <a:off x="1014287" y="5655903"/>
            <a:ext cx="4145541" cy="7693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参照点 </a:t>
            </a:r>
            <a:r>
              <a:rPr lang="en-US" altLang="zh-CN" sz="2800" b="1" dirty="0">
                <a:solidFill>
                  <a:schemeClr val="tx1"/>
                </a:solidFill>
                <a:latin typeface="+mj-ea"/>
                <a:ea typeface="+mj-ea"/>
              </a:rPr>
              <a:t>+ </a:t>
            </a: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方向 </a:t>
            </a:r>
            <a:r>
              <a:rPr lang="en-US" altLang="zh-CN" sz="2800" b="1" dirty="0">
                <a:solidFill>
                  <a:schemeClr val="tx1"/>
                </a:solidFill>
                <a:latin typeface="+mj-ea"/>
                <a:ea typeface="+mj-ea"/>
              </a:rPr>
              <a:t>+ </a:t>
            </a: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距离</a:t>
            </a: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88F8B2A1-BB2A-8B0D-3C89-08573EE4F743}"/>
              </a:ext>
            </a:extLst>
          </p:cNvPr>
          <p:cNvSpPr/>
          <p:nvPr/>
        </p:nvSpPr>
        <p:spPr>
          <a:xfrm>
            <a:off x="1455948" y="2005584"/>
            <a:ext cx="1171381" cy="6774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672EE8BC-E3AF-7803-118C-FA9C8107D886}"/>
              </a:ext>
            </a:extLst>
          </p:cNvPr>
          <p:cNvSpPr/>
          <p:nvPr/>
        </p:nvSpPr>
        <p:spPr>
          <a:xfrm>
            <a:off x="2260620" y="3432048"/>
            <a:ext cx="1171381" cy="6774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任意多边形: 形状 113">
            <a:extLst>
              <a:ext uri="{FF2B5EF4-FFF2-40B4-BE49-F238E27FC236}">
                <a16:creationId xmlns:a16="http://schemas.microsoft.com/office/drawing/2014/main" id="{33B61EF8-1BD2-DAEE-8950-48097D49638B}"/>
              </a:ext>
            </a:extLst>
          </p:cNvPr>
          <p:cNvSpPr/>
          <p:nvPr/>
        </p:nvSpPr>
        <p:spPr>
          <a:xfrm>
            <a:off x="2462784" y="2578608"/>
            <a:ext cx="1286256" cy="121933"/>
          </a:xfrm>
          <a:custGeom>
            <a:avLst/>
            <a:gdLst>
              <a:gd name="csX0" fmla="*/ 0 w 1286256"/>
              <a:gd name="csY0" fmla="*/ 6096 h 121933"/>
              <a:gd name="csX1" fmla="*/ 621792 w 1286256"/>
              <a:gd name="csY1" fmla="*/ 121920 h 121933"/>
              <a:gd name="csX2" fmla="*/ 1286256 w 1286256"/>
              <a:gd name="csY2" fmla="*/ 0 h 121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86256" h="121933">
                <a:moveTo>
                  <a:pt x="0" y="6096"/>
                </a:moveTo>
                <a:cubicBezTo>
                  <a:pt x="203708" y="64516"/>
                  <a:pt x="407416" y="122936"/>
                  <a:pt x="621792" y="121920"/>
                </a:cubicBezTo>
                <a:cubicBezTo>
                  <a:pt x="836168" y="120904"/>
                  <a:pt x="1061212" y="60452"/>
                  <a:pt x="1286256" y="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任意多边形: 形状 114">
            <a:extLst>
              <a:ext uri="{FF2B5EF4-FFF2-40B4-BE49-F238E27FC236}">
                <a16:creationId xmlns:a16="http://schemas.microsoft.com/office/drawing/2014/main" id="{E075BA83-9093-F293-409D-1583D5A32B44}"/>
              </a:ext>
            </a:extLst>
          </p:cNvPr>
          <p:cNvSpPr/>
          <p:nvPr/>
        </p:nvSpPr>
        <p:spPr>
          <a:xfrm>
            <a:off x="3029712" y="2615184"/>
            <a:ext cx="908304" cy="822960"/>
          </a:xfrm>
          <a:custGeom>
            <a:avLst/>
            <a:gdLst>
              <a:gd name="csX0" fmla="*/ 0 w 908304"/>
              <a:gd name="csY0" fmla="*/ 822960 h 822960"/>
              <a:gd name="csX1" fmla="*/ 408432 w 908304"/>
              <a:gd name="csY1" fmla="*/ 262128 h 822960"/>
              <a:gd name="csX2" fmla="*/ 908304 w 908304"/>
              <a:gd name="csY2" fmla="*/ 0 h 822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08304" h="822960">
                <a:moveTo>
                  <a:pt x="0" y="822960"/>
                </a:moveTo>
                <a:cubicBezTo>
                  <a:pt x="128524" y="611124"/>
                  <a:pt x="257048" y="399288"/>
                  <a:pt x="408432" y="262128"/>
                </a:cubicBezTo>
                <a:cubicBezTo>
                  <a:pt x="559816" y="124968"/>
                  <a:pt x="734060" y="62484"/>
                  <a:pt x="908304" y="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BD2C2644-1BB1-933C-5D75-3872187158AB}"/>
              </a:ext>
            </a:extLst>
          </p:cNvPr>
          <p:cNvSpPr txBox="1"/>
          <p:nvPr/>
        </p:nvSpPr>
        <p:spPr>
          <a:xfrm>
            <a:off x="3597187" y="2139387"/>
            <a:ext cx="1828804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400" dirty="0"/>
              <a:t>图上是 </a:t>
            </a:r>
            <a:r>
              <a:rPr lang="en-US" altLang="zh-CN" sz="2400" dirty="0"/>
              <a:t>3 cm</a:t>
            </a:r>
            <a:endParaRPr lang="zh-CN" altLang="en-US" sz="2400" dirty="0"/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82B98607-D0FC-AE28-E789-492D1BFE0A79}"/>
              </a:ext>
            </a:extLst>
          </p:cNvPr>
          <p:cNvSpPr/>
          <p:nvPr/>
        </p:nvSpPr>
        <p:spPr>
          <a:xfrm>
            <a:off x="2256497" y="4857131"/>
            <a:ext cx="1171381" cy="6774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任意多边形: 形状 117">
            <a:extLst>
              <a:ext uri="{FF2B5EF4-FFF2-40B4-BE49-F238E27FC236}">
                <a16:creationId xmlns:a16="http://schemas.microsoft.com/office/drawing/2014/main" id="{DA16892E-BD50-02D5-FB26-DF370D33B257}"/>
              </a:ext>
            </a:extLst>
          </p:cNvPr>
          <p:cNvSpPr/>
          <p:nvPr/>
        </p:nvSpPr>
        <p:spPr>
          <a:xfrm>
            <a:off x="3321200" y="5377792"/>
            <a:ext cx="1286256" cy="121933"/>
          </a:xfrm>
          <a:custGeom>
            <a:avLst/>
            <a:gdLst>
              <a:gd name="csX0" fmla="*/ 0 w 1286256"/>
              <a:gd name="csY0" fmla="*/ 6096 h 121933"/>
              <a:gd name="csX1" fmla="*/ 621792 w 1286256"/>
              <a:gd name="csY1" fmla="*/ 121920 h 121933"/>
              <a:gd name="csX2" fmla="*/ 1286256 w 1286256"/>
              <a:gd name="csY2" fmla="*/ 0 h 121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86256" h="121933">
                <a:moveTo>
                  <a:pt x="0" y="6096"/>
                </a:moveTo>
                <a:cubicBezTo>
                  <a:pt x="203708" y="64516"/>
                  <a:pt x="407416" y="122936"/>
                  <a:pt x="621792" y="121920"/>
                </a:cubicBezTo>
                <a:cubicBezTo>
                  <a:pt x="836168" y="120904"/>
                  <a:pt x="1061212" y="60452"/>
                  <a:pt x="1286256" y="0"/>
                </a:cubicBez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6327C33B-698F-55D4-6641-4B6C88D045AB}"/>
              </a:ext>
            </a:extLst>
          </p:cNvPr>
          <p:cNvSpPr txBox="1"/>
          <p:nvPr/>
        </p:nvSpPr>
        <p:spPr>
          <a:xfrm>
            <a:off x="4530248" y="5097191"/>
            <a:ext cx="1828804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400" dirty="0"/>
              <a:t>图上是 </a:t>
            </a:r>
            <a:r>
              <a:rPr lang="en-US" altLang="zh-CN" sz="2400" dirty="0"/>
              <a:t>4 cm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58" grpId="0" animBg="1"/>
      <p:bldP spid="59" grpId="0"/>
      <p:bldP spid="76" grpId="0" animBg="1"/>
      <p:bldP spid="78" grpId="0" animBg="1"/>
      <p:bldP spid="79" grpId="0"/>
      <p:bldP spid="94" grpId="0" animBg="1"/>
      <p:bldP spid="95" grpId="0"/>
      <p:bldP spid="97" grpId="0" animBg="1"/>
      <p:bldP spid="98" grpId="0" animBg="1"/>
      <p:bldP spid="99" grpId="0"/>
      <p:bldP spid="106" grpId="0" animBg="1"/>
      <p:bldP spid="107" grpId="0"/>
      <p:bldP spid="111" grpId="0" animBg="1"/>
      <p:bldP spid="112" grpId="0" animBg="1"/>
      <p:bldP spid="113" grpId="0" animBg="1"/>
      <p:bldP spid="114" grpId="0" animBg="1"/>
      <p:bldP spid="115" grpId="0" animBg="1"/>
      <p:bldP spid="116" grpId="0"/>
      <p:bldP spid="117" grpId="0" animBg="1"/>
      <p:bldP spid="118" grpId="0" animBg="1"/>
      <p:bldP spid="1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5B0B237C-AEEE-1080-0073-569A9D405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739" y="901510"/>
            <a:ext cx="8114519" cy="558816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7B4C829-CC1B-DB54-1160-F2F6ECE07414}"/>
              </a:ext>
            </a:extLst>
          </p:cNvPr>
          <p:cNvSpPr txBox="1"/>
          <p:nvPr/>
        </p:nvSpPr>
        <p:spPr>
          <a:xfrm>
            <a:off x="374835" y="613473"/>
            <a:ext cx="6725761" cy="4504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3.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）量一量，说一说：</a:t>
            </a:r>
            <a:endParaRPr lang="en-US" altLang="zh-CN" dirty="0"/>
          </a:p>
          <a:p>
            <a:r>
              <a:rPr lang="zh-CN" altLang="en-US" dirty="0"/>
              <a:t>小刚家在学校的</a:t>
            </a:r>
            <a:r>
              <a:rPr lang="en-US" altLang="zh-CN" dirty="0"/>
              <a:t>____</a:t>
            </a:r>
            <a:r>
              <a:rPr lang="zh-CN" altLang="en-US" dirty="0"/>
              <a:t>偏</a:t>
            </a:r>
            <a:r>
              <a:rPr lang="en-US" altLang="zh-CN" dirty="0"/>
              <a:t>____</a:t>
            </a:r>
          </a:p>
          <a:p>
            <a:r>
              <a:rPr lang="en-US" altLang="zh-CN" dirty="0"/>
              <a:t>____</a:t>
            </a:r>
            <a:r>
              <a:rPr lang="zh-CN" altLang="en-US" dirty="0"/>
              <a:t>方向上；</a:t>
            </a:r>
            <a:endParaRPr lang="en-US" altLang="zh-CN" dirty="0"/>
          </a:p>
          <a:p>
            <a:r>
              <a:rPr lang="zh-CN" altLang="en-US" dirty="0"/>
              <a:t>学校在小刚家的</a:t>
            </a:r>
            <a:r>
              <a:rPr lang="en-US" altLang="zh-CN" dirty="0"/>
              <a:t>____</a:t>
            </a:r>
            <a:r>
              <a:rPr lang="zh-CN" altLang="en-US" dirty="0"/>
              <a:t>偏</a:t>
            </a:r>
            <a:r>
              <a:rPr lang="en-US" altLang="zh-CN" dirty="0"/>
              <a:t>____</a:t>
            </a:r>
            <a:endParaRPr lang="zh-CN" altLang="en-US" dirty="0"/>
          </a:p>
          <a:p>
            <a:r>
              <a:rPr lang="en-US" altLang="zh-CN" dirty="0"/>
              <a:t>____</a:t>
            </a:r>
            <a:r>
              <a:rPr lang="zh-CN" altLang="en-US" dirty="0"/>
              <a:t>方向上，</a:t>
            </a:r>
            <a:endParaRPr lang="en-US" altLang="zh-CN" dirty="0"/>
          </a:p>
          <a:p>
            <a:r>
              <a:rPr lang="zh-CN" altLang="en-US" dirty="0"/>
              <a:t>小刚家和学校的</a:t>
            </a:r>
            <a:endParaRPr lang="en-US" altLang="zh-CN" dirty="0"/>
          </a:p>
          <a:p>
            <a:r>
              <a:rPr lang="zh-CN" altLang="en-US" dirty="0"/>
              <a:t>距离是</a:t>
            </a:r>
            <a:r>
              <a:rPr lang="en-US" altLang="zh-CN" dirty="0"/>
              <a:t>______m</a:t>
            </a:r>
            <a:r>
              <a:rPr lang="zh-CN" altLang="en-US" dirty="0"/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117E22F-C9C3-02C1-0AF0-6E36B01DCEE9}"/>
              </a:ext>
            </a:extLst>
          </p:cNvPr>
          <p:cNvSpPr txBox="1"/>
          <p:nvPr/>
        </p:nvSpPr>
        <p:spPr>
          <a:xfrm>
            <a:off x="817619" y="224486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1E268CC-8FF6-03B6-B930-5BE77083C483}"/>
              </a:ext>
            </a:extLst>
          </p:cNvPr>
          <p:cNvSpPr/>
          <p:nvPr/>
        </p:nvSpPr>
        <p:spPr>
          <a:xfrm>
            <a:off x="7729608" y="3483076"/>
            <a:ext cx="472002" cy="48243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4019144-459D-C4F6-AECF-CA8C18C963BE}"/>
              </a:ext>
            </a:extLst>
          </p:cNvPr>
          <p:cNvSpPr txBox="1"/>
          <p:nvPr/>
        </p:nvSpPr>
        <p:spPr>
          <a:xfrm>
            <a:off x="8093502" y="3724293"/>
            <a:ext cx="147423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参照点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29E56950-8355-F47D-A61B-C71AD5798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>
            <a:off x="5651749" y="1508929"/>
            <a:ext cx="4590395" cy="2305664"/>
          </a:xfrm>
          <a:prstGeom prst="rect">
            <a:avLst/>
          </a:prstGeom>
        </p:spPr>
      </p:pic>
      <p:sp>
        <p:nvSpPr>
          <p:cNvPr id="39" name="弧形 38">
            <a:extLst>
              <a:ext uri="{FF2B5EF4-FFF2-40B4-BE49-F238E27FC236}">
                <a16:creationId xmlns:a16="http://schemas.microsoft.com/office/drawing/2014/main" id="{2BE182DA-BE03-C83E-484F-5FE5E707BB9B}"/>
              </a:ext>
            </a:extLst>
          </p:cNvPr>
          <p:cNvSpPr/>
          <p:nvPr/>
        </p:nvSpPr>
        <p:spPr>
          <a:xfrm>
            <a:off x="7543580" y="3146485"/>
            <a:ext cx="914400" cy="914400"/>
          </a:xfrm>
          <a:prstGeom prst="arc">
            <a:avLst>
              <a:gd name="adj1" fmla="val 15847290"/>
              <a:gd name="adj2" fmla="val 19373651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0DED154-D5E0-6102-CEAB-3BCC4AA12534}"/>
              </a:ext>
            </a:extLst>
          </p:cNvPr>
          <p:cNvSpPr txBox="1"/>
          <p:nvPr/>
        </p:nvSpPr>
        <p:spPr>
          <a:xfrm>
            <a:off x="8008131" y="2717701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4009E3A-69EF-8478-CECB-8D754672AA5B}"/>
              </a:ext>
            </a:extLst>
          </p:cNvPr>
          <p:cNvSpPr txBox="1"/>
          <p:nvPr/>
        </p:nvSpPr>
        <p:spPr>
          <a:xfrm>
            <a:off x="3364876" y="1305493"/>
            <a:ext cx="1990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北        东</a:t>
            </a:r>
            <a:endParaRPr lang="en-US" altLang="zh-CN" sz="3200" b="1" dirty="0">
              <a:solidFill>
                <a:srgbClr val="FF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9887998-E150-251C-7B7C-9D286DA13EAA}"/>
              </a:ext>
            </a:extLst>
          </p:cNvPr>
          <p:cNvSpPr txBox="1"/>
          <p:nvPr/>
        </p:nvSpPr>
        <p:spPr>
          <a:xfrm>
            <a:off x="420907" y="1890268"/>
            <a:ext cx="13470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45°</a:t>
            </a: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60235785-3C77-130A-8459-C4A2E73A3BFA}"/>
              </a:ext>
            </a:extLst>
          </p:cNvPr>
          <p:cNvSpPr/>
          <p:nvPr/>
        </p:nvSpPr>
        <p:spPr>
          <a:xfrm>
            <a:off x="10090637" y="1116795"/>
            <a:ext cx="472002" cy="482434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0AC2644-1261-BC48-9D6B-2CFD5B168F59}"/>
              </a:ext>
            </a:extLst>
          </p:cNvPr>
          <p:cNvSpPr txBox="1"/>
          <p:nvPr/>
        </p:nvSpPr>
        <p:spPr>
          <a:xfrm>
            <a:off x="9088400" y="432161"/>
            <a:ext cx="147423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参照点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D20373A-FAD5-0B66-9592-48BEF53F3CBB}"/>
              </a:ext>
            </a:extLst>
          </p:cNvPr>
          <p:cNvSpPr txBox="1"/>
          <p:nvPr/>
        </p:nvSpPr>
        <p:spPr>
          <a:xfrm>
            <a:off x="3364876" y="2546464"/>
            <a:ext cx="1990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南        西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80C5D35-ACCE-7892-297C-DD24BA403ED4}"/>
              </a:ext>
            </a:extLst>
          </p:cNvPr>
          <p:cNvSpPr txBox="1"/>
          <p:nvPr/>
        </p:nvSpPr>
        <p:spPr>
          <a:xfrm>
            <a:off x="420907" y="3168562"/>
            <a:ext cx="13470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45°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EA0D3D7-D08D-C9BE-281C-1E83CDF9B830}"/>
              </a:ext>
            </a:extLst>
          </p:cNvPr>
          <p:cNvSpPr txBox="1"/>
          <p:nvPr/>
        </p:nvSpPr>
        <p:spPr>
          <a:xfrm>
            <a:off x="4711956" y="5928498"/>
            <a:ext cx="2659229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rgbClr val="00B050"/>
                </a:solidFill>
              </a:rPr>
              <a:t>1 cm </a:t>
            </a:r>
            <a:r>
              <a:rPr lang="zh-CN" altLang="en-US" sz="2400" dirty="0">
                <a:solidFill>
                  <a:srgbClr val="00B050"/>
                </a:solidFill>
              </a:rPr>
              <a:t>表示 </a:t>
            </a:r>
            <a:r>
              <a:rPr lang="en-US" altLang="zh-CN" sz="2400" dirty="0">
                <a:solidFill>
                  <a:srgbClr val="00B050"/>
                </a:solidFill>
              </a:rPr>
              <a:t>200 m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8DD893C5-C3D2-E86D-FFC2-B45ACBE1C548}"/>
              </a:ext>
            </a:extLst>
          </p:cNvPr>
          <p:cNvSpPr/>
          <p:nvPr/>
        </p:nvSpPr>
        <p:spPr>
          <a:xfrm>
            <a:off x="3689452" y="5713092"/>
            <a:ext cx="1095958" cy="8640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6284E6D-698A-C063-66A7-E9094D0BDE6D}"/>
              </a:ext>
            </a:extLst>
          </p:cNvPr>
          <p:cNvSpPr txBox="1"/>
          <p:nvPr/>
        </p:nvSpPr>
        <p:spPr>
          <a:xfrm>
            <a:off x="430119" y="5230106"/>
            <a:ext cx="381530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dirty="0">
                <a:solidFill>
                  <a:srgbClr val="00B050"/>
                </a:solidFill>
              </a:rPr>
              <a:t>5 ×200 = 1000</a:t>
            </a:r>
            <a:r>
              <a:rPr lang="zh-CN" altLang="en-US" dirty="0">
                <a:solidFill>
                  <a:srgbClr val="00B050"/>
                </a:solidFill>
              </a:rPr>
              <a:t>（</a:t>
            </a:r>
            <a:r>
              <a:rPr lang="en-US" altLang="zh-CN" dirty="0">
                <a:solidFill>
                  <a:srgbClr val="00B050"/>
                </a:solidFill>
              </a:rPr>
              <a:t>m</a:t>
            </a:r>
            <a:r>
              <a:rPr lang="zh-CN" altLang="en-US" dirty="0">
                <a:solidFill>
                  <a:srgbClr val="00B050"/>
                </a:solidFill>
              </a:rPr>
              <a:t>）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BCE6CA2-53FB-B01B-7B40-25C5B52EFCC1}"/>
              </a:ext>
            </a:extLst>
          </p:cNvPr>
          <p:cNvSpPr txBox="1"/>
          <p:nvPr/>
        </p:nvSpPr>
        <p:spPr>
          <a:xfrm>
            <a:off x="1777322" y="4443017"/>
            <a:ext cx="1370689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3200" dirty="0">
                <a:solidFill>
                  <a:srgbClr val="00B050"/>
                </a:solidFill>
              </a:rPr>
              <a:t>1000</a:t>
            </a:r>
            <a:endParaRPr lang="zh-CN" alt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14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7" grpId="0"/>
      <p:bldP spid="39" grpId="0" animBg="1"/>
      <p:bldP spid="40" grpId="0"/>
      <p:bldP spid="41" grpId="0"/>
      <p:bldP spid="44" grpId="0"/>
      <p:bldP spid="47" grpId="0" animBg="1"/>
      <p:bldP spid="48" grpId="0"/>
      <p:bldP spid="49" grpId="0"/>
      <p:bldP spid="50" grpId="0"/>
      <p:bldP spid="51" grpId="0"/>
      <p:bldP spid="52" grpId="0" animBg="1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5C6F148E-2897-3DB4-8F66-8CA3424D1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739" y="901510"/>
            <a:ext cx="8114519" cy="558816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84B9E23-50A2-1403-A4D8-0E96BAEA7E71}"/>
              </a:ext>
            </a:extLst>
          </p:cNvPr>
          <p:cNvSpPr txBox="1"/>
          <p:nvPr/>
        </p:nvSpPr>
        <p:spPr>
          <a:xfrm>
            <a:off x="389553" y="287986"/>
            <a:ext cx="6571084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）请你像上面这样说一说其他同学的家和学校的位置关系。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2775CC7E-7461-3308-7401-BBF4496461C0}"/>
              </a:ext>
            </a:extLst>
          </p:cNvPr>
          <p:cNvSpPr/>
          <p:nvPr/>
        </p:nvSpPr>
        <p:spPr>
          <a:xfrm>
            <a:off x="5337109" y="2024742"/>
            <a:ext cx="1343608" cy="830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8CE7DBE-EB52-176F-BCE9-EA13D1C01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>
            <a:off x="5645790" y="1515223"/>
            <a:ext cx="4590395" cy="2305664"/>
          </a:xfrm>
          <a:prstGeom prst="rect">
            <a:avLst/>
          </a:prstGeom>
        </p:spPr>
      </p:pic>
      <p:sp>
        <p:nvSpPr>
          <p:cNvPr id="19" name="弧形 18">
            <a:extLst>
              <a:ext uri="{FF2B5EF4-FFF2-40B4-BE49-F238E27FC236}">
                <a16:creationId xmlns:a16="http://schemas.microsoft.com/office/drawing/2014/main" id="{D411E38A-08BC-3A4E-BBBA-C6354ECDE66B}"/>
              </a:ext>
            </a:extLst>
          </p:cNvPr>
          <p:cNvSpPr/>
          <p:nvPr/>
        </p:nvSpPr>
        <p:spPr>
          <a:xfrm>
            <a:off x="7421660" y="3238394"/>
            <a:ext cx="914400" cy="914400"/>
          </a:xfrm>
          <a:prstGeom prst="arc">
            <a:avLst>
              <a:gd name="adj1" fmla="val 10501743"/>
              <a:gd name="adj2" fmla="val 12977296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81894B9-0970-CF8A-D3A1-54EF91AD47AE}"/>
              </a:ext>
            </a:extLst>
          </p:cNvPr>
          <p:cNvSpPr txBox="1"/>
          <p:nvPr/>
        </p:nvSpPr>
        <p:spPr>
          <a:xfrm>
            <a:off x="6842353" y="3294343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4B11221-4640-5EFE-C43F-A0D123D7C988}"/>
              </a:ext>
            </a:extLst>
          </p:cNvPr>
          <p:cNvSpPr txBox="1"/>
          <p:nvPr/>
        </p:nvSpPr>
        <p:spPr>
          <a:xfrm>
            <a:off x="402828" y="1677165"/>
            <a:ext cx="4495745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小芳家在学校的西偏北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35°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方向上；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学校在小芳家的东偏南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35°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方向上，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小芳家和学校的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距离是 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600 m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50034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65CAD3-1A5A-F822-9697-5334BF0F1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739" y="901510"/>
            <a:ext cx="8114519" cy="5588169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3D72A8F8-3DBD-F5E0-9B4C-00ACA282E0E3}"/>
              </a:ext>
            </a:extLst>
          </p:cNvPr>
          <p:cNvSpPr/>
          <p:nvPr/>
        </p:nvSpPr>
        <p:spPr>
          <a:xfrm>
            <a:off x="4310742" y="3862873"/>
            <a:ext cx="1343608" cy="830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C1E4C4B-1EB2-4346-7CA5-68D035500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 rot="10800000">
            <a:off x="5660446" y="3656922"/>
            <a:ext cx="4590395" cy="2305664"/>
          </a:xfrm>
          <a:prstGeom prst="rect">
            <a:avLst/>
          </a:prstGeom>
        </p:spPr>
      </p:pic>
      <p:sp>
        <p:nvSpPr>
          <p:cNvPr id="6" name="弧形 5">
            <a:extLst>
              <a:ext uri="{FF2B5EF4-FFF2-40B4-BE49-F238E27FC236}">
                <a16:creationId xmlns:a16="http://schemas.microsoft.com/office/drawing/2014/main" id="{6A35A179-FC32-123F-AA03-6D5FF08DA77D}"/>
              </a:ext>
            </a:extLst>
          </p:cNvPr>
          <p:cNvSpPr/>
          <p:nvPr/>
        </p:nvSpPr>
        <p:spPr>
          <a:xfrm>
            <a:off x="7361702" y="3305450"/>
            <a:ext cx="914400" cy="914400"/>
          </a:xfrm>
          <a:prstGeom prst="arc">
            <a:avLst>
              <a:gd name="adj1" fmla="val 9833969"/>
              <a:gd name="adj2" fmla="val 11048375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BC1177B-6FCD-CBF7-A406-E5F7537EA530}"/>
              </a:ext>
            </a:extLst>
          </p:cNvPr>
          <p:cNvSpPr txBox="1"/>
          <p:nvPr/>
        </p:nvSpPr>
        <p:spPr>
          <a:xfrm>
            <a:off x="6638032" y="3641545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15°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07088E-E2D1-F681-5465-4B65EC28C213}"/>
              </a:ext>
            </a:extLst>
          </p:cNvPr>
          <p:cNvSpPr txBox="1"/>
          <p:nvPr/>
        </p:nvSpPr>
        <p:spPr>
          <a:xfrm>
            <a:off x="477474" y="772092"/>
            <a:ext cx="4495745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小红家在学校的西偏南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15°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方向上；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学校在小红家的东偏北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15°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方向上，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小红家和学校的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距离是 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800 m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92764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A29D5C-9619-5C7A-C221-ADD1654F3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739" y="901510"/>
            <a:ext cx="8114519" cy="5588169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70188294-4EEF-556A-2D6E-7379E929DD70}"/>
              </a:ext>
            </a:extLst>
          </p:cNvPr>
          <p:cNvSpPr/>
          <p:nvPr/>
        </p:nvSpPr>
        <p:spPr>
          <a:xfrm>
            <a:off x="8948057" y="5788673"/>
            <a:ext cx="1343608" cy="830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7644D81-CADA-2EEB-AFB5-C58276514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 rot="5400000">
            <a:off x="6728958" y="2573242"/>
            <a:ext cx="4590395" cy="2305664"/>
          </a:xfrm>
          <a:prstGeom prst="rect">
            <a:avLst/>
          </a:prstGeom>
        </p:spPr>
      </p:pic>
      <p:sp>
        <p:nvSpPr>
          <p:cNvPr id="7" name="弧形 6">
            <a:extLst>
              <a:ext uri="{FF2B5EF4-FFF2-40B4-BE49-F238E27FC236}">
                <a16:creationId xmlns:a16="http://schemas.microsoft.com/office/drawing/2014/main" id="{097818D9-2BE5-C7EE-3C15-BCD0B121B1A7}"/>
              </a:ext>
            </a:extLst>
          </p:cNvPr>
          <p:cNvSpPr/>
          <p:nvPr/>
        </p:nvSpPr>
        <p:spPr>
          <a:xfrm>
            <a:off x="7513338" y="3404616"/>
            <a:ext cx="914400" cy="914400"/>
          </a:xfrm>
          <a:prstGeom prst="arc">
            <a:avLst>
              <a:gd name="adj1" fmla="val 3259169"/>
              <a:gd name="adj2" fmla="val 5708636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C94FA9-E45B-431D-15BB-8ACFFDBE8917}"/>
              </a:ext>
            </a:extLst>
          </p:cNvPr>
          <p:cNvSpPr txBox="1"/>
          <p:nvPr/>
        </p:nvSpPr>
        <p:spPr>
          <a:xfrm>
            <a:off x="7877419" y="4386072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4928C86-CD43-2E3D-8236-B47B608281C4}"/>
              </a:ext>
            </a:extLst>
          </p:cNvPr>
          <p:cNvSpPr txBox="1"/>
          <p:nvPr/>
        </p:nvSpPr>
        <p:spPr>
          <a:xfrm>
            <a:off x="477474" y="772092"/>
            <a:ext cx="4495745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小亮家在学校的南偏东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30°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方向上；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学校在小亮家的东偏北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30°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方向上，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小亮家和学校的</a:t>
            </a:r>
            <a:endParaRPr lang="en-US" altLang="zh-CN" dirty="0">
              <a:solidFill>
                <a:srgbClr val="FF0000"/>
              </a:solidFill>
              <a:ea typeface="+mj-ea"/>
            </a:endParaRPr>
          </a:p>
          <a:p>
            <a:r>
              <a:rPr lang="zh-CN" altLang="en-US" dirty="0">
                <a:solidFill>
                  <a:srgbClr val="FF0000"/>
                </a:solidFill>
                <a:ea typeface="+mj-ea"/>
              </a:rPr>
              <a:t>距离是 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800 m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470503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0E92324-8AB6-26F4-F4CE-183499EE8A0A}"/>
              </a:ext>
            </a:extLst>
          </p:cNvPr>
          <p:cNvCxnSpPr>
            <a:cxnSpLocks/>
          </p:cNvCxnSpPr>
          <p:nvPr/>
        </p:nvCxnSpPr>
        <p:spPr>
          <a:xfrm>
            <a:off x="6055567" y="3368353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03FAD1B-FEA6-1259-4BA9-63032E759250}"/>
              </a:ext>
            </a:extLst>
          </p:cNvPr>
          <p:cNvCxnSpPr>
            <a:cxnSpLocks/>
          </p:cNvCxnSpPr>
          <p:nvPr/>
        </p:nvCxnSpPr>
        <p:spPr>
          <a:xfrm rot="5400000">
            <a:off x="6055567" y="3368353"/>
            <a:ext cx="4842587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77679D0-63FA-8880-9BC3-DEDF843A2B57}"/>
              </a:ext>
            </a:extLst>
          </p:cNvPr>
          <p:cNvSpPr txBox="1"/>
          <p:nvPr/>
        </p:nvSpPr>
        <p:spPr>
          <a:xfrm>
            <a:off x="8237762" y="489156"/>
            <a:ext cx="459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北</a:t>
            </a:r>
            <a:endParaRPr lang="zh-CN" altLang="en-US" sz="28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D617F2F-E786-D229-AE21-B54A86D2C343}"/>
              </a:ext>
            </a:extLst>
          </p:cNvPr>
          <p:cNvSpPr txBox="1"/>
          <p:nvPr/>
        </p:nvSpPr>
        <p:spPr>
          <a:xfrm>
            <a:off x="8377721" y="3424338"/>
            <a:ext cx="1481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搜救船</a:t>
            </a:r>
            <a:endParaRPr lang="zh-CN" altLang="en-US" sz="2800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059CB4E0-FBB1-D8C9-5DFD-31B9DF057335}"/>
              </a:ext>
            </a:extLst>
          </p:cNvPr>
          <p:cNvSpPr/>
          <p:nvPr/>
        </p:nvSpPr>
        <p:spPr>
          <a:xfrm>
            <a:off x="8404860" y="3296353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091A29D-175B-CF82-5FBE-16CF4236A00E}"/>
              </a:ext>
            </a:extLst>
          </p:cNvPr>
          <p:cNvGrpSpPr/>
          <p:nvPr/>
        </p:nvGrpSpPr>
        <p:grpSpPr>
          <a:xfrm>
            <a:off x="9859346" y="5104026"/>
            <a:ext cx="1169524" cy="685621"/>
            <a:chOff x="9822765" y="5130070"/>
            <a:chExt cx="1169524" cy="685621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ED7DCA7E-FA68-C3FA-77DD-ECB1D3664191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196" y="5805296"/>
              <a:ext cx="72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FA70F546-D69A-7F05-DC1D-F5840FC94D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2963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F5990422-1BA3-4DD2-87EB-9EE0DCDA14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52759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1620602-98CD-5C1C-0D49-B3EA9520BFF5}"/>
                </a:ext>
              </a:extLst>
            </p:cNvPr>
            <p:cNvSpPr txBox="1"/>
            <p:nvPr/>
          </p:nvSpPr>
          <p:spPr>
            <a:xfrm>
              <a:off x="9822765" y="5130070"/>
              <a:ext cx="11695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500 m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31" name="椭圆 30">
            <a:extLst>
              <a:ext uri="{FF2B5EF4-FFF2-40B4-BE49-F238E27FC236}">
                <a16:creationId xmlns:a16="http://schemas.microsoft.com/office/drawing/2014/main" id="{1D527DC3-2031-DBFA-39E1-51DCFFDCED81}"/>
              </a:ext>
            </a:extLst>
          </p:cNvPr>
          <p:cNvSpPr/>
          <p:nvPr/>
        </p:nvSpPr>
        <p:spPr>
          <a:xfrm>
            <a:off x="6938750" y="1578681"/>
            <a:ext cx="72000" cy="72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E6BE608-74CB-0448-61AA-FEC5305E38F2}"/>
              </a:ext>
            </a:extLst>
          </p:cNvPr>
          <p:cNvCxnSpPr>
            <a:cxnSpLocks/>
          </p:cNvCxnSpPr>
          <p:nvPr/>
        </p:nvCxnSpPr>
        <p:spPr>
          <a:xfrm>
            <a:off x="6806153" y="1395954"/>
            <a:ext cx="1657126" cy="19748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弧形 32">
            <a:extLst>
              <a:ext uri="{FF2B5EF4-FFF2-40B4-BE49-F238E27FC236}">
                <a16:creationId xmlns:a16="http://schemas.microsoft.com/office/drawing/2014/main" id="{BD7A6182-AAF0-BD7C-2BAB-A174E6EF8872}"/>
              </a:ext>
            </a:extLst>
          </p:cNvPr>
          <p:cNvSpPr/>
          <p:nvPr/>
        </p:nvSpPr>
        <p:spPr>
          <a:xfrm>
            <a:off x="8040755" y="2985499"/>
            <a:ext cx="914400" cy="914400"/>
          </a:xfrm>
          <a:prstGeom prst="arc">
            <a:avLst>
              <a:gd name="adj1" fmla="val 13938422"/>
              <a:gd name="adj2" fmla="val 1607339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FCFAC0B-7263-12AB-BF45-9624C2EFE0C4}"/>
              </a:ext>
            </a:extLst>
          </p:cNvPr>
          <p:cNvSpPr txBox="1"/>
          <p:nvPr/>
        </p:nvSpPr>
        <p:spPr>
          <a:xfrm>
            <a:off x="7932434" y="2478311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0042E7E4-1C4B-C203-6F1B-A32069F2683C}"/>
              </a:ext>
            </a:extLst>
          </p:cNvPr>
          <p:cNvSpPr/>
          <p:nvPr/>
        </p:nvSpPr>
        <p:spPr>
          <a:xfrm>
            <a:off x="7465002" y="2194184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16131FD-AEA0-6F37-B33E-030330AEA78E}"/>
              </a:ext>
            </a:extLst>
          </p:cNvPr>
          <p:cNvSpPr txBox="1"/>
          <p:nvPr/>
        </p:nvSpPr>
        <p:spPr>
          <a:xfrm>
            <a:off x="6534770" y="2198039"/>
            <a:ext cx="11166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货船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A5320FC7-6436-7D03-38E2-780F53F25736}"/>
              </a:ext>
            </a:extLst>
          </p:cNvPr>
          <p:cNvSpPr/>
          <p:nvPr/>
        </p:nvSpPr>
        <p:spPr>
          <a:xfrm>
            <a:off x="8404860" y="3296353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8D7F00E6-C044-ACE5-4181-D87A80E27A1A}"/>
              </a:ext>
            </a:extLst>
          </p:cNvPr>
          <p:cNvSpPr/>
          <p:nvPr/>
        </p:nvSpPr>
        <p:spPr>
          <a:xfrm>
            <a:off x="8439536" y="3424338"/>
            <a:ext cx="1382482" cy="52322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881C176-D3D2-717A-0088-B91D83C62FD2}"/>
              </a:ext>
            </a:extLst>
          </p:cNvPr>
          <p:cNvSpPr txBox="1"/>
          <p:nvPr/>
        </p:nvSpPr>
        <p:spPr>
          <a:xfrm>
            <a:off x="8801752" y="3956985"/>
            <a:ext cx="15554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观测点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EFBF116-7550-61BF-DF5A-9F9B8FF11B70}"/>
              </a:ext>
            </a:extLst>
          </p:cNvPr>
          <p:cNvSpPr txBox="1"/>
          <p:nvPr/>
        </p:nvSpPr>
        <p:spPr>
          <a:xfrm>
            <a:off x="990435" y="1359577"/>
            <a:ext cx="5266141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在平面图上确定某个点的具体位置的步骤：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6BEC819-E075-734E-7D07-674BDA96A796}"/>
              </a:ext>
            </a:extLst>
          </p:cNvPr>
          <p:cNvSpPr txBox="1"/>
          <p:nvPr/>
        </p:nvSpPr>
        <p:spPr>
          <a:xfrm>
            <a:off x="990435" y="2834629"/>
            <a:ext cx="2291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3200" dirty="0">
                <a:solidFill>
                  <a:schemeClr val="tx1"/>
                </a:solidFill>
              </a:rPr>
              <a:t>①</a:t>
            </a:r>
            <a:r>
              <a:rPr lang="zh-CN" altLang="en-US" sz="3200" dirty="0">
                <a:solidFill>
                  <a:srgbClr val="FF0000"/>
                </a:solidFill>
              </a:rPr>
              <a:t>定点</a:t>
            </a:r>
            <a:r>
              <a:rPr lang="zh-CN" altLang="en-US" sz="32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741B0F4-8CAD-0053-B139-C13AA6BDF366}"/>
              </a:ext>
            </a:extLst>
          </p:cNvPr>
          <p:cNvSpPr txBox="1"/>
          <p:nvPr/>
        </p:nvSpPr>
        <p:spPr>
          <a:xfrm>
            <a:off x="990435" y="3606475"/>
            <a:ext cx="282484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②</a:t>
            </a:r>
            <a:r>
              <a:rPr lang="zh-CN" altLang="en-US" sz="3200" dirty="0">
                <a:solidFill>
                  <a:srgbClr val="FF0000"/>
                </a:solidFill>
              </a:rPr>
              <a:t>定方向</a:t>
            </a:r>
            <a:r>
              <a:rPr lang="zh-CN" altLang="en-US" sz="3200" dirty="0"/>
              <a:t>；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FF090B2-D86F-531B-2773-227288D3D8B2}"/>
              </a:ext>
            </a:extLst>
          </p:cNvPr>
          <p:cNvSpPr txBox="1"/>
          <p:nvPr/>
        </p:nvSpPr>
        <p:spPr>
          <a:xfrm>
            <a:off x="990435" y="4457188"/>
            <a:ext cx="297258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③</a:t>
            </a:r>
            <a:r>
              <a:rPr lang="zh-CN" altLang="en-US" sz="3200" dirty="0">
                <a:solidFill>
                  <a:srgbClr val="FF0000"/>
                </a:solidFill>
              </a:rPr>
              <a:t>定距离</a:t>
            </a:r>
            <a:r>
              <a:rPr lang="zh-CN" altLang="en-US" sz="3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17113</TotalTime>
  <Words>772</Words>
  <Application>Microsoft Office PowerPoint</Application>
  <PresentationFormat>宽屏</PresentationFormat>
  <Paragraphs>121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Admin</cp:lastModifiedBy>
  <cp:revision>3344</cp:revision>
  <dcterms:created xsi:type="dcterms:W3CDTF">2016-01-14T07:05:00Z</dcterms:created>
  <dcterms:modified xsi:type="dcterms:W3CDTF">2026-06-04T05:16:34Z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