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811" r:id="rId3"/>
    <p:sldId id="743" r:id="rId4"/>
    <p:sldId id="814" r:id="rId5"/>
    <p:sldId id="917" r:id="rId6"/>
    <p:sldId id="918" r:id="rId7"/>
    <p:sldId id="919" r:id="rId8"/>
    <p:sldId id="916" r:id="rId9"/>
    <p:sldId id="920" r:id="rId10"/>
    <p:sldId id="815" r:id="rId11"/>
    <p:sldId id="905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DFD5E7"/>
    <a:srgbClr val="CFC1DB"/>
    <a:srgbClr val="FDE3E8"/>
    <a:srgbClr val="FCD1D9"/>
    <a:srgbClr val="343433"/>
    <a:srgbClr val="F76217"/>
    <a:srgbClr val="A1C7EA"/>
    <a:srgbClr val="FE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132" y="120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2026/8/19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一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795977" y="214046"/>
            <a:ext cx="5124531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创设情境，引入新课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195571"/>
            <a:ext cx="47181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根据路线图描述路线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2026/8/19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2026/8/19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根据描述绘制路线图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65072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42750" cy="7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用方向和距离确定位置（</a:t>
            </a:r>
            <a:r>
              <a:rPr lang="en-US" altLang="zh-CN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3</a:t>
            </a: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48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确定位置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79014" y="1404006"/>
            <a:ext cx="10343187" cy="424101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100428" y="1595547"/>
            <a:ext cx="9993669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结合具体情境，掌握描述路线图的方法，能根据方向和距离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绘制简单的路线图；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在绘制路线图的过程中，渗透数形结合思想，让学生通过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绘制路线图，提高动手操作能力，形成几何直观；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联系生活实际，培养学生的合作意识，增强学生学好数学的 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信心。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F9C23A23-4C01-8AD8-F5AB-74176261F7D5}"/>
              </a:ext>
            </a:extLst>
          </p:cNvPr>
          <p:cNvGrpSpPr/>
          <p:nvPr/>
        </p:nvGrpSpPr>
        <p:grpSpPr>
          <a:xfrm>
            <a:off x="627547" y="1149620"/>
            <a:ext cx="9649611" cy="1143753"/>
            <a:chOff x="1028766" y="1410879"/>
            <a:chExt cx="9649611" cy="114375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B26DBA1-84DC-0256-F450-9D7D17B99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8766" y="1410879"/>
              <a:ext cx="1158416" cy="1143753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67F3CB02-08AE-0D7E-913D-C7F188D7B6AC}"/>
                </a:ext>
              </a:extLst>
            </p:cNvPr>
            <p:cNvSpPr/>
            <p:nvPr/>
          </p:nvSpPr>
          <p:spPr>
            <a:xfrm>
              <a:off x="2707741" y="1655128"/>
              <a:ext cx="7970636" cy="803303"/>
            </a:xfrm>
            <a:prstGeom prst="wedgeRoundRectCallout">
              <a:avLst>
                <a:gd name="adj1" fmla="val -55674"/>
                <a:gd name="adj2" fmla="val -21082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3000" b="1" dirty="0">
                  <a:solidFill>
                    <a:schemeClr val="tx1"/>
                  </a:solidFill>
                  <a:latin typeface="+mj-ea"/>
                  <a:ea typeface="+mj-ea"/>
                </a:rPr>
                <a:t>同学们，你们能说一说从家到学校的路线吗？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EECA720A-C3E8-4F42-F04B-D7107507B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02" y="2551040"/>
            <a:ext cx="7396126" cy="387860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8205341" y="3090888"/>
            <a:ext cx="3663197" cy="2562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怎样才能清楚的描述路线呢？今天我们来学习描述和绘制简单的路线图。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854000" y="1148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AEA53D3-52FA-A8D4-D401-7A5CFF0AA0E8}"/>
              </a:ext>
            </a:extLst>
          </p:cNvPr>
          <p:cNvSpPr txBox="1"/>
          <p:nvPr/>
        </p:nvSpPr>
        <p:spPr>
          <a:xfrm>
            <a:off x="695669" y="1090340"/>
            <a:ext cx="10800954" cy="13562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4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      小明放学回家的路线如下图。你能用方向和距离说说小明回家的路线吗？</a:t>
            </a: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378032DD-4C3F-4400-7D7C-E3009BC561B9}"/>
              </a:ext>
            </a:extLst>
          </p:cNvPr>
          <p:cNvGrpSpPr/>
          <p:nvPr/>
        </p:nvGrpSpPr>
        <p:grpSpPr>
          <a:xfrm>
            <a:off x="819117" y="2472515"/>
            <a:ext cx="10077085" cy="4179295"/>
            <a:chOff x="819117" y="2472515"/>
            <a:chExt cx="10077085" cy="417929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756B160-AAF0-284A-54D1-06E7E8639BC0}"/>
                </a:ext>
              </a:extLst>
            </p:cNvPr>
            <p:cNvSpPr txBox="1"/>
            <p:nvPr/>
          </p:nvSpPr>
          <p:spPr>
            <a:xfrm>
              <a:off x="844960" y="2680176"/>
              <a:ext cx="459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北</a:t>
              </a:r>
              <a:endParaRPr lang="zh-CN" altLang="en-US" sz="2800" dirty="0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5C98FAB-73CA-60DD-CFCB-4AA29C15F594}"/>
                </a:ext>
              </a:extLst>
            </p:cNvPr>
            <p:cNvSpPr/>
            <p:nvPr/>
          </p:nvSpPr>
          <p:spPr>
            <a:xfrm>
              <a:off x="2442602" y="2979110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6A54054-6040-30A4-A99C-01B2F4CF65B6}"/>
                </a:ext>
              </a:extLst>
            </p:cNvPr>
            <p:cNvSpPr txBox="1"/>
            <p:nvPr/>
          </p:nvSpPr>
          <p:spPr>
            <a:xfrm>
              <a:off x="2435295" y="25278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学校</a:t>
              </a:r>
              <a:endParaRPr lang="zh-CN" altLang="en-US" sz="2800" dirty="0"/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F1EB062B-40AD-5DF9-C462-61D561972153}"/>
                </a:ext>
              </a:extLst>
            </p:cNvPr>
            <p:cNvGrpSpPr/>
            <p:nvPr/>
          </p:nvGrpSpPr>
          <p:grpSpPr>
            <a:xfrm>
              <a:off x="2059836" y="2580683"/>
              <a:ext cx="936000" cy="936000"/>
              <a:chOff x="1233300" y="2729208"/>
              <a:chExt cx="936000" cy="936000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9633F5E8-FCB0-58FE-EB3D-D4906A6444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8FFAFBF4-84CA-67F9-84D5-073C0F7A606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49B5551E-C418-D895-CBD1-CFDBE2B658EE}"/>
                </a:ext>
              </a:extLst>
            </p:cNvPr>
            <p:cNvCxnSpPr>
              <a:cxnSpLocks/>
            </p:cNvCxnSpPr>
            <p:nvPr/>
          </p:nvCxnSpPr>
          <p:spPr>
            <a:xfrm>
              <a:off x="6523065" y="6110539"/>
              <a:ext cx="3564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6E83E654-48F0-3830-2C50-4EA72CAE1FD0}"/>
                </a:ext>
              </a:extLst>
            </p:cNvPr>
            <p:cNvSpPr/>
            <p:nvPr/>
          </p:nvSpPr>
          <p:spPr>
            <a:xfrm>
              <a:off x="3095745" y="410811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E6A6181-5CB5-462A-9F66-7484F7881B01}"/>
                </a:ext>
              </a:extLst>
            </p:cNvPr>
            <p:cNvSpPr txBox="1"/>
            <p:nvPr/>
          </p:nvSpPr>
          <p:spPr>
            <a:xfrm>
              <a:off x="2185385" y="4202729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邮局</a:t>
              </a:r>
              <a:endParaRPr lang="zh-CN" altLang="en-US" sz="2800" dirty="0"/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EC6DA38C-16E0-E18D-B2EB-C87124C645EC}"/>
                </a:ext>
              </a:extLst>
            </p:cNvPr>
            <p:cNvGrpSpPr/>
            <p:nvPr/>
          </p:nvGrpSpPr>
          <p:grpSpPr>
            <a:xfrm>
              <a:off x="2703650" y="3700357"/>
              <a:ext cx="936000" cy="936000"/>
              <a:chOff x="1233300" y="2729208"/>
              <a:chExt cx="936000" cy="936000"/>
            </a:xfrm>
          </p:grpSpPr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7BFC3ABC-16D9-C519-1C5A-6C2AF20C4B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82EF1E3E-390D-77B6-5039-F1C38F0A264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C18C214E-9DAD-61F1-05CB-3B6CAD37BC14}"/>
                </a:ext>
              </a:extLst>
            </p:cNvPr>
            <p:cNvSpPr/>
            <p:nvPr/>
          </p:nvSpPr>
          <p:spPr>
            <a:xfrm>
              <a:off x="6454765" y="604888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5DA8927-4249-33AD-2E0A-92BF54AD2065}"/>
                </a:ext>
              </a:extLst>
            </p:cNvPr>
            <p:cNvSpPr txBox="1"/>
            <p:nvPr/>
          </p:nvSpPr>
          <p:spPr>
            <a:xfrm>
              <a:off x="6477676" y="61285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书店</a:t>
              </a:r>
              <a:endParaRPr lang="zh-CN" altLang="en-US" sz="2800" dirty="0"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848F3A2D-8D81-EC36-CE2A-78F8E6DA0014}"/>
                </a:ext>
              </a:extLst>
            </p:cNvPr>
            <p:cNvGrpSpPr/>
            <p:nvPr/>
          </p:nvGrpSpPr>
          <p:grpSpPr>
            <a:xfrm>
              <a:off x="6062670" y="5669118"/>
              <a:ext cx="936000" cy="828000"/>
              <a:chOff x="1233300" y="2757201"/>
              <a:chExt cx="936000" cy="828000"/>
            </a:xfrm>
          </p:grpSpPr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2811F7C6-4130-A246-7054-35A2CD4EB4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46EF73C0-FF9A-31FC-2BCA-72B450760A0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87300" y="3171201"/>
                <a:ext cx="828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5B6DCE17-1A22-4E4F-CB79-3952909016F3}"/>
                </a:ext>
              </a:extLst>
            </p:cNvPr>
            <p:cNvSpPr/>
            <p:nvPr/>
          </p:nvSpPr>
          <p:spPr>
            <a:xfrm>
              <a:off x="10065793" y="6039551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5483D20-F731-4019-EC65-F480BB376833}"/>
                </a:ext>
              </a:extLst>
            </p:cNvPr>
            <p:cNvSpPr txBox="1"/>
            <p:nvPr/>
          </p:nvSpPr>
          <p:spPr>
            <a:xfrm>
              <a:off x="9612762" y="6128590"/>
              <a:ext cx="12834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小明家</a:t>
              </a:r>
              <a:endParaRPr lang="zh-CN" altLang="en-US" sz="2800" dirty="0"/>
            </a:p>
          </p:txBody>
        </p:sp>
        <p:sp>
          <p:nvSpPr>
            <p:cNvPr id="65" name="弧形 64">
              <a:extLst>
                <a:ext uri="{FF2B5EF4-FFF2-40B4-BE49-F238E27FC236}">
                  <a16:creationId xmlns:a16="http://schemas.microsoft.com/office/drawing/2014/main" id="{3266E5DA-D533-D0FD-0E0B-425A36ED2D3C}"/>
                </a:ext>
              </a:extLst>
            </p:cNvPr>
            <p:cNvSpPr/>
            <p:nvPr/>
          </p:nvSpPr>
          <p:spPr>
            <a:xfrm>
              <a:off x="2052248" y="2472515"/>
              <a:ext cx="914400" cy="914400"/>
            </a:xfrm>
            <a:prstGeom prst="arc">
              <a:avLst>
                <a:gd name="adj1" fmla="val 3925558"/>
                <a:gd name="adj2" fmla="val 5259213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BF6FE537-B6B7-61D7-F341-1F864A60E0CB}"/>
                </a:ext>
              </a:extLst>
            </p:cNvPr>
            <p:cNvSpPr txBox="1"/>
            <p:nvPr/>
          </p:nvSpPr>
          <p:spPr>
            <a:xfrm>
              <a:off x="2201625" y="3427647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67" name="弧形 66">
              <a:extLst>
                <a:ext uri="{FF2B5EF4-FFF2-40B4-BE49-F238E27FC236}">
                  <a16:creationId xmlns:a16="http://schemas.microsoft.com/office/drawing/2014/main" id="{2C3C036B-DB27-0107-E60F-6589180F908C}"/>
                </a:ext>
              </a:extLst>
            </p:cNvPr>
            <p:cNvSpPr/>
            <p:nvPr/>
          </p:nvSpPr>
          <p:spPr>
            <a:xfrm>
              <a:off x="2586602" y="3692241"/>
              <a:ext cx="914400" cy="914400"/>
            </a:xfrm>
            <a:prstGeom prst="arc">
              <a:avLst>
                <a:gd name="adj1" fmla="val 76772"/>
                <a:gd name="adj2" fmla="val 1448444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85FD122B-4986-1154-1EB2-B2B19330A554}"/>
                </a:ext>
              </a:extLst>
            </p:cNvPr>
            <p:cNvSpPr txBox="1"/>
            <p:nvPr/>
          </p:nvSpPr>
          <p:spPr>
            <a:xfrm>
              <a:off x="3552691" y="4036521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69" name="弧形 68">
              <a:extLst>
                <a:ext uri="{FF2B5EF4-FFF2-40B4-BE49-F238E27FC236}">
                  <a16:creationId xmlns:a16="http://schemas.microsoft.com/office/drawing/2014/main" id="{4EE91AC1-D93A-3376-EABF-254A2BC1CC57}"/>
                </a:ext>
              </a:extLst>
            </p:cNvPr>
            <p:cNvSpPr/>
            <p:nvPr/>
          </p:nvSpPr>
          <p:spPr>
            <a:xfrm>
              <a:off x="6207040" y="5673704"/>
              <a:ext cx="914400" cy="914400"/>
            </a:xfrm>
            <a:prstGeom prst="arc">
              <a:avLst>
                <a:gd name="adj1" fmla="val 10918821"/>
                <a:gd name="adj2" fmla="val 12385627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A40F535C-A1B4-C8AF-7C0C-BA204447400B}"/>
                </a:ext>
              </a:extLst>
            </p:cNvPr>
            <p:cNvSpPr txBox="1"/>
            <p:nvPr/>
          </p:nvSpPr>
          <p:spPr>
            <a:xfrm>
              <a:off x="5579593" y="5831578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10449C7D-08D9-FC80-8830-05CEA739E16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8345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E70DB81A-A65B-D33E-F87D-3BEC6B7E148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38498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05E0405F-8197-F1E6-87AA-71CBBE4AB09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393541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C377A188-9201-DFEE-4C88-692F9F84167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4858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7F172DEC-E884-90AD-DF28-EC84D75E732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3627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AB1306DD-8D67-2A5A-C946-F2A965953243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203836" y="3615289"/>
              <a:ext cx="1296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48338F4A-5F1C-4176-D39A-C3BFCFBCCEBC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915389" y="5148474"/>
              <a:ext cx="3888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AC41B5F1-63DD-7356-3D8E-B67740C2319D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3699331" y="4446582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E014C879-E3E2-A46F-76D6-02945143701F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912023" y="5728278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329CFBFA-CDC4-4220-C1C4-890E8EEC24C9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358850" y="540785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02486710-ACC4-4FDC-153D-4FB5118161D2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805677" y="5087430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65F6443F-DAEF-DF01-70AA-24539D53A1C6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252504" y="4767006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97D91AC7-609E-76E9-8141-DBA0D94DE5F5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833738" y="3581327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4EAF8FD0-E89F-F525-DD54-616573E0BB72}"/>
                </a:ext>
              </a:extLst>
            </p:cNvPr>
            <p:cNvSpPr txBox="1"/>
            <p:nvPr/>
          </p:nvSpPr>
          <p:spPr>
            <a:xfrm>
              <a:off x="7621458" y="5446892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540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B9C9BC4-138F-B588-50C1-53D636A95DF0}"/>
                </a:ext>
              </a:extLst>
            </p:cNvPr>
            <p:cNvSpPr txBox="1"/>
            <p:nvPr/>
          </p:nvSpPr>
          <p:spPr>
            <a:xfrm>
              <a:off x="3588037" y="5021401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600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5FBF4817-1FCE-26FE-2273-9EEA4CE34176}"/>
                </a:ext>
              </a:extLst>
            </p:cNvPr>
            <p:cNvSpPr txBox="1"/>
            <p:nvPr/>
          </p:nvSpPr>
          <p:spPr>
            <a:xfrm>
              <a:off x="2865983" y="3136340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200 m</a:t>
              </a:r>
              <a:endParaRPr lang="zh-CN" altLang="en-US" sz="2800" dirty="0">
                <a:latin typeface="+mn-lt"/>
              </a:endParaRPr>
            </a:p>
          </p:txBody>
        </p: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41209B9A-302E-45E9-8358-082ABADCE012}"/>
                </a:ext>
              </a:extLst>
            </p:cNvPr>
            <p:cNvGrpSpPr/>
            <p:nvPr/>
          </p:nvGrpSpPr>
          <p:grpSpPr>
            <a:xfrm>
              <a:off x="819117" y="5750940"/>
              <a:ext cx="1367214" cy="622939"/>
              <a:chOff x="10562086" y="5314454"/>
              <a:chExt cx="1367214" cy="622939"/>
            </a:xfrm>
          </p:grpSpPr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3640DE65-6159-4505-A5AF-47AD13B72719}"/>
                  </a:ext>
                </a:extLst>
              </p:cNvPr>
              <p:cNvSpPr txBox="1"/>
              <p:nvPr/>
            </p:nvSpPr>
            <p:spPr>
              <a:xfrm>
                <a:off x="10562086" y="5314454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100 m</a:t>
                </a:r>
                <a:endParaRPr lang="zh-CN" altLang="en-US" sz="2800" dirty="0">
                  <a:latin typeface="+mn-lt"/>
                </a:endParaRPr>
              </a:p>
            </p:txBody>
          </p:sp>
          <p:grpSp>
            <p:nvGrpSpPr>
              <p:cNvPr id="96" name="组合 95">
                <a:extLst>
                  <a:ext uri="{FF2B5EF4-FFF2-40B4-BE49-F238E27FC236}">
                    <a16:creationId xmlns:a16="http://schemas.microsoft.com/office/drawing/2014/main" id="{7DE859C7-D097-5647-10E2-8995104CA6D3}"/>
                  </a:ext>
                </a:extLst>
              </p:cNvPr>
              <p:cNvGrpSpPr/>
              <p:nvPr/>
            </p:nvGrpSpPr>
            <p:grpSpPr>
              <a:xfrm>
                <a:off x="10921778" y="5793393"/>
                <a:ext cx="654011" cy="144000"/>
                <a:chOff x="10921778" y="5793393"/>
                <a:chExt cx="654011" cy="144000"/>
              </a:xfrm>
            </p:grpSpPr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E2D8AB94-D57A-765D-954A-25CC5FCBD3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927789" y="5928083"/>
                  <a:ext cx="648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连接符 92">
                  <a:extLst>
                    <a:ext uri="{FF2B5EF4-FFF2-40B4-BE49-F238E27FC236}">
                      <a16:creationId xmlns:a16="http://schemas.microsoft.com/office/drawing/2014/main" id="{379F9C13-A4E9-4E65-EC36-265AB3261A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849778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接连接符 94">
                  <a:extLst>
                    <a:ext uri="{FF2B5EF4-FFF2-40B4-BE49-F238E27FC236}">
                      <a16:creationId xmlns:a16="http://schemas.microsoft.com/office/drawing/2014/main" id="{77F67DAC-F74F-B225-25D5-2C0B14136A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1495954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9" name="直接箭头连接符 98">
              <a:extLst>
                <a:ext uri="{FF2B5EF4-FFF2-40B4-BE49-F238E27FC236}">
                  <a16:creationId xmlns:a16="http://schemas.microsoft.com/office/drawing/2014/main" id="{1C7B9C64-E329-231E-E6CF-77023CB6F3A8}"/>
                </a:ext>
              </a:extLst>
            </p:cNvPr>
            <p:cNvCxnSpPr/>
            <p:nvPr/>
          </p:nvCxnSpPr>
          <p:spPr>
            <a:xfrm flipV="1">
              <a:off x="1109012" y="3166074"/>
              <a:ext cx="0" cy="7958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7A49F949-E165-91B2-1CE6-CD90A17C2B63}"/>
              </a:ext>
            </a:extLst>
          </p:cNvPr>
          <p:cNvGrpSpPr/>
          <p:nvPr/>
        </p:nvGrpSpPr>
        <p:grpSpPr>
          <a:xfrm>
            <a:off x="5320511" y="2559363"/>
            <a:ext cx="6445393" cy="1425930"/>
            <a:chOff x="1420315" y="1419907"/>
            <a:chExt cx="6445393" cy="1425930"/>
          </a:xfrm>
        </p:grpSpPr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id="{D2D5858C-1B96-8DEC-9D3A-3161EFBAF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0315" y="1419907"/>
              <a:ext cx="1401684" cy="1383941"/>
            </a:xfrm>
            <a:prstGeom prst="rect">
              <a:avLst/>
            </a:prstGeom>
          </p:spPr>
        </p:pic>
        <p:sp>
          <p:nvSpPr>
            <p:cNvPr id="107" name="对话气泡: 圆角矩形 106">
              <a:extLst>
                <a:ext uri="{FF2B5EF4-FFF2-40B4-BE49-F238E27FC236}">
                  <a16:creationId xmlns:a16="http://schemas.microsoft.com/office/drawing/2014/main" id="{12E30C31-60D1-759B-2C4F-CC03FD164832}"/>
                </a:ext>
              </a:extLst>
            </p:cNvPr>
            <p:cNvSpPr/>
            <p:nvPr/>
          </p:nvSpPr>
          <p:spPr>
            <a:xfrm>
              <a:off x="3211596" y="1561822"/>
              <a:ext cx="4654112" cy="1284015"/>
            </a:xfrm>
            <a:prstGeom prst="wedgeRoundRectCallout">
              <a:avLst>
                <a:gd name="adj1" fmla="val -58481"/>
                <a:gd name="adj2" fmla="val -23989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同学们，观察情境图，你们能从图中提取哪些信息</a:t>
              </a:r>
              <a:r>
                <a:rPr lang="en-US" altLang="zh-CN" sz="2800" b="1" dirty="0">
                  <a:solidFill>
                    <a:schemeClr val="tx1"/>
                  </a:solidFill>
                  <a:latin typeface="+mj-ea"/>
                  <a:ea typeface="+mj-ea"/>
                </a:rPr>
                <a:t>?</a:t>
              </a:r>
              <a:endParaRPr lang="zh-CN" altLang="en-US" sz="28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8" name="椭圆 107">
            <a:extLst>
              <a:ext uri="{FF2B5EF4-FFF2-40B4-BE49-F238E27FC236}">
                <a16:creationId xmlns:a16="http://schemas.microsoft.com/office/drawing/2014/main" id="{6E82BFBE-C87D-7962-AE1F-B4F01298C851}"/>
              </a:ext>
            </a:extLst>
          </p:cNvPr>
          <p:cNvSpPr/>
          <p:nvPr/>
        </p:nvSpPr>
        <p:spPr>
          <a:xfrm>
            <a:off x="9622093" y="5858855"/>
            <a:ext cx="1260000" cy="86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DEA745B1-1BF4-1AC4-4718-84F7706C5B8A}"/>
              </a:ext>
            </a:extLst>
          </p:cNvPr>
          <p:cNvSpPr/>
          <p:nvPr/>
        </p:nvSpPr>
        <p:spPr>
          <a:xfrm>
            <a:off x="6244411" y="5812202"/>
            <a:ext cx="1260000" cy="86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91DF15BD-9229-188B-F2D6-8F508E2C93E1}"/>
              </a:ext>
            </a:extLst>
          </p:cNvPr>
          <p:cNvSpPr/>
          <p:nvPr/>
        </p:nvSpPr>
        <p:spPr>
          <a:xfrm>
            <a:off x="2297562" y="3890096"/>
            <a:ext cx="1260000" cy="86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AFDDCF29-6740-B367-61DC-7474BFCD9904}"/>
              </a:ext>
            </a:extLst>
          </p:cNvPr>
          <p:cNvSpPr/>
          <p:nvPr/>
        </p:nvSpPr>
        <p:spPr>
          <a:xfrm>
            <a:off x="2185594" y="2387868"/>
            <a:ext cx="1260000" cy="86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53034D37-66C7-BCB1-35AF-2AD62B66AAD1}"/>
              </a:ext>
            </a:extLst>
          </p:cNvPr>
          <p:cNvSpPr/>
          <p:nvPr/>
        </p:nvSpPr>
        <p:spPr>
          <a:xfrm>
            <a:off x="478092" y="2546488"/>
            <a:ext cx="1260000" cy="864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E243FA23-F173-F4E5-AE3A-5307D9E42967}"/>
              </a:ext>
            </a:extLst>
          </p:cNvPr>
          <p:cNvGrpSpPr/>
          <p:nvPr/>
        </p:nvGrpSpPr>
        <p:grpSpPr>
          <a:xfrm>
            <a:off x="921755" y="1894019"/>
            <a:ext cx="10077085" cy="4179295"/>
            <a:chOff x="819117" y="2472515"/>
            <a:chExt cx="10077085" cy="417929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F43AAE3-0D4D-BD87-3A54-DCB7FE294A2E}"/>
                </a:ext>
              </a:extLst>
            </p:cNvPr>
            <p:cNvSpPr txBox="1"/>
            <p:nvPr/>
          </p:nvSpPr>
          <p:spPr>
            <a:xfrm>
              <a:off x="844960" y="2680176"/>
              <a:ext cx="459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北</a:t>
              </a:r>
              <a:endParaRPr lang="zh-CN" altLang="en-US" sz="2800" dirty="0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721830B-C50C-4C57-4B72-FBF33EF3C793}"/>
                </a:ext>
              </a:extLst>
            </p:cNvPr>
            <p:cNvSpPr/>
            <p:nvPr/>
          </p:nvSpPr>
          <p:spPr>
            <a:xfrm>
              <a:off x="2442602" y="2979110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0382DAB-2B1D-CFBE-4B9A-F5CA81C3665C}"/>
                </a:ext>
              </a:extLst>
            </p:cNvPr>
            <p:cNvSpPr txBox="1"/>
            <p:nvPr/>
          </p:nvSpPr>
          <p:spPr>
            <a:xfrm>
              <a:off x="2435295" y="25278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学校</a:t>
              </a:r>
              <a:endParaRPr lang="zh-CN" altLang="en-US" sz="2800" dirty="0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70FBEB6-35BC-671C-3B45-CC8C76242C75}"/>
                </a:ext>
              </a:extLst>
            </p:cNvPr>
            <p:cNvGrpSpPr/>
            <p:nvPr/>
          </p:nvGrpSpPr>
          <p:grpSpPr>
            <a:xfrm>
              <a:off x="2059836" y="2580683"/>
              <a:ext cx="936000" cy="936000"/>
              <a:chOff x="1233300" y="2729208"/>
              <a:chExt cx="936000" cy="936000"/>
            </a:xfrm>
          </p:grpSpPr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D49AEC27-5873-D919-A95D-795B710842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1234B814-7D63-1540-C3CD-A4F224CEDFF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A2C9277-B122-6218-F0AB-0FE87B05B00D}"/>
                </a:ext>
              </a:extLst>
            </p:cNvPr>
            <p:cNvCxnSpPr>
              <a:cxnSpLocks/>
            </p:cNvCxnSpPr>
            <p:nvPr/>
          </p:nvCxnSpPr>
          <p:spPr>
            <a:xfrm>
              <a:off x="6523065" y="6110539"/>
              <a:ext cx="3564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5BB4015-D33A-089A-311E-5AC140E5C749}"/>
                </a:ext>
              </a:extLst>
            </p:cNvPr>
            <p:cNvSpPr/>
            <p:nvPr/>
          </p:nvSpPr>
          <p:spPr>
            <a:xfrm>
              <a:off x="3095745" y="410811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DEEC838-93C3-75BF-739D-B6E6D538250E}"/>
                </a:ext>
              </a:extLst>
            </p:cNvPr>
            <p:cNvSpPr txBox="1"/>
            <p:nvPr/>
          </p:nvSpPr>
          <p:spPr>
            <a:xfrm>
              <a:off x="2185385" y="4202729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邮局</a:t>
              </a:r>
              <a:endParaRPr lang="zh-CN" altLang="en-US" sz="2800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5F9345B-11F8-A292-16AA-3BF3C7461F21}"/>
                </a:ext>
              </a:extLst>
            </p:cNvPr>
            <p:cNvGrpSpPr/>
            <p:nvPr/>
          </p:nvGrpSpPr>
          <p:grpSpPr>
            <a:xfrm>
              <a:off x="2703650" y="3700357"/>
              <a:ext cx="936000" cy="936000"/>
              <a:chOff x="1233300" y="2729208"/>
              <a:chExt cx="936000" cy="936000"/>
            </a:xfrm>
          </p:grpSpPr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2B9A9879-1C73-E8EB-1358-908BB35852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1C3BD2FC-077C-06D1-E3FD-EAFD700C3C9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2099EE98-5D50-F18D-8976-932D9C33FF50}"/>
                </a:ext>
              </a:extLst>
            </p:cNvPr>
            <p:cNvSpPr/>
            <p:nvPr/>
          </p:nvSpPr>
          <p:spPr>
            <a:xfrm>
              <a:off x="6454765" y="604888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B3535EE-C4E4-10E7-469B-00F5CEEEF02A}"/>
                </a:ext>
              </a:extLst>
            </p:cNvPr>
            <p:cNvSpPr txBox="1"/>
            <p:nvPr/>
          </p:nvSpPr>
          <p:spPr>
            <a:xfrm>
              <a:off x="6477676" y="61285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书店</a:t>
              </a:r>
              <a:endParaRPr lang="zh-CN" altLang="en-US" sz="2800" dirty="0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BFFC027-1FD1-EA9A-E940-3B0D0377129B}"/>
                </a:ext>
              </a:extLst>
            </p:cNvPr>
            <p:cNvGrpSpPr/>
            <p:nvPr/>
          </p:nvGrpSpPr>
          <p:grpSpPr>
            <a:xfrm>
              <a:off x="6062670" y="5669118"/>
              <a:ext cx="936000" cy="828000"/>
              <a:chOff x="1233300" y="2757201"/>
              <a:chExt cx="936000" cy="828000"/>
            </a:xfrm>
          </p:grpSpPr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99A09181-BDF6-2AE2-3133-D65F65B53C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2AF167D1-7209-8046-B521-A324EC5EFB6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87300" y="3171201"/>
                <a:ext cx="828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E535402-B432-C64C-59E2-48EE22F5B2A9}"/>
                </a:ext>
              </a:extLst>
            </p:cNvPr>
            <p:cNvSpPr/>
            <p:nvPr/>
          </p:nvSpPr>
          <p:spPr>
            <a:xfrm>
              <a:off x="10065793" y="6039551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0F5AC4F-2B68-8585-90DA-3ABFD233BA13}"/>
                </a:ext>
              </a:extLst>
            </p:cNvPr>
            <p:cNvSpPr txBox="1"/>
            <p:nvPr/>
          </p:nvSpPr>
          <p:spPr>
            <a:xfrm>
              <a:off x="9612762" y="6128590"/>
              <a:ext cx="12834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小明家</a:t>
              </a:r>
              <a:endParaRPr lang="zh-CN" altLang="en-US" sz="2800" dirty="0"/>
            </a:p>
          </p:txBody>
        </p:sp>
        <p:sp>
          <p:nvSpPr>
            <p:cNvPr id="19" name="弧形 18">
              <a:extLst>
                <a:ext uri="{FF2B5EF4-FFF2-40B4-BE49-F238E27FC236}">
                  <a16:creationId xmlns:a16="http://schemas.microsoft.com/office/drawing/2014/main" id="{A848A84A-E176-12A0-C5C5-DE19704DADA6}"/>
                </a:ext>
              </a:extLst>
            </p:cNvPr>
            <p:cNvSpPr/>
            <p:nvPr/>
          </p:nvSpPr>
          <p:spPr>
            <a:xfrm>
              <a:off x="2052248" y="2472515"/>
              <a:ext cx="914400" cy="914400"/>
            </a:xfrm>
            <a:prstGeom prst="arc">
              <a:avLst>
                <a:gd name="adj1" fmla="val 3925558"/>
                <a:gd name="adj2" fmla="val 5259213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4E4FAA8-16CB-CAEE-71F0-68094A142B7D}"/>
                </a:ext>
              </a:extLst>
            </p:cNvPr>
            <p:cNvSpPr txBox="1"/>
            <p:nvPr/>
          </p:nvSpPr>
          <p:spPr>
            <a:xfrm>
              <a:off x="2201625" y="3427647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E1F0291E-087B-DE24-B073-3FD8315FC577}"/>
                </a:ext>
              </a:extLst>
            </p:cNvPr>
            <p:cNvSpPr/>
            <p:nvPr/>
          </p:nvSpPr>
          <p:spPr>
            <a:xfrm>
              <a:off x="2586602" y="3692241"/>
              <a:ext cx="914400" cy="914400"/>
            </a:xfrm>
            <a:prstGeom prst="arc">
              <a:avLst>
                <a:gd name="adj1" fmla="val 76772"/>
                <a:gd name="adj2" fmla="val 1448444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412E111-D6EE-076D-18ED-7E55F87A66E2}"/>
                </a:ext>
              </a:extLst>
            </p:cNvPr>
            <p:cNvSpPr txBox="1"/>
            <p:nvPr/>
          </p:nvSpPr>
          <p:spPr>
            <a:xfrm>
              <a:off x="3552691" y="4036521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3" name="弧形 22">
              <a:extLst>
                <a:ext uri="{FF2B5EF4-FFF2-40B4-BE49-F238E27FC236}">
                  <a16:creationId xmlns:a16="http://schemas.microsoft.com/office/drawing/2014/main" id="{86981819-F807-CAA4-6535-4F11F9E4731D}"/>
                </a:ext>
              </a:extLst>
            </p:cNvPr>
            <p:cNvSpPr/>
            <p:nvPr/>
          </p:nvSpPr>
          <p:spPr>
            <a:xfrm>
              <a:off x="6207040" y="5673704"/>
              <a:ext cx="914400" cy="914400"/>
            </a:xfrm>
            <a:prstGeom prst="arc">
              <a:avLst>
                <a:gd name="adj1" fmla="val 10918821"/>
                <a:gd name="adj2" fmla="val 12385627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D2E975A-C1CA-7162-CA37-AFB1A3275ACE}"/>
                </a:ext>
              </a:extLst>
            </p:cNvPr>
            <p:cNvSpPr txBox="1"/>
            <p:nvPr/>
          </p:nvSpPr>
          <p:spPr>
            <a:xfrm>
              <a:off x="5579593" y="5831578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69843142-33A4-B258-AE65-79B7E70116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8345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A63E40E-58DB-659D-8E3A-4D5FEBC3524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38498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E8F6EE63-99BF-AB00-1542-26E7BF483E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393541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F9D1B54B-6491-2D5B-0D8B-C09B244EBC3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4858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C2E1F080-6F01-EB6B-FC26-06E31A0DBD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3627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793E3640-8595-E5FA-70A1-480C67DCC9E6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203836" y="3615289"/>
              <a:ext cx="1296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2FD9C382-22D6-490A-28AF-8176506AD5A8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915389" y="5148474"/>
              <a:ext cx="3888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BF8A18E-E766-EE12-BE58-2D15F3B06813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3699331" y="4446582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1BE2A4D0-320E-B10C-43DF-0146EA275F10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912023" y="5728278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E80AD0EB-D408-A682-1303-A9AF82630792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358850" y="540785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C642F36D-9770-5961-1474-4B6113E4422C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805677" y="5087430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6722464D-3F14-5E93-1AC7-F3330EA0761B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252504" y="4767006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CBF0FC1C-E01B-D0BA-017C-D7FD2DA638E2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833738" y="3581327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07C3593-58E3-B0BC-01D3-B1A57B9BA3D9}"/>
                </a:ext>
              </a:extLst>
            </p:cNvPr>
            <p:cNvSpPr txBox="1"/>
            <p:nvPr/>
          </p:nvSpPr>
          <p:spPr>
            <a:xfrm>
              <a:off x="7621458" y="5446892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540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8071B13-60DC-21B2-41AB-701D9FE99F70}"/>
                </a:ext>
              </a:extLst>
            </p:cNvPr>
            <p:cNvSpPr txBox="1"/>
            <p:nvPr/>
          </p:nvSpPr>
          <p:spPr>
            <a:xfrm>
              <a:off x="3588037" y="5021401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600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8D6B7C77-2591-CAA2-1B51-C564F63E0699}"/>
                </a:ext>
              </a:extLst>
            </p:cNvPr>
            <p:cNvSpPr txBox="1"/>
            <p:nvPr/>
          </p:nvSpPr>
          <p:spPr>
            <a:xfrm>
              <a:off x="2865983" y="3136340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200 m</a:t>
              </a:r>
              <a:endParaRPr lang="zh-CN" altLang="en-US" sz="2800" dirty="0">
                <a:latin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7565D41B-3747-6BB3-32D2-C4B7E1A5D20F}"/>
                </a:ext>
              </a:extLst>
            </p:cNvPr>
            <p:cNvGrpSpPr/>
            <p:nvPr/>
          </p:nvGrpSpPr>
          <p:grpSpPr>
            <a:xfrm>
              <a:off x="819117" y="5750940"/>
              <a:ext cx="1367214" cy="622939"/>
              <a:chOff x="10562086" y="5314454"/>
              <a:chExt cx="1367214" cy="622939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93B128D-DD53-2FD3-DF3E-657C0ADCA94B}"/>
                  </a:ext>
                </a:extLst>
              </p:cNvPr>
              <p:cNvSpPr txBox="1"/>
              <p:nvPr/>
            </p:nvSpPr>
            <p:spPr>
              <a:xfrm>
                <a:off x="10562086" y="5314454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100 m</a:t>
                </a:r>
                <a:endParaRPr lang="zh-CN" altLang="en-US" sz="2800" dirty="0">
                  <a:latin typeface="+mn-lt"/>
                </a:endParaRPr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D34BA1EC-E45F-C762-B83F-B94712E6273E}"/>
                  </a:ext>
                </a:extLst>
              </p:cNvPr>
              <p:cNvGrpSpPr/>
              <p:nvPr/>
            </p:nvGrpSpPr>
            <p:grpSpPr>
              <a:xfrm>
                <a:off x="10921778" y="5793393"/>
                <a:ext cx="654011" cy="144000"/>
                <a:chOff x="10921778" y="5793393"/>
                <a:chExt cx="654011" cy="144000"/>
              </a:xfrm>
            </p:grpSpPr>
            <p:cxnSp>
              <p:nvCxnSpPr>
                <p:cNvPr id="45" name="直接连接符 44">
                  <a:extLst>
                    <a:ext uri="{FF2B5EF4-FFF2-40B4-BE49-F238E27FC236}">
                      <a16:creationId xmlns:a16="http://schemas.microsoft.com/office/drawing/2014/main" id="{4D5D7FAF-E43A-7EF6-B7E7-FF31F08EE3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927789" y="5928083"/>
                  <a:ext cx="648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>
                  <a:extLst>
                    <a:ext uri="{FF2B5EF4-FFF2-40B4-BE49-F238E27FC236}">
                      <a16:creationId xmlns:a16="http://schemas.microsoft.com/office/drawing/2014/main" id="{9EFF414E-A545-0E6A-F171-3F9DBBABC4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849778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>
                  <a:extLst>
                    <a:ext uri="{FF2B5EF4-FFF2-40B4-BE49-F238E27FC236}">
                      <a16:creationId xmlns:a16="http://schemas.microsoft.com/office/drawing/2014/main" id="{8FDE755F-1BE7-B4B7-8410-772F7DED5F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1495954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290653ED-AB42-B648-E78E-F12F471AFA6D}"/>
                </a:ext>
              </a:extLst>
            </p:cNvPr>
            <p:cNvCxnSpPr/>
            <p:nvPr/>
          </p:nvCxnSpPr>
          <p:spPr>
            <a:xfrm flipV="1">
              <a:off x="1109012" y="3166074"/>
              <a:ext cx="0" cy="7958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5A504DA5-B1D6-0CC5-6D32-A492AB9416DC}"/>
              </a:ext>
            </a:extLst>
          </p:cNvPr>
          <p:cNvSpPr txBox="1"/>
          <p:nvPr/>
        </p:nvSpPr>
        <p:spPr>
          <a:xfrm>
            <a:off x="455435" y="409914"/>
            <a:ext cx="5497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>
                <a:latin typeface="+mn-lt"/>
                <a:ea typeface="+mj-ea"/>
              </a:defRPr>
            </a:lvl1pPr>
          </a:lstStyle>
          <a:p>
            <a:r>
              <a:rPr lang="zh-CN" altLang="en-US" sz="3200" dirty="0">
                <a:latin typeface="+mn-ea"/>
                <a:ea typeface="+mn-ea"/>
              </a:rPr>
              <a:t>小明回家的路线分为几段？</a:t>
            </a: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C32B6E61-35E0-C54D-B83E-2B69F0748E7B}"/>
              </a:ext>
            </a:extLst>
          </p:cNvPr>
          <p:cNvCxnSpPr>
            <a:cxnSpLocks/>
          </p:cNvCxnSpPr>
          <p:nvPr/>
        </p:nvCxnSpPr>
        <p:spPr>
          <a:xfrm rot="3600000">
            <a:off x="2300892" y="3026570"/>
            <a:ext cx="1296000" cy="0"/>
          </a:xfrm>
          <a:prstGeom prst="line">
            <a:avLst/>
          </a:prstGeom>
          <a:ln w="28575"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72B55350-35F3-FCE9-E82C-6C3791F9590E}"/>
              </a:ext>
            </a:extLst>
          </p:cNvPr>
          <p:cNvSpPr txBox="1"/>
          <p:nvPr/>
        </p:nvSpPr>
        <p:spPr>
          <a:xfrm>
            <a:off x="3385760" y="2162242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第 </a:t>
            </a:r>
            <a:r>
              <a:rPr lang="en-US" altLang="zh-CN" dirty="0">
                <a:solidFill>
                  <a:srgbClr val="FF00FF"/>
                </a:solidFill>
              </a:rPr>
              <a:t>1 </a:t>
            </a:r>
            <a:r>
              <a:rPr lang="zh-CN" altLang="en-US" dirty="0">
                <a:solidFill>
                  <a:srgbClr val="FF00FF"/>
                </a:solidFill>
              </a:rPr>
              <a:t>段</a:t>
            </a: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3474F98A-D3B3-4049-666D-0EE773F70E57}"/>
              </a:ext>
            </a:extLst>
          </p:cNvPr>
          <p:cNvCxnSpPr>
            <a:cxnSpLocks/>
          </p:cNvCxnSpPr>
          <p:nvPr/>
        </p:nvCxnSpPr>
        <p:spPr>
          <a:xfrm rot="1800000">
            <a:off x="3009937" y="4569979"/>
            <a:ext cx="3888000" cy="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6B477B8C-1030-FDFF-ABB5-06837C894399}"/>
              </a:ext>
            </a:extLst>
          </p:cNvPr>
          <p:cNvSpPr txBox="1"/>
          <p:nvPr/>
        </p:nvSpPr>
        <p:spPr>
          <a:xfrm>
            <a:off x="2798715" y="5036484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第 </a:t>
            </a:r>
            <a:r>
              <a:rPr lang="en-US" altLang="zh-CN" dirty="0">
                <a:solidFill>
                  <a:srgbClr val="0000FF"/>
                </a:solidFill>
              </a:rPr>
              <a:t>2 </a:t>
            </a:r>
            <a:r>
              <a:rPr lang="zh-CN" altLang="en-US" dirty="0">
                <a:solidFill>
                  <a:srgbClr val="0000FF"/>
                </a:solidFill>
              </a:rPr>
              <a:t>段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D202EA94-A746-E7FA-B32A-F88D6153AB82}"/>
              </a:ext>
            </a:extLst>
          </p:cNvPr>
          <p:cNvCxnSpPr>
            <a:cxnSpLocks/>
          </p:cNvCxnSpPr>
          <p:nvPr/>
        </p:nvCxnSpPr>
        <p:spPr>
          <a:xfrm>
            <a:off x="6645581" y="5530629"/>
            <a:ext cx="3564000" cy="0"/>
          </a:xfrm>
          <a:prstGeom prst="line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E6D93063-7214-2B92-11CA-16A933E28482}"/>
              </a:ext>
            </a:extLst>
          </p:cNvPr>
          <p:cNvSpPr txBox="1"/>
          <p:nvPr/>
        </p:nvSpPr>
        <p:spPr>
          <a:xfrm>
            <a:off x="7875406" y="5852049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第 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zh-CN" altLang="en-US" dirty="0">
                <a:solidFill>
                  <a:srgbClr val="00B050"/>
                </a:solidFill>
              </a:rPr>
              <a:t>段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35B1AAC7-16E7-58C5-1FB0-9F0CA837F1CA}"/>
              </a:ext>
            </a:extLst>
          </p:cNvPr>
          <p:cNvSpPr txBox="1"/>
          <p:nvPr/>
        </p:nvSpPr>
        <p:spPr>
          <a:xfrm>
            <a:off x="5678833" y="409914"/>
            <a:ext cx="5497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>
                <a:latin typeface="+mn-lt"/>
                <a:ea typeface="+mj-ea"/>
              </a:defRPr>
            </a:lvl1pPr>
          </a:lstStyle>
          <a:p>
            <a:r>
              <a:rPr lang="zh-CN" altLang="en-US" sz="3200" dirty="0">
                <a:latin typeface="+mn-ea"/>
                <a:ea typeface="+mn-ea"/>
              </a:rPr>
              <a:t>每段的起点在哪？终点在哪？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1B0EF6B-1FE5-8D3B-EA23-8C85BB0B59E7}"/>
              </a:ext>
            </a:extLst>
          </p:cNvPr>
          <p:cNvSpPr txBox="1"/>
          <p:nvPr/>
        </p:nvSpPr>
        <p:spPr>
          <a:xfrm>
            <a:off x="6055926" y="1743528"/>
            <a:ext cx="5116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FF00FF"/>
                </a:solidFill>
              </a:rPr>
              <a:t>第 </a:t>
            </a:r>
            <a:r>
              <a:rPr lang="en-US" altLang="zh-CN" dirty="0">
                <a:solidFill>
                  <a:srgbClr val="FF00FF"/>
                </a:solidFill>
              </a:rPr>
              <a:t>1 </a:t>
            </a:r>
            <a:r>
              <a:rPr lang="zh-CN" altLang="en-US" dirty="0">
                <a:solidFill>
                  <a:srgbClr val="FF00FF"/>
                </a:solidFill>
              </a:rPr>
              <a:t>段</a:t>
            </a:r>
            <a:r>
              <a:rPr lang="en-US" altLang="zh-CN" dirty="0">
                <a:solidFill>
                  <a:srgbClr val="FF00FF"/>
                </a:solidFill>
              </a:rPr>
              <a:t>: </a:t>
            </a:r>
            <a:r>
              <a:rPr lang="zh-CN" altLang="en-US" dirty="0">
                <a:solidFill>
                  <a:srgbClr val="FF00FF"/>
                </a:solidFill>
              </a:rPr>
              <a:t>起点学校，终点邮局</a:t>
            </a:r>
            <a:r>
              <a:rPr lang="en-US" altLang="zh-CN" dirty="0">
                <a:solidFill>
                  <a:srgbClr val="FF00FF"/>
                </a:solidFill>
              </a:rPr>
              <a:t>.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8B914EC-7E0F-40E1-1B13-763DFC140B8F}"/>
              </a:ext>
            </a:extLst>
          </p:cNvPr>
          <p:cNvSpPr txBox="1"/>
          <p:nvPr/>
        </p:nvSpPr>
        <p:spPr>
          <a:xfrm>
            <a:off x="6055926" y="2396671"/>
            <a:ext cx="5116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0000FF"/>
                </a:solidFill>
              </a:rPr>
              <a:t>第 </a:t>
            </a:r>
            <a:r>
              <a:rPr lang="en-US" altLang="zh-CN" dirty="0">
                <a:solidFill>
                  <a:srgbClr val="0000FF"/>
                </a:solidFill>
              </a:rPr>
              <a:t>2 </a:t>
            </a:r>
            <a:r>
              <a:rPr lang="zh-CN" altLang="en-US" dirty="0">
                <a:solidFill>
                  <a:srgbClr val="0000FF"/>
                </a:solidFill>
              </a:rPr>
              <a:t>段</a:t>
            </a:r>
            <a:r>
              <a:rPr lang="en-US" altLang="zh-CN" dirty="0">
                <a:solidFill>
                  <a:srgbClr val="0000FF"/>
                </a:solidFill>
              </a:rPr>
              <a:t>: </a:t>
            </a:r>
            <a:r>
              <a:rPr lang="zh-CN" altLang="en-US" dirty="0">
                <a:solidFill>
                  <a:srgbClr val="0000FF"/>
                </a:solidFill>
              </a:rPr>
              <a:t>起点邮局，终点书店</a:t>
            </a:r>
            <a:r>
              <a:rPr lang="en-US" altLang="zh-CN" dirty="0">
                <a:solidFill>
                  <a:srgbClr val="0000FF"/>
                </a:solidFill>
              </a:rPr>
              <a:t>.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1B4903C-D17B-7FE7-8B11-146B4424B4E1}"/>
              </a:ext>
            </a:extLst>
          </p:cNvPr>
          <p:cNvSpPr txBox="1"/>
          <p:nvPr/>
        </p:nvSpPr>
        <p:spPr>
          <a:xfrm>
            <a:off x="6055926" y="3049814"/>
            <a:ext cx="5598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dirty="0">
                <a:solidFill>
                  <a:srgbClr val="00B050"/>
                </a:solidFill>
              </a:rPr>
              <a:t>第 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zh-CN" altLang="en-US" dirty="0">
                <a:solidFill>
                  <a:srgbClr val="00B050"/>
                </a:solidFill>
              </a:rPr>
              <a:t>段</a:t>
            </a:r>
            <a:r>
              <a:rPr lang="en-US" altLang="zh-CN" dirty="0">
                <a:solidFill>
                  <a:srgbClr val="00B050"/>
                </a:solidFill>
              </a:rPr>
              <a:t>: </a:t>
            </a:r>
            <a:r>
              <a:rPr lang="zh-CN" altLang="en-US" dirty="0">
                <a:solidFill>
                  <a:srgbClr val="00B050"/>
                </a:solidFill>
              </a:rPr>
              <a:t>起点书店，终点小明家</a:t>
            </a:r>
            <a:r>
              <a:rPr lang="en-US" altLang="zh-CN" dirty="0">
                <a:solidFill>
                  <a:srgbClr val="00B050"/>
                </a:solidFill>
              </a:rPr>
              <a:t>.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82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5" grpId="0"/>
      <p:bldP spid="67" grpId="0"/>
      <p:bldP spid="68" grpId="0"/>
      <p:bldP spid="69" grpId="0"/>
      <p:bldP spid="70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>
            <a:extLst>
              <a:ext uri="{FF2B5EF4-FFF2-40B4-BE49-F238E27FC236}">
                <a16:creationId xmlns:a16="http://schemas.microsoft.com/office/drawing/2014/main" id="{8DC33281-AF97-36CC-93A0-F01E94D4213C}"/>
              </a:ext>
            </a:extLst>
          </p:cNvPr>
          <p:cNvSpPr txBox="1"/>
          <p:nvPr/>
        </p:nvSpPr>
        <p:spPr>
          <a:xfrm>
            <a:off x="5538412" y="1049992"/>
            <a:ext cx="648874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第 </a:t>
            </a:r>
            <a:r>
              <a:rPr lang="en-US" altLang="zh-CN" dirty="0">
                <a:solidFill>
                  <a:srgbClr val="FF00FF"/>
                </a:solidFill>
              </a:rPr>
              <a:t>1 </a:t>
            </a:r>
            <a:r>
              <a:rPr lang="zh-CN" altLang="en-US" dirty="0">
                <a:solidFill>
                  <a:srgbClr val="FF00FF"/>
                </a:solidFill>
              </a:rPr>
              <a:t>段</a:t>
            </a:r>
            <a:r>
              <a:rPr lang="en-US" altLang="zh-CN" dirty="0">
                <a:solidFill>
                  <a:srgbClr val="FF00FF"/>
                </a:solidFill>
              </a:rPr>
              <a:t>:</a:t>
            </a:r>
            <a:r>
              <a:rPr lang="zh-CN" altLang="en-US" dirty="0">
                <a:solidFill>
                  <a:srgbClr val="FF00FF"/>
                </a:solidFill>
              </a:rPr>
              <a:t>以学校为参照点，向南偏东 </a:t>
            </a:r>
            <a:r>
              <a:rPr lang="en-US" altLang="zh-CN" dirty="0">
                <a:solidFill>
                  <a:srgbClr val="FF00FF"/>
                </a:solidFill>
              </a:rPr>
              <a:t>30° </a:t>
            </a:r>
          </a:p>
          <a:p>
            <a:pPr algn="l">
              <a:lnSpc>
                <a:spcPct val="130000"/>
              </a:lnSpc>
            </a:pPr>
            <a:r>
              <a:rPr lang="en-US" altLang="zh-CN" dirty="0">
                <a:solidFill>
                  <a:srgbClr val="FF00FF"/>
                </a:solidFill>
              </a:rPr>
              <a:t>             </a:t>
            </a:r>
            <a:r>
              <a:rPr lang="zh-CN" altLang="en-US" dirty="0">
                <a:solidFill>
                  <a:srgbClr val="FF00FF"/>
                </a:solidFill>
              </a:rPr>
              <a:t>方向走 </a:t>
            </a:r>
            <a:r>
              <a:rPr lang="en-US" altLang="zh-CN" dirty="0">
                <a:solidFill>
                  <a:srgbClr val="FF00FF"/>
                </a:solidFill>
              </a:rPr>
              <a:t>200 m</a:t>
            </a:r>
            <a:r>
              <a:rPr lang="zh-CN" altLang="en-US" dirty="0">
                <a:solidFill>
                  <a:srgbClr val="FF00FF"/>
                </a:solidFill>
              </a:rPr>
              <a:t>，到达邮局；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97DFB6C6-DBD2-52F6-ABAB-E7C3478CA5DB}"/>
              </a:ext>
            </a:extLst>
          </p:cNvPr>
          <p:cNvSpPr txBox="1"/>
          <p:nvPr/>
        </p:nvSpPr>
        <p:spPr>
          <a:xfrm>
            <a:off x="520952" y="364060"/>
            <a:ext cx="109101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每段以什么为参照点？沿着什么方向？移动了多少距离？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E8C145C-727E-A5D0-91D1-24972B579D98}"/>
              </a:ext>
            </a:extLst>
          </p:cNvPr>
          <p:cNvSpPr txBox="1"/>
          <p:nvPr/>
        </p:nvSpPr>
        <p:spPr>
          <a:xfrm>
            <a:off x="5538412" y="2267453"/>
            <a:ext cx="648874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第 </a:t>
            </a:r>
            <a:r>
              <a:rPr lang="en-US" altLang="zh-CN" dirty="0">
                <a:solidFill>
                  <a:srgbClr val="0000FF"/>
                </a:solidFill>
              </a:rPr>
              <a:t>2 </a:t>
            </a:r>
            <a:r>
              <a:rPr lang="zh-CN" altLang="en-US" dirty="0">
                <a:solidFill>
                  <a:srgbClr val="0000FF"/>
                </a:solidFill>
              </a:rPr>
              <a:t>段</a:t>
            </a:r>
            <a:r>
              <a:rPr lang="en-US" altLang="zh-CN" dirty="0">
                <a:solidFill>
                  <a:srgbClr val="0000FF"/>
                </a:solidFill>
              </a:rPr>
              <a:t>:</a:t>
            </a:r>
            <a:r>
              <a:rPr lang="zh-CN" altLang="en-US" dirty="0">
                <a:solidFill>
                  <a:srgbClr val="0000FF"/>
                </a:solidFill>
              </a:rPr>
              <a:t>以邮局为参照点，向东偏南 </a:t>
            </a:r>
            <a:r>
              <a:rPr lang="en-US" altLang="zh-CN" dirty="0">
                <a:solidFill>
                  <a:srgbClr val="0000FF"/>
                </a:solidFill>
              </a:rPr>
              <a:t>30°    </a:t>
            </a:r>
          </a:p>
          <a:p>
            <a:pPr algn="l">
              <a:lnSpc>
                <a:spcPct val="13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             </a:t>
            </a:r>
            <a:r>
              <a:rPr lang="zh-CN" altLang="en-US" dirty="0">
                <a:solidFill>
                  <a:srgbClr val="0000FF"/>
                </a:solidFill>
              </a:rPr>
              <a:t>方向走 </a:t>
            </a:r>
            <a:r>
              <a:rPr lang="en-US" altLang="zh-CN" dirty="0">
                <a:solidFill>
                  <a:srgbClr val="0000FF"/>
                </a:solidFill>
              </a:rPr>
              <a:t>600 m</a:t>
            </a:r>
            <a:r>
              <a:rPr lang="zh-CN" altLang="en-US" dirty="0">
                <a:solidFill>
                  <a:srgbClr val="0000FF"/>
                </a:solidFill>
              </a:rPr>
              <a:t>，到达书店；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4E309D3B-6C96-855E-65F3-05933BA2C08F}"/>
              </a:ext>
            </a:extLst>
          </p:cNvPr>
          <p:cNvSpPr txBox="1"/>
          <p:nvPr/>
        </p:nvSpPr>
        <p:spPr>
          <a:xfrm>
            <a:off x="5538412" y="3484913"/>
            <a:ext cx="6311457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rgbClr val="00B050"/>
                </a:solidFill>
              </a:rPr>
              <a:t>第 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zh-CN" altLang="en-US" dirty="0">
                <a:solidFill>
                  <a:srgbClr val="00B050"/>
                </a:solidFill>
              </a:rPr>
              <a:t>段</a:t>
            </a:r>
            <a:r>
              <a:rPr lang="en-US" altLang="zh-CN" dirty="0">
                <a:solidFill>
                  <a:srgbClr val="00B050"/>
                </a:solidFill>
              </a:rPr>
              <a:t>:</a:t>
            </a:r>
            <a:r>
              <a:rPr lang="zh-CN" altLang="en-US" dirty="0">
                <a:solidFill>
                  <a:srgbClr val="00B050"/>
                </a:solidFill>
              </a:rPr>
              <a:t>以书店为参照点，向正东方向 </a:t>
            </a:r>
            <a:endParaRPr lang="en-US" altLang="zh-CN" dirty="0">
              <a:solidFill>
                <a:srgbClr val="00B050"/>
              </a:solidFill>
            </a:endParaRPr>
          </a:p>
          <a:p>
            <a:pPr algn="l">
              <a:lnSpc>
                <a:spcPct val="130000"/>
              </a:lnSpc>
            </a:pPr>
            <a:r>
              <a:rPr lang="en-US" altLang="zh-CN" dirty="0">
                <a:solidFill>
                  <a:srgbClr val="00B050"/>
                </a:solidFill>
              </a:rPr>
              <a:t>              </a:t>
            </a:r>
            <a:r>
              <a:rPr lang="zh-CN" altLang="en-US" dirty="0">
                <a:solidFill>
                  <a:srgbClr val="00B050"/>
                </a:solidFill>
              </a:rPr>
              <a:t>走 </a:t>
            </a:r>
            <a:r>
              <a:rPr lang="en-US" altLang="zh-CN" dirty="0">
                <a:solidFill>
                  <a:srgbClr val="00B050"/>
                </a:solidFill>
              </a:rPr>
              <a:t>540 m</a:t>
            </a:r>
            <a:r>
              <a:rPr lang="zh-CN" altLang="en-US" dirty="0">
                <a:solidFill>
                  <a:srgbClr val="00B050"/>
                </a:solidFill>
              </a:rPr>
              <a:t>，到达小明家。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CABD717A-F9C2-6923-2AC4-AFF96B9BDC0C}"/>
              </a:ext>
            </a:extLst>
          </p:cNvPr>
          <p:cNvGrpSpPr/>
          <p:nvPr/>
        </p:nvGrpSpPr>
        <p:grpSpPr>
          <a:xfrm>
            <a:off x="921755" y="1894019"/>
            <a:ext cx="10077085" cy="4179295"/>
            <a:chOff x="819117" y="2472515"/>
            <a:chExt cx="10077085" cy="4179295"/>
          </a:xfrm>
        </p:grpSpPr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039B5A63-55B8-484E-98F4-3E9001FF8C49}"/>
                </a:ext>
              </a:extLst>
            </p:cNvPr>
            <p:cNvSpPr txBox="1"/>
            <p:nvPr/>
          </p:nvSpPr>
          <p:spPr>
            <a:xfrm>
              <a:off x="844960" y="2680176"/>
              <a:ext cx="459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北</a:t>
              </a:r>
              <a:endParaRPr lang="zh-CN" altLang="en-US" sz="2800" dirty="0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F9B2C1EB-A4E3-FED4-1655-41E960B3DB7C}"/>
                </a:ext>
              </a:extLst>
            </p:cNvPr>
            <p:cNvSpPr/>
            <p:nvPr/>
          </p:nvSpPr>
          <p:spPr>
            <a:xfrm>
              <a:off x="2442602" y="2979110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AAD92F86-A2BA-4437-BC4E-680AB8D144E9}"/>
                </a:ext>
              </a:extLst>
            </p:cNvPr>
            <p:cNvSpPr txBox="1"/>
            <p:nvPr/>
          </p:nvSpPr>
          <p:spPr>
            <a:xfrm>
              <a:off x="2435295" y="25278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学校</a:t>
              </a:r>
              <a:endParaRPr lang="zh-CN" altLang="en-US" sz="2800" dirty="0"/>
            </a:p>
          </p:txBody>
        </p: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B61C15C6-FDBD-4599-E621-759ED2603AAE}"/>
                </a:ext>
              </a:extLst>
            </p:cNvPr>
            <p:cNvGrpSpPr/>
            <p:nvPr/>
          </p:nvGrpSpPr>
          <p:grpSpPr>
            <a:xfrm>
              <a:off x="2059836" y="2580683"/>
              <a:ext cx="936000" cy="936000"/>
              <a:chOff x="1233300" y="2729208"/>
              <a:chExt cx="936000" cy="936000"/>
            </a:xfrm>
          </p:grpSpPr>
          <p:cxnSp>
            <p:nvCxnSpPr>
              <p:cNvPr id="113" name="直接连接符 112">
                <a:extLst>
                  <a:ext uri="{FF2B5EF4-FFF2-40B4-BE49-F238E27FC236}">
                    <a16:creationId xmlns:a16="http://schemas.microsoft.com/office/drawing/2014/main" id="{EF7CD801-DD41-68AC-DFDF-5C975834FE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>
                <a:extLst>
                  <a:ext uri="{FF2B5EF4-FFF2-40B4-BE49-F238E27FC236}">
                    <a16:creationId xmlns:a16="http://schemas.microsoft.com/office/drawing/2014/main" id="{7DC8CF9C-4027-485B-12EB-9BA26B6660C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7C3DC4ED-161C-0C6D-FCF7-FF5C56369456}"/>
                </a:ext>
              </a:extLst>
            </p:cNvPr>
            <p:cNvCxnSpPr>
              <a:cxnSpLocks/>
            </p:cNvCxnSpPr>
            <p:nvPr/>
          </p:nvCxnSpPr>
          <p:spPr>
            <a:xfrm>
              <a:off x="6523065" y="6110539"/>
              <a:ext cx="3564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E7710B00-7100-07B7-3C11-8EFB1F8A370E}"/>
                </a:ext>
              </a:extLst>
            </p:cNvPr>
            <p:cNvSpPr/>
            <p:nvPr/>
          </p:nvSpPr>
          <p:spPr>
            <a:xfrm>
              <a:off x="3095745" y="410811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95013F87-5B59-D58C-81F5-750B613DAD02}"/>
                </a:ext>
              </a:extLst>
            </p:cNvPr>
            <p:cNvSpPr txBox="1"/>
            <p:nvPr/>
          </p:nvSpPr>
          <p:spPr>
            <a:xfrm>
              <a:off x="2185385" y="4202729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邮局</a:t>
              </a:r>
              <a:endParaRPr lang="zh-CN" altLang="en-US" sz="2800" dirty="0"/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8AC55DBA-E87A-312C-B0CF-7ACB305D87D0}"/>
                </a:ext>
              </a:extLst>
            </p:cNvPr>
            <p:cNvGrpSpPr/>
            <p:nvPr/>
          </p:nvGrpSpPr>
          <p:grpSpPr>
            <a:xfrm>
              <a:off x="2703650" y="3700357"/>
              <a:ext cx="936000" cy="936000"/>
              <a:chOff x="1233300" y="2729208"/>
              <a:chExt cx="936000" cy="936000"/>
            </a:xfrm>
          </p:grpSpPr>
          <p:cxnSp>
            <p:nvCxnSpPr>
              <p:cNvPr id="111" name="直接连接符 110">
                <a:extLst>
                  <a:ext uri="{FF2B5EF4-FFF2-40B4-BE49-F238E27FC236}">
                    <a16:creationId xmlns:a16="http://schemas.microsoft.com/office/drawing/2014/main" id="{0369364D-01DF-9E56-A6D5-6C24CD48EE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>
                <a:extLst>
                  <a:ext uri="{FF2B5EF4-FFF2-40B4-BE49-F238E27FC236}">
                    <a16:creationId xmlns:a16="http://schemas.microsoft.com/office/drawing/2014/main" id="{4460D494-C0A9-C439-887B-798EB597E3E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01EB756E-BDAB-CDB4-6D0F-FC0AA50EC150}"/>
                </a:ext>
              </a:extLst>
            </p:cNvPr>
            <p:cNvSpPr/>
            <p:nvPr/>
          </p:nvSpPr>
          <p:spPr>
            <a:xfrm>
              <a:off x="6454765" y="604888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7629CB49-681A-3D2C-0630-4FEA2CE90800}"/>
                </a:ext>
              </a:extLst>
            </p:cNvPr>
            <p:cNvSpPr txBox="1"/>
            <p:nvPr/>
          </p:nvSpPr>
          <p:spPr>
            <a:xfrm>
              <a:off x="6477676" y="61285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书店</a:t>
              </a:r>
              <a:endParaRPr lang="zh-CN" altLang="en-US" sz="2800" dirty="0"/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64513F4B-0395-18AB-B9F6-969B27C3FBD9}"/>
                </a:ext>
              </a:extLst>
            </p:cNvPr>
            <p:cNvGrpSpPr/>
            <p:nvPr/>
          </p:nvGrpSpPr>
          <p:grpSpPr>
            <a:xfrm>
              <a:off x="6062670" y="5669118"/>
              <a:ext cx="936000" cy="828000"/>
              <a:chOff x="1233300" y="2757201"/>
              <a:chExt cx="936000" cy="828000"/>
            </a:xfrm>
          </p:grpSpPr>
          <p:cxnSp>
            <p:nvCxnSpPr>
              <p:cNvPr id="109" name="直接连接符 108">
                <a:extLst>
                  <a:ext uri="{FF2B5EF4-FFF2-40B4-BE49-F238E27FC236}">
                    <a16:creationId xmlns:a16="http://schemas.microsoft.com/office/drawing/2014/main" id="{BB4786A5-A6F0-4BA9-6A29-9576959D3F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接连接符 109">
                <a:extLst>
                  <a:ext uri="{FF2B5EF4-FFF2-40B4-BE49-F238E27FC236}">
                    <a16:creationId xmlns:a16="http://schemas.microsoft.com/office/drawing/2014/main" id="{EDC4FD06-DBB2-D6C9-FDEF-569EB6E51D9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87300" y="3171201"/>
                <a:ext cx="828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A0C2EB11-75B2-FE8D-245D-A9F57E3F3FA0}"/>
                </a:ext>
              </a:extLst>
            </p:cNvPr>
            <p:cNvSpPr/>
            <p:nvPr/>
          </p:nvSpPr>
          <p:spPr>
            <a:xfrm>
              <a:off x="10065793" y="6039551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680C3C3-3EDA-A76A-4476-59A2B7D7271C}"/>
                </a:ext>
              </a:extLst>
            </p:cNvPr>
            <p:cNvSpPr txBox="1"/>
            <p:nvPr/>
          </p:nvSpPr>
          <p:spPr>
            <a:xfrm>
              <a:off x="9612762" y="6128590"/>
              <a:ext cx="12834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小明家</a:t>
              </a:r>
              <a:endParaRPr lang="zh-CN" altLang="en-US" sz="2800" dirty="0"/>
            </a:p>
          </p:txBody>
        </p:sp>
        <p:sp>
          <p:nvSpPr>
            <p:cNvPr id="80" name="弧形 79">
              <a:extLst>
                <a:ext uri="{FF2B5EF4-FFF2-40B4-BE49-F238E27FC236}">
                  <a16:creationId xmlns:a16="http://schemas.microsoft.com/office/drawing/2014/main" id="{845F324F-0C1E-09D7-772B-4F42A28A06D4}"/>
                </a:ext>
              </a:extLst>
            </p:cNvPr>
            <p:cNvSpPr/>
            <p:nvPr/>
          </p:nvSpPr>
          <p:spPr>
            <a:xfrm>
              <a:off x="2052248" y="2472515"/>
              <a:ext cx="914400" cy="914400"/>
            </a:xfrm>
            <a:prstGeom prst="arc">
              <a:avLst>
                <a:gd name="adj1" fmla="val 3925558"/>
                <a:gd name="adj2" fmla="val 5259213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614985E5-26B5-FC08-8302-0E08E6E451DB}"/>
                </a:ext>
              </a:extLst>
            </p:cNvPr>
            <p:cNvSpPr txBox="1"/>
            <p:nvPr/>
          </p:nvSpPr>
          <p:spPr>
            <a:xfrm>
              <a:off x="2201625" y="3427647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82" name="弧形 81">
              <a:extLst>
                <a:ext uri="{FF2B5EF4-FFF2-40B4-BE49-F238E27FC236}">
                  <a16:creationId xmlns:a16="http://schemas.microsoft.com/office/drawing/2014/main" id="{4AD56D60-C2C1-B4BF-1B36-F59D9220675D}"/>
                </a:ext>
              </a:extLst>
            </p:cNvPr>
            <p:cNvSpPr/>
            <p:nvPr/>
          </p:nvSpPr>
          <p:spPr>
            <a:xfrm>
              <a:off x="2586602" y="3692241"/>
              <a:ext cx="914400" cy="914400"/>
            </a:xfrm>
            <a:prstGeom prst="arc">
              <a:avLst>
                <a:gd name="adj1" fmla="val 76772"/>
                <a:gd name="adj2" fmla="val 1448444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A77283F2-9758-EAB9-C2CF-071235C5A537}"/>
                </a:ext>
              </a:extLst>
            </p:cNvPr>
            <p:cNvSpPr txBox="1"/>
            <p:nvPr/>
          </p:nvSpPr>
          <p:spPr>
            <a:xfrm>
              <a:off x="3552691" y="4036521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84" name="弧形 83">
              <a:extLst>
                <a:ext uri="{FF2B5EF4-FFF2-40B4-BE49-F238E27FC236}">
                  <a16:creationId xmlns:a16="http://schemas.microsoft.com/office/drawing/2014/main" id="{58767A0A-46C5-C89C-3C0A-DBF013B86FCE}"/>
                </a:ext>
              </a:extLst>
            </p:cNvPr>
            <p:cNvSpPr/>
            <p:nvPr/>
          </p:nvSpPr>
          <p:spPr>
            <a:xfrm>
              <a:off x="6207040" y="5673704"/>
              <a:ext cx="914400" cy="914400"/>
            </a:xfrm>
            <a:prstGeom prst="arc">
              <a:avLst>
                <a:gd name="adj1" fmla="val 10918821"/>
                <a:gd name="adj2" fmla="val 12385627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24306857-B110-E9B9-F55A-3B865EC46493}"/>
                </a:ext>
              </a:extLst>
            </p:cNvPr>
            <p:cNvSpPr txBox="1"/>
            <p:nvPr/>
          </p:nvSpPr>
          <p:spPr>
            <a:xfrm>
              <a:off x="5579593" y="5831578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54149791-90AB-B72D-6543-D80CC7740C1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8345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06CCFE21-E60F-CAA3-ABEA-54FF29738CB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38498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EC82A2AB-483E-EE09-B103-A8C6AC880B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393541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8D44E700-C815-92AE-0077-FF6BAB52EFF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4858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FE126A7E-B195-738F-E0A5-1B4E0CDFAF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3627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BF29A4B5-A273-516A-AE12-3FCB9F23F52F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203836" y="3615289"/>
              <a:ext cx="1296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8E4D7067-6772-A9A6-A5B8-A31E1B470EB8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915389" y="5148474"/>
              <a:ext cx="3888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5F990A05-C238-B163-72AF-93986ADB59B2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3699331" y="4446582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39C08484-DE97-6E9F-8AFB-995150D0D980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912023" y="5728278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id="{604B17E5-7E88-2B4C-52E9-DF23034C09C6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358850" y="540785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id="{ECB85D64-A230-9474-6023-0E305027FFD2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805677" y="5087430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0FE54154-967A-5989-A634-E0D17495037D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252504" y="4767006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E9D66A84-1832-2A9B-91CD-079FC3364C9D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833738" y="3581327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8250D954-6066-2DB3-FFAF-A91B6D3E7C00}"/>
                </a:ext>
              </a:extLst>
            </p:cNvPr>
            <p:cNvSpPr txBox="1"/>
            <p:nvPr/>
          </p:nvSpPr>
          <p:spPr>
            <a:xfrm>
              <a:off x="7621458" y="5446892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540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7DBCE29A-E7EC-8FFF-C612-D4190F1F9DCD}"/>
                </a:ext>
              </a:extLst>
            </p:cNvPr>
            <p:cNvSpPr txBox="1"/>
            <p:nvPr/>
          </p:nvSpPr>
          <p:spPr>
            <a:xfrm>
              <a:off x="3588037" y="5021401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600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E802AE03-5FC5-4EB3-DB63-4B45DCC9F152}"/>
                </a:ext>
              </a:extLst>
            </p:cNvPr>
            <p:cNvSpPr txBox="1"/>
            <p:nvPr/>
          </p:nvSpPr>
          <p:spPr>
            <a:xfrm>
              <a:off x="2865983" y="3136340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200 m</a:t>
              </a:r>
              <a:endParaRPr lang="zh-CN" altLang="en-US" sz="2800" dirty="0">
                <a:latin typeface="+mn-lt"/>
              </a:endParaRPr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EB17D677-BBDF-C3A5-2327-3AC17CFC58C9}"/>
                </a:ext>
              </a:extLst>
            </p:cNvPr>
            <p:cNvGrpSpPr/>
            <p:nvPr/>
          </p:nvGrpSpPr>
          <p:grpSpPr>
            <a:xfrm>
              <a:off x="819117" y="5750940"/>
              <a:ext cx="1367214" cy="622939"/>
              <a:chOff x="10562086" y="5314454"/>
              <a:chExt cx="1367214" cy="622939"/>
            </a:xfrm>
          </p:grpSpPr>
          <p:sp>
            <p:nvSpPr>
              <p:cNvPr id="104" name="文本框 103">
                <a:extLst>
                  <a:ext uri="{FF2B5EF4-FFF2-40B4-BE49-F238E27FC236}">
                    <a16:creationId xmlns:a16="http://schemas.microsoft.com/office/drawing/2014/main" id="{5225A3D2-FB5D-8893-4BFA-516400878BE3}"/>
                  </a:ext>
                </a:extLst>
              </p:cNvPr>
              <p:cNvSpPr txBox="1"/>
              <p:nvPr/>
            </p:nvSpPr>
            <p:spPr>
              <a:xfrm>
                <a:off x="10562086" y="5314454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100 m</a:t>
                </a:r>
                <a:endParaRPr lang="zh-CN" altLang="en-US" sz="2800" dirty="0">
                  <a:latin typeface="+mn-lt"/>
                </a:endParaRPr>
              </a:p>
            </p:txBody>
          </p: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124FF6D1-1AF5-1B85-7938-34B73CFF7C20}"/>
                  </a:ext>
                </a:extLst>
              </p:cNvPr>
              <p:cNvGrpSpPr/>
              <p:nvPr/>
            </p:nvGrpSpPr>
            <p:grpSpPr>
              <a:xfrm>
                <a:off x="10921778" y="5793393"/>
                <a:ext cx="654011" cy="144000"/>
                <a:chOff x="10921778" y="5793393"/>
                <a:chExt cx="654011" cy="144000"/>
              </a:xfrm>
            </p:grpSpPr>
            <p:cxnSp>
              <p:nvCxnSpPr>
                <p:cNvPr id="106" name="直接连接符 105">
                  <a:extLst>
                    <a:ext uri="{FF2B5EF4-FFF2-40B4-BE49-F238E27FC236}">
                      <a16:creationId xmlns:a16="http://schemas.microsoft.com/office/drawing/2014/main" id="{18BCCD7A-BB2A-DA9E-0B02-06D660995C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927789" y="5928083"/>
                  <a:ext cx="648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直接连接符 106">
                  <a:extLst>
                    <a:ext uri="{FF2B5EF4-FFF2-40B4-BE49-F238E27FC236}">
                      <a16:creationId xmlns:a16="http://schemas.microsoft.com/office/drawing/2014/main" id="{62F77ACD-F979-356B-C04C-411694E077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849778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直接连接符 107">
                  <a:extLst>
                    <a:ext uri="{FF2B5EF4-FFF2-40B4-BE49-F238E27FC236}">
                      <a16:creationId xmlns:a16="http://schemas.microsoft.com/office/drawing/2014/main" id="{E7737688-5AC3-4D34-AB06-6956509A86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1495954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03" name="直接箭头连接符 102">
              <a:extLst>
                <a:ext uri="{FF2B5EF4-FFF2-40B4-BE49-F238E27FC236}">
                  <a16:creationId xmlns:a16="http://schemas.microsoft.com/office/drawing/2014/main" id="{01CB1B52-6A64-46B0-83A6-756C4EB8FF8C}"/>
                </a:ext>
              </a:extLst>
            </p:cNvPr>
            <p:cNvCxnSpPr/>
            <p:nvPr/>
          </p:nvCxnSpPr>
          <p:spPr>
            <a:xfrm flipV="1">
              <a:off x="1109012" y="3166074"/>
              <a:ext cx="0" cy="7958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id="{AE8D3F0A-600C-6878-AD6C-8B1D6DCEA03F}"/>
              </a:ext>
            </a:extLst>
          </p:cNvPr>
          <p:cNvCxnSpPr>
            <a:cxnSpLocks/>
          </p:cNvCxnSpPr>
          <p:nvPr/>
        </p:nvCxnSpPr>
        <p:spPr>
          <a:xfrm rot="3600000">
            <a:off x="2300892" y="3026570"/>
            <a:ext cx="1296000" cy="0"/>
          </a:xfrm>
          <a:prstGeom prst="line">
            <a:avLst/>
          </a:prstGeom>
          <a:ln w="28575"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>
            <a:extLst>
              <a:ext uri="{FF2B5EF4-FFF2-40B4-BE49-F238E27FC236}">
                <a16:creationId xmlns:a16="http://schemas.microsoft.com/office/drawing/2014/main" id="{7FD19E1F-152D-D673-64B8-76D6A94EBABD}"/>
              </a:ext>
            </a:extLst>
          </p:cNvPr>
          <p:cNvCxnSpPr>
            <a:cxnSpLocks/>
          </p:cNvCxnSpPr>
          <p:nvPr/>
        </p:nvCxnSpPr>
        <p:spPr>
          <a:xfrm rot="1800000">
            <a:off x="3009937" y="4569979"/>
            <a:ext cx="3888000" cy="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>
            <a:extLst>
              <a:ext uri="{FF2B5EF4-FFF2-40B4-BE49-F238E27FC236}">
                <a16:creationId xmlns:a16="http://schemas.microsoft.com/office/drawing/2014/main" id="{C7521ED0-4077-F39F-2023-2AB9643F9924}"/>
              </a:ext>
            </a:extLst>
          </p:cNvPr>
          <p:cNvCxnSpPr>
            <a:cxnSpLocks/>
          </p:cNvCxnSpPr>
          <p:nvPr/>
        </p:nvCxnSpPr>
        <p:spPr>
          <a:xfrm>
            <a:off x="6645581" y="5530629"/>
            <a:ext cx="3564000" cy="0"/>
          </a:xfrm>
          <a:prstGeom prst="line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121">
            <a:extLst>
              <a:ext uri="{FF2B5EF4-FFF2-40B4-BE49-F238E27FC236}">
                <a16:creationId xmlns:a16="http://schemas.microsoft.com/office/drawing/2014/main" id="{33862836-6BE4-333F-19EC-DDECE9477E9A}"/>
              </a:ext>
            </a:extLst>
          </p:cNvPr>
          <p:cNvSpPr txBox="1"/>
          <p:nvPr/>
        </p:nvSpPr>
        <p:spPr>
          <a:xfrm>
            <a:off x="3385760" y="2162242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第 </a:t>
            </a:r>
            <a:r>
              <a:rPr lang="en-US" altLang="zh-CN" dirty="0">
                <a:solidFill>
                  <a:srgbClr val="FF00FF"/>
                </a:solidFill>
              </a:rPr>
              <a:t>1 </a:t>
            </a:r>
            <a:r>
              <a:rPr lang="zh-CN" altLang="en-US" dirty="0">
                <a:solidFill>
                  <a:srgbClr val="FF00FF"/>
                </a:solidFill>
              </a:rPr>
              <a:t>段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08AF599A-AC00-9965-EDC3-D0EA7D0D0700}"/>
              </a:ext>
            </a:extLst>
          </p:cNvPr>
          <p:cNvSpPr txBox="1"/>
          <p:nvPr/>
        </p:nvSpPr>
        <p:spPr>
          <a:xfrm>
            <a:off x="2798715" y="5036484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第 </a:t>
            </a:r>
            <a:r>
              <a:rPr lang="en-US" altLang="zh-CN" dirty="0">
                <a:solidFill>
                  <a:srgbClr val="0000FF"/>
                </a:solidFill>
              </a:rPr>
              <a:t>2 </a:t>
            </a:r>
            <a:r>
              <a:rPr lang="zh-CN" altLang="en-US" dirty="0">
                <a:solidFill>
                  <a:srgbClr val="0000FF"/>
                </a:solidFill>
              </a:rPr>
              <a:t>段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A0E66088-A318-3E6A-B306-5C95C6B9D5FE}"/>
              </a:ext>
            </a:extLst>
          </p:cNvPr>
          <p:cNvSpPr txBox="1"/>
          <p:nvPr/>
        </p:nvSpPr>
        <p:spPr>
          <a:xfrm>
            <a:off x="7875406" y="5852049"/>
            <a:ext cx="1639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第 </a:t>
            </a:r>
            <a:r>
              <a:rPr lang="en-US" altLang="zh-CN" dirty="0">
                <a:solidFill>
                  <a:srgbClr val="00B050"/>
                </a:solidFill>
              </a:rPr>
              <a:t>3 </a:t>
            </a:r>
            <a:r>
              <a:rPr lang="zh-CN" altLang="en-US" dirty="0">
                <a:solidFill>
                  <a:srgbClr val="00B050"/>
                </a:solidFill>
              </a:rPr>
              <a:t>段</a:t>
            </a:r>
          </a:p>
        </p:txBody>
      </p:sp>
    </p:spTree>
    <p:extLst>
      <p:ext uri="{BB962C8B-B14F-4D97-AF65-F5344CB8AC3E}">
        <p14:creationId xmlns:p14="http://schemas.microsoft.com/office/powerpoint/2010/main" val="9169792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7600A2-96EE-DDF6-5B71-D7BB5604580C}"/>
              </a:ext>
            </a:extLst>
          </p:cNvPr>
          <p:cNvSpPr txBox="1"/>
          <p:nvPr/>
        </p:nvSpPr>
        <p:spPr>
          <a:xfrm>
            <a:off x="610840" y="360447"/>
            <a:ext cx="8595512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你能用自己的语言说说台风的移动路线吗？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0052C3B-2839-A06E-1CB5-D01EDCFDBA6F}"/>
              </a:ext>
            </a:extLst>
          </p:cNvPr>
          <p:cNvSpPr txBox="1"/>
          <p:nvPr/>
        </p:nvSpPr>
        <p:spPr>
          <a:xfrm>
            <a:off x="5621462" y="1315761"/>
            <a:ext cx="6117169" cy="28328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l" eaLnBrk="1" hangingPunct="1">
              <a:lnSpc>
                <a:spcPct val="130000"/>
              </a:lnSpc>
            </a:pPr>
            <a:r>
              <a:rPr lang="zh-CN" altLang="en-US" dirty="0"/>
              <a:t>小明从学校出发，向南偏东 </a:t>
            </a:r>
            <a:r>
              <a:rPr lang="en-US" altLang="zh-CN" dirty="0"/>
              <a:t>30°</a:t>
            </a:r>
            <a:r>
              <a:rPr lang="zh-CN" altLang="en-US" dirty="0"/>
              <a:t>方向走 </a:t>
            </a:r>
            <a:r>
              <a:rPr lang="en-US" altLang="zh-CN" dirty="0"/>
              <a:t>200 m</a:t>
            </a:r>
            <a:r>
              <a:rPr lang="zh-CN" altLang="en-US" dirty="0"/>
              <a:t>，到达邮局；</a:t>
            </a:r>
            <a:r>
              <a:rPr lang="zh-CN" altLang="en-US" dirty="0">
                <a:solidFill>
                  <a:srgbClr val="0000FF"/>
                </a:solidFill>
              </a:rPr>
              <a:t>再从邮局出发，向东偏南 </a:t>
            </a:r>
            <a:r>
              <a:rPr lang="en-US" altLang="zh-CN" dirty="0">
                <a:solidFill>
                  <a:srgbClr val="0000FF"/>
                </a:solidFill>
              </a:rPr>
              <a:t>30°</a:t>
            </a:r>
            <a:r>
              <a:rPr lang="zh-CN" altLang="en-US" dirty="0">
                <a:solidFill>
                  <a:srgbClr val="0000FF"/>
                </a:solidFill>
              </a:rPr>
              <a:t>方向走 </a:t>
            </a:r>
            <a:r>
              <a:rPr lang="en-US" altLang="zh-CN" dirty="0">
                <a:solidFill>
                  <a:srgbClr val="0000FF"/>
                </a:solidFill>
              </a:rPr>
              <a:t>600 m</a:t>
            </a:r>
            <a:r>
              <a:rPr lang="zh-CN" altLang="en-US" dirty="0">
                <a:solidFill>
                  <a:srgbClr val="0000FF"/>
                </a:solidFill>
              </a:rPr>
              <a:t>，到达书店；</a:t>
            </a:r>
            <a:r>
              <a:rPr lang="zh-CN" altLang="en-US" dirty="0">
                <a:solidFill>
                  <a:srgbClr val="00B050"/>
                </a:solidFill>
              </a:rPr>
              <a:t>最后从书店出发，向正东方向走 </a:t>
            </a:r>
            <a:r>
              <a:rPr lang="en-US" altLang="zh-CN" dirty="0">
                <a:solidFill>
                  <a:srgbClr val="00B050"/>
                </a:solidFill>
              </a:rPr>
              <a:t>540 m</a:t>
            </a:r>
            <a:r>
              <a:rPr lang="zh-CN" altLang="en-US" dirty="0">
                <a:solidFill>
                  <a:srgbClr val="00B050"/>
                </a:solidFill>
              </a:rPr>
              <a:t>，到家。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227A82BA-0D30-4577-D552-80DE46A5E822}"/>
              </a:ext>
            </a:extLst>
          </p:cNvPr>
          <p:cNvGrpSpPr/>
          <p:nvPr/>
        </p:nvGrpSpPr>
        <p:grpSpPr>
          <a:xfrm>
            <a:off x="921755" y="1894019"/>
            <a:ext cx="10077085" cy="4179295"/>
            <a:chOff x="819117" y="2472515"/>
            <a:chExt cx="10077085" cy="4179295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9DA64D9F-54D2-839F-0EC3-4182D1D85AB0}"/>
                </a:ext>
              </a:extLst>
            </p:cNvPr>
            <p:cNvSpPr txBox="1"/>
            <p:nvPr/>
          </p:nvSpPr>
          <p:spPr>
            <a:xfrm>
              <a:off x="844960" y="2680176"/>
              <a:ext cx="459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北</a:t>
              </a:r>
              <a:endParaRPr lang="zh-CN" altLang="en-US" sz="2800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B40688B4-DD74-CD4A-DABA-30D333296672}"/>
                </a:ext>
              </a:extLst>
            </p:cNvPr>
            <p:cNvSpPr/>
            <p:nvPr/>
          </p:nvSpPr>
          <p:spPr>
            <a:xfrm>
              <a:off x="2442602" y="2979110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0B7610F2-573C-2972-2701-32A0B0393EC1}"/>
                </a:ext>
              </a:extLst>
            </p:cNvPr>
            <p:cNvSpPr txBox="1"/>
            <p:nvPr/>
          </p:nvSpPr>
          <p:spPr>
            <a:xfrm>
              <a:off x="2435295" y="25278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学校</a:t>
              </a:r>
              <a:endParaRPr lang="zh-CN" altLang="en-US" sz="2800" dirty="0"/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19D0D0A4-FBFD-1804-36AB-456EF0516079}"/>
                </a:ext>
              </a:extLst>
            </p:cNvPr>
            <p:cNvGrpSpPr/>
            <p:nvPr/>
          </p:nvGrpSpPr>
          <p:grpSpPr>
            <a:xfrm>
              <a:off x="2059836" y="2580683"/>
              <a:ext cx="936000" cy="936000"/>
              <a:chOff x="1233300" y="2729208"/>
              <a:chExt cx="936000" cy="936000"/>
            </a:xfrm>
          </p:grpSpPr>
          <p:cxnSp>
            <p:nvCxnSpPr>
              <p:cNvPr id="105" name="直接连接符 104">
                <a:extLst>
                  <a:ext uri="{FF2B5EF4-FFF2-40B4-BE49-F238E27FC236}">
                    <a16:creationId xmlns:a16="http://schemas.microsoft.com/office/drawing/2014/main" id="{F1C813C9-08A1-E783-126E-ACF2F83E35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接连接符 105">
                <a:extLst>
                  <a:ext uri="{FF2B5EF4-FFF2-40B4-BE49-F238E27FC236}">
                    <a16:creationId xmlns:a16="http://schemas.microsoft.com/office/drawing/2014/main" id="{D37DAD9A-B575-B394-9538-FE835E92E43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4577AA36-167C-9E99-B31F-236D48BA9FAB}"/>
                </a:ext>
              </a:extLst>
            </p:cNvPr>
            <p:cNvCxnSpPr>
              <a:cxnSpLocks/>
            </p:cNvCxnSpPr>
            <p:nvPr/>
          </p:nvCxnSpPr>
          <p:spPr>
            <a:xfrm>
              <a:off x="6523065" y="6110539"/>
              <a:ext cx="3564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E9F969E7-DD58-9542-800A-01002452D97F}"/>
                </a:ext>
              </a:extLst>
            </p:cNvPr>
            <p:cNvSpPr/>
            <p:nvPr/>
          </p:nvSpPr>
          <p:spPr>
            <a:xfrm>
              <a:off x="3095745" y="410811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186C5CAB-EB04-8A20-C4CB-BB651AE1D31B}"/>
                </a:ext>
              </a:extLst>
            </p:cNvPr>
            <p:cNvSpPr txBox="1"/>
            <p:nvPr/>
          </p:nvSpPr>
          <p:spPr>
            <a:xfrm>
              <a:off x="2185385" y="4202729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邮局</a:t>
              </a:r>
              <a:endParaRPr lang="zh-CN" altLang="en-US" sz="2800" dirty="0"/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6AB8506A-7C44-918D-52F2-7E5A3F28BC1E}"/>
                </a:ext>
              </a:extLst>
            </p:cNvPr>
            <p:cNvGrpSpPr/>
            <p:nvPr/>
          </p:nvGrpSpPr>
          <p:grpSpPr>
            <a:xfrm>
              <a:off x="2703650" y="3700357"/>
              <a:ext cx="936000" cy="936000"/>
              <a:chOff x="1233300" y="2729208"/>
              <a:chExt cx="936000" cy="936000"/>
            </a:xfrm>
          </p:grpSpPr>
          <p:cxnSp>
            <p:nvCxnSpPr>
              <p:cNvPr id="103" name="直接连接符 102">
                <a:extLst>
                  <a:ext uri="{FF2B5EF4-FFF2-40B4-BE49-F238E27FC236}">
                    <a16:creationId xmlns:a16="http://schemas.microsoft.com/office/drawing/2014/main" id="{C38B3C90-407A-7888-0404-E12F45BAF6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>
                <a:extLst>
                  <a:ext uri="{FF2B5EF4-FFF2-40B4-BE49-F238E27FC236}">
                    <a16:creationId xmlns:a16="http://schemas.microsoft.com/office/drawing/2014/main" id="{9A94EEAF-BC5E-587A-1E79-6CF5B95B62A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9CC474EE-5823-7972-C6CA-8CE345A4B172}"/>
                </a:ext>
              </a:extLst>
            </p:cNvPr>
            <p:cNvSpPr/>
            <p:nvPr/>
          </p:nvSpPr>
          <p:spPr>
            <a:xfrm>
              <a:off x="6454765" y="604888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A0AEEC48-ECAB-1232-E26E-6A6D4CA55D2B}"/>
                </a:ext>
              </a:extLst>
            </p:cNvPr>
            <p:cNvSpPr txBox="1"/>
            <p:nvPr/>
          </p:nvSpPr>
          <p:spPr>
            <a:xfrm>
              <a:off x="6477676" y="61285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书店</a:t>
              </a:r>
              <a:endParaRPr lang="zh-CN" altLang="en-US" sz="2800" dirty="0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B31947E9-D653-8F25-A364-B5FC3ECEB6E9}"/>
                </a:ext>
              </a:extLst>
            </p:cNvPr>
            <p:cNvGrpSpPr/>
            <p:nvPr/>
          </p:nvGrpSpPr>
          <p:grpSpPr>
            <a:xfrm>
              <a:off x="6062670" y="5669118"/>
              <a:ext cx="936000" cy="828000"/>
              <a:chOff x="1233300" y="2757201"/>
              <a:chExt cx="936000" cy="828000"/>
            </a:xfrm>
          </p:grpSpPr>
          <p:cxnSp>
            <p:nvCxnSpPr>
              <p:cNvPr id="101" name="直接连接符 100">
                <a:extLst>
                  <a:ext uri="{FF2B5EF4-FFF2-40B4-BE49-F238E27FC236}">
                    <a16:creationId xmlns:a16="http://schemas.microsoft.com/office/drawing/2014/main" id="{1FABEA73-EB28-4533-92E8-62F0A30736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接连接符 101">
                <a:extLst>
                  <a:ext uri="{FF2B5EF4-FFF2-40B4-BE49-F238E27FC236}">
                    <a16:creationId xmlns:a16="http://schemas.microsoft.com/office/drawing/2014/main" id="{98B27EF5-3A62-6E8E-4928-78D53D33ED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87300" y="3171201"/>
                <a:ext cx="828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CB4BA429-8242-1160-3C14-66A7D2DFB05A}"/>
                </a:ext>
              </a:extLst>
            </p:cNvPr>
            <p:cNvSpPr/>
            <p:nvPr/>
          </p:nvSpPr>
          <p:spPr>
            <a:xfrm>
              <a:off x="10065793" y="6039551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0DC2D160-AEA7-F47F-0D0A-3AF226625CB6}"/>
                </a:ext>
              </a:extLst>
            </p:cNvPr>
            <p:cNvSpPr txBox="1"/>
            <p:nvPr/>
          </p:nvSpPr>
          <p:spPr>
            <a:xfrm>
              <a:off x="9612762" y="6128590"/>
              <a:ext cx="12834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小明家</a:t>
              </a:r>
              <a:endParaRPr lang="zh-CN" altLang="en-US" sz="2800" dirty="0"/>
            </a:p>
          </p:txBody>
        </p:sp>
        <p:sp>
          <p:nvSpPr>
            <p:cNvPr id="72" name="弧形 71">
              <a:extLst>
                <a:ext uri="{FF2B5EF4-FFF2-40B4-BE49-F238E27FC236}">
                  <a16:creationId xmlns:a16="http://schemas.microsoft.com/office/drawing/2014/main" id="{BF69AD6F-196B-DB54-7035-08AB19AEE38A}"/>
                </a:ext>
              </a:extLst>
            </p:cNvPr>
            <p:cNvSpPr/>
            <p:nvPr/>
          </p:nvSpPr>
          <p:spPr>
            <a:xfrm>
              <a:off x="2052248" y="2472515"/>
              <a:ext cx="914400" cy="914400"/>
            </a:xfrm>
            <a:prstGeom prst="arc">
              <a:avLst>
                <a:gd name="adj1" fmla="val 3925558"/>
                <a:gd name="adj2" fmla="val 5259213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3CF3E1D6-7494-BF8E-CE0E-965D69917DC5}"/>
                </a:ext>
              </a:extLst>
            </p:cNvPr>
            <p:cNvSpPr txBox="1"/>
            <p:nvPr/>
          </p:nvSpPr>
          <p:spPr>
            <a:xfrm>
              <a:off x="2201625" y="3427647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74" name="弧形 73">
              <a:extLst>
                <a:ext uri="{FF2B5EF4-FFF2-40B4-BE49-F238E27FC236}">
                  <a16:creationId xmlns:a16="http://schemas.microsoft.com/office/drawing/2014/main" id="{91D10CF5-30DD-D768-C9D3-7F814CBFFEBE}"/>
                </a:ext>
              </a:extLst>
            </p:cNvPr>
            <p:cNvSpPr/>
            <p:nvPr/>
          </p:nvSpPr>
          <p:spPr>
            <a:xfrm>
              <a:off x="2586602" y="3692241"/>
              <a:ext cx="914400" cy="914400"/>
            </a:xfrm>
            <a:prstGeom prst="arc">
              <a:avLst>
                <a:gd name="adj1" fmla="val 76772"/>
                <a:gd name="adj2" fmla="val 1448444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5DAD812F-E00D-73D6-6814-A26EAB528350}"/>
                </a:ext>
              </a:extLst>
            </p:cNvPr>
            <p:cNvSpPr txBox="1"/>
            <p:nvPr/>
          </p:nvSpPr>
          <p:spPr>
            <a:xfrm>
              <a:off x="3552691" y="4036521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76" name="弧形 75">
              <a:extLst>
                <a:ext uri="{FF2B5EF4-FFF2-40B4-BE49-F238E27FC236}">
                  <a16:creationId xmlns:a16="http://schemas.microsoft.com/office/drawing/2014/main" id="{C0DE5905-3E3E-4390-4D99-7A22F09AEB83}"/>
                </a:ext>
              </a:extLst>
            </p:cNvPr>
            <p:cNvSpPr/>
            <p:nvPr/>
          </p:nvSpPr>
          <p:spPr>
            <a:xfrm>
              <a:off x="6207040" y="5673704"/>
              <a:ext cx="914400" cy="914400"/>
            </a:xfrm>
            <a:prstGeom prst="arc">
              <a:avLst>
                <a:gd name="adj1" fmla="val 10918821"/>
                <a:gd name="adj2" fmla="val 12385627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3A4772AB-3F6F-609B-EF5E-AD97067954BF}"/>
                </a:ext>
              </a:extLst>
            </p:cNvPr>
            <p:cNvSpPr txBox="1"/>
            <p:nvPr/>
          </p:nvSpPr>
          <p:spPr>
            <a:xfrm>
              <a:off x="5579593" y="5831578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B55CAD45-588E-683D-8936-EF30B64E6BC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8345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F9AD8775-4763-7AF9-D069-4C1214BE93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38498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B9B7CF2C-8E26-1142-ED34-296A1F0F5E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393541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4F962593-9BEA-F34D-1F81-776E48C6E9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4858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id="{C76DAB48-BF03-A7B4-0740-4994E358030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3627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5D191223-FB1F-B848-B867-4B4A4740B3B8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203836" y="3615289"/>
              <a:ext cx="1296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116C988C-EB12-F16D-9BDE-2D2BDCD28159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915389" y="5148474"/>
              <a:ext cx="3888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B5210685-046C-0916-EE21-2C00AAFF227F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3699331" y="4446582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D38D08EE-0972-4F56-D811-4FAB2AE461C2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912023" y="5728278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EC29C7D8-897C-7810-188F-AE68BA05D842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358850" y="540785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CADC4BAE-8A28-8B8A-1AB0-44429EA84EE3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805677" y="5087430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id="{1427BA0E-6C97-F810-1E78-BBB63896B6CE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252504" y="4767006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74DF247C-47F1-A5F4-1E55-651970B76284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833738" y="3581327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A8110B7B-5F56-AB9F-B87A-CB39A52F6FFE}"/>
                </a:ext>
              </a:extLst>
            </p:cNvPr>
            <p:cNvSpPr txBox="1"/>
            <p:nvPr/>
          </p:nvSpPr>
          <p:spPr>
            <a:xfrm>
              <a:off x="7621458" y="5446892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540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82FB8A8E-0F82-C977-9264-56C76A7C759B}"/>
                </a:ext>
              </a:extLst>
            </p:cNvPr>
            <p:cNvSpPr txBox="1"/>
            <p:nvPr/>
          </p:nvSpPr>
          <p:spPr>
            <a:xfrm>
              <a:off x="3588037" y="5021401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600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59631124-0EA7-4ACF-E6B5-129C8EA54F28}"/>
                </a:ext>
              </a:extLst>
            </p:cNvPr>
            <p:cNvSpPr txBox="1"/>
            <p:nvPr/>
          </p:nvSpPr>
          <p:spPr>
            <a:xfrm>
              <a:off x="2865983" y="3136340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200 m</a:t>
              </a:r>
              <a:endParaRPr lang="zh-CN" altLang="en-US" sz="2800" dirty="0">
                <a:latin typeface="+mn-lt"/>
              </a:endParaRPr>
            </a:p>
          </p:txBody>
        </p:sp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id="{3A2E66C9-DDDA-EF02-A189-D1FAE1DDD79C}"/>
                </a:ext>
              </a:extLst>
            </p:cNvPr>
            <p:cNvGrpSpPr/>
            <p:nvPr/>
          </p:nvGrpSpPr>
          <p:grpSpPr>
            <a:xfrm>
              <a:off x="819117" y="5750940"/>
              <a:ext cx="1367214" cy="622939"/>
              <a:chOff x="10562086" y="5314454"/>
              <a:chExt cx="1367214" cy="622939"/>
            </a:xfrm>
          </p:grpSpPr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62E46874-DA62-5D33-BEF1-1D445D100FB1}"/>
                  </a:ext>
                </a:extLst>
              </p:cNvPr>
              <p:cNvSpPr txBox="1"/>
              <p:nvPr/>
            </p:nvSpPr>
            <p:spPr>
              <a:xfrm>
                <a:off x="10562086" y="5314454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100 m</a:t>
                </a:r>
                <a:endParaRPr lang="zh-CN" altLang="en-US" sz="2800" dirty="0">
                  <a:latin typeface="+mn-lt"/>
                </a:endParaRPr>
              </a:p>
            </p:txBody>
          </p:sp>
          <p:grpSp>
            <p:nvGrpSpPr>
              <p:cNvPr id="97" name="组合 96">
                <a:extLst>
                  <a:ext uri="{FF2B5EF4-FFF2-40B4-BE49-F238E27FC236}">
                    <a16:creationId xmlns:a16="http://schemas.microsoft.com/office/drawing/2014/main" id="{9CEAB615-E1EE-A205-7095-E03C14DF5B96}"/>
                  </a:ext>
                </a:extLst>
              </p:cNvPr>
              <p:cNvGrpSpPr/>
              <p:nvPr/>
            </p:nvGrpSpPr>
            <p:grpSpPr>
              <a:xfrm>
                <a:off x="10921778" y="5793393"/>
                <a:ext cx="654011" cy="144000"/>
                <a:chOff x="10921778" y="5793393"/>
                <a:chExt cx="654011" cy="144000"/>
              </a:xfrm>
            </p:grpSpPr>
            <p:cxnSp>
              <p:nvCxnSpPr>
                <p:cNvPr id="98" name="直接连接符 97">
                  <a:extLst>
                    <a:ext uri="{FF2B5EF4-FFF2-40B4-BE49-F238E27FC236}">
                      <a16:creationId xmlns:a16="http://schemas.microsoft.com/office/drawing/2014/main" id="{C9C64095-8BF1-213C-ED88-59DF08737A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927789" y="5928083"/>
                  <a:ext cx="648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直接连接符 98">
                  <a:extLst>
                    <a:ext uri="{FF2B5EF4-FFF2-40B4-BE49-F238E27FC236}">
                      <a16:creationId xmlns:a16="http://schemas.microsoft.com/office/drawing/2014/main" id="{4ED8B754-699D-561A-8410-00FDF9EC7C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849778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直接连接符 99">
                  <a:extLst>
                    <a:ext uri="{FF2B5EF4-FFF2-40B4-BE49-F238E27FC236}">
                      <a16:creationId xmlns:a16="http://schemas.microsoft.com/office/drawing/2014/main" id="{6238AB00-6459-EEDE-EC21-813A78FC30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1495954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5" name="直接箭头连接符 94">
              <a:extLst>
                <a:ext uri="{FF2B5EF4-FFF2-40B4-BE49-F238E27FC236}">
                  <a16:creationId xmlns:a16="http://schemas.microsoft.com/office/drawing/2014/main" id="{C700ED44-7F3D-9C45-F01D-A4D6E0D7F34F}"/>
                </a:ext>
              </a:extLst>
            </p:cNvPr>
            <p:cNvCxnSpPr/>
            <p:nvPr/>
          </p:nvCxnSpPr>
          <p:spPr>
            <a:xfrm flipV="1">
              <a:off x="1109012" y="3166074"/>
              <a:ext cx="0" cy="7958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2C2CC510-5174-45C7-9996-D2F31AE7A0F4}"/>
              </a:ext>
            </a:extLst>
          </p:cNvPr>
          <p:cNvCxnSpPr>
            <a:cxnSpLocks/>
          </p:cNvCxnSpPr>
          <p:nvPr/>
        </p:nvCxnSpPr>
        <p:spPr>
          <a:xfrm rot="3600000">
            <a:off x="2300892" y="3026570"/>
            <a:ext cx="1296000" cy="0"/>
          </a:xfrm>
          <a:prstGeom prst="line">
            <a:avLst/>
          </a:prstGeom>
          <a:ln w="28575"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8E19C6DF-6345-3F5C-8C9A-7FDFA93AE3B0}"/>
              </a:ext>
            </a:extLst>
          </p:cNvPr>
          <p:cNvCxnSpPr>
            <a:cxnSpLocks/>
          </p:cNvCxnSpPr>
          <p:nvPr/>
        </p:nvCxnSpPr>
        <p:spPr>
          <a:xfrm rot="1800000">
            <a:off x="3009937" y="4569979"/>
            <a:ext cx="3888000" cy="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E69075B6-0049-7F01-FA6F-094FDABF8B74}"/>
              </a:ext>
            </a:extLst>
          </p:cNvPr>
          <p:cNvCxnSpPr>
            <a:cxnSpLocks/>
          </p:cNvCxnSpPr>
          <p:nvPr/>
        </p:nvCxnSpPr>
        <p:spPr>
          <a:xfrm>
            <a:off x="6645581" y="5530629"/>
            <a:ext cx="3564000" cy="0"/>
          </a:xfrm>
          <a:prstGeom prst="line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929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箭头: 五边形 69">
            <a:extLst>
              <a:ext uri="{FF2B5EF4-FFF2-40B4-BE49-F238E27FC236}">
                <a16:creationId xmlns:a16="http://schemas.microsoft.com/office/drawing/2014/main" id="{210A8BE3-832D-0F06-98DE-CCCE6F6D8004}"/>
              </a:ext>
            </a:extLst>
          </p:cNvPr>
          <p:cNvSpPr/>
          <p:nvPr/>
        </p:nvSpPr>
        <p:spPr>
          <a:xfrm>
            <a:off x="438538" y="363893"/>
            <a:ext cx="4348065" cy="755779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描述路线图的方法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DD3779C5-6E43-7B35-2F81-4B04AC8181AF}"/>
              </a:ext>
            </a:extLst>
          </p:cNvPr>
          <p:cNvSpPr txBox="1"/>
          <p:nvPr/>
        </p:nvSpPr>
        <p:spPr>
          <a:xfrm>
            <a:off x="1506181" y="1818860"/>
            <a:ext cx="82069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3200" dirty="0">
                <a:solidFill>
                  <a:schemeClr val="tx1"/>
                </a:solidFill>
              </a:rPr>
              <a:t>①要先按行走路线确定每一个参照点；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01A2C2C9-24E0-B2D0-67CB-A3CB401B8477}"/>
              </a:ext>
            </a:extLst>
          </p:cNvPr>
          <p:cNvSpPr txBox="1"/>
          <p:nvPr/>
        </p:nvSpPr>
        <p:spPr>
          <a:xfrm>
            <a:off x="1506181" y="2609143"/>
            <a:ext cx="820698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②然后在每一个参照点的位置建立方向标， </a:t>
            </a:r>
            <a:endParaRPr lang="en-US" altLang="zh-CN" sz="3200" dirty="0"/>
          </a:p>
          <a:p>
            <a:pPr>
              <a:lnSpc>
                <a:spcPct val="13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描述到下一个地点所行走的方向和距离。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44F53474-204F-2109-B7DE-F9726C27E75F}"/>
              </a:ext>
            </a:extLst>
          </p:cNvPr>
          <p:cNvSpPr txBox="1"/>
          <p:nvPr/>
        </p:nvSpPr>
        <p:spPr>
          <a:xfrm>
            <a:off x="1506181" y="4118468"/>
            <a:ext cx="9547233" cy="1228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/>
              <a:t>每一步都要说清楚是从哪里走，向什么方向走了多远，</a:t>
            </a:r>
          </a:p>
          <a:p>
            <a:pPr>
              <a:lnSpc>
                <a:spcPct val="130000"/>
              </a:lnSpc>
            </a:pPr>
            <a:r>
              <a:rPr lang="zh-CN" altLang="en-US" sz="3000" dirty="0"/>
              <a:t>到达哪里。</a:t>
            </a:r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88F6274B-BA68-2628-FCDA-0765FB57B67F}"/>
              </a:ext>
            </a:extLst>
          </p:cNvPr>
          <p:cNvSpPr/>
          <p:nvPr/>
        </p:nvSpPr>
        <p:spPr>
          <a:xfrm>
            <a:off x="867749" y="1604867"/>
            <a:ext cx="10310327" cy="3918857"/>
          </a:xfrm>
          <a:prstGeom prst="roundRect">
            <a:avLst>
              <a:gd name="adj" fmla="val 33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32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4BE9D7A-032D-875F-0E53-71FE74C0BCDC}"/>
              </a:ext>
            </a:extLst>
          </p:cNvPr>
          <p:cNvSpPr txBox="1"/>
          <p:nvPr/>
        </p:nvSpPr>
        <p:spPr>
          <a:xfrm>
            <a:off x="610840" y="360447"/>
            <a:ext cx="8595512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你们能描述小明从家到学校的路线吗？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C225A72-DE45-3495-46DE-DA320B141C95}"/>
              </a:ext>
            </a:extLst>
          </p:cNvPr>
          <p:cNvGrpSpPr/>
          <p:nvPr/>
        </p:nvGrpSpPr>
        <p:grpSpPr>
          <a:xfrm>
            <a:off x="921755" y="1894019"/>
            <a:ext cx="10077085" cy="4179295"/>
            <a:chOff x="819117" y="2472515"/>
            <a:chExt cx="10077085" cy="4179295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EA6D0CB-ED14-DBFA-E936-ED17DF872921}"/>
                </a:ext>
              </a:extLst>
            </p:cNvPr>
            <p:cNvSpPr txBox="1"/>
            <p:nvPr/>
          </p:nvSpPr>
          <p:spPr>
            <a:xfrm>
              <a:off x="844960" y="2680176"/>
              <a:ext cx="459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北</a:t>
              </a:r>
              <a:endParaRPr lang="zh-CN" altLang="en-US" sz="2800" dirty="0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AB9B3574-AB85-079E-81A4-829ED7F3492C}"/>
                </a:ext>
              </a:extLst>
            </p:cNvPr>
            <p:cNvSpPr/>
            <p:nvPr/>
          </p:nvSpPr>
          <p:spPr>
            <a:xfrm>
              <a:off x="2442602" y="2979110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7EB98B5-1153-86EC-0732-83AF3890537F}"/>
                </a:ext>
              </a:extLst>
            </p:cNvPr>
            <p:cNvSpPr txBox="1"/>
            <p:nvPr/>
          </p:nvSpPr>
          <p:spPr>
            <a:xfrm>
              <a:off x="2435295" y="25278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学校</a:t>
              </a:r>
              <a:endParaRPr lang="zh-CN" altLang="en-US" sz="2800" dirty="0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A1D2531A-733C-7151-409B-654599A11609}"/>
                </a:ext>
              </a:extLst>
            </p:cNvPr>
            <p:cNvGrpSpPr/>
            <p:nvPr/>
          </p:nvGrpSpPr>
          <p:grpSpPr>
            <a:xfrm>
              <a:off x="2059836" y="2580683"/>
              <a:ext cx="936000" cy="936000"/>
              <a:chOff x="1233300" y="2729208"/>
              <a:chExt cx="936000" cy="936000"/>
            </a:xfrm>
          </p:grpSpPr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64E40DBC-E181-213F-6D34-617A3812C0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92757FAE-2BD3-E8E4-B1D1-2C5B17B53E1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AFAACF06-4B3D-0010-4EA7-7201D1800D22}"/>
                </a:ext>
              </a:extLst>
            </p:cNvPr>
            <p:cNvCxnSpPr>
              <a:cxnSpLocks/>
            </p:cNvCxnSpPr>
            <p:nvPr/>
          </p:nvCxnSpPr>
          <p:spPr>
            <a:xfrm>
              <a:off x="6523065" y="6110539"/>
              <a:ext cx="3564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E865BA7D-85CE-D3CC-7B1E-74B054D75D9D}"/>
                </a:ext>
              </a:extLst>
            </p:cNvPr>
            <p:cNvSpPr/>
            <p:nvPr/>
          </p:nvSpPr>
          <p:spPr>
            <a:xfrm>
              <a:off x="3095745" y="4108114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15EED36-63D6-1164-79E9-63B587BF3E23}"/>
                </a:ext>
              </a:extLst>
            </p:cNvPr>
            <p:cNvSpPr txBox="1"/>
            <p:nvPr/>
          </p:nvSpPr>
          <p:spPr>
            <a:xfrm>
              <a:off x="2185385" y="4202729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邮局</a:t>
              </a:r>
              <a:endParaRPr lang="zh-CN" altLang="en-US" sz="2800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212D92E-5E06-2C30-2B69-05C3592B84CA}"/>
                </a:ext>
              </a:extLst>
            </p:cNvPr>
            <p:cNvGrpSpPr/>
            <p:nvPr/>
          </p:nvGrpSpPr>
          <p:grpSpPr>
            <a:xfrm>
              <a:off x="2703650" y="3700357"/>
              <a:ext cx="936000" cy="936000"/>
              <a:chOff x="1233300" y="2729208"/>
              <a:chExt cx="936000" cy="936000"/>
            </a:xfrm>
          </p:grpSpPr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80F75686-A524-18B1-69BF-F754532665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18D1EE25-EDB7-D692-03B0-5F181B1148E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88AF557-E765-719E-B3A2-F096FDA2234D}"/>
                </a:ext>
              </a:extLst>
            </p:cNvPr>
            <p:cNvSpPr/>
            <p:nvPr/>
          </p:nvSpPr>
          <p:spPr>
            <a:xfrm>
              <a:off x="6454765" y="6048882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47287F3-F5A7-9815-09A6-765D6FA0D92C}"/>
                </a:ext>
              </a:extLst>
            </p:cNvPr>
            <p:cNvSpPr txBox="1"/>
            <p:nvPr/>
          </p:nvSpPr>
          <p:spPr>
            <a:xfrm>
              <a:off x="6477676" y="6128590"/>
              <a:ext cx="10636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书店</a:t>
              </a:r>
              <a:endParaRPr lang="zh-CN" altLang="en-US" sz="2800" dirty="0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F8692065-9E08-0C59-D1F2-4FAE491B14A5}"/>
                </a:ext>
              </a:extLst>
            </p:cNvPr>
            <p:cNvGrpSpPr/>
            <p:nvPr/>
          </p:nvGrpSpPr>
          <p:grpSpPr>
            <a:xfrm>
              <a:off x="6062670" y="5669118"/>
              <a:ext cx="936000" cy="828000"/>
              <a:chOff x="1233300" y="2757201"/>
              <a:chExt cx="936000" cy="828000"/>
            </a:xfrm>
          </p:grpSpPr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F00B60BA-10F3-3A20-7FAF-5431B0DBCE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33300" y="3197208"/>
                <a:ext cx="936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E3142EFE-52B8-838D-71D6-BE5011D6628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287300" y="3171201"/>
                <a:ext cx="828000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A65DF19-0831-6C82-8C85-9633F2EC84FE}"/>
                </a:ext>
              </a:extLst>
            </p:cNvPr>
            <p:cNvSpPr/>
            <p:nvPr/>
          </p:nvSpPr>
          <p:spPr>
            <a:xfrm>
              <a:off x="10065793" y="6039551"/>
              <a:ext cx="144000" cy="144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C62AEB5-B8A0-4204-92DC-B8A3CCA7F4AA}"/>
                </a:ext>
              </a:extLst>
            </p:cNvPr>
            <p:cNvSpPr txBox="1"/>
            <p:nvPr/>
          </p:nvSpPr>
          <p:spPr>
            <a:xfrm>
              <a:off x="9612762" y="6128590"/>
              <a:ext cx="12834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小明家</a:t>
              </a:r>
              <a:endParaRPr lang="zh-CN" altLang="en-US" sz="2800" dirty="0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id="{92A69D89-86F8-3466-89EA-1733284BB71D}"/>
                </a:ext>
              </a:extLst>
            </p:cNvPr>
            <p:cNvSpPr/>
            <p:nvPr/>
          </p:nvSpPr>
          <p:spPr>
            <a:xfrm>
              <a:off x="2052248" y="2472515"/>
              <a:ext cx="914400" cy="914400"/>
            </a:xfrm>
            <a:prstGeom prst="arc">
              <a:avLst>
                <a:gd name="adj1" fmla="val 3925558"/>
                <a:gd name="adj2" fmla="val 5259213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0B89617-0E18-05D8-7D66-CD94D87DAC89}"/>
                </a:ext>
              </a:extLst>
            </p:cNvPr>
            <p:cNvSpPr txBox="1"/>
            <p:nvPr/>
          </p:nvSpPr>
          <p:spPr>
            <a:xfrm>
              <a:off x="2201625" y="3427647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9" name="弧形 18">
              <a:extLst>
                <a:ext uri="{FF2B5EF4-FFF2-40B4-BE49-F238E27FC236}">
                  <a16:creationId xmlns:a16="http://schemas.microsoft.com/office/drawing/2014/main" id="{E98B6B2A-2D63-912D-8F4D-76776B744EBB}"/>
                </a:ext>
              </a:extLst>
            </p:cNvPr>
            <p:cNvSpPr/>
            <p:nvPr/>
          </p:nvSpPr>
          <p:spPr>
            <a:xfrm>
              <a:off x="2586602" y="3692241"/>
              <a:ext cx="914400" cy="914400"/>
            </a:xfrm>
            <a:prstGeom prst="arc">
              <a:avLst>
                <a:gd name="adj1" fmla="val 76772"/>
                <a:gd name="adj2" fmla="val 1448444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38EB5A9-33AC-5840-6F59-7A67E1888603}"/>
                </a:ext>
              </a:extLst>
            </p:cNvPr>
            <p:cNvSpPr txBox="1"/>
            <p:nvPr/>
          </p:nvSpPr>
          <p:spPr>
            <a:xfrm>
              <a:off x="3552691" y="4036521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1" name="弧形 20">
              <a:extLst>
                <a:ext uri="{FF2B5EF4-FFF2-40B4-BE49-F238E27FC236}">
                  <a16:creationId xmlns:a16="http://schemas.microsoft.com/office/drawing/2014/main" id="{FA28EC24-12B5-FE50-A4A0-D5BB0DA98629}"/>
                </a:ext>
              </a:extLst>
            </p:cNvPr>
            <p:cNvSpPr/>
            <p:nvPr/>
          </p:nvSpPr>
          <p:spPr>
            <a:xfrm>
              <a:off x="6207040" y="5673704"/>
              <a:ext cx="914400" cy="914400"/>
            </a:xfrm>
            <a:prstGeom prst="arc">
              <a:avLst>
                <a:gd name="adj1" fmla="val 10918821"/>
                <a:gd name="adj2" fmla="val 12385627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7243789-6A87-535F-A926-9D5BE4BD9D0D}"/>
                </a:ext>
              </a:extLst>
            </p:cNvPr>
            <p:cNvSpPr txBox="1"/>
            <p:nvPr/>
          </p:nvSpPr>
          <p:spPr>
            <a:xfrm>
              <a:off x="5579593" y="5831578"/>
              <a:ext cx="8905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0070C0"/>
                  </a:solidFill>
                  <a:latin typeface="+mn-lt"/>
                </a:rPr>
                <a:t>30°</a:t>
              </a:r>
              <a:endParaRPr lang="zh-CN" altLang="en-US" sz="2400" b="1" dirty="0">
                <a:solidFill>
                  <a:srgbClr val="0070C0"/>
                </a:solidFill>
                <a:latin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68D3482-724E-770E-5254-54E5C2064F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8345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8790816-64AF-6AFD-B342-D5E5445EE6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038498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E4B4816-1F53-0EB7-A508-5DD95CD2C0C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393541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374610C-07FB-8A27-C2A8-F718F8AD56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48584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B3973149-BC69-5156-1036-1647A8C0DD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03627" y="602401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B6F81A8E-CD98-6B27-650E-1E3E15FA385C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203836" y="3615289"/>
              <a:ext cx="1296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45FFC0A0-DF2E-5C63-BE66-93039EB821CE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915389" y="5148474"/>
              <a:ext cx="3888000" cy="0"/>
            </a:xfrm>
            <a:prstGeom prst="line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8BB7218F-0D5B-4E51-EEE5-21E5CBFDFE29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3699331" y="4446582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5F95F456-D360-7D06-04DB-200ECEB1F664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912023" y="5728278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3D672EF-A759-AAD5-FADC-84B6BEE4B33E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5358850" y="5407854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EE19ED0D-050F-F5A7-C4AB-514411CE4D3A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805677" y="5087430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FCE03957-9726-59D0-DDA9-6163E241586A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4252504" y="4767006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BF1F7483-1BA1-BA6B-5BA7-B8D049F8AF9E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833738" y="3581327"/>
              <a:ext cx="144000" cy="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DF498F2-746F-3FCE-1F5C-BDA41E902922}"/>
                </a:ext>
              </a:extLst>
            </p:cNvPr>
            <p:cNvSpPr txBox="1"/>
            <p:nvPr/>
          </p:nvSpPr>
          <p:spPr>
            <a:xfrm>
              <a:off x="7621458" y="5446892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540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28544E2B-EBE0-BF0C-6CEE-43727023AC47}"/>
                </a:ext>
              </a:extLst>
            </p:cNvPr>
            <p:cNvSpPr txBox="1"/>
            <p:nvPr/>
          </p:nvSpPr>
          <p:spPr>
            <a:xfrm>
              <a:off x="3588037" y="5021401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600 m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A3C03D0-F9C1-48FF-483E-B5D1D07759AC}"/>
                </a:ext>
              </a:extLst>
            </p:cNvPr>
            <p:cNvSpPr txBox="1"/>
            <p:nvPr/>
          </p:nvSpPr>
          <p:spPr>
            <a:xfrm>
              <a:off x="2865983" y="3136340"/>
              <a:ext cx="136721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200 m</a:t>
              </a:r>
              <a:endParaRPr lang="zh-CN" altLang="en-US" sz="2800" dirty="0">
                <a:latin typeface="+mn-lt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480B90A-FD32-116F-5088-35AFAD100BC7}"/>
                </a:ext>
              </a:extLst>
            </p:cNvPr>
            <p:cNvGrpSpPr/>
            <p:nvPr/>
          </p:nvGrpSpPr>
          <p:grpSpPr>
            <a:xfrm>
              <a:off x="819117" y="5750940"/>
              <a:ext cx="1367214" cy="622939"/>
              <a:chOff x="10562086" y="5314454"/>
              <a:chExt cx="1367214" cy="622939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CA7E684F-E214-8F5E-A9B4-0EDF9EDBA262}"/>
                  </a:ext>
                </a:extLst>
              </p:cNvPr>
              <p:cNvSpPr txBox="1"/>
              <p:nvPr/>
            </p:nvSpPr>
            <p:spPr>
              <a:xfrm>
                <a:off x="10562086" y="5314454"/>
                <a:ext cx="13672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latin typeface="+mn-lt"/>
                    <a:ea typeface="+mj-ea"/>
                  </a:rPr>
                  <a:t>100 m</a:t>
                </a:r>
                <a:endParaRPr lang="zh-CN" altLang="en-US" sz="2800" dirty="0">
                  <a:latin typeface="+mn-lt"/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9BFE686C-D59C-ED68-E17D-CF702F069D0E}"/>
                  </a:ext>
                </a:extLst>
              </p:cNvPr>
              <p:cNvGrpSpPr/>
              <p:nvPr/>
            </p:nvGrpSpPr>
            <p:grpSpPr>
              <a:xfrm>
                <a:off x="10921778" y="5793393"/>
                <a:ext cx="654011" cy="144000"/>
                <a:chOff x="10921778" y="5793393"/>
                <a:chExt cx="654011" cy="144000"/>
              </a:xfrm>
            </p:grpSpPr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CEF5EB29-56E7-84F4-7899-AF45A0E31A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927789" y="5928083"/>
                  <a:ext cx="648000" cy="0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>
                  <a:extLst>
                    <a:ext uri="{FF2B5EF4-FFF2-40B4-BE49-F238E27FC236}">
                      <a16:creationId xmlns:a16="http://schemas.microsoft.com/office/drawing/2014/main" id="{8AF82466-C16F-2207-61C7-60A6704E3F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849778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>
                  <a:extLst>
                    <a:ext uri="{FF2B5EF4-FFF2-40B4-BE49-F238E27FC236}">
                      <a16:creationId xmlns:a16="http://schemas.microsoft.com/office/drawing/2014/main" id="{C02B3C2F-49F2-8E27-E3BB-F3C475CB65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1495954" y="5865393"/>
                  <a:ext cx="144000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3D683549-EC4A-4654-12C4-5B6D428B7095}"/>
                </a:ext>
              </a:extLst>
            </p:cNvPr>
            <p:cNvCxnSpPr/>
            <p:nvPr/>
          </p:nvCxnSpPr>
          <p:spPr>
            <a:xfrm flipV="1">
              <a:off x="1109012" y="3166074"/>
              <a:ext cx="0" cy="7958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EBE8AD1-F5F6-B389-BCEC-2D0AE6C49C5B}"/>
              </a:ext>
            </a:extLst>
          </p:cNvPr>
          <p:cNvCxnSpPr>
            <a:cxnSpLocks/>
          </p:cNvCxnSpPr>
          <p:nvPr/>
        </p:nvCxnSpPr>
        <p:spPr>
          <a:xfrm rot="3600000">
            <a:off x="2300892" y="3026570"/>
            <a:ext cx="1296000" cy="0"/>
          </a:xfrm>
          <a:prstGeom prst="line">
            <a:avLst/>
          </a:prstGeom>
          <a:ln w="28575">
            <a:solidFill>
              <a:srgbClr val="FF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D2B48D0-0B87-856A-6403-C8458091C935}"/>
              </a:ext>
            </a:extLst>
          </p:cNvPr>
          <p:cNvCxnSpPr>
            <a:cxnSpLocks/>
          </p:cNvCxnSpPr>
          <p:nvPr/>
        </p:nvCxnSpPr>
        <p:spPr>
          <a:xfrm rot="1800000">
            <a:off x="3009937" y="4569979"/>
            <a:ext cx="3888000" cy="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A4654075-A514-B4E8-A216-BCACE1A02E64}"/>
              </a:ext>
            </a:extLst>
          </p:cNvPr>
          <p:cNvCxnSpPr>
            <a:cxnSpLocks/>
          </p:cNvCxnSpPr>
          <p:nvPr/>
        </p:nvCxnSpPr>
        <p:spPr>
          <a:xfrm>
            <a:off x="6645581" y="5530629"/>
            <a:ext cx="3564000" cy="0"/>
          </a:xfrm>
          <a:prstGeom prst="line">
            <a:avLst/>
          </a:prstGeom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椭圆 54">
            <a:extLst>
              <a:ext uri="{FF2B5EF4-FFF2-40B4-BE49-F238E27FC236}">
                <a16:creationId xmlns:a16="http://schemas.microsoft.com/office/drawing/2014/main" id="{51357E20-132F-A2E3-A214-FCE12CBFD7DD}"/>
              </a:ext>
            </a:extLst>
          </p:cNvPr>
          <p:cNvSpPr/>
          <p:nvPr/>
        </p:nvSpPr>
        <p:spPr>
          <a:xfrm>
            <a:off x="9734062" y="5337109"/>
            <a:ext cx="1312233" cy="9144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6145983-FE74-0BAD-51DC-0E46FF527249}"/>
              </a:ext>
            </a:extLst>
          </p:cNvPr>
          <p:cNvSpPr txBox="1"/>
          <p:nvPr/>
        </p:nvSpPr>
        <p:spPr>
          <a:xfrm>
            <a:off x="10981006" y="5489048"/>
            <a:ext cx="1063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起点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73FF3707-A402-0FD3-557F-48901F19B29B}"/>
              </a:ext>
            </a:extLst>
          </p:cNvPr>
          <p:cNvSpPr/>
          <p:nvPr/>
        </p:nvSpPr>
        <p:spPr>
          <a:xfrm>
            <a:off x="2278905" y="1828799"/>
            <a:ext cx="1312233" cy="83042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B60CB3A-537B-B190-C156-6D286935326D}"/>
              </a:ext>
            </a:extLst>
          </p:cNvPr>
          <p:cNvSpPr txBox="1"/>
          <p:nvPr/>
        </p:nvSpPr>
        <p:spPr>
          <a:xfrm>
            <a:off x="2297354" y="1214038"/>
            <a:ext cx="1063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终点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805377F-9A92-DE33-FB6D-6304376652D6}"/>
              </a:ext>
            </a:extLst>
          </p:cNvPr>
          <p:cNvSpPr txBox="1"/>
          <p:nvPr/>
        </p:nvSpPr>
        <p:spPr>
          <a:xfrm>
            <a:off x="5523611" y="1398293"/>
            <a:ext cx="6097554" cy="28328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小明从家出发，向正西方向走 </a:t>
            </a:r>
            <a:r>
              <a:rPr lang="en-US" altLang="zh-CN" dirty="0">
                <a:solidFill>
                  <a:srgbClr val="00B050"/>
                </a:solidFill>
              </a:rPr>
              <a:t>540 m</a:t>
            </a:r>
            <a:r>
              <a:rPr lang="zh-CN" altLang="en-US" dirty="0">
                <a:solidFill>
                  <a:srgbClr val="00B050"/>
                </a:solidFill>
              </a:rPr>
              <a:t>，到达书店；</a:t>
            </a:r>
            <a:r>
              <a:rPr lang="zh-CN" altLang="en-US" dirty="0">
                <a:solidFill>
                  <a:srgbClr val="0000FF"/>
                </a:solidFill>
              </a:rPr>
              <a:t>再从书店出发，向西偏</a:t>
            </a:r>
          </a:p>
          <a:p>
            <a:r>
              <a:rPr lang="zh-CN" altLang="en-US" dirty="0">
                <a:solidFill>
                  <a:srgbClr val="0000FF"/>
                </a:solidFill>
              </a:rPr>
              <a:t>北 </a:t>
            </a:r>
            <a:r>
              <a:rPr lang="en-US" altLang="zh-CN" dirty="0">
                <a:solidFill>
                  <a:srgbClr val="0000FF"/>
                </a:solidFill>
              </a:rPr>
              <a:t>30°</a:t>
            </a:r>
            <a:r>
              <a:rPr lang="zh-CN" altLang="en-US" dirty="0">
                <a:solidFill>
                  <a:srgbClr val="0000FF"/>
                </a:solidFill>
              </a:rPr>
              <a:t>方向走 </a:t>
            </a:r>
            <a:r>
              <a:rPr lang="en-US" altLang="zh-CN" dirty="0">
                <a:solidFill>
                  <a:srgbClr val="0000FF"/>
                </a:solidFill>
              </a:rPr>
              <a:t>600 m</a:t>
            </a:r>
            <a:r>
              <a:rPr lang="zh-CN" altLang="en-US" dirty="0">
                <a:solidFill>
                  <a:srgbClr val="0000FF"/>
                </a:solidFill>
              </a:rPr>
              <a:t>，到达邮局；</a:t>
            </a:r>
            <a:endParaRPr lang="en-US" altLang="zh-CN" dirty="0">
              <a:solidFill>
                <a:srgbClr val="0000FF"/>
              </a:solidFill>
            </a:endParaRPr>
          </a:p>
          <a:p>
            <a:r>
              <a:rPr lang="zh-CN" altLang="en-US" dirty="0"/>
              <a:t>最后从邮局出发，向北偏西 </a:t>
            </a:r>
            <a:r>
              <a:rPr lang="en-US" altLang="zh-CN" dirty="0"/>
              <a:t>30°</a:t>
            </a:r>
            <a:r>
              <a:rPr lang="zh-CN" altLang="en-US" dirty="0"/>
              <a:t>方向走 </a:t>
            </a:r>
            <a:r>
              <a:rPr lang="en-US" altLang="zh-CN" dirty="0"/>
              <a:t>200 m</a:t>
            </a:r>
            <a:r>
              <a:rPr lang="zh-CN" altLang="en-US" dirty="0"/>
              <a:t>，到达学校。</a:t>
            </a:r>
          </a:p>
        </p:txBody>
      </p:sp>
    </p:spTree>
    <p:extLst>
      <p:ext uri="{BB962C8B-B14F-4D97-AF65-F5344CB8AC3E}">
        <p14:creationId xmlns:p14="http://schemas.microsoft.com/office/powerpoint/2010/main" val="1776333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57" grpId="0" animBg="1"/>
      <p:bldP spid="58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AF33585-ADC2-AA7B-DC73-7A7D756E3C7A}"/>
              </a:ext>
            </a:extLst>
          </p:cNvPr>
          <p:cNvSpPr txBox="1"/>
          <p:nvPr/>
        </p:nvSpPr>
        <p:spPr bwMode="auto">
          <a:xfrm>
            <a:off x="699423" y="1284814"/>
            <a:ext cx="841658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根据同伴的描述，画出路线示意图。</a:t>
            </a:r>
            <a:endParaRPr lang="en-US" altLang="zh-CN" sz="3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0E6D09-2AD9-D338-E65F-5144D7820642}"/>
              </a:ext>
            </a:extLst>
          </p:cNvPr>
          <p:cNvSpPr txBox="1"/>
          <p:nvPr/>
        </p:nvSpPr>
        <p:spPr>
          <a:xfrm>
            <a:off x="6580822" y="883079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9CB965F-529B-A6DB-6A15-963DB8658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6" y="2230266"/>
            <a:ext cx="4324459" cy="3262447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3CDB3926-F899-0323-9C20-7CFD4785A863}"/>
              </a:ext>
            </a:extLst>
          </p:cNvPr>
          <p:cNvSpPr/>
          <p:nvPr/>
        </p:nvSpPr>
        <p:spPr>
          <a:xfrm>
            <a:off x="591566" y="2545107"/>
            <a:ext cx="3801308" cy="1598568"/>
          </a:xfrm>
          <a:prstGeom prst="wedgeRoundRectCallout">
            <a:avLst>
              <a:gd name="adj1" fmla="val 59432"/>
              <a:gd name="adj2" fmla="val -23886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我沿正南方向走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50 m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到路口，再沿南偏西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30°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方向走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100 m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到公园。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776F234D-0DB1-BEB4-49F3-6A987E4AB80C}"/>
              </a:ext>
            </a:extLst>
          </p:cNvPr>
          <p:cNvSpPr/>
          <p:nvPr/>
        </p:nvSpPr>
        <p:spPr>
          <a:xfrm>
            <a:off x="8670318" y="1775405"/>
            <a:ext cx="2720803" cy="1128416"/>
          </a:xfrm>
          <a:prstGeom prst="wedgeRoundRectCallout">
            <a:avLst>
              <a:gd name="adj1" fmla="val -58880"/>
              <a:gd name="adj2" fmla="val 29034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我先定下你出发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时的位置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……</a:t>
            </a:r>
            <a:endParaRPr lang="zh-CN" altLang="en-US" sz="2400" b="1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F46C267-365D-C32E-4D93-D120F4713538}"/>
              </a:ext>
            </a:extLst>
          </p:cNvPr>
          <p:cNvSpPr txBox="1"/>
          <p:nvPr/>
        </p:nvSpPr>
        <p:spPr>
          <a:xfrm>
            <a:off x="1752135" y="5492615"/>
            <a:ext cx="8717124" cy="1133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方法提示：先确定起点、方向标和单位长度，再根据描述从起点出发，找好方向和距离，一段一段地画。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C504223F-C20E-0337-6229-A67FB43A4C33}"/>
              </a:ext>
            </a:extLst>
          </p:cNvPr>
          <p:cNvSpPr/>
          <p:nvPr/>
        </p:nvSpPr>
        <p:spPr>
          <a:xfrm>
            <a:off x="460937" y="305759"/>
            <a:ext cx="3801308" cy="1598568"/>
          </a:xfrm>
          <a:prstGeom prst="wedgeRoundRectCallout">
            <a:avLst>
              <a:gd name="adj1" fmla="val 48386"/>
              <a:gd name="adj2" fmla="val -19800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我沿正南方向走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50 m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到路口，再沿南偏西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30°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方向走 </a:t>
            </a:r>
            <a:r>
              <a:rPr lang="en-US" altLang="zh-CN" sz="2400" b="1" dirty="0">
                <a:solidFill>
                  <a:schemeClr val="tx1"/>
                </a:solidFill>
                <a:ea typeface="+mj-ea"/>
              </a:rPr>
              <a:t>100 m </a:t>
            </a:r>
            <a:r>
              <a:rPr lang="zh-CN" altLang="en-US" sz="2400" b="1" dirty="0">
                <a:solidFill>
                  <a:schemeClr val="tx1"/>
                </a:solidFill>
                <a:ea typeface="+mj-ea"/>
              </a:rPr>
              <a:t>到公园。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99C8127-4884-9983-BF90-CACBB1BFB823}"/>
              </a:ext>
            </a:extLst>
          </p:cNvPr>
          <p:cNvSpPr/>
          <p:nvPr/>
        </p:nvSpPr>
        <p:spPr>
          <a:xfrm>
            <a:off x="5980923" y="2062065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75ACF5C-9AA4-9382-A2C7-AD024C516582}"/>
              </a:ext>
            </a:extLst>
          </p:cNvPr>
          <p:cNvSpPr txBox="1"/>
          <p:nvPr/>
        </p:nvSpPr>
        <p:spPr>
          <a:xfrm>
            <a:off x="6052456" y="1576169"/>
            <a:ext cx="1010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起点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FF9E744-4195-C6A4-03EF-4F5A61F916EA}"/>
              </a:ext>
            </a:extLst>
          </p:cNvPr>
          <p:cNvGrpSpPr/>
          <p:nvPr/>
        </p:nvGrpSpPr>
        <p:grpSpPr>
          <a:xfrm>
            <a:off x="9719391" y="4926743"/>
            <a:ext cx="1169524" cy="685621"/>
            <a:chOff x="9990719" y="5130070"/>
            <a:chExt cx="1169524" cy="685621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89AB5C8-0885-8FCB-2C38-F2438A3E6930}"/>
                </a:ext>
              </a:extLst>
            </p:cNvPr>
            <p:cNvCxnSpPr>
              <a:cxnSpLocks/>
            </p:cNvCxnSpPr>
            <p:nvPr/>
          </p:nvCxnSpPr>
          <p:spPr>
            <a:xfrm>
              <a:off x="10038196" y="5805296"/>
              <a:ext cx="108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F0A7884-234E-B45B-438A-CB67F85839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2963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1062A8AB-7D99-308A-2935-C29A94FBBF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16655" y="5635691"/>
              <a:ext cx="0" cy="180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1470A19-D6F0-89B8-1D67-28B8386379A3}"/>
                </a:ext>
              </a:extLst>
            </p:cNvPr>
            <p:cNvSpPr txBox="1"/>
            <p:nvPr/>
          </p:nvSpPr>
          <p:spPr>
            <a:xfrm>
              <a:off x="9990719" y="5130070"/>
              <a:ext cx="11695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50 m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D3EB851-7DA8-3E63-89AD-538EA3094267}"/>
              </a:ext>
            </a:extLst>
          </p:cNvPr>
          <p:cNvGrpSpPr/>
          <p:nvPr/>
        </p:nvGrpSpPr>
        <p:grpSpPr>
          <a:xfrm>
            <a:off x="9993906" y="887684"/>
            <a:ext cx="459533" cy="1376969"/>
            <a:chOff x="10329807" y="2252642"/>
            <a:chExt cx="459533" cy="1376969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2F40549A-CCAA-2707-1A7B-61DFE5F73846}"/>
                </a:ext>
              </a:extLst>
            </p:cNvPr>
            <p:cNvCxnSpPr>
              <a:cxnSpLocks/>
            </p:cNvCxnSpPr>
            <p:nvPr/>
          </p:nvCxnSpPr>
          <p:spPr>
            <a:xfrm>
              <a:off x="10568906" y="2710545"/>
              <a:ext cx="0" cy="919066"/>
            </a:xfrm>
            <a:prstGeom prst="straightConnector1">
              <a:avLst/>
            </a:prstGeom>
            <a:ln w="38100"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F715494-4848-4382-4B04-A5E59B29A070}"/>
                </a:ext>
              </a:extLst>
            </p:cNvPr>
            <p:cNvSpPr txBox="1"/>
            <p:nvPr/>
          </p:nvSpPr>
          <p:spPr>
            <a:xfrm>
              <a:off x="10329807" y="2252642"/>
              <a:ext cx="459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北</a:t>
              </a:r>
              <a:endParaRPr lang="zh-CN" altLang="en-US" sz="2800" dirty="0"/>
            </a:p>
          </p:txBody>
        </p:sp>
      </p:grpSp>
      <p:sp>
        <p:nvSpPr>
          <p:cNvPr id="32" name="椭圆 31">
            <a:extLst>
              <a:ext uri="{FF2B5EF4-FFF2-40B4-BE49-F238E27FC236}">
                <a16:creationId xmlns:a16="http://schemas.microsoft.com/office/drawing/2014/main" id="{ED0AF92D-0122-7950-9665-76BCCEC6C96E}"/>
              </a:ext>
            </a:extLst>
          </p:cNvPr>
          <p:cNvSpPr/>
          <p:nvPr/>
        </p:nvSpPr>
        <p:spPr>
          <a:xfrm>
            <a:off x="5011487" y="5146133"/>
            <a:ext cx="144000" cy="144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431CA4C-F71C-F5FC-3AC3-1BE2F0763191}"/>
              </a:ext>
            </a:extLst>
          </p:cNvPr>
          <p:cNvGrpSpPr/>
          <p:nvPr/>
        </p:nvGrpSpPr>
        <p:grpSpPr>
          <a:xfrm>
            <a:off x="5591273" y="1647635"/>
            <a:ext cx="936000" cy="936000"/>
            <a:chOff x="2162474" y="2002187"/>
            <a:chExt cx="936000" cy="936000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786E934D-E28A-1930-8C41-5F54A5076D66}"/>
                </a:ext>
              </a:extLst>
            </p:cNvPr>
            <p:cNvCxnSpPr>
              <a:cxnSpLocks/>
            </p:cNvCxnSpPr>
            <p:nvPr/>
          </p:nvCxnSpPr>
          <p:spPr>
            <a:xfrm>
              <a:off x="2162474" y="2470187"/>
              <a:ext cx="936000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25A52A8-8A91-8547-E671-C11BE2DAECD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62474" y="2470187"/>
              <a:ext cx="936000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4F0B319-A42D-16BA-2C9A-1C21107584E4}"/>
              </a:ext>
            </a:extLst>
          </p:cNvPr>
          <p:cNvSpPr txBox="1"/>
          <p:nvPr/>
        </p:nvSpPr>
        <p:spPr>
          <a:xfrm>
            <a:off x="6149808" y="2420580"/>
            <a:ext cx="9468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B050"/>
                </a:solidFill>
                <a:latin typeface="+mn-lt"/>
                <a:ea typeface="+mj-ea"/>
              </a:rPr>
              <a:t>50 m</a:t>
            </a:r>
            <a:endParaRPr lang="zh-CN" altLang="en-US" sz="2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3275EB9C-0590-0C39-94F5-312C3F595BEE}"/>
              </a:ext>
            </a:extLst>
          </p:cNvPr>
          <p:cNvSpPr/>
          <p:nvPr/>
        </p:nvSpPr>
        <p:spPr>
          <a:xfrm>
            <a:off x="5978744" y="3183890"/>
            <a:ext cx="144000" cy="14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4CDB074-FB91-1DFD-8892-C62C28741B34}"/>
              </a:ext>
            </a:extLst>
          </p:cNvPr>
          <p:cNvSpPr txBox="1"/>
          <p:nvPr/>
        </p:nvSpPr>
        <p:spPr>
          <a:xfrm>
            <a:off x="5146156" y="2743273"/>
            <a:ext cx="1010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路口</a:t>
            </a:r>
          </a:p>
        </p:txBody>
      </p:sp>
      <p:sp>
        <p:nvSpPr>
          <p:cNvPr id="63" name="弧形 62">
            <a:extLst>
              <a:ext uri="{FF2B5EF4-FFF2-40B4-BE49-F238E27FC236}">
                <a16:creationId xmlns:a16="http://schemas.microsoft.com/office/drawing/2014/main" id="{9C8909FF-254F-29C8-B105-7F0A55372A8D}"/>
              </a:ext>
            </a:extLst>
          </p:cNvPr>
          <p:cNvSpPr/>
          <p:nvPr/>
        </p:nvSpPr>
        <p:spPr>
          <a:xfrm>
            <a:off x="5643700" y="2707201"/>
            <a:ext cx="914400" cy="914400"/>
          </a:xfrm>
          <a:prstGeom prst="arc">
            <a:avLst>
              <a:gd name="adj1" fmla="val 5713075"/>
              <a:gd name="adj2" fmla="val 7019593"/>
            </a:avLst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C5DD746-8A58-B9A2-03A6-D24B6B377CDB}"/>
              </a:ext>
            </a:extLst>
          </p:cNvPr>
          <p:cNvSpPr txBox="1"/>
          <p:nvPr/>
        </p:nvSpPr>
        <p:spPr>
          <a:xfrm>
            <a:off x="5740296" y="3663297"/>
            <a:ext cx="8905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FF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2564632-E804-D121-E944-CD8DC4E0E6AF}"/>
              </a:ext>
            </a:extLst>
          </p:cNvPr>
          <p:cNvSpPr txBox="1"/>
          <p:nvPr/>
        </p:nvSpPr>
        <p:spPr>
          <a:xfrm>
            <a:off x="4045141" y="4954626"/>
            <a:ext cx="1010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公园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B505496A-AC07-D517-2977-28D1AE030709}"/>
              </a:ext>
            </a:extLst>
          </p:cNvPr>
          <p:cNvCxnSpPr/>
          <p:nvPr/>
        </p:nvCxnSpPr>
        <p:spPr>
          <a:xfrm flipV="1">
            <a:off x="6059610" y="2140750"/>
            <a:ext cx="0" cy="1080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4229AF5-7426-EACD-EEA9-15BB172E4AA7}"/>
              </a:ext>
            </a:extLst>
          </p:cNvPr>
          <p:cNvGrpSpPr/>
          <p:nvPr/>
        </p:nvGrpSpPr>
        <p:grpSpPr>
          <a:xfrm>
            <a:off x="5591273" y="2790635"/>
            <a:ext cx="936000" cy="936000"/>
            <a:chOff x="2162474" y="2002187"/>
            <a:chExt cx="936000" cy="93600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D12D63D1-0854-F55B-891C-EFC7B4AF074C}"/>
                </a:ext>
              </a:extLst>
            </p:cNvPr>
            <p:cNvCxnSpPr>
              <a:cxnSpLocks/>
            </p:cNvCxnSpPr>
            <p:nvPr/>
          </p:nvCxnSpPr>
          <p:spPr>
            <a:xfrm>
              <a:off x="2162474" y="2470187"/>
              <a:ext cx="936000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CE5C9A49-58B6-058F-61D6-A6752080C7E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62474" y="2470187"/>
              <a:ext cx="936000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82F3D86-C096-BB0B-6EA1-E2543343B979}"/>
              </a:ext>
            </a:extLst>
          </p:cNvPr>
          <p:cNvGrpSpPr/>
          <p:nvPr/>
        </p:nvGrpSpPr>
        <p:grpSpPr>
          <a:xfrm>
            <a:off x="5557962" y="3139442"/>
            <a:ext cx="130814" cy="2160000"/>
            <a:chOff x="5557962" y="3139442"/>
            <a:chExt cx="130814" cy="2160000"/>
          </a:xfrm>
        </p:grpSpPr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14048E8E-BD04-6E11-FA5A-4EC468723485}"/>
                </a:ext>
              </a:extLst>
            </p:cNvPr>
            <p:cNvCxnSpPr>
              <a:cxnSpLocks/>
            </p:cNvCxnSpPr>
            <p:nvPr/>
          </p:nvCxnSpPr>
          <p:spPr>
            <a:xfrm rot="1560000" flipV="1">
              <a:off x="5577303" y="3139442"/>
              <a:ext cx="0" cy="216000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E0F96E6E-9501-AE29-2B68-2B6DB957D3F0}"/>
                </a:ext>
              </a:extLst>
            </p:cNvPr>
            <p:cNvCxnSpPr>
              <a:cxnSpLocks/>
            </p:cNvCxnSpPr>
            <p:nvPr/>
          </p:nvCxnSpPr>
          <p:spPr>
            <a:xfrm>
              <a:off x="5557962" y="4217916"/>
              <a:ext cx="130814" cy="63802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 animBg="1"/>
      <p:bldP spid="38" grpId="0"/>
      <p:bldP spid="39" grpId="0" animBg="1"/>
      <p:bldP spid="44" grpId="0"/>
      <p:bldP spid="63" grpId="0" animBg="1"/>
      <p:bldP spid="64" grpId="0"/>
      <p:bldP spid="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inTopic">
            <a:extLst>
              <a:ext uri="{FF2B5EF4-FFF2-40B4-BE49-F238E27FC236}">
                <a16:creationId xmlns:a16="http://schemas.microsoft.com/office/drawing/2014/main" id="{4CFAE247-F3F3-19CC-1BF9-A7977E6B3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999" y="2351255"/>
            <a:ext cx="3825289" cy="540000"/>
          </a:xfrm>
          <a:custGeom>
            <a:avLst/>
            <a:gdLst>
              <a:gd name="T0" fmla="*/ 212790 w 2250900"/>
              <a:gd name="T1" fmla="*/ 109470 h 418200"/>
              <a:gd name="T2" fmla="*/ 2033190 w 2250900"/>
              <a:gd name="T3" fmla="*/ 330870 h 418200"/>
            </a:gdLst>
            <a:ahLst/>
            <a:cxnLst/>
            <a:rect l="T0" t="T1" r="T2" b="T3"/>
            <a:pathLst>
              <a:path w="2250900" h="418200">
                <a:moveTo>
                  <a:pt x="0" y="0"/>
                </a:moveTo>
                <a:lnTo>
                  <a:pt x="2250900" y="0"/>
                </a:lnTo>
                <a:lnTo>
                  <a:pt x="2250900" y="418200"/>
                </a:lnTo>
                <a:lnTo>
                  <a:pt x="0" y="4182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12300">
            <a:solidFill>
              <a:srgbClr val="2FAEA9"/>
            </a:solidFill>
            <a:round/>
            <a:headEnd/>
            <a:tailEnd/>
          </a:ln>
        </p:spPr>
        <p:txBody>
          <a:bodyPr wrap="none" lIns="0" tIns="0" rIns="0" bIns="22500" anchor="ctr"/>
          <a:lstStyle/>
          <a:p>
            <a:pPr eaLnBrk="0" hangingPunct="0"/>
            <a:r>
              <a:rPr lang="zh-CN" altLang="zh-CN" sz="28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1.描述路线图的方法</a:t>
            </a:r>
          </a:p>
        </p:txBody>
      </p:sp>
      <p:sp>
        <p:nvSpPr>
          <p:cNvPr id="3" name="MainTopic">
            <a:extLst>
              <a:ext uri="{FF2B5EF4-FFF2-40B4-BE49-F238E27FC236}">
                <a16:creationId xmlns:a16="http://schemas.microsoft.com/office/drawing/2014/main" id="{60BADE50-48B6-E0AD-40F3-037A37C77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249" y="4921367"/>
            <a:ext cx="3490836" cy="540000"/>
          </a:xfrm>
          <a:custGeom>
            <a:avLst/>
            <a:gdLst>
              <a:gd name="T0" fmla="*/ 212790 w 2054100"/>
              <a:gd name="T1" fmla="*/ 109470 h 418200"/>
              <a:gd name="T2" fmla="*/ 1836390 w 2054100"/>
              <a:gd name="T3" fmla="*/ 330870 h 418200"/>
            </a:gdLst>
            <a:ahLst/>
            <a:cxnLst/>
            <a:rect l="T0" t="T1" r="T2" b="T3"/>
            <a:pathLst>
              <a:path w="2054100" h="418200">
                <a:moveTo>
                  <a:pt x="0" y="0"/>
                </a:moveTo>
                <a:lnTo>
                  <a:pt x="2054100" y="0"/>
                </a:lnTo>
                <a:lnTo>
                  <a:pt x="2054100" y="418200"/>
                </a:lnTo>
                <a:lnTo>
                  <a:pt x="0" y="4182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12300">
            <a:solidFill>
              <a:srgbClr val="2FAEA9"/>
            </a:solidFill>
            <a:round/>
            <a:headEnd/>
            <a:tailEnd/>
          </a:ln>
        </p:spPr>
        <p:txBody>
          <a:bodyPr wrap="none" lIns="0" tIns="0" rIns="0" bIns="22500" anchor="ctr"/>
          <a:lstStyle/>
          <a:p>
            <a:pPr eaLnBrk="0" hangingPunct="0"/>
            <a:r>
              <a:rPr lang="zh-CN" altLang="zh-CN" sz="2800" b="1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2.画路线图的步骤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106C60D-0756-60E8-D93C-4606CA266E58}"/>
              </a:ext>
            </a:extLst>
          </p:cNvPr>
          <p:cNvSpPr txBox="1"/>
          <p:nvPr/>
        </p:nvSpPr>
        <p:spPr>
          <a:xfrm>
            <a:off x="5042485" y="1147054"/>
            <a:ext cx="56597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2400" dirty="0">
                <a:solidFill>
                  <a:schemeClr val="tx1"/>
                </a:solidFill>
              </a:rPr>
              <a:t>①要先按行走路线确定每一个参照点；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9EC9BB-5665-FF57-9A3B-8A9BAF213F3F}"/>
              </a:ext>
            </a:extLst>
          </p:cNvPr>
          <p:cNvSpPr txBox="1"/>
          <p:nvPr/>
        </p:nvSpPr>
        <p:spPr>
          <a:xfrm>
            <a:off x="5042484" y="1937337"/>
            <a:ext cx="6238228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400" dirty="0"/>
              <a:t>②然后在每一个参照点的位置建立方向标， </a:t>
            </a:r>
            <a:endParaRPr lang="en-US" altLang="zh-CN" sz="2400" dirty="0"/>
          </a:p>
          <a:p>
            <a:pPr>
              <a:lnSpc>
                <a:spcPct val="130000"/>
              </a:lnSpc>
            </a:pPr>
            <a:r>
              <a:rPr lang="en-US" altLang="zh-CN" sz="2400" dirty="0"/>
              <a:t>    </a:t>
            </a:r>
            <a:r>
              <a:rPr lang="zh-CN" altLang="en-US" sz="2400" dirty="0"/>
              <a:t>描述到下一个地点所行走的方向和距离。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CA70CCF-5290-D74F-296D-207FD1117E5D}"/>
              </a:ext>
            </a:extLst>
          </p:cNvPr>
          <p:cNvSpPr txBox="1"/>
          <p:nvPr/>
        </p:nvSpPr>
        <p:spPr>
          <a:xfrm>
            <a:off x="5182443" y="3045447"/>
            <a:ext cx="6098270" cy="10009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400" dirty="0"/>
              <a:t>每一步都要说清楚是从哪里走，向什么方向走了多远，到达哪里。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84428E-AADC-B136-8DCB-BA96B7ADCA18}"/>
              </a:ext>
            </a:extLst>
          </p:cNvPr>
          <p:cNvSpPr txBox="1"/>
          <p:nvPr/>
        </p:nvSpPr>
        <p:spPr>
          <a:xfrm>
            <a:off x="5107797" y="4442504"/>
            <a:ext cx="6350195" cy="1464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r>
              <a:rPr lang="zh-CN" altLang="en-US" sz="24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先确定起点、方向标和单位长度，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4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②再根据描述从起点出发，找好方向和距离，</a:t>
            </a:r>
            <a:endParaRPr lang="en-US" altLang="zh-CN" sz="2400" b="1" i="0" u="none" strike="noStrike" baseline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sz="24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  一段一段地画。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8D16C5D8-28AD-7152-BCE1-359B91545029}"/>
              </a:ext>
            </a:extLst>
          </p:cNvPr>
          <p:cNvSpPr/>
          <p:nvPr/>
        </p:nvSpPr>
        <p:spPr>
          <a:xfrm>
            <a:off x="4786604" y="1259024"/>
            <a:ext cx="288000" cy="2808000"/>
          </a:xfrm>
          <a:prstGeom prst="leftBrace">
            <a:avLst>
              <a:gd name="adj1" fmla="val 315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6DB3D0DF-3074-7AB9-146D-C933A88AB07E}"/>
              </a:ext>
            </a:extLst>
          </p:cNvPr>
          <p:cNvSpPr/>
          <p:nvPr/>
        </p:nvSpPr>
        <p:spPr>
          <a:xfrm>
            <a:off x="4786604" y="4489249"/>
            <a:ext cx="288000" cy="1440000"/>
          </a:xfrm>
          <a:prstGeom prst="leftBrace">
            <a:avLst>
              <a:gd name="adj1" fmla="val 3157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17198</TotalTime>
  <Words>838</Words>
  <Application>Microsoft Office PowerPoint</Application>
  <PresentationFormat>宽屏</PresentationFormat>
  <Paragraphs>133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WF</cp:lastModifiedBy>
  <cp:revision>3383</cp:revision>
  <dcterms:created xsi:type="dcterms:W3CDTF">2016-01-14T07:05:00Z</dcterms:created>
  <dcterms:modified xsi:type="dcterms:W3CDTF">2026-08-19T10:49:06Z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