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82" r:id="rId2"/>
    <p:sldId id="811" r:id="rId3"/>
    <p:sldId id="743" r:id="rId4"/>
    <p:sldId id="814" r:id="rId5"/>
    <p:sldId id="926" r:id="rId6"/>
    <p:sldId id="935" r:id="rId7"/>
    <p:sldId id="936" r:id="rId8"/>
    <p:sldId id="916" r:id="rId9"/>
    <p:sldId id="931" r:id="rId10"/>
    <p:sldId id="932" r:id="rId11"/>
    <p:sldId id="921" r:id="rId12"/>
    <p:sldId id="934" r:id="rId13"/>
    <p:sldId id="905" r:id="rId14"/>
    <p:sldId id="680" r:id="rId15"/>
    <p:sldId id="331" r:id="rId16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CD7A1"/>
    <a:srgbClr val="BCE2DF"/>
    <a:srgbClr val="DFF1F0"/>
    <a:srgbClr val="D1EBE9"/>
    <a:srgbClr val="E6E0EC"/>
    <a:srgbClr val="DFD5E7"/>
    <a:srgbClr val="FED497"/>
    <a:srgbClr val="CFC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3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2026/6/5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2026/6/5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568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2" y="214046"/>
            <a:ext cx="5900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创设活动情境，引入概念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1017645" y="214043"/>
            <a:ext cx="4662716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探究讨论，深入理解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2026/6/5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2026/6/5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503093" y="473343"/>
            <a:ext cx="5062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巩固练习，综合应用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5076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63.png"/><Relationship Id="rId4" Type="http://schemas.openxmlformats.org/officeDocument/2006/relationships/image" Target="../media/image44.png"/><Relationship Id="rId9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6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11" Type="http://schemas.openxmlformats.org/officeDocument/2006/relationships/image" Target="../media/image64.png"/><Relationship Id="rId5" Type="http://schemas.openxmlformats.org/officeDocument/2006/relationships/image" Target="../media/image45.png"/><Relationship Id="rId10" Type="http://schemas.openxmlformats.org/officeDocument/2006/relationships/image" Target="../media/image630.png"/><Relationship Id="rId4" Type="http://schemas.openxmlformats.org/officeDocument/2006/relationships/image" Target="../media/image44.png"/><Relationship Id="rId9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倒数的认识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分数除法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04368" y="1459990"/>
            <a:ext cx="10700276" cy="4147707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007121" y="1604880"/>
            <a:ext cx="10264261" cy="3888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引导学生自主探究倒数的意义，掌握求一个数的倒数的方法， 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能正确地求出一个数的倒数；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在探究过程中，进一步培养学生的观察、归纳、推理和概括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能力；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感受数学活动的乐趣，体会数学内容之间的相互联系，增强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学好数学的信心。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736281" y="1250639"/>
            <a:ext cx="736269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计算比赛，看哪组做得又对又快。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261C89F-7D52-CE2A-2B72-B579849A0EA1}"/>
              </a:ext>
            </a:extLst>
          </p:cNvPr>
          <p:cNvSpPr txBox="1"/>
          <p:nvPr/>
        </p:nvSpPr>
        <p:spPr>
          <a:xfrm>
            <a:off x="717623" y="2463027"/>
            <a:ext cx="21411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i="0" u="none" strike="noStrike" baseline="0" dirty="0">
                <a:latin typeface="+mn-lt"/>
                <a:ea typeface="楷体" panose="02010609060101010101" pitchFamily="49" charset="-122"/>
              </a:rPr>
              <a:t>女生组：</a:t>
            </a:r>
            <a:endParaRPr lang="zh-CN" altLang="en-US" sz="36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1FAF59D-ED95-F633-1B10-3DEC6C1F6C51}"/>
              </a:ext>
            </a:extLst>
          </p:cNvPr>
          <p:cNvSpPr txBox="1"/>
          <p:nvPr/>
        </p:nvSpPr>
        <p:spPr>
          <a:xfrm>
            <a:off x="717623" y="4086554"/>
            <a:ext cx="21411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男</a:t>
            </a:r>
            <a:r>
              <a:rPr lang="zh-CN" altLang="en-US" sz="3600" b="1" i="0" u="none" strike="noStrike" baseline="0" dirty="0">
                <a:latin typeface="+mn-lt"/>
                <a:ea typeface="楷体" panose="02010609060101010101" pitchFamily="49" charset="-122"/>
              </a:rPr>
              <a:t>生组：</a:t>
            </a:r>
            <a:endParaRPr lang="zh-CN" altLang="en-US" sz="3600" b="1" baseline="30000" dirty="0">
              <a:latin typeface="+mn-lt"/>
              <a:ea typeface="楷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CAA33A0-7B29-6FCA-1215-80529E7DEB47}"/>
                  </a:ext>
                </a:extLst>
              </p:cNvPr>
              <p:cNvSpPr txBox="1"/>
              <p:nvPr/>
            </p:nvSpPr>
            <p:spPr bwMode="auto">
              <a:xfrm>
                <a:off x="2478011" y="2277335"/>
                <a:ext cx="1487500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CAA33A0-7B29-6FCA-1215-80529E7DE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8011" y="2277335"/>
                <a:ext cx="1487500" cy="9598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1AFE8F9-A81D-AE6F-9C1E-3FCA1B1DA6DD}"/>
                  </a:ext>
                </a:extLst>
              </p:cNvPr>
              <p:cNvSpPr txBox="1"/>
              <p:nvPr/>
            </p:nvSpPr>
            <p:spPr bwMode="auto">
              <a:xfrm>
                <a:off x="4739133" y="2272430"/>
                <a:ext cx="1814071" cy="969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D1AFE8F9-A81D-AE6F-9C1E-3FCA1B1DA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133" y="2272430"/>
                <a:ext cx="1814071" cy="9690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9AEA9451-7E84-E7F8-2CDF-12EA3D3E9F71}"/>
                  </a:ext>
                </a:extLst>
              </p:cNvPr>
              <p:cNvSpPr txBox="1"/>
              <p:nvPr/>
            </p:nvSpPr>
            <p:spPr bwMode="auto">
              <a:xfrm>
                <a:off x="7140206" y="2277431"/>
                <a:ext cx="1487500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9AEA9451-7E84-E7F8-2CDF-12EA3D3E9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0206" y="2277431"/>
                <a:ext cx="1487500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8B836C1D-442F-7B08-840C-C115A1C109D6}"/>
                  </a:ext>
                </a:extLst>
              </p:cNvPr>
              <p:cNvSpPr txBox="1"/>
              <p:nvPr/>
            </p:nvSpPr>
            <p:spPr bwMode="auto">
              <a:xfrm>
                <a:off x="9308017" y="2279034"/>
                <a:ext cx="173009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8B836C1D-442F-7B08-840C-C115A1C10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8017" y="2279034"/>
                <a:ext cx="1730095" cy="9566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7B07A36D-CCD8-6FC0-5408-AED8AC212638}"/>
                  </a:ext>
                </a:extLst>
              </p:cNvPr>
              <p:cNvSpPr txBox="1"/>
              <p:nvPr/>
            </p:nvSpPr>
            <p:spPr bwMode="auto">
              <a:xfrm>
                <a:off x="2478011" y="3895956"/>
                <a:ext cx="1487500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7B07A36D-CCD8-6FC0-5408-AED8AC2126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8011" y="3895956"/>
                <a:ext cx="1487500" cy="9598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80828E0E-D75F-74DA-CC82-D0F738F19C2F}"/>
                  </a:ext>
                </a:extLst>
              </p:cNvPr>
              <p:cNvSpPr txBox="1"/>
              <p:nvPr/>
            </p:nvSpPr>
            <p:spPr bwMode="auto">
              <a:xfrm>
                <a:off x="4739133" y="3895956"/>
                <a:ext cx="1814071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80828E0E-D75F-74DA-CC82-D0F738F19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133" y="3895956"/>
                <a:ext cx="1814071" cy="9596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5B64BC83-D128-0C3A-6775-EE7DC1B086E8}"/>
                  </a:ext>
                </a:extLst>
              </p:cNvPr>
              <p:cNvSpPr txBox="1"/>
              <p:nvPr/>
            </p:nvSpPr>
            <p:spPr bwMode="auto">
              <a:xfrm>
                <a:off x="7140206" y="3895956"/>
                <a:ext cx="1487500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15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5B64BC83-D128-0C3A-6775-EE7DC1B08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0206" y="3895956"/>
                <a:ext cx="1487500" cy="9596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4C1FAFAF-F9BF-6BE7-E651-5E75EF77FA5E}"/>
                  </a:ext>
                </a:extLst>
              </p:cNvPr>
              <p:cNvSpPr txBox="1"/>
              <p:nvPr/>
            </p:nvSpPr>
            <p:spPr bwMode="auto">
              <a:xfrm>
                <a:off x="9457309" y="3895956"/>
                <a:ext cx="173009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4C1FAFAF-F9BF-6BE7-E651-5E75EF77F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57309" y="3895956"/>
                <a:ext cx="1730095" cy="9566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文本框 45">
            <a:extLst>
              <a:ext uri="{FF2B5EF4-FFF2-40B4-BE49-F238E27FC236}">
                <a16:creationId xmlns:a16="http://schemas.microsoft.com/office/drawing/2014/main" id="{D888D54C-1652-A3D4-9F5A-5D83A160D108}"/>
              </a:ext>
            </a:extLst>
          </p:cNvPr>
          <p:cNvSpPr txBox="1"/>
          <p:nvPr/>
        </p:nvSpPr>
        <p:spPr>
          <a:xfrm>
            <a:off x="3428589" y="2496920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1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2493F5D-F7A9-ADC0-A63E-1270D57AB500}"/>
              </a:ext>
            </a:extLst>
          </p:cNvPr>
          <p:cNvSpPr txBox="1"/>
          <p:nvPr/>
        </p:nvSpPr>
        <p:spPr>
          <a:xfrm>
            <a:off x="6066363" y="2496920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1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BADAA9E-7091-0ED7-34FE-3566038357F9}"/>
              </a:ext>
            </a:extLst>
          </p:cNvPr>
          <p:cNvSpPr txBox="1"/>
          <p:nvPr/>
        </p:nvSpPr>
        <p:spPr>
          <a:xfrm>
            <a:off x="7952225" y="2511059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1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58F5FDE-5127-3FF8-C60C-DB8CCDCDE0AA}"/>
              </a:ext>
            </a:extLst>
          </p:cNvPr>
          <p:cNvSpPr txBox="1"/>
          <p:nvPr/>
        </p:nvSpPr>
        <p:spPr>
          <a:xfrm>
            <a:off x="10501190" y="2482112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1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BF9C1249-51F3-15D7-49ED-1649A7D8CE17}"/>
                  </a:ext>
                </a:extLst>
              </p:cNvPr>
              <p:cNvSpPr txBox="1"/>
              <p:nvPr/>
            </p:nvSpPr>
            <p:spPr bwMode="auto">
              <a:xfrm>
                <a:off x="3362668" y="3893941"/>
                <a:ext cx="126356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BF9C1249-51F3-15D7-49ED-1649A7D8C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2668" y="3893941"/>
                <a:ext cx="1263565" cy="9596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B2AA602A-A3C8-9C81-6DCD-35E10A148775}"/>
                  </a:ext>
                </a:extLst>
              </p:cNvPr>
              <p:cNvSpPr txBox="1"/>
              <p:nvPr/>
            </p:nvSpPr>
            <p:spPr bwMode="auto">
              <a:xfrm>
                <a:off x="5646168" y="3892942"/>
                <a:ext cx="1263565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B2AA602A-A3C8-9C81-6DCD-35E10A1487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46168" y="3892942"/>
                <a:ext cx="1263565" cy="9596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文本框 53">
            <a:extLst>
              <a:ext uri="{FF2B5EF4-FFF2-40B4-BE49-F238E27FC236}">
                <a16:creationId xmlns:a16="http://schemas.microsoft.com/office/drawing/2014/main" id="{3FC16CF8-0B3A-6510-FFB5-C37964AB4807}"/>
              </a:ext>
            </a:extLst>
          </p:cNvPr>
          <p:cNvSpPr txBox="1"/>
          <p:nvPr/>
        </p:nvSpPr>
        <p:spPr>
          <a:xfrm>
            <a:off x="8098971" y="4129776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6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4959A97-1318-2C3E-D18C-8E1921212129}"/>
              </a:ext>
            </a:extLst>
          </p:cNvPr>
          <p:cNvSpPr txBox="1"/>
          <p:nvPr/>
        </p:nvSpPr>
        <p:spPr>
          <a:xfrm>
            <a:off x="10322356" y="4129776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3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DBF9A1DA-C441-21D4-CA27-C8679877C3D6}"/>
              </a:ext>
            </a:extLst>
          </p:cNvPr>
          <p:cNvGrpSpPr/>
          <p:nvPr/>
        </p:nvGrpSpPr>
        <p:grpSpPr>
          <a:xfrm>
            <a:off x="710450" y="5078845"/>
            <a:ext cx="9574688" cy="1289313"/>
            <a:chOff x="646313" y="3816569"/>
            <a:chExt cx="9574688" cy="1289313"/>
          </a:xfrm>
        </p:grpSpPr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A3613205-B42A-64BC-6EA4-85FA0347F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46313" y="3816569"/>
              <a:ext cx="1277484" cy="1289313"/>
            </a:xfrm>
            <a:prstGeom prst="rect">
              <a:avLst/>
            </a:prstGeom>
          </p:spPr>
        </p:pic>
        <p:sp>
          <p:nvSpPr>
            <p:cNvPr id="58" name="AutoShape 3">
              <a:extLst>
                <a:ext uri="{FF2B5EF4-FFF2-40B4-BE49-F238E27FC236}">
                  <a16:creationId xmlns:a16="http://schemas.microsoft.com/office/drawing/2014/main" id="{69A7DF70-59AE-3094-647C-B49071AC1AB0}"/>
                </a:ext>
              </a:extLst>
            </p:cNvPr>
            <p:cNvSpPr/>
            <p:nvPr/>
          </p:nvSpPr>
          <p:spPr bwMode="auto">
            <a:xfrm>
              <a:off x="2258009" y="4130000"/>
              <a:ext cx="7962992" cy="790422"/>
            </a:xfrm>
            <a:prstGeom prst="wedgeRoundRectCallout">
              <a:avLst>
                <a:gd name="adj1" fmla="val -54647"/>
                <a:gd name="adj2" fmla="val -22466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女生组做得又对又快，你知道其中的秘密吗？</a:t>
              </a:r>
              <a:endParaRPr lang="en-US" altLang="zh-CN" sz="2800" b="1" dirty="0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B1F2B12A-3C52-1B7C-90C5-79C0F9955D00}"/>
              </a:ext>
            </a:extLst>
          </p:cNvPr>
          <p:cNvSpPr txBox="1"/>
          <p:nvPr/>
        </p:nvSpPr>
        <p:spPr>
          <a:xfrm>
            <a:off x="717623" y="2463027"/>
            <a:ext cx="21411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i="0" u="none" strike="noStrike" baseline="0" dirty="0">
                <a:latin typeface="+mn-lt"/>
                <a:ea typeface="楷体" panose="02010609060101010101" pitchFamily="49" charset="-122"/>
              </a:rPr>
              <a:t>女生组：</a:t>
            </a:r>
            <a:endParaRPr lang="zh-CN" altLang="en-US" sz="3600" b="1" baseline="30000" dirty="0">
              <a:latin typeface="+mn-lt"/>
              <a:ea typeface="楷体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52D3354-DF41-1CEA-B7A1-ADF570CFF4DF}"/>
                  </a:ext>
                </a:extLst>
              </p:cNvPr>
              <p:cNvSpPr txBox="1"/>
              <p:nvPr/>
            </p:nvSpPr>
            <p:spPr bwMode="auto">
              <a:xfrm>
                <a:off x="2478011" y="2277335"/>
                <a:ext cx="1487500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52D3354-DF41-1CEA-B7A1-ADF570CFF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8011" y="2277335"/>
                <a:ext cx="1487500" cy="9598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0213936-C99E-7389-EC82-FB9AB88E3EB7}"/>
                  </a:ext>
                </a:extLst>
              </p:cNvPr>
              <p:cNvSpPr txBox="1"/>
              <p:nvPr/>
            </p:nvSpPr>
            <p:spPr bwMode="auto">
              <a:xfrm>
                <a:off x="4789630" y="2271824"/>
                <a:ext cx="1814071" cy="969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0213936-C99E-7389-EC82-FB9AB88E3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89630" y="2271824"/>
                <a:ext cx="1814071" cy="9690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0C81B7E-0862-05A5-69D8-133EC06226A4}"/>
                  </a:ext>
                </a:extLst>
              </p:cNvPr>
              <p:cNvSpPr txBox="1"/>
              <p:nvPr/>
            </p:nvSpPr>
            <p:spPr bwMode="auto">
              <a:xfrm>
                <a:off x="7140206" y="2277431"/>
                <a:ext cx="1487500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0C81B7E-0862-05A5-69D8-133EC0622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0206" y="2277431"/>
                <a:ext cx="1487500" cy="9596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3DB5E43-1245-2A5C-2DC0-9F9828E2FB40}"/>
                  </a:ext>
                </a:extLst>
              </p:cNvPr>
              <p:cNvSpPr txBox="1"/>
              <p:nvPr/>
            </p:nvSpPr>
            <p:spPr bwMode="auto">
              <a:xfrm>
                <a:off x="9308017" y="2279034"/>
                <a:ext cx="173009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US" altLang="zh-CN" sz="3000" b="1" dirty="0"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3DB5E43-1245-2A5C-2DC0-9F9828E2F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8017" y="2279034"/>
                <a:ext cx="1730095" cy="9566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CCD3A1D8-1BD2-4685-858A-946E02C0B9D6}"/>
              </a:ext>
            </a:extLst>
          </p:cNvPr>
          <p:cNvSpPr txBox="1"/>
          <p:nvPr/>
        </p:nvSpPr>
        <p:spPr>
          <a:xfrm>
            <a:off x="3548438" y="2496920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1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D04A2E0-BDC0-780D-1337-3831F4EBB3C5}"/>
              </a:ext>
            </a:extLst>
          </p:cNvPr>
          <p:cNvSpPr txBox="1"/>
          <p:nvPr/>
        </p:nvSpPr>
        <p:spPr>
          <a:xfrm>
            <a:off x="6189001" y="2496920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1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C4A8508-587A-733D-240B-65536350C758}"/>
              </a:ext>
            </a:extLst>
          </p:cNvPr>
          <p:cNvSpPr txBox="1"/>
          <p:nvPr/>
        </p:nvSpPr>
        <p:spPr>
          <a:xfrm>
            <a:off x="8241733" y="2496920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1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8ECC5BB-5BFA-00FB-8BD5-997306AD882E}"/>
              </a:ext>
            </a:extLst>
          </p:cNvPr>
          <p:cNvSpPr txBox="1"/>
          <p:nvPr/>
        </p:nvSpPr>
        <p:spPr>
          <a:xfrm>
            <a:off x="10760994" y="2459596"/>
            <a:ext cx="1073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 1</a:t>
            </a:r>
            <a:endParaRPr lang="zh-CN" altLang="en-US" sz="32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8887E8C-407B-A6C0-042E-5C61B6E103AB}"/>
              </a:ext>
            </a:extLst>
          </p:cNvPr>
          <p:cNvSpPr txBox="1"/>
          <p:nvPr/>
        </p:nvSpPr>
        <p:spPr>
          <a:xfrm>
            <a:off x="744481" y="1146157"/>
            <a:ext cx="11282677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观察女生组的题目，看看你们有什么发现，小组内讨论。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20FBC971-7222-81FB-77D0-588604CEE4F6}"/>
              </a:ext>
            </a:extLst>
          </p:cNvPr>
          <p:cNvGrpSpPr/>
          <p:nvPr/>
        </p:nvGrpSpPr>
        <p:grpSpPr>
          <a:xfrm>
            <a:off x="447549" y="3972283"/>
            <a:ext cx="5443172" cy="1371715"/>
            <a:chOff x="447549" y="4168228"/>
            <a:chExt cx="5443172" cy="1371715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9C6CF88-3731-29AE-2959-6CC968FCA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7549" y="4168228"/>
              <a:ext cx="1375739" cy="1371715"/>
            </a:xfrm>
            <a:prstGeom prst="rect">
              <a:avLst/>
            </a:prstGeom>
          </p:spPr>
        </p:pic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id="{7F560FB7-8B02-8F03-F283-1168E31F74D4}"/>
                </a:ext>
              </a:extLst>
            </p:cNvPr>
            <p:cNvSpPr/>
            <p:nvPr/>
          </p:nvSpPr>
          <p:spPr bwMode="auto">
            <a:xfrm>
              <a:off x="1985074" y="4439715"/>
              <a:ext cx="3905647" cy="828740"/>
            </a:xfrm>
            <a:prstGeom prst="wedgeRoundRectCallout">
              <a:avLst>
                <a:gd name="adj1" fmla="val -55364"/>
                <a:gd name="adj2" fmla="val -19802"/>
                <a:gd name="adj3" fmla="val 16667"/>
              </a:avLst>
            </a:prstGeom>
            <a:solidFill>
              <a:srgbClr val="BCE2DF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n-lt"/>
                  <a:ea typeface="+mj-ea"/>
                </a:rPr>
                <a:t>两个数的乘积都是 </a:t>
              </a:r>
              <a:r>
                <a:rPr lang="en-US" altLang="zh-CN" sz="2800" b="1" dirty="0">
                  <a:latin typeface="+mn-lt"/>
                  <a:ea typeface="+mj-ea"/>
                </a:rPr>
                <a:t>1</a:t>
              </a:r>
              <a:r>
                <a:rPr lang="zh-CN" altLang="en-US" sz="2800" b="1" dirty="0">
                  <a:latin typeface="+mn-lt"/>
                  <a:ea typeface="+mj-ea"/>
                </a:rPr>
                <a:t>。</a:t>
              </a:r>
              <a:endParaRPr lang="en-US" altLang="zh-CN" sz="2800" b="1" dirty="0">
                <a:latin typeface="+mn-lt"/>
                <a:ea typeface="+mj-ea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E1B6EBED-D978-8557-12D8-2DD738E19FBC}"/>
              </a:ext>
            </a:extLst>
          </p:cNvPr>
          <p:cNvGrpSpPr/>
          <p:nvPr/>
        </p:nvGrpSpPr>
        <p:grpSpPr>
          <a:xfrm>
            <a:off x="6071884" y="4164205"/>
            <a:ext cx="5634250" cy="1379760"/>
            <a:chOff x="6071884" y="4164205"/>
            <a:chExt cx="5634250" cy="1379760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3A144819-0AED-6B84-FCEB-695A40E02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22350" y="4164205"/>
              <a:ext cx="1383784" cy="1379760"/>
            </a:xfrm>
            <a:prstGeom prst="rect">
              <a:avLst/>
            </a:prstGeom>
          </p:spPr>
        </p:pic>
        <p:sp>
          <p:nvSpPr>
            <p:cNvPr id="35" name="AutoShape 3">
              <a:extLst>
                <a:ext uri="{FF2B5EF4-FFF2-40B4-BE49-F238E27FC236}">
                  <a16:creationId xmlns:a16="http://schemas.microsoft.com/office/drawing/2014/main" id="{27682502-D452-6B1B-1CE9-27F53F77D7D4}"/>
                </a:ext>
              </a:extLst>
            </p:cNvPr>
            <p:cNvSpPr/>
            <p:nvPr/>
          </p:nvSpPr>
          <p:spPr bwMode="auto">
            <a:xfrm>
              <a:off x="6071884" y="4187788"/>
              <a:ext cx="4051828" cy="1223966"/>
            </a:xfrm>
            <a:prstGeom prst="wedgeRoundRectCallout">
              <a:avLst>
                <a:gd name="adj1" fmla="val 56784"/>
                <a:gd name="adj2" fmla="val -13865"/>
                <a:gd name="adj3" fmla="val 16667"/>
              </a:avLst>
            </a:prstGeom>
            <a:solidFill>
              <a:srgbClr val="FCD7A1"/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n-lt"/>
                  <a:ea typeface="+mj-ea"/>
                </a:rPr>
                <a:t>相乘的两个数的分子、分母正好颠倒了位置。</a:t>
              </a:r>
              <a:endParaRPr lang="en-US" altLang="zh-CN" sz="2800" b="1" dirty="0">
                <a:latin typeface="+mn-lt"/>
                <a:ea typeface="+mj-ea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864D86B-736E-8B10-CEC6-A7468D3566C9}"/>
              </a:ext>
            </a:extLst>
          </p:cNvPr>
          <p:cNvGrpSpPr/>
          <p:nvPr/>
        </p:nvGrpSpPr>
        <p:grpSpPr>
          <a:xfrm>
            <a:off x="2804475" y="2605062"/>
            <a:ext cx="414370" cy="391995"/>
            <a:chOff x="2804475" y="2605062"/>
            <a:chExt cx="414370" cy="391995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96FBC468-D0B7-E83C-0AB5-FF9EBDF0E879}"/>
                </a:ext>
              </a:extLst>
            </p:cNvPr>
            <p:cNvCxnSpPr>
              <a:cxnSpLocks/>
            </p:cNvCxnSpPr>
            <p:nvPr/>
          </p:nvCxnSpPr>
          <p:spPr>
            <a:xfrm>
              <a:off x="2804475" y="2605062"/>
              <a:ext cx="389829" cy="389829"/>
            </a:xfrm>
            <a:prstGeom prst="line">
              <a:avLst/>
            </a:prstGeom>
            <a:ln w="28575">
              <a:solidFill>
                <a:srgbClr val="FF00FF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491E4C68-5CE5-0A6A-5163-6AA8D30F20F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829016" y="2607228"/>
              <a:ext cx="389829" cy="389829"/>
            </a:xfrm>
            <a:prstGeom prst="line">
              <a:avLst/>
            </a:prstGeom>
            <a:ln w="28575">
              <a:solidFill>
                <a:srgbClr val="0000FF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05F467D0-E8FE-E872-EED5-1FA7529EAB26}"/>
              </a:ext>
            </a:extLst>
          </p:cNvPr>
          <p:cNvGrpSpPr/>
          <p:nvPr/>
        </p:nvGrpSpPr>
        <p:grpSpPr>
          <a:xfrm>
            <a:off x="5299610" y="2609701"/>
            <a:ext cx="414370" cy="391995"/>
            <a:chOff x="2804475" y="2605062"/>
            <a:chExt cx="414370" cy="391995"/>
          </a:xfrm>
        </p:grpSpPr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DB4B547A-2218-2AEE-E513-4FF496558F48}"/>
                </a:ext>
              </a:extLst>
            </p:cNvPr>
            <p:cNvCxnSpPr>
              <a:cxnSpLocks/>
            </p:cNvCxnSpPr>
            <p:nvPr/>
          </p:nvCxnSpPr>
          <p:spPr>
            <a:xfrm>
              <a:off x="2804475" y="2605062"/>
              <a:ext cx="389829" cy="389829"/>
            </a:xfrm>
            <a:prstGeom prst="line">
              <a:avLst/>
            </a:prstGeom>
            <a:ln w="28575">
              <a:solidFill>
                <a:srgbClr val="FF00FF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674B2A85-8D1F-9D74-1814-7DFF8FC9BC1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829016" y="2607228"/>
              <a:ext cx="389829" cy="389829"/>
            </a:xfrm>
            <a:prstGeom prst="line">
              <a:avLst/>
            </a:prstGeom>
            <a:ln w="28575">
              <a:solidFill>
                <a:srgbClr val="0000FF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1229CED4-35AE-D1A6-5B0B-2FD9758C8FC8}"/>
                  </a:ext>
                </a:extLst>
              </p:cNvPr>
              <p:cNvSpPr txBox="1"/>
              <p:nvPr/>
            </p:nvSpPr>
            <p:spPr bwMode="auto">
              <a:xfrm>
                <a:off x="6962104" y="2305424"/>
                <a:ext cx="482904" cy="9596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00B05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00B05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00B05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00B05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1229CED4-35AE-D1A6-5B0B-2FD9758C8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2104" y="2305424"/>
                <a:ext cx="482904" cy="9596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组合 52">
            <a:extLst>
              <a:ext uri="{FF2B5EF4-FFF2-40B4-BE49-F238E27FC236}">
                <a16:creationId xmlns:a16="http://schemas.microsoft.com/office/drawing/2014/main" id="{57D680FE-A217-EF20-B1BD-BD8D18BE6AC5}"/>
              </a:ext>
            </a:extLst>
          </p:cNvPr>
          <p:cNvGrpSpPr/>
          <p:nvPr/>
        </p:nvGrpSpPr>
        <p:grpSpPr>
          <a:xfrm>
            <a:off x="7370793" y="2609701"/>
            <a:ext cx="414370" cy="391995"/>
            <a:chOff x="2804475" y="2605062"/>
            <a:chExt cx="414370" cy="391995"/>
          </a:xfrm>
        </p:grpSpPr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BA6C8681-57AF-C186-09DC-02EC079C5FE1}"/>
                </a:ext>
              </a:extLst>
            </p:cNvPr>
            <p:cNvCxnSpPr>
              <a:cxnSpLocks/>
            </p:cNvCxnSpPr>
            <p:nvPr/>
          </p:nvCxnSpPr>
          <p:spPr>
            <a:xfrm>
              <a:off x="2804475" y="2605062"/>
              <a:ext cx="389829" cy="389829"/>
            </a:xfrm>
            <a:prstGeom prst="line">
              <a:avLst/>
            </a:prstGeom>
            <a:ln w="28575">
              <a:solidFill>
                <a:srgbClr val="FF00FF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905ADA0B-364E-1963-C594-5CDB5BDAD93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829016" y="2607228"/>
              <a:ext cx="389829" cy="389829"/>
            </a:xfrm>
            <a:prstGeom prst="line">
              <a:avLst/>
            </a:prstGeom>
            <a:ln w="28575">
              <a:solidFill>
                <a:srgbClr val="0000FF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81F3488D-A201-03E3-9622-8180386167E7}"/>
                  </a:ext>
                </a:extLst>
              </p:cNvPr>
              <p:cNvSpPr txBox="1"/>
              <p:nvPr/>
            </p:nvSpPr>
            <p:spPr bwMode="auto">
              <a:xfrm>
                <a:off x="10273975" y="2321640"/>
                <a:ext cx="568747" cy="95667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00B05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00B05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00B05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00B05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81F3488D-A201-03E3-9622-818038616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73975" y="2321640"/>
                <a:ext cx="568747" cy="9566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组合 56">
            <a:extLst>
              <a:ext uri="{FF2B5EF4-FFF2-40B4-BE49-F238E27FC236}">
                <a16:creationId xmlns:a16="http://schemas.microsoft.com/office/drawing/2014/main" id="{B7A7BE45-415C-51D3-F2ED-24B3DCAA7D5D}"/>
              </a:ext>
            </a:extLst>
          </p:cNvPr>
          <p:cNvGrpSpPr/>
          <p:nvPr/>
        </p:nvGrpSpPr>
        <p:grpSpPr>
          <a:xfrm>
            <a:off x="9811714" y="2589269"/>
            <a:ext cx="414370" cy="391995"/>
            <a:chOff x="2804475" y="2605062"/>
            <a:chExt cx="414370" cy="391995"/>
          </a:xfrm>
        </p:grpSpPr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3666EB33-95C9-A9F0-3E2F-C3F427AD10E0}"/>
                </a:ext>
              </a:extLst>
            </p:cNvPr>
            <p:cNvCxnSpPr>
              <a:cxnSpLocks/>
            </p:cNvCxnSpPr>
            <p:nvPr/>
          </p:nvCxnSpPr>
          <p:spPr>
            <a:xfrm>
              <a:off x="2804475" y="2605062"/>
              <a:ext cx="389829" cy="389829"/>
            </a:xfrm>
            <a:prstGeom prst="line">
              <a:avLst/>
            </a:prstGeom>
            <a:ln w="28575">
              <a:solidFill>
                <a:srgbClr val="FF00FF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52DB045A-0A4B-F528-014B-FE3D70C3FA6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829016" y="2607228"/>
              <a:ext cx="389829" cy="389829"/>
            </a:xfrm>
            <a:prstGeom prst="line">
              <a:avLst/>
            </a:prstGeom>
            <a:ln w="28575">
              <a:solidFill>
                <a:srgbClr val="0000FF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9D5D1388-FD36-913B-B224-CF1A0C22578B}"/>
              </a:ext>
            </a:extLst>
          </p:cNvPr>
          <p:cNvSpPr txBox="1"/>
          <p:nvPr/>
        </p:nvSpPr>
        <p:spPr>
          <a:xfrm>
            <a:off x="1985074" y="5717097"/>
            <a:ext cx="61722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400" b="1" i="0" u="none" strike="noStrike" baseline="0" dirty="0">
                <a:latin typeface="黑体" panose="02010609060101010101" pitchFamily="49" charset="-122"/>
                <a:ea typeface="黑体" panose="02010609060101010101" pitchFamily="49" charset="-122"/>
              </a:rPr>
              <a:t>请你再写出几个这样的算式</a:t>
            </a:r>
            <a:r>
              <a:rPr lang="zh-CN" altLang="en-US" sz="34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6" grpId="0" animBg="1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箭头: 五边形 26">
            <a:extLst>
              <a:ext uri="{FF2B5EF4-FFF2-40B4-BE49-F238E27FC236}">
                <a16:creationId xmlns:a16="http://schemas.microsoft.com/office/drawing/2014/main" id="{784B49B7-D6C9-8A8D-2E2A-08AABD0D6220}"/>
              </a:ext>
            </a:extLst>
          </p:cNvPr>
          <p:cNvSpPr/>
          <p:nvPr/>
        </p:nvSpPr>
        <p:spPr>
          <a:xfrm>
            <a:off x="484550" y="419877"/>
            <a:ext cx="2124000" cy="72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概  念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DE864DE-5E21-538B-62E7-587CCE9C0E62}"/>
              </a:ext>
            </a:extLst>
          </p:cNvPr>
          <p:cNvSpPr txBox="1"/>
          <p:nvPr/>
        </p:nvSpPr>
        <p:spPr>
          <a:xfrm>
            <a:off x="2748645" y="1602146"/>
            <a:ext cx="6544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i="0" u="none" strike="noStrike" baseline="0" dirty="0">
                <a:solidFill>
                  <a:srgbClr val="000000"/>
                </a:solidFill>
                <a:latin typeface="+mn-lt"/>
                <a:ea typeface="+mj-ea"/>
              </a:rPr>
              <a:t>乘积是 </a:t>
            </a:r>
            <a:r>
              <a:rPr lang="en-US" altLang="zh-CN" sz="3600" b="1" i="0" u="none" strike="noStrike" baseline="0" dirty="0">
                <a:solidFill>
                  <a:srgbClr val="000000"/>
                </a:solidFill>
                <a:latin typeface="+mn-lt"/>
                <a:ea typeface="+mj-ea"/>
              </a:rPr>
              <a:t>1 </a:t>
            </a:r>
            <a:r>
              <a:rPr lang="zh-CN" altLang="en-US" sz="3600" b="1" i="0" u="none" strike="noStrike" baseline="0" dirty="0">
                <a:solidFill>
                  <a:srgbClr val="000000"/>
                </a:solidFill>
                <a:latin typeface="+mn-lt"/>
                <a:ea typeface="+mj-ea"/>
              </a:rPr>
              <a:t>的两个数互为</a:t>
            </a:r>
            <a:r>
              <a:rPr lang="zh-CN" altLang="en-US" sz="36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倒数</a:t>
            </a:r>
            <a:r>
              <a:rPr lang="zh-CN" altLang="en-US" sz="3600" b="1" i="0" u="none" strike="noStrike" baseline="0" dirty="0">
                <a:solidFill>
                  <a:srgbClr val="000000"/>
                </a:solidFill>
                <a:latin typeface="+mn-lt"/>
                <a:ea typeface="+mj-ea"/>
              </a:rPr>
              <a:t>。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D4E8FF0-0008-EF28-DEDA-F865A7A8BBD5}"/>
              </a:ext>
            </a:extLst>
          </p:cNvPr>
          <p:cNvSpPr/>
          <p:nvPr/>
        </p:nvSpPr>
        <p:spPr>
          <a:xfrm>
            <a:off x="2052737" y="1390259"/>
            <a:ext cx="7651879" cy="1054359"/>
          </a:xfrm>
          <a:prstGeom prst="roundRect">
            <a:avLst>
              <a:gd name="adj" fmla="val 12627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BCF18CB-24A3-6A02-F36F-2748A1A5009C}"/>
              </a:ext>
            </a:extLst>
          </p:cNvPr>
          <p:cNvGrpSpPr/>
          <p:nvPr/>
        </p:nvGrpSpPr>
        <p:grpSpPr>
          <a:xfrm>
            <a:off x="6643394" y="2169270"/>
            <a:ext cx="645679" cy="186612"/>
            <a:chOff x="6643394" y="2169270"/>
            <a:chExt cx="645679" cy="186612"/>
          </a:xfrm>
        </p:grpSpPr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72DC6812-7D86-9830-76FF-08D4758F469E}"/>
                </a:ext>
              </a:extLst>
            </p:cNvPr>
            <p:cNvSpPr/>
            <p:nvPr/>
          </p:nvSpPr>
          <p:spPr>
            <a:xfrm>
              <a:off x="6643394" y="2169270"/>
              <a:ext cx="216470" cy="186612"/>
            </a:xfrm>
            <a:prstGeom prst="triangl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2D454C9E-C474-2DDC-1E7D-7B971B8B71AD}"/>
                </a:ext>
              </a:extLst>
            </p:cNvPr>
            <p:cNvSpPr/>
            <p:nvPr/>
          </p:nvSpPr>
          <p:spPr>
            <a:xfrm>
              <a:off x="7072603" y="2169270"/>
              <a:ext cx="216470" cy="186612"/>
            </a:xfrm>
            <a:prstGeom prst="triangl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234A1685-A153-961F-4F1F-7AB47666125F}"/>
              </a:ext>
            </a:extLst>
          </p:cNvPr>
          <p:cNvSpPr/>
          <p:nvPr/>
        </p:nvSpPr>
        <p:spPr>
          <a:xfrm>
            <a:off x="6456781" y="438539"/>
            <a:ext cx="2360645" cy="746449"/>
          </a:xfrm>
          <a:prstGeom prst="wedgeRoundRectCallout">
            <a:avLst>
              <a:gd name="adj1" fmla="val -27156"/>
              <a:gd name="adj2" fmla="val 10625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怎么理解？</a:t>
            </a: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D70BEC85-01D6-BB76-94CA-48A24C149182}"/>
              </a:ext>
            </a:extLst>
          </p:cNvPr>
          <p:cNvGrpSpPr/>
          <p:nvPr/>
        </p:nvGrpSpPr>
        <p:grpSpPr>
          <a:xfrm>
            <a:off x="2207422" y="2771779"/>
            <a:ext cx="6852602" cy="959878"/>
            <a:chOff x="2207422" y="2725124"/>
            <a:chExt cx="6852602" cy="9598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45BC452A-D512-7AC7-7FD0-03B6BABF75FF}"/>
                    </a:ext>
                  </a:extLst>
                </p:cNvPr>
                <p:cNvSpPr txBox="1"/>
                <p:nvPr/>
              </p:nvSpPr>
              <p:spPr bwMode="auto">
                <a:xfrm>
                  <a:off x="2207422" y="2725124"/>
                  <a:ext cx="475908" cy="9598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45BC452A-D512-7AC7-7FD0-03B6BABF75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07422" y="2725124"/>
                  <a:ext cx="475908" cy="959878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81248A3-F531-3D06-F632-2922B70C4975}"/>
                </a:ext>
              </a:extLst>
            </p:cNvPr>
            <p:cNvSpPr txBox="1"/>
            <p:nvPr/>
          </p:nvSpPr>
          <p:spPr>
            <a:xfrm>
              <a:off x="2557345" y="2962604"/>
              <a:ext cx="6502679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400" b="1" i="0" u="none" strike="noStrike" baseline="0" dirty="0">
                  <a:latin typeface="+mn-lt"/>
                  <a:ea typeface="楷体" panose="02010609060101010101" pitchFamily="49" charset="-122"/>
                </a:rPr>
                <a:t>和     互为倒数，就是指：</a:t>
              </a:r>
              <a:endParaRPr lang="zh-CN" altLang="en-US" sz="3400" b="1" baseline="30000" dirty="0">
                <a:latin typeface="+mn-lt"/>
                <a:ea typeface="楷体" panose="02010609060101010101" pitchFamily="49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DB135751-19D4-AEE5-0602-7974FA5BBE68}"/>
                    </a:ext>
                  </a:extLst>
                </p:cNvPr>
                <p:cNvSpPr txBox="1"/>
                <p:nvPr/>
              </p:nvSpPr>
              <p:spPr bwMode="auto">
                <a:xfrm>
                  <a:off x="3112492" y="2725124"/>
                  <a:ext cx="475908" cy="9598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DB135751-19D4-AEE5-0602-7974FA5BBE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12492" y="2725124"/>
                  <a:ext cx="475908" cy="95987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0B282A1E-5B40-981B-5D6D-2F44FB2AA569}"/>
              </a:ext>
            </a:extLst>
          </p:cNvPr>
          <p:cNvGrpSpPr/>
          <p:nvPr/>
        </p:nvGrpSpPr>
        <p:grpSpPr>
          <a:xfrm>
            <a:off x="2207422" y="4120050"/>
            <a:ext cx="6852602" cy="959878"/>
            <a:chOff x="2207422" y="4026744"/>
            <a:chExt cx="6852602" cy="959878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265CDF7-9D50-0F8D-2E72-9016C1020827}"/>
                </a:ext>
              </a:extLst>
            </p:cNvPr>
            <p:cNvSpPr txBox="1"/>
            <p:nvPr/>
          </p:nvSpPr>
          <p:spPr>
            <a:xfrm>
              <a:off x="2557345" y="4198907"/>
              <a:ext cx="6502679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400" b="1" dirty="0">
                  <a:latin typeface="+mn-lt"/>
                  <a:ea typeface="楷体" panose="02010609060101010101" pitchFamily="49" charset="-122"/>
                </a:rPr>
                <a:t>的</a:t>
              </a:r>
              <a:r>
                <a:rPr lang="zh-CN" altLang="en-US" sz="3400" b="1" i="0" u="none" strike="noStrike" baseline="0" dirty="0">
                  <a:latin typeface="+mn-lt"/>
                  <a:ea typeface="楷体" panose="02010609060101010101" pitchFamily="49" charset="-122"/>
                </a:rPr>
                <a:t>倒数是     ，   的倒数是    。</a:t>
              </a:r>
              <a:endParaRPr lang="zh-CN" altLang="en-US" sz="3400" b="1" baseline="30000" dirty="0">
                <a:latin typeface="+mn-lt"/>
                <a:ea typeface="楷体" panose="02010609060101010101" pitchFamily="49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089F31CC-7C13-DB9F-D620-624C12AB530E}"/>
                    </a:ext>
                  </a:extLst>
                </p:cNvPr>
                <p:cNvSpPr txBox="1"/>
                <p:nvPr/>
              </p:nvSpPr>
              <p:spPr bwMode="auto">
                <a:xfrm>
                  <a:off x="2207422" y="4026744"/>
                  <a:ext cx="475908" cy="9598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089F31CC-7C13-DB9F-D620-624C12AB53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07422" y="4026744"/>
                  <a:ext cx="475908" cy="95987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84F33349-70D5-6C82-0696-4CFE87FA0B6F}"/>
                    </a:ext>
                  </a:extLst>
                </p:cNvPr>
                <p:cNvSpPr txBox="1"/>
                <p:nvPr/>
              </p:nvSpPr>
              <p:spPr bwMode="auto">
                <a:xfrm>
                  <a:off x="4409447" y="4026744"/>
                  <a:ext cx="475908" cy="9598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84F33349-70D5-6C82-0696-4CFE87FA0B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409447" y="4026744"/>
                  <a:ext cx="475908" cy="9598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6B114A37-BAA1-C448-ACB7-90D70E013189}"/>
                    </a:ext>
                  </a:extLst>
                </p:cNvPr>
                <p:cNvSpPr txBox="1"/>
                <p:nvPr/>
              </p:nvSpPr>
              <p:spPr bwMode="auto">
                <a:xfrm>
                  <a:off x="5221210" y="4026744"/>
                  <a:ext cx="475908" cy="9598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6B114A37-BAA1-C448-ACB7-90D70E0131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1210" y="4026744"/>
                  <a:ext cx="475908" cy="95987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4BD23D05-99E6-6A33-296D-522EA81B51A1}"/>
                    </a:ext>
                  </a:extLst>
                </p:cNvPr>
                <p:cNvSpPr txBox="1"/>
                <p:nvPr/>
              </p:nvSpPr>
              <p:spPr bwMode="auto">
                <a:xfrm>
                  <a:off x="7395242" y="4026744"/>
                  <a:ext cx="475908" cy="9598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4BD23D05-99E6-6A33-296D-522EA81B51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95242" y="4026744"/>
                  <a:ext cx="475908" cy="95987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138551DD-A723-8D82-5F31-DE794AA067B6}"/>
              </a:ext>
            </a:extLst>
          </p:cNvPr>
          <p:cNvSpPr txBox="1"/>
          <p:nvPr/>
        </p:nvSpPr>
        <p:spPr>
          <a:xfrm>
            <a:off x="2054601" y="5335893"/>
            <a:ext cx="5919187" cy="1150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YBKSJW--GB1-0"/>
              </a:rPr>
              <a:t>易错点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SSK--GBK1-0"/>
              </a:rPr>
              <a:t>：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YBKSJW--GB1-0"/>
              </a:rPr>
              <a:t>倒数是两个数之间的关系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SSK--GBK1-0"/>
              </a:rPr>
              <a:t>，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YBKSJW--GB1-0"/>
              </a:rPr>
              <a:t>不能单独说某个数是倒数</a:t>
            </a:r>
            <a:r>
              <a:rPr lang="zh-CN" altLang="en-US" sz="2800" b="1" i="0" u="none" strike="noStrike" baseline="0" dirty="0">
                <a:solidFill>
                  <a:srgbClr val="FF0000"/>
                </a:solidFill>
                <a:latin typeface="FZSSK--GBK1-0"/>
              </a:rPr>
              <a:t>。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55060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B93CAD0-A152-E28D-70EF-F5B060DCFC91}"/>
              </a:ext>
            </a:extLst>
          </p:cNvPr>
          <p:cNvSpPr txBox="1"/>
          <p:nvPr/>
        </p:nvSpPr>
        <p:spPr>
          <a:xfrm>
            <a:off x="1057083" y="925477"/>
            <a:ext cx="8488133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/>
              <a:t>谁能举出几组两个数互为倒数的例子？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0CA4B30-7E2F-5897-53A8-F5AC46DCB53F}"/>
              </a:ext>
            </a:extLst>
          </p:cNvPr>
          <p:cNvGrpSpPr/>
          <p:nvPr/>
        </p:nvGrpSpPr>
        <p:grpSpPr>
          <a:xfrm>
            <a:off x="3364418" y="2085975"/>
            <a:ext cx="4977150" cy="959878"/>
            <a:chOff x="2207422" y="4026744"/>
            <a:chExt cx="4977150" cy="959878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FF57BDB-1B91-8429-F21B-945C7BFD91E5}"/>
                </a:ext>
              </a:extLst>
            </p:cNvPr>
            <p:cNvSpPr txBox="1"/>
            <p:nvPr/>
          </p:nvSpPr>
          <p:spPr>
            <a:xfrm>
              <a:off x="2557346" y="4198907"/>
              <a:ext cx="4627226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400" b="1" dirty="0">
                  <a:latin typeface="+mn-lt"/>
                  <a:ea typeface="楷体" panose="02010609060101010101" pitchFamily="49" charset="-122"/>
                </a:rPr>
                <a:t>的</a:t>
              </a:r>
              <a:r>
                <a:rPr lang="zh-CN" altLang="en-US" sz="3400" b="1" i="0" u="none" strike="noStrike" baseline="0" dirty="0">
                  <a:latin typeface="+mn-lt"/>
                  <a:ea typeface="楷体" panose="02010609060101010101" pitchFamily="49" charset="-122"/>
                </a:rPr>
                <a:t>倒数是（       ）。</a:t>
              </a:r>
              <a:endParaRPr lang="zh-CN" altLang="en-US" sz="3400" b="1" baseline="30000" dirty="0">
                <a:latin typeface="+mn-lt"/>
                <a:ea typeface="楷体" panose="02010609060101010101" pitchFamily="49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3B82C8CA-4097-AA0B-EE9C-48ECBEA1A829}"/>
                    </a:ext>
                  </a:extLst>
                </p:cNvPr>
                <p:cNvSpPr txBox="1"/>
                <p:nvPr/>
              </p:nvSpPr>
              <p:spPr bwMode="auto">
                <a:xfrm>
                  <a:off x="2207422" y="4026744"/>
                  <a:ext cx="475908" cy="9598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3B82C8CA-4097-AA0B-EE9C-48ECBEA1A8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07422" y="4026744"/>
                  <a:ext cx="475908" cy="959878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3FB919E-4E8D-85E8-CFD2-D8469F5FEF0F}"/>
                  </a:ext>
                </a:extLst>
              </p:cNvPr>
              <p:cNvSpPr txBox="1"/>
              <p:nvPr/>
            </p:nvSpPr>
            <p:spPr bwMode="auto">
              <a:xfrm>
                <a:off x="6098289" y="2020662"/>
                <a:ext cx="475908" cy="971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3FB919E-4E8D-85E8-CFD2-D8469F5FE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8289" y="2020662"/>
                <a:ext cx="475908" cy="9713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组合 9">
            <a:extLst>
              <a:ext uri="{FF2B5EF4-FFF2-40B4-BE49-F238E27FC236}">
                <a16:creationId xmlns:a16="http://schemas.microsoft.com/office/drawing/2014/main" id="{1ACE5BED-F8AD-9FE7-E3EE-A6EE401D4C80}"/>
              </a:ext>
            </a:extLst>
          </p:cNvPr>
          <p:cNvGrpSpPr/>
          <p:nvPr/>
        </p:nvGrpSpPr>
        <p:grpSpPr>
          <a:xfrm>
            <a:off x="3364418" y="3532219"/>
            <a:ext cx="4977150" cy="959878"/>
            <a:chOff x="2207422" y="4026744"/>
            <a:chExt cx="4977150" cy="959878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FF4DC10-982C-25E7-F177-69FC313C3617}"/>
                </a:ext>
              </a:extLst>
            </p:cNvPr>
            <p:cNvSpPr txBox="1"/>
            <p:nvPr/>
          </p:nvSpPr>
          <p:spPr>
            <a:xfrm>
              <a:off x="2557346" y="4198907"/>
              <a:ext cx="4627226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400" b="1" dirty="0">
                  <a:latin typeface="+mn-lt"/>
                  <a:ea typeface="楷体" panose="02010609060101010101" pitchFamily="49" charset="-122"/>
                </a:rPr>
                <a:t>的</a:t>
              </a:r>
              <a:r>
                <a:rPr lang="zh-CN" altLang="en-US" sz="3400" b="1" i="0" u="none" strike="noStrike" baseline="0" dirty="0">
                  <a:latin typeface="+mn-lt"/>
                  <a:ea typeface="楷体" panose="02010609060101010101" pitchFamily="49" charset="-122"/>
                </a:rPr>
                <a:t>倒数是（       ）。</a:t>
              </a:r>
              <a:endParaRPr lang="zh-CN" altLang="en-US" sz="3400" b="1" baseline="30000" dirty="0">
                <a:latin typeface="+mn-lt"/>
                <a:ea typeface="楷体" panose="02010609060101010101" pitchFamily="49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1DD461CD-9E71-B6AB-7CC2-9EFFB43177FE}"/>
                    </a:ext>
                  </a:extLst>
                </p:cNvPr>
                <p:cNvSpPr txBox="1"/>
                <p:nvPr/>
              </p:nvSpPr>
              <p:spPr bwMode="auto">
                <a:xfrm>
                  <a:off x="2207422" y="4026744"/>
                  <a:ext cx="475908" cy="95987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1DD461CD-9E71-B6AB-7CC2-9EFFB43177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07422" y="4026744"/>
                  <a:ext cx="475908" cy="95987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DA115B5-CC62-D17E-B4F6-E9C11FBA74BF}"/>
                  </a:ext>
                </a:extLst>
              </p:cNvPr>
              <p:cNvSpPr txBox="1"/>
              <p:nvPr/>
            </p:nvSpPr>
            <p:spPr bwMode="auto">
              <a:xfrm>
                <a:off x="6098289" y="3466906"/>
                <a:ext cx="475908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DA115B5-CC62-D17E-B4F6-E9C11FBA74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8289" y="3466906"/>
                <a:ext cx="475908" cy="9598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组合 13">
            <a:extLst>
              <a:ext uri="{FF2B5EF4-FFF2-40B4-BE49-F238E27FC236}">
                <a16:creationId xmlns:a16="http://schemas.microsoft.com/office/drawing/2014/main" id="{46447608-09DE-B485-60F0-ED2961163FB9}"/>
              </a:ext>
            </a:extLst>
          </p:cNvPr>
          <p:cNvGrpSpPr/>
          <p:nvPr/>
        </p:nvGrpSpPr>
        <p:grpSpPr>
          <a:xfrm>
            <a:off x="3364418" y="5150626"/>
            <a:ext cx="4977150" cy="615553"/>
            <a:chOff x="2207422" y="4198907"/>
            <a:chExt cx="4977150" cy="61555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8867001-C3D6-FCB8-ADDD-B5018E3A7BB0}"/>
                </a:ext>
              </a:extLst>
            </p:cNvPr>
            <p:cNvSpPr txBox="1"/>
            <p:nvPr/>
          </p:nvSpPr>
          <p:spPr>
            <a:xfrm>
              <a:off x="2557346" y="4198907"/>
              <a:ext cx="4627226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400" b="1" dirty="0">
                  <a:latin typeface="+mn-lt"/>
                  <a:ea typeface="楷体" panose="02010609060101010101" pitchFamily="49" charset="-122"/>
                </a:rPr>
                <a:t>的</a:t>
              </a:r>
              <a:r>
                <a:rPr lang="zh-CN" altLang="en-US" sz="3400" b="1" i="0" u="none" strike="noStrike" baseline="0" dirty="0">
                  <a:latin typeface="+mn-lt"/>
                  <a:ea typeface="楷体" panose="02010609060101010101" pitchFamily="49" charset="-122"/>
                </a:rPr>
                <a:t>倒数是（       ）。</a:t>
              </a:r>
              <a:endParaRPr lang="zh-CN" altLang="en-US" sz="3400" b="1" baseline="30000" dirty="0">
                <a:latin typeface="+mn-lt"/>
                <a:ea typeface="楷体" panose="02010609060101010101" pitchFamily="49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81F542D2-E4F5-CDB5-81E3-AB91A2BAAC48}"/>
                    </a:ext>
                  </a:extLst>
                </p:cNvPr>
                <p:cNvSpPr txBox="1"/>
                <p:nvPr/>
              </p:nvSpPr>
              <p:spPr bwMode="auto">
                <a:xfrm>
                  <a:off x="2207422" y="4222690"/>
                  <a:ext cx="475908" cy="55399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3000" b="1" i="0" smtClean="0">
                            <a:latin typeface="+mj-lt"/>
                            <a:ea typeface="黑体" panose="02010609060101010101" pitchFamily="49" charset="-122"/>
                          </a:rPr>
                          <m:t>8</m:t>
                        </m:r>
                      </m:oMath>
                    </m:oMathPara>
                  </a14:m>
                  <a:endParaRPr lang="en-US" altLang="zh-CN" sz="30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81F542D2-E4F5-CDB5-81E3-AB91A2BAAC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07422" y="4222690"/>
                  <a:ext cx="475908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3B2CEFA-F8EC-5DD8-C44F-7A839C0205F1}"/>
                  </a:ext>
                </a:extLst>
              </p:cNvPr>
              <p:cNvSpPr txBox="1"/>
              <p:nvPr/>
            </p:nvSpPr>
            <p:spPr bwMode="auto">
              <a:xfrm>
                <a:off x="6098289" y="4913150"/>
                <a:ext cx="475908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3B2CEFA-F8EC-5DD8-C44F-7A839C020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8289" y="4913150"/>
                <a:ext cx="475908" cy="9596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3066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2F09CB5-1D47-E7CA-F855-E3F6E2890C82}"/>
              </a:ext>
            </a:extLst>
          </p:cNvPr>
          <p:cNvSpPr txBox="1"/>
          <p:nvPr/>
        </p:nvSpPr>
        <p:spPr>
          <a:xfrm>
            <a:off x="1448188" y="967663"/>
            <a:ext cx="9276962" cy="7103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600" dirty="0"/>
              <a:t>想一想：互为倒数的两个数有什么特点？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0A0219F-D3F8-BE04-7531-9A0215110B32}"/>
              </a:ext>
            </a:extLst>
          </p:cNvPr>
          <p:cNvSpPr txBox="1"/>
          <p:nvPr/>
        </p:nvSpPr>
        <p:spPr>
          <a:xfrm>
            <a:off x="1448188" y="2066628"/>
            <a:ext cx="9118340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如果两个数都是分数，那么这两个数的分子、分母交换位置；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DF0C209-F3BB-5A33-3D5F-BD8C66BCC37D}"/>
              </a:ext>
            </a:extLst>
          </p:cNvPr>
          <p:cNvSpPr txBox="1"/>
          <p:nvPr/>
        </p:nvSpPr>
        <p:spPr>
          <a:xfrm>
            <a:off x="1448188" y="3743187"/>
            <a:ext cx="8605158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如果一个数是整数，那么另一个数是分数，且分数的分子是 </a:t>
            </a:r>
            <a:r>
              <a:rPr lang="en-US" altLang="zh-CN" dirty="0"/>
              <a:t>1</a:t>
            </a:r>
            <a:r>
              <a:rPr lang="zh-CN" altLang="en-US" dirty="0"/>
              <a:t>，分母就是该整数。</a:t>
            </a:r>
          </a:p>
        </p:txBody>
      </p:sp>
    </p:spTree>
    <p:extLst>
      <p:ext uri="{BB962C8B-B14F-4D97-AF65-F5344CB8AC3E}">
        <p14:creationId xmlns:p14="http://schemas.microsoft.com/office/powerpoint/2010/main" val="3070198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1CA07C0F-88CA-5967-5BC4-CE92841A1678}"/>
              </a:ext>
            </a:extLst>
          </p:cNvPr>
          <p:cNvSpPr/>
          <p:nvPr/>
        </p:nvSpPr>
        <p:spPr>
          <a:xfrm>
            <a:off x="462106" y="42997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5A1A684-660F-BD68-822F-FE194B0BBF5D}"/>
              </a:ext>
            </a:extLst>
          </p:cNvPr>
          <p:cNvSpPr txBox="1"/>
          <p:nvPr/>
        </p:nvSpPr>
        <p:spPr>
          <a:xfrm>
            <a:off x="1484348" y="411311"/>
            <a:ext cx="10170894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下面哪两个数互为倒数？你是怎样找一个数的倒数的？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4D3431A-6E79-6562-F20A-53DA5D29CDDE}"/>
              </a:ext>
            </a:extLst>
          </p:cNvPr>
          <p:cNvGrpSpPr/>
          <p:nvPr/>
        </p:nvGrpSpPr>
        <p:grpSpPr>
          <a:xfrm>
            <a:off x="2850701" y="1259693"/>
            <a:ext cx="6315090" cy="907749"/>
            <a:chOff x="2850701" y="1259693"/>
            <a:chExt cx="6315090" cy="9077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9365AE48-EA62-A056-7E0D-940621ED6DEE}"/>
                    </a:ext>
                  </a:extLst>
                </p:cNvPr>
                <p:cNvSpPr txBox="1"/>
                <p:nvPr/>
              </p:nvSpPr>
              <p:spPr bwMode="auto">
                <a:xfrm>
                  <a:off x="3683537" y="1451957"/>
                  <a:ext cx="4852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6</m:t>
                        </m:r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9365AE48-EA62-A056-7E0D-940621ED6D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83537" y="1451957"/>
                  <a:ext cx="485236" cy="52322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78CFB9DF-B19C-D52F-1CB9-A9EC40D21E92}"/>
                    </a:ext>
                  </a:extLst>
                </p:cNvPr>
                <p:cNvSpPr txBox="1"/>
                <p:nvPr/>
              </p:nvSpPr>
              <p:spPr bwMode="auto">
                <a:xfrm>
                  <a:off x="2850701" y="1262675"/>
                  <a:ext cx="485236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78CFB9DF-B19C-D52F-1CB9-A9EC40D21E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50701" y="1262675"/>
                  <a:ext cx="485236" cy="90178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753B08D4-0CB6-5657-5A23-F85D5B8E9453}"/>
                    </a:ext>
                  </a:extLst>
                </p:cNvPr>
                <p:cNvSpPr txBox="1"/>
                <p:nvPr/>
              </p:nvSpPr>
              <p:spPr bwMode="auto">
                <a:xfrm>
                  <a:off x="4516373" y="1264085"/>
                  <a:ext cx="48523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7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753B08D4-0CB6-5657-5A23-F85D5B8E94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16373" y="1264085"/>
                  <a:ext cx="485236" cy="89896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302FFB93-FB28-1C12-E883-978F9CDE7183}"/>
                    </a:ext>
                  </a:extLst>
                </p:cNvPr>
                <p:cNvSpPr txBox="1"/>
                <p:nvPr/>
              </p:nvSpPr>
              <p:spPr bwMode="auto">
                <a:xfrm>
                  <a:off x="5349209" y="1259693"/>
                  <a:ext cx="485236" cy="9077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302FFB93-FB28-1C12-E883-978F9CDE71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49209" y="1259693"/>
                  <a:ext cx="485236" cy="90774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3F14B8A1-7114-950C-A67C-ED243C61A396}"/>
                    </a:ext>
                  </a:extLst>
                </p:cNvPr>
                <p:cNvSpPr txBox="1"/>
                <p:nvPr/>
              </p:nvSpPr>
              <p:spPr bwMode="auto">
                <a:xfrm>
                  <a:off x="6182045" y="1264085"/>
                  <a:ext cx="48523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3F14B8A1-7114-950C-A67C-ED243C61A3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82045" y="1264085"/>
                  <a:ext cx="485236" cy="89896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C4D0E261-1CEB-B6DC-23EB-A9F8F76511A1}"/>
                    </a:ext>
                  </a:extLst>
                </p:cNvPr>
                <p:cNvSpPr txBox="1"/>
                <p:nvPr/>
              </p:nvSpPr>
              <p:spPr bwMode="auto">
                <a:xfrm>
                  <a:off x="7014881" y="1451957"/>
                  <a:ext cx="4852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1</m:t>
                        </m:r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C4D0E261-1CEB-B6DC-23EB-A9F8F76511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14881" y="1451957"/>
                  <a:ext cx="485236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EF7685FD-351C-7BB9-EE78-77199F333A1B}"/>
                    </a:ext>
                  </a:extLst>
                </p:cNvPr>
                <p:cNvSpPr txBox="1"/>
                <p:nvPr/>
              </p:nvSpPr>
              <p:spPr bwMode="auto">
                <a:xfrm>
                  <a:off x="7847717" y="1264085"/>
                  <a:ext cx="48523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EF7685FD-351C-7BB9-EE78-77199F333A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47717" y="1264085"/>
                  <a:ext cx="485236" cy="89896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7C2A8CEF-511B-C33F-3A65-B3CA530F2BEE}"/>
                    </a:ext>
                  </a:extLst>
                </p:cNvPr>
                <p:cNvSpPr txBox="1"/>
                <p:nvPr/>
              </p:nvSpPr>
              <p:spPr bwMode="auto">
                <a:xfrm>
                  <a:off x="8680555" y="1451957"/>
                  <a:ext cx="4852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0</m:t>
                        </m:r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7C2A8CEF-511B-C33F-3A65-B3CA530F2B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80555" y="1451957"/>
                  <a:ext cx="485236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4" name="椭圆 43">
            <a:extLst>
              <a:ext uri="{FF2B5EF4-FFF2-40B4-BE49-F238E27FC236}">
                <a16:creationId xmlns:a16="http://schemas.microsoft.com/office/drawing/2014/main" id="{2697EDC1-FF50-35F8-42BC-E8D9FE989150}"/>
              </a:ext>
            </a:extLst>
          </p:cNvPr>
          <p:cNvSpPr/>
          <p:nvPr/>
        </p:nvSpPr>
        <p:spPr>
          <a:xfrm>
            <a:off x="2831108" y="1228117"/>
            <a:ext cx="485234" cy="103582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755EA9B1-3A81-B484-0B38-7D96579D1D09}"/>
              </a:ext>
            </a:extLst>
          </p:cNvPr>
          <p:cNvSpPr/>
          <p:nvPr/>
        </p:nvSpPr>
        <p:spPr>
          <a:xfrm>
            <a:off x="5338945" y="1233442"/>
            <a:ext cx="485234" cy="1008285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B3338EA2-7E0B-3173-D1F2-CDF64339727D}"/>
              </a:ext>
            </a:extLst>
          </p:cNvPr>
          <p:cNvGrpSpPr/>
          <p:nvPr/>
        </p:nvGrpSpPr>
        <p:grpSpPr>
          <a:xfrm>
            <a:off x="1633640" y="2466686"/>
            <a:ext cx="3958187" cy="976071"/>
            <a:chOff x="1633640" y="2466686"/>
            <a:chExt cx="3958187" cy="976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F02A5466-5331-1433-4872-808E97CB1479}"/>
                    </a:ext>
                  </a:extLst>
                </p:cNvPr>
                <p:cNvSpPr txBox="1"/>
                <p:nvPr/>
              </p:nvSpPr>
              <p:spPr bwMode="auto">
                <a:xfrm>
                  <a:off x="1633640" y="2540972"/>
                  <a:ext cx="485236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F02A5466-5331-1433-4872-808E97CB14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33640" y="2540972"/>
                  <a:ext cx="485236" cy="90178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8F0F83F1-DE01-30D8-144D-5367A4741953}"/>
                </a:ext>
              </a:extLst>
            </p:cNvPr>
            <p:cNvCxnSpPr/>
            <p:nvPr/>
          </p:nvCxnSpPr>
          <p:spPr>
            <a:xfrm>
              <a:off x="2128207" y="3060443"/>
              <a:ext cx="3456000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8079ED6-76BA-7E41-E667-049462333E87}"/>
                </a:ext>
              </a:extLst>
            </p:cNvPr>
            <p:cNvSpPr txBox="1"/>
            <p:nvPr/>
          </p:nvSpPr>
          <p:spPr>
            <a:xfrm>
              <a:off x="2107085" y="2466686"/>
              <a:ext cx="3484742" cy="57304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solidFill>
                    <a:srgbClr val="006443"/>
                  </a:solidFill>
                  <a:latin typeface="+mn-ea"/>
                  <a:ea typeface="+mn-ea"/>
                </a:defRPr>
              </a:lvl1pPr>
            </a:lstStyle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+mj-ea"/>
                  <a:ea typeface="+mj-ea"/>
                </a:rPr>
                <a:t>分子、分母交换位置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57FC4DC2-1A64-50ED-6011-641B40954566}"/>
                  </a:ext>
                </a:extLst>
              </p:cNvPr>
              <p:cNvSpPr txBox="1"/>
              <p:nvPr/>
            </p:nvSpPr>
            <p:spPr bwMode="auto">
              <a:xfrm>
                <a:off x="5580489" y="2540972"/>
                <a:ext cx="485236" cy="9126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57FC4DC2-1A64-50ED-6011-641B40954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0489" y="2540972"/>
                <a:ext cx="485236" cy="91262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67E2EEDF-5505-342D-81F7-7E5F431362E7}"/>
                  </a:ext>
                </a:extLst>
              </p:cNvPr>
              <p:cNvSpPr txBox="1"/>
              <p:nvPr/>
            </p:nvSpPr>
            <p:spPr bwMode="auto">
              <a:xfrm>
                <a:off x="6681498" y="2540972"/>
                <a:ext cx="2051952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67E2EEDF-5505-342D-81F7-7E5F431362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1498" y="2540972"/>
                <a:ext cx="2051952" cy="91057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D062EBA-EC9B-7ED4-83A7-C50B850E4A72}"/>
                  </a:ext>
                </a:extLst>
              </p:cNvPr>
              <p:cNvSpPr txBox="1"/>
              <p:nvPr/>
            </p:nvSpPr>
            <p:spPr bwMode="auto">
              <a:xfrm>
                <a:off x="8836868" y="2540972"/>
                <a:ext cx="2443841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a:rPr lang="zh-CN" altLang="en-US" sz="2800" b="1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倒数</m:t>
                      </m:r>
                      <m:r>
                        <a:rPr lang="zh-CN" altLang="en-US" sz="2800" b="1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是</m:t>
                      </m:r>
                      <m:f>
                        <m:fPr>
                          <m:ctrlPr>
                            <a:rPr lang="en-US" altLang="zh-CN" sz="28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D062EBA-EC9B-7ED4-83A7-C50B850E4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36868" y="2540972"/>
                <a:ext cx="2443841" cy="91057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组合 67">
            <a:extLst>
              <a:ext uri="{FF2B5EF4-FFF2-40B4-BE49-F238E27FC236}">
                <a16:creationId xmlns:a16="http://schemas.microsoft.com/office/drawing/2014/main" id="{C54C538F-2084-EEAE-9B1D-4B498C530297}"/>
              </a:ext>
            </a:extLst>
          </p:cNvPr>
          <p:cNvGrpSpPr/>
          <p:nvPr/>
        </p:nvGrpSpPr>
        <p:grpSpPr>
          <a:xfrm>
            <a:off x="905851" y="3679666"/>
            <a:ext cx="4685976" cy="1019902"/>
            <a:chOff x="905851" y="3679666"/>
            <a:chExt cx="4685976" cy="10199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0AAE20FA-DA81-8E2B-C732-04568D9E7BBA}"/>
                    </a:ext>
                  </a:extLst>
                </p:cNvPr>
                <p:cNvSpPr txBox="1"/>
                <p:nvPr/>
              </p:nvSpPr>
              <p:spPr bwMode="auto">
                <a:xfrm>
                  <a:off x="905851" y="3800604"/>
                  <a:ext cx="1217061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6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0AAE20FA-DA81-8E2B-C732-04568D9E7B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5851" y="3800604"/>
                  <a:ext cx="1217061" cy="89896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44BC40D8-B67B-F725-A575-888C7F322DCD}"/>
                </a:ext>
              </a:extLst>
            </p:cNvPr>
            <p:cNvCxnSpPr/>
            <p:nvPr/>
          </p:nvCxnSpPr>
          <p:spPr>
            <a:xfrm>
              <a:off x="2128207" y="4273423"/>
              <a:ext cx="3456000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9D436736-2F2D-AFAA-23FE-ACDBAA6D6E3B}"/>
                </a:ext>
              </a:extLst>
            </p:cNvPr>
            <p:cNvSpPr txBox="1"/>
            <p:nvPr/>
          </p:nvSpPr>
          <p:spPr>
            <a:xfrm>
              <a:off x="2107085" y="3679666"/>
              <a:ext cx="3484742" cy="57304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solidFill>
                    <a:srgbClr val="006443"/>
                  </a:solidFill>
                  <a:latin typeface="+mn-ea"/>
                  <a:ea typeface="+mn-ea"/>
                </a:defRPr>
              </a:lvl1pPr>
            </a:lstStyle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+mj-ea"/>
                  <a:ea typeface="+mj-ea"/>
                </a:rPr>
                <a:t>分子、分母交换位置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55DE3C43-10C3-E717-D6AC-9DB56058B065}"/>
                  </a:ext>
                </a:extLst>
              </p:cNvPr>
              <p:cNvSpPr txBox="1"/>
              <p:nvPr/>
            </p:nvSpPr>
            <p:spPr bwMode="auto">
              <a:xfrm>
                <a:off x="5580489" y="3772613"/>
                <a:ext cx="485236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55DE3C43-10C3-E717-D6AC-9DB56058B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0489" y="3772613"/>
                <a:ext cx="485236" cy="90178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3B5AAD1E-A91B-8551-9360-15273E25B8F1}"/>
                  </a:ext>
                </a:extLst>
              </p:cNvPr>
              <p:cNvSpPr txBox="1"/>
              <p:nvPr/>
            </p:nvSpPr>
            <p:spPr bwMode="auto">
              <a:xfrm>
                <a:off x="6681498" y="3763283"/>
                <a:ext cx="2051952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黑体" panose="02010609060101010101" pitchFamily="49" charset="-122"/>
                        </a:rPr>
                        <m:t>6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3B5AAD1E-A91B-8551-9360-15273E25B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1498" y="3763283"/>
                <a:ext cx="2051952" cy="91057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C810811A-B9B8-1977-403D-F304555A7ED9}"/>
                  </a:ext>
                </a:extLst>
              </p:cNvPr>
              <p:cNvSpPr txBox="1"/>
              <p:nvPr/>
            </p:nvSpPr>
            <p:spPr bwMode="auto">
              <a:xfrm>
                <a:off x="8836868" y="3763283"/>
                <a:ext cx="2443841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黑体" panose="02010609060101010101" pitchFamily="49" charset="-122"/>
                        </a:rPr>
                        <m:t>6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 </m:t>
                      </m:r>
                      <m:r>
                        <a:rPr lang="zh-CN" altLang="en-US" sz="2800" b="1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的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倒数</m:t>
                      </m:r>
                      <m:r>
                        <a:rPr lang="zh-CN" altLang="en-US" sz="2800" b="1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是</m:t>
                      </m:r>
                      <m:f>
                        <m:fPr>
                          <m:ctrlPr>
                            <a:rPr lang="en-US" altLang="zh-CN" sz="28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C810811A-B9B8-1977-403D-F304555A7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36868" y="3763283"/>
                <a:ext cx="2443841" cy="91057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组合 70">
            <a:extLst>
              <a:ext uri="{FF2B5EF4-FFF2-40B4-BE49-F238E27FC236}">
                <a16:creationId xmlns:a16="http://schemas.microsoft.com/office/drawing/2014/main" id="{37FE38BB-3C4C-7CE3-B2F9-62983B77CFDA}"/>
              </a:ext>
            </a:extLst>
          </p:cNvPr>
          <p:cNvGrpSpPr/>
          <p:nvPr/>
        </p:nvGrpSpPr>
        <p:grpSpPr>
          <a:xfrm>
            <a:off x="1633640" y="5069926"/>
            <a:ext cx="3958187" cy="970429"/>
            <a:chOff x="1633640" y="5069926"/>
            <a:chExt cx="3958187" cy="9704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84B29423-2532-2B8F-9692-7D99F6512E74}"/>
                    </a:ext>
                  </a:extLst>
                </p:cNvPr>
                <p:cNvSpPr txBox="1"/>
                <p:nvPr/>
              </p:nvSpPr>
              <p:spPr bwMode="auto">
                <a:xfrm>
                  <a:off x="1633640" y="5144212"/>
                  <a:ext cx="485236" cy="89614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7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84B29423-2532-2B8F-9692-7D99F6512E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33640" y="5144212"/>
                  <a:ext cx="485236" cy="896143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5E113E87-FC5D-0DC1-D6A1-36CC9F77FC71}"/>
                </a:ext>
              </a:extLst>
            </p:cNvPr>
            <p:cNvCxnSpPr/>
            <p:nvPr/>
          </p:nvCxnSpPr>
          <p:spPr>
            <a:xfrm>
              <a:off x="2128207" y="5663683"/>
              <a:ext cx="3456000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4F729D9F-795B-5FF3-60E3-1CB6EA6C9EFF}"/>
                </a:ext>
              </a:extLst>
            </p:cNvPr>
            <p:cNvSpPr txBox="1"/>
            <p:nvPr/>
          </p:nvSpPr>
          <p:spPr>
            <a:xfrm>
              <a:off x="2107085" y="5069926"/>
              <a:ext cx="3484742" cy="57304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solidFill>
                    <a:srgbClr val="006443"/>
                  </a:solidFill>
                  <a:latin typeface="+mn-ea"/>
                  <a:ea typeface="+mn-ea"/>
                </a:defRPr>
              </a:lvl1pPr>
            </a:lstStyle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+mj-ea"/>
                  <a:ea typeface="+mj-ea"/>
                </a:rPr>
                <a:t>分子、分母交换位置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0FA48491-8554-7601-ED8F-D19304F1539A}"/>
                  </a:ext>
                </a:extLst>
              </p:cNvPr>
              <p:cNvSpPr txBox="1"/>
              <p:nvPr/>
            </p:nvSpPr>
            <p:spPr bwMode="auto">
              <a:xfrm>
                <a:off x="5580489" y="5144212"/>
                <a:ext cx="485236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0FA48491-8554-7601-ED8F-D19304F15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0489" y="5144212"/>
                <a:ext cx="485236" cy="90178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3762F26E-56A3-CA2B-F765-E6B2F7EE05C1}"/>
                  </a:ext>
                </a:extLst>
              </p:cNvPr>
              <p:cNvSpPr txBox="1"/>
              <p:nvPr/>
            </p:nvSpPr>
            <p:spPr bwMode="auto">
              <a:xfrm>
                <a:off x="6681498" y="5144212"/>
                <a:ext cx="2051952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黑体" panose="02010609060101010101" pitchFamily="49" charset="-122"/>
                        </a:rPr>
                        <m:t>1</m:t>
                      </m:r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3762F26E-56A3-CA2B-F765-E6B2F7EE0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1498" y="5144212"/>
                <a:ext cx="2051952" cy="91057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AC0D177F-1B09-29AA-7C2C-F61A20869F46}"/>
                  </a:ext>
                </a:extLst>
              </p:cNvPr>
              <p:cNvSpPr txBox="1"/>
              <p:nvPr/>
            </p:nvSpPr>
            <p:spPr bwMode="auto">
              <a:xfrm>
                <a:off x="8836868" y="5144212"/>
                <a:ext cx="2443841" cy="8995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zh-CN" altLang="en-US" sz="2800" b="1" i="0">
                          <a:latin typeface="+mj-lt"/>
                          <a:ea typeface="黑体" panose="02010609060101010101" pitchFamily="49" charset="-122"/>
                        </a:rPr>
                        <m:t>的</m:t>
                      </m:r>
                      <m:r>
                        <a:rPr lang="zh-CN" altLang="en-US" sz="2800" b="1" i="1" smtClean="0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倒数</m:t>
                      </m:r>
                      <m:r>
                        <a:rPr lang="zh-CN" altLang="en-US" sz="2800" b="1" i="1"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是</m:t>
                      </m:r>
                      <m:f>
                        <m:fPr>
                          <m:ctrlPr>
                            <a:rPr lang="en-US" altLang="zh-CN" sz="28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28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AC0D177F-1B09-29AA-7C2C-F61A20869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36868" y="5144212"/>
                <a:ext cx="2443841" cy="89954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椭圆 65">
            <a:extLst>
              <a:ext uri="{FF2B5EF4-FFF2-40B4-BE49-F238E27FC236}">
                <a16:creationId xmlns:a16="http://schemas.microsoft.com/office/drawing/2014/main" id="{E98A016B-93AE-1C03-0C2B-2FA848311F2D}"/>
              </a:ext>
            </a:extLst>
          </p:cNvPr>
          <p:cNvSpPr/>
          <p:nvPr/>
        </p:nvSpPr>
        <p:spPr>
          <a:xfrm>
            <a:off x="3670864" y="1228117"/>
            <a:ext cx="485234" cy="1035824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91840689-6536-ACF9-69D1-A1CFE753DF47}"/>
              </a:ext>
            </a:extLst>
          </p:cNvPr>
          <p:cNvSpPr/>
          <p:nvPr/>
        </p:nvSpPr>
        <p:spPr>
          <a:xfrm>
            <a:off x="6169370" y="1233442"/>
            <a:ext cx="485234" cy="1008285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33E117A6-69B1-922A-AA3B-C7574A590637}"/>
              </a:ext>
            </a:extLst>
          </p:cNvPr>
          <p:cNvSpPr/>
          <p:nvPr/>
        </p:nvSpPr>
        <p:spPr>
          <a:xfrm>
            <a:off x="4510621" y="1228117"/>
            <a:ext cx="485234" cy="103582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89ED6197-77BD-D2D7-82A9-D71ECE68A9DD}"/>
              </a:ext>
            </a:extLst>
          </p:cNvPr>
          <p:cNvSpPr/>
          <p:nvPr/>
        </p:nvSpPr>
        <p:spPr>
          <a:xfrm>
            <a:off x="7839549" y="1233442"/>
            <a:ext cx="485234" cy="100828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725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50" grpId="0"/>
      <p:bldP spid="51" grpId="0"/>
      <p:bldP spid="52" grpId="0"/>
      <p:bldP spid="57" grpId="0"/>
      <p:bldP spid="58" grpId="0"/>
      <p:bldP spid="59" grpId="0"/>
      <p:bldP spid="63" grpId="0"/>
      <p:bldP spid="64" grpId="0"/>
      <p:bldP spid="65" grpId="0"/>
      <p:bldP spid="66" grpId="0" animBg="1"/>
      <p:bldP spid="67" grpId="0" animBg="1"/>
      <p:bldP spid="69" grpId="0" animBg="1"/>
      <p:bldP spid="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F3A35113-F4C7-EB0B-2660-791FA2816345}"/>
              </a:ext>
            </a:extLst>
          </p:cNvPr>
          <p:cNvSpPr/>
          <p:nvPr/>
        </p:nvSpPr>
        <p:spPr>
          <a:xfrm>
            <a:off x="462106" y="42997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141A690-B166-D806-4CA5-BA57191248D8}"/>
              </a:ext>
            </a:extLst>
          </p:cNvPr>
          <p:cNvSpPr txBox="1"/>
          <p:nvPr/>
        </p:nvSpPr>
        <p:spPr>
          <a:xfrm>
            <a:off x="1484348" y="411311"/>
            <a:ext cx="10170894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下面哪两个数互为倒数？你是怎样找一个数的倒数的？</a:t>
            </a: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554993CF-A6E7-FFB1-AEEE-9C1EC5F4FBEC}"/>
              </a:ext>
            </a:extLst>
          </p:cNvPr>
          <p:cNvGrpSpPr/>
          <p:nvPr/>
        </p:nvGrpSpPr>
        <p:grpSpPr>
          <a:xfrm>
            <a:off x="2850701" y="1259693"/>
            <a:ext cx="6315090" cy="907749"/>
            <a:chOff x="2850701" y="1259693"/>
            <a:chExt cx="6315090" cy="9077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DDAED496-209E-0D7F-C0DB-097B1414FDC2}"/>
                    </a:ext>
                  </a:extLst>
                </p:cNvPr>
                <p:cNvSpPr txBox="1"/>
                <p:nvPr/>
              </p:nvSpPr>
              <p:spPr bwMode="auto">
                <a:xfrm>
                  <a:off x="3683537" y="1451957"/>
                  <a:ext cx="4852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6</m:t>
                        </m:r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DDAED496-209E-0D7F-C0DB-097B1414FD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83537" y="1451957"/>
                  <a:ext cx="485236" cy="52322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96984D9E-2EBD-7D16-47A9-0D042EE1F624}"/>
                    </a:ext>
                  </a:extLst>
                </p:cNvPr>
                <p:cNvSpPr txBox="1"/>
                <p:nvPr/>
              </p:nvSpPr>
              <p:spPr bwMode="auto">
                <a:xfrm>
                  <a:off x="2850701" y="1262675"/>
                  <a:ext cx="485236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96984D9E-2EBD-7D16-47A9-0D042EE1F6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50701" y="1262675"/>
                  <a:ext cx="485236" cy="90178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A364AC31-7ABB-166D-5F55-38C9E0F5A4C2}"/>
                    </a:ext>
                  </a:extLst>
                </p:cNvPr>
                <p:cNvSpPr txBox="1"/>
                <p:nvPr/>
              </p:nvSpPr>
              <p:spPr bwMode="auto">
                <a:xfrm>
                  <a:off x="4516373" y="1264085"/>
                  <a:ext cx="48523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7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A364AC31-7ABB-166D-5F55-38C9E0F5A4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16373" y="1264085"/>
                  <a:ext cx="485236" cy="89896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F35B3812-76ED-1E5B-A4FC-A93BC7DDE3C6}"/>
                    </a:ext>
                  </a:extLst>
                </p:cNvPr>
                <p:cNvSpPr txBox="1"/>
                <p:nvPr/>
              </p:nvSpPr>
              <p:spPr bwMode="auto">
                <a:xfrm>
                  <a:off x="5349209" y="1259693"/>
                  <a:ext cx="485236" cy="9077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F35B3812-76ED-1E5B-A4FC-A93BC7DDE3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49209" y="1259693"/>
                  <a:ext cx="485236" cy="90774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962CBD92-4213-07B7-EAD5-7C9A57B9D750}"/>
                    </a:ext>
                  </a:extLst>
                </p:cNvPr>
                <p:cNvSpPr txBox="1"/>
                <p:nvPr/>
              </p:nvSpPr>
              <p:spPr bwMode="auto">
                <a:xfrm>
                  <a:off x="6182045" y="1264085"/>
                  <a:ext cx="48523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962CBD92-4213-07B7-EAD5-7C9A57B9D7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82045" y="1264085"/>
                  <a:ext cx="485236" cy="89896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31493B57-3861-ECFD-998C-07E2F6AF0164}"/>
                    </a:ext>
                  </a:extLst>
                </p:cNvPr>
                <p:cNvSpPr txBox="1"/>
                <p:nvPr/>
              </p:nvSpPr>
              <p:spPr bwMode="auto">
                <a:xfrm>
                  <a:off x="7014881" y="1451957"/>
                  <a:ext cx="4852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1</m:t>
                        </m:r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31493B57-3861-ECFD-998C-07E2F6AF01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14881" y="1451957"/>
                  <a:ext cx="485236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A636F3D8-56F8-AC84-3D67-4883F916B9CD}"/>
                    </a:ext>
                  </a:extLst>
                </p:cNvPr>
                <p:cNvSpPr txBox="1"/>
                <p:nvPr/>
              </p:nvSpPr>
              <p:spPr bwMode="auto">
                <a:xfrm>
                  <a:off x="7847717" y="1264085"/>
                  <a:ext cx="48523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A636F3D8-56F8-AC84-3D67-4883F916B9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47717" y="1264085"/>
                  <a:ext cx="485236" cy="89896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11B6B24E-E5F4-9F36-DB6B-435A7FD96C00}"/>
                    </a:ext>
                  </a:extLst>
                </p:cNvPr>
                <p:cNvSpPr txBox="1"/>
                <p:nvPr/>
              </p:nvSpPr>
              <p:spPr bwMode="auto">
                <a:xfrm>
                  <a:off x="8680555" y="1451957"/>
                  <a:ext cx="4852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0</m:t>
                        </m:r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11B6B24E-E5F4-9F36-DB6B-435A7FD96C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80555" y="1451957"/>
                  <a:ext cx="485236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椭圆 48">
            <a:extLst>
              <a:ext uri="{FF2B5EF4-FFF2-40B4-BE49-F238E27FC236}">
                <a16:creationId xmlns:a16="http://schemas.microsoft.com/office/drawing/2014/main" id="{3E06A60F-A295-050F-F0BD-876FE88FD014}"/>
              </a:ext>
            </a:extLst>
          </p:cNvPr>
          <p:cNvSpPr/>
          <p:nvPr/>
        </p:nvSpPr>
        <p:spPr>
          <a:xfrm>
            <a:off x="7014881" y="1405302"/>
            <a:ext cx="485234" cy="64171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CE27D7F-1050-191F-C006-FC40D3CDB838}"/>
              </a:ext>
            </a:extLst>
          </p:cNvPr>
          <p:cNvSpPr/>
          <p:nvPr/>
        </p:nvSpPr>
        <p:spPr>
          <a:xfrm>
            <a:off x="8666400" y="1395971"/>
            <a:ext cx="485234" cy="64171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DD72E06-5244-2442-CD21-43C149855FF6}"/>
              </a:ext>
            </a:extLst>
          </p:cNvPr>
          <p:cNvGrpSpPr/>
          <p:nvPr/>
        </p:nvGrpSpPr>
        <p:grpSpPr>
          <a:xfrm>
            <a:off x="956637" y="2455594"/>
            <a:ext cx="10034831" cy="1267318"/>
            <a:chOff x="3205309" y="3901383"/>
            <a:chExt cx="10034831" cy="1267318"/>
          </a:xfrm>
        </p:grpSpPr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D4F744DE-F77C-E8F0-E4DF-A5D4EC2F7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3205309" y="3901383"/>
              <a:ext cx="1173722" cy="1140813"/>
            </a:xfrm>
            <a:prstGeom prst="rect">
              <a:avLst/>
            </a:prstGeom>
          </p:spPr>
        </p:pic>
        <p:sp>
          <p:nvSpPr>
            <p:cNvPr id="53" name="AutoShape 3">
              <a:extLst>
                <a:ext uri="{FF2B5EF4-FFF2-40B4-BE49-F238E27FC236}">
                  <a16:creationId xmlns:a16="http://schemas.microsoft.com/office/drawing/2014/main" id="{7327DD0F-C2C1-5076-1317-4EC1EC143EB0}"/>
                </a:ext>
              </a:extLst>
            </p:cNvPr>
            <p:cNvSpPr/>
            <p:nvPr/>
          </p:nvSpPr>
          <p:spPr bwMode="auto">
            <a:xfrm>
              <a:off x="4671992" y="3917461"/>
              <a:ext cx="8568148" cy="1251240"/>
            </a:xfrm>
            <a:prstGeom prst="wedgeRoundRectCallout">
              <a:avLst>
                <a:gd name="adj1" fmla="val -54339"/>
                <a:gd name="adj2" fmla="val -20182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en-US" altLang="zh-CN" sz="2800" b="1" dirty="0">
                  <a:latin typeface="+mn-lt"/>
                  <a:ea typeface="+mj-ea"/>
                </a:rPr>
                <a:t>1</a:t>
              </a:r>
              <a:r>
                <a:rPr lang="zh-CN" altLang="en-US" sz="2800" b="1" dirty="0">
                  <a:latin typeface="+mn-lt"/>
                  <a:ea typeface="+mj-ea"/>
                </a:rPr>
                <a:t> 和 </a:t>
              </a:r>
              <a:r>
                <a:rPr lang="en-US" altLang="zh-CN" sz="2800" b="1" dirty="0">
                  <a:latin typeface="+mn-lt"/>
                  <a:ea typeface="+mj-ea"/>
                </a:rPr>
                <a:t>0</a:t>
              </a:r>
              <a:r>
                <a:rPr lang="zh-CN" altLang="en-US" sz="2800" b="1" dirty="0">
                  <a:latin typeface="+mn-lt"/>
                  <a:ea typeface="+mj-ea"/>
                </a:rPr>
                <a:t> 有没有倒数？如果有，它们的倒数分别是几？</a:t>
              </a:r>
              <a:endParaRPr lang="en-US" altLang="zh-CN" sz="2800" b="1" dirty="0">
                <a:latin typeface="+mn-lt"/>
                <a:ea typeface="+mj-ea"/>
              </a:endParaRPr>
            </a:p>
            <a:p>
              <a:pPr algn="ctr" latinLnBrk="1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zh-CN" altLang="en-US" sz="2800" b="1" dirty="0">
                  <a:latin typeface="+mn-lt"/>
                  <a:ea typeface="+mj-ea"/>
                </a:rPr>
                <a:t>如果没有，为什么？</a:t>
              </a:r>
              <a:endParaRPr lang="en-US" altLang="zh-CN" sz="2800" b="1" dirty="0">
                <a:latin typeface="+mn-lt"/>
                <a:ea typeface="+mj-ea"/>
              </a:endParaRPr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ABF7A962-1498-2D2C-D99F-A0B5CB308E62}"/>
              </a:ext>
            </a:extLst>
          </p:cNvPr>
          <p:cNvSpPr txBox="1"/>
          <p:nvPr/>
        </p:nvSpPr>
        <p:spPr>
          <a:xfrm>
            <a:off x="2423320" y="4027142"/>
            <a:ext cx="856814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因为</a:t>
            </a:r>
            <a:r>
              <a:rPr lang="en-US" altLang="zh-CN" dirty="0"/>
              <a:t>1×1 = 1</a:t>
            </a:r>
            <a:r>
              <a:rPr lang="zh-CN" altLang="en-US" dirty="0"/>
              <a:t>，所以 </a:t>
            </a:r>
            <a:r>
              <a:rPr lang="en-US" altLang="zh-CN" dirty="0"/>
              <a:t>1 </a:t>
            </a:r>
            <a:r>
              <a:rPr lang="zh-CN" altLang="en-US" dirty="0"/>
              <a:t>的倒数是 </a:t>
            </a:r>
            <a:r>
              <a:rPr lang="en-US" altLang="zh-CN" dirty="0"/>
              <a:t>1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C7FF990-EE4F-DC4A-0529-E72E0CC2D8FD}"/>
              </a:ext>
            </a:extLst>
          </p:cNvPr>
          <p:cNvSpPr txBox="1"/>
          <p:nvPr/>
        </p:nvSpPr>
        <p:spPr>
          <a:xfrm>
            <a:off x="2383207" y="4799332"/>
            <a:ext cx="8568148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因为 </a:t>
            </a:r>
            <a:r>
              <a:rPr lang="en-US" altLang="zh-CN" dirty="0"/>
              <a:t>0 </a:t>
            </a:r>
            <a:r>
              <a:rPr lang="zh-CN" altLang="en-US" dirty="0"/>
              <a:t>与任何数相乘的积都不可能是 </a:t>
            </a:r>
            <a:r>
              <a:rPr lang="en-US" altLang="zh-CN" dirty="0"/>
              <a:t>1</a:t>
            </a:r>
            <a:r>
              <a:rPr lang="zh-CN" altLang="en-US" dirty="0"/>
              <a:t>，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所以 </a:t>
            </a:r>
            <a:r>
              <a:rPr lang="en-US" altLang="zh-CN" dirty="0"/>
              <a:t>0 </a:t>
            </a:r>
            <a:r>
              <a:rPr lang="zh-CN" altLang="en-US" dirty="0"/>
              <a:t>没有倒数。</a:t>
            </a:r>
          </a:p>
        </p:txBody>
      </p:sp>
    </p:spTree>
    <p:extLst>
      <p:ext uri="{BB962C8B-B14F-4D97-AF65-F5344CB8AC3E}">
        <p14:creationId xmlns:p14="http://schemas.microsoft.com/office/powerpoint/2010/main" val="3407974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6" grpId="0"/>
      <p:bldP spid="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2CB0B2C5-D35C-3949-5732-9D648D747156}"/>
              </a:ext>
            </a:extLst>
          </p:cNvPr>
          <p:cNvSpPr/>
          <p:nvPr/>
        </p:nvSpPr>
        <p:spPr>
          <a:xfrm>
            <a:off x="462106" y="42997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5E9812E-1FD8-B192-48B0-44F8403AA4BD}"/>
              </a:ext>
            </a:extLst>
          </p:cNvPr>
          <p:cNvSpPr txBox="1"/>
          <p:nvPr/>
        </p:nvSpPr>
        <p:spPr>
          <a:xfrm>
            <a:off x="1484348" y="411311"/>
            <a:ext cx="10170894" cy="6417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sz="3200" dirty="0"/>
              <a:t>下面哪两个数互为倒数？你是怎样找一个数的倒数的？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FF2DDBE-2E38-CB74-B118-959838CEDB9A}"/>
              </a:ext>
            </a:extLst>
          </p:cNvPr>
          <p:cNvGrpSpPr/>
          <p:nvPr/>
        </p:nvGrpSpPr>
        <p:grpSpPr>
          <a:xfrm>
            <a:off x="2850701" y="1259693"/>
            <a:ext cx="6315090" cy="907749"/>
            <a:chOff x="2850701" y="1259693"/>
            <a:chExt cx="6315090" cy="9077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B8842F1D-0C30-8749-E206-B333EEE302E7}"/>
                    </a:ext>
                  </a:extLst>
                </p:cNvPr>
                <p:cNvSpPr txBox="1"/>
                <p:nvPr/>
              </p:nvSpPr>
              <p:spPr bwMode="auto">
                <a:xfrm>
                  <a:off x="3683537" y="1451957"/>
                  <a:ext cx="4852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6</m:t>
                        </m:r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B8842F1D-0C30-8749-E206-B333EEE302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83537" y="1451957"/>
                  <a:ext cx="485236" cy="52322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039A96E1-D5EE-A4F2-73BB-59F12A6A8FBE}"/>
                    </a:ext>
                  </a:extLst>
                </p:cNvPr>
                <p:cNvSpPr txBox="1"/>
                <p:nvPr/>
              </p:nvSpPr>
              <p:spPr bwMode="auto">
                <a:xfrm>
                  <a:off x="2850701" y="1262675"/>
                  <a:ext cx="485236" cy="9017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039A96E1-D5EE-A4F2-73BB-59F12A6A8F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50701" y="1262675"/>
                  <a:ext cx="485236" cy="90178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BFE5BDC7-818B-BF35-2AF0-A46BF65725A5}"/>
                    </a:ext>
                  </a:extLst>
                </p:cNvPr>
                <p:cNvSpPr txBox="1"/>
                <p:nvPr/>
              </p:nvSpPr>
              <p:spPr bwMode="auto">
                <a:xfrm>
                  <a:off x="4516373" y="1264085"/>
                  <a:ext cx="48523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7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BFE5BDC7-818B-BF35-2AF0-A46BF65725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16373" y="1264085"/>
                  <a:ext cx="485236" cy="89896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238BF630-DDFF-3107-34D1-3934DB2FBE7F}"/>
                    </a:ext>
                  </a:extLst>
                </p:cNvPr>
                <p:cNvSpPr txBox="1"/>
                <p:nvPr/>
              </p:nvSpPr>
              <p:spPr bwMode="auto">
                <a:xfrm>
                  <a:off x="5349209" y="1259693"/>
                  <a:ext cx="485236" cy="9077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3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238BF630-DDFF-3107-34D1-3934DB2FBE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49209" y="1259693"/>
                  <a:ext cx="485236" cy="90774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FC79B0CC-A28D-62FE-ED81-406D7D1ECC94}"/>
                    </a:ext>
                  </a:extLst>
                </p:cNvPr>
                <p:cNvSpPr txBox="1"/>
                <p:nvPr/>
              </p:nvSpPr>
              <p:spPr bwMode="auto">
                <a:xfrm>
                  <a:off x="6182045" y="1264085"/>
                  <a:ext cx="48523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FC79B0CC-A28D-62FE-ED81-406D7D1ECC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82045" y="1264085"/>
                  <a:ext cx="485236" cy="89896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690DEC3B-0F26-8152-0D52-1DA26ACE266A}"/>
                    </a:ext>
                  </a:extLst>
                </p:cNvPr>
                <p:cNvSpPr txBox="1"/>
                <p:nvPr/>
              </p:nvSpPr>
              <p:spPr bwMode="auto">
                <a:xfrm>
                  <a:off x="7014881" y="1451957"/>
                  <a:ext cx="4852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1</m:t>
                        </m:r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690DEC3B-0F26-8152-0D52-1DA26ACE26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14881" y="1451957"/>
                  <a:ext cx="485236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8B760D30-A183-E844-BEBB-CDED05D948F6}"/>
                    </a:ext>
                  </a:extLst>
                </p:cNvPr>
                <p:cNvSpPr txBox="1"/>
                <p:nvPr/>
              </p:nvSpPr>
              <p:spPr bwMode="auto">
                <a:xfrm>
                  <a:off x="7847717" y="1264085"/>
                  <a:ext cx="485236" cy="8989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0" smtClean="0">
                                <a:latin typeface="+mj-lt"/>
                                <a:ea typeface="黑体" panose="02010609060101010101" pitchFamily="49" charset="-122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8B760D30-A183-E844-BEBB-CDED05D948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47717" y="1264085"/>
                  <a:ext cx="485236" cy="89896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34883A2D-1C12-E233-BE34-D4B4137B71D0}"/>
                    </a:ext>
                  </a:extLst>
                </p:cNvPr>
                <p:cNvSpPr txBox="1"/>
                <p:nvPr/>
              </p:nvSpPr>
              <p:spPr bwMode="auto">
                <a:xfrm>
                  <a:off x="8680555" y="1451957"/>
                  <a:ext cx="485236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  <a:ea typeface="黑体" panose="02010609060101010101" pitchFamily="49" charset="-122"/>
                          </a:rPr>
                          <m:t>0</m:t>
                        </m:r>
                      </m:oMath>
                    </m:oMathPara>
                  </a14:m>
                  <a:endParaRPr lang="en-US" altLang="zh-CN" sz="2800" b="1" dirty="0"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34883A2D-1C12-E233-BE34-D4B4137B71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80555" y="1451957"/>
                  <a:ext cx="485236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906C5031-2B5D-E2D9-52AA-B72384EDF8C4}"/>
              </a:ext>
            </a:extLst>
          </p:cNvPr>
          <p:cNvSpPr txBox="1"/>
          <p:nvPr/>
        </p:nvSpPr>
        <p:spPr>
          <a:xfrm>
            <a:off x="1604357" y="2374109"/>
            <a:ext cx="6794503" cy="7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4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en-US" altLang="zh-CN" dirty="0"/>
              <a:t>0.2 </a:t>
            </a:r>
            <a:r>
              <a:rPr lang="zh-CN" altLang="en-US" dirty="0"/>
              <a:t>有倒数吗？如果有，怎么求？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067A6B06-4CB1-2C12-8B48-200969C905CB}"/>
              </a:ext>
            </a:extLst>
          </p:cNvPr>
          <p:cNvGrpSpPr/>
          <p:nvPr/>
        </p:nvGrpSpPr>
        <p:grpSpPr>
          <a:xfrm>
            <a:off x="1548370" y="3370908"/>
            <a:ext cx="10050885" cy="959686"/>
            <a:chOff x="1548370" y="3370908"/>
            <a:chExt cx="10050885" cy="959686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ECEFA466-1974-B645-FA07-33A5444EB09E}"/>
                </a:ext>
              </a:extLst>
            </p:cNvPr>
            <p:cNvSpPr txBox="1"/>
            <p:nvPr/>
          </p:nvSpPr>
          <p:spPr>
            <a:xfrm>
              <a:off x="1548370" y="3398901"/>
              <a:ext cx="10050885" cy="7778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4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dirty="0"/>
                <a:t>因为 </a:t>
              </a:r>
              <a:r>
                <a:rPr lang="en-US" altLang="zh-CN" dirty="0"/>
                <a:t>0.2 =     </a:t>
              </a:r>
              <a:r>
                <a:rPr lang="zh-CN" altLang="en-US" dirty="0"/>
                <a:t>，而</a:t>
              </a:r>
              <a:r>
                <a:rPr lang="en-US" altLang="zh-CN" dirty="0"/>
                <a:t>    </a:t>
              </a:r>
              <a:r>
                <a:rPr lang="zh-CN" altLang="en-US" dirty="0"/>
                <a:t>的分子、分母交换位置后是 </a:t>
              </a:r>
              <a:r>
                <a:rPr lang="en-US" altLang="zh-CN" dirty="0"/>
                <a:t>5</a:t>
              </a:r>
              <a:r>
                <a:rPr lang="zh-CN" altLang="en-US" dirty="0"/>
                <a:t>，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2A56E8BA-B43D-DAB9-2B07-18BDD604BBA4}"/>
                    </a:ext>
                  </a:extLst>
                </p:cNvPr>
                <p:cNvSpPr txBox="1"/>
                <p:nvPr/>
              </p:nvSpPr>
              <p:spPr bwMode="auto">
                <a:xfrm>
                  <a:off x="3604758" y="3370908"/>
                  <a:ext cx="376794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2A56E8BA-B43D-DAB9-2B07-18BDD604BB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04758" y="3370908"/>
                  <a:ext cx="376794" cy="95968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B2450626-A5AA-324F-189F-B7A4668D6C61}"/>
                    </a:ext>
                  </a:extLst>
                </p:cNvPr>
                <p:cNvSpPr txBox="1"/>
                <p:nvPr/>
              </p:nvSpPr>
              <p:spPr bwMode="auto">
                <a:xfrm>
                  <a:off x="4939035" y="3370908"/>
                  <a:ext cx="376794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B2450626-A5AA-324F-189F-B7A4668D6C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39035" y="3370908"/>
                  <a:ext cx="376794" cy="95968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76D6554-5E4B-583B-40AF-7121FBC34B2D}"/>
              </a:ext>
            </a:extLst>
          </p:cNvPr>
          <p:cNvGrpSpPr/>
          <p:nvPr/>
        </p:nvGrpSpPr>
        <p:grpSpPr>
          <a:xfrm>
            <a:off x="1548371" y="4527903"/>
            <a:ext cx="9396436" cy="959686"/>
            <a:chOff x="1548371" y="4527903"/>
            <a:chExt cx="9396436" cy="959686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77AF9FA-13F4-69CF-2B51-0060E3B1AB93}"/>
                </a:ext>
              </a:extLst>
            </p:cNvPr>
            <p:cNvSpPr txBox="1"/>
            <p:nvPr/>
          </p:nvSpPr>
          <p:spPr>
            <a:xfrm>
              <a:off x="1548371" y="4596464"/>
              <a:ext cx="9396436" cy="7778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400" b="1" strike="noStrike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dirty="0"/>
                <a:t>验证 </a:t>
              </a:r>
              <a:r>
                <a:rPr lang="en-US" altLang="zh-CN" dirty="0"/>
                <a:t>0.2×5 =    ×5 = 1</a:t>
              </a:r>
              <a:r>
                <a:rPr lang="zh-CN" altLang="en-US" dirty="0"/>
                <a:t>，所以 </a:t>
              </a:r>
              <a:r>
                <a:rPr lang="en-US" altLang="zh-CN" dirty="0"/>
                <a:t>0.2 </a:t>
              </a:r>
              <a:r>
                <a:rPr lang="zh-CN" altLang="en-US" dirty="0"/>
                <a:t>的倒数是 </a:t>
              </a:r>
              <a:r>
                <a:rPr lang="en-US" altLang="zh-CN" dirty="0"/>
                <a:t>5</a:t>
              </a:r>
              <a:r>
                <a:rPr lang="zh-CN" altLang="en-US" dirty="0"/>
                <a:t>。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4889CFAD-4D58-2965-090C-5FDB9CD3E799}"/>
                    </a:ext>
                  </a:extLst>
                </p:cNvPr>
                <p:cNvSpPr txBox="1"/>
                <p:nvPr/>
              </p:nvSpPr>
              <p:spPr bwMode="auto">
                <a:xfrm>
                  <a:off x="4201919" y="4527903"/>
                  <a:ext cx="376794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b="1" i="1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en-US" altLang="zh-CN" sz="30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4889CFAD-4D58-2965-090C-5FDB9CD3E7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201919" y="4527903"/>
                  <a:ext cx="376794" cy="95968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78497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33F9B25A-A45F-3F7E-84FA-59EF740C30EB}"/>
              </a:ext>
            </a:extLst>
          </p:cNvPr>
          <p:cNvSpPr txBox="1"/>
          <p:nvPr/>
        </p:nvSpPr>
        <p:spPr>
          <a:xfrm>
            <a:off x="923731" y="1160034"/>
            <a:ext cx="4777274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找倒数的方法：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2A8124A-824E-9A1F-BD1E-C6C6E1B768DC}"/>
              </a:ext>
            </a:extLst>
          </p:cNvPr>
          <p:cNvSpPr txBox="1"/>
          <p:nvPr/>
        </p:nvSpPr>
        <p:spPr>
          <a:xfrm>
            <a:off x="802432" y="1957976"/>
            <a:ext cx="81456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）求分数的倒数：分子、分母交换位置。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5D6C2AA-04D3-EB4D-024D-C74C92D02F67}"/>
              </a:ext>
            </a:extLst>
          </p:cNvPr>
          <p:cNvSpPr txBox="1"/>
          <p:nvPr/>
        </p:nvSpPr>
        <p:spPr>
          <a:xfrm>
            <a:off x="802432" y="2680576"/>
            <a:ext cx="10739534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）求整数（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0 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除外）的倒数：先把整数看成分母是 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 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的 </a:t>
            </a:r>
            <a:endParaRPr lang="en-US" altLang="zh-CN" sz="3200" b="1" dirty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          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分数，再将分子、分母交换位置。</a:t>
            </a:r>
          </a:p>
        </p:txBody>
      </p:sp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D4BB3B80-B05E-FC87-07F5-A3888773C1BC}"/>
              </a:ext>
            </a:extLst>
          </p:cNvPr>
          <p:cNvSpPr/>
          <p:nvPr/>
        </p:nvSpPr>
        <p:spPr>
          <a:xfrm>
            <a:off x="531844" y="410547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6366F7-9782-A432-31BC-41D39B049B07}"/>
              </a:ext>
            </a:extLst>
          </p:cNvPr>
          <p:cNvSpPr txBox="1"/>
          <p:nvPr/>
        </p:nvSpPr>
        <p:spPr>
          <a:xfrm>
            <a:off x="802432" y="4122220"/>
            <a:ext cx="10739534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）求小数的倒数：先将小数化成分数，再将分子、分母 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交换位置。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B3B6BFE-48A3-77BC-FD55-11D7D5448CC1}"/>
              </a:ext>
            </a:extLst>
          </p:cNvPr>
          <p:cNvGrpSpPr/>
          <p:nvPr/>
        </p:nvGrpSpPr>
        <p:grpSpPr>
          <a:xfrm>
            <a:off x="3163078" y="5591858"/>
            <a:ext cx="6746030" cy="734297"/>
            <a:chOff x="3163078" y="5591858"/>
            <a:chExt cx="6746030" cy="734297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C4C87D5A-A407-4D29-9700-221548CBEAC2}"/>
                </a:ext>
              </a:extLst>
            </p:cNvPr>
            <p:cNvSpPr/>
            <p:nvPr/>
          </p:nvSpPr>
          <p:spPr>
            <a:xfrm>
              <a:off x="3163078" y="5591858"/>
              <a:ext cx="6559418" cy="73429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8A34454-FDF4-8824-2048-1A6AF2272050}"/>
                </a:ext>
              </a:extLst>
            </p:cNvPr>
            <p:cNvSpPr txBox="1"/>
            <p:nvPr/>
          </p:nvSpPr>
          <p:spPr>
            <a:xfrm>
              <a:off x="3349689" y="5591858"/>
              <a:ext cx="6559419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/>
                <a:t>注意：</a:t>
              </a:r>
              <a:r>
                <a:rPr lang="en-US" altLang="zh-CN" dirty="0"/>
                <a:t>1 </a:t>
              </a:r>
              <a:r>
                <a:rPr lang="zh-CN" altLang="en-US" dirty="0"/>
                <a:t>的倒数是 </a:t>
              </a:r>
              <a:r>
                <a:rPr lang="en-US" altLang="zh-CN" dirty="0"/>
                <a:t>1</a:t>
              </a:r>
              <a:r>
                <a:rPr lang="zh-CN" altLang="en-US" dirty="0"/>
                <a:t>，</a:t>
              </a:r>
              <a:r>
                <a:rPr lang="en-US" altLang="zh-CN" dirty="0"/>
                <a:t>0 </a:t>
              </a:r>
              <a:r>
                <a:rPr lang="zh-CN" altLang="en-US" dirty="0"/>
                <a:t>没有倒数。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6499958" y="8683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1229303" y="1300442"/>
            <a:ext cx="615121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写出下面各数的倒数。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064FCFE-77CE-3606-62CA-1A970619E1DA}"/>
                  </a:ext>
                </a:extLst>
              </p:cNvPr>
              <p:cNvSpPr txBox="1"/>
              <p:nvPr/>
            </p:nvSpPr>
            <p:spPr bwMode="auto">
              <a:xfrm>
                <a:off x="1800807" y="2355979"/>
                <a:ext cx="662475" cy="955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064FCFE-77CE-3606-62CA-1A970619E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0807" y="2355979"/>
                <a:ext cx="662475" cy="9550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887FB63-B4AC-3859-56B8-A2C2A7B3D206}"/>
                  </a:ext>
                </a:extLst>
              </p:cNvPr>
              <p:cNvSpPr txBox="1"/>
              <p:nvPr/>
            </p:nvSpPr>
            <p:spPr bwMode="auto">
              <a:xfrm>
                <a:off x="3664598" y="2355145"/>
                <a:ext cx="66247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887FB63-B4AC-3859-56B8-A2C2A7B3D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4598" y="2355145"/>
                <a:ext cx="662475" cy="95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2B44CD2-FE5A-64EB-E55F-21A05631D07A}"/>
                  </a:ext>
                </a:extLst>
              </p:cNvPr>
              <p:cNvSpPr txBox="1"/>
              <p:nvPr/>
            </p:nvSpPr>
            <p:spPr bwMode="auto">
              <a:xfrm>
                <a:off x="5528389" y="2556482"/>
                <a:ext cx="662475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黑体" panose="02010609060101010101" pitchFamily="49" charset="-122"/>
                        </a:rPr>
                        <m:t>35</m:t>
                      </m:r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2B44CD2-FE5A-64EB-E55F-21A05631D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8389" y="2556482"/>
                <a:ext cx="66247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E597A7E7-AC80-BC54-126C-68F384F8E287}"/>
                  </a:ext>
                </a:extLst>
              </p:cNvPr>
              <p:cNvSpPr txBox="1"/>
              <p:nvPr/>
            </p:nvSpPr>
            <p:spPr bwMode="auto">
              <a:xfrm>
                <a:off x="7392180" y="2355979"/>
                <a:ext cx="662475" cy="955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E597A7E7-AC80-BC54-126C-68F384F8E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2180" y="2355979"/>
                <a:ext cx="662475" cy="9550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D8C0A52-7504-D5F0-7BB4-41A29F99A14F}"/>
                  </a:ext>
                </a:extLst>
              </p:cNvPr>
              <p:cNvSpPr txBox="1"/>
              <p:nvPr/>
            </p:nvSpPr>
            <p:spPr bwMode="auto">
              <a:xfrm>
                <a:off x="9255969" y="2355979"/>
                <a:ext cx="662475" cy="955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D8C0A52-7504-D5F0-7BB4-41A29F99A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55969" y="2355979"/>
                <a:ext cx="662475" cy="955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文本框 32">
            <a:extLst>
              <a:ext uri="{FF2B5EF4-FFF2-40B4-BE49-F238E27FC236}">
                <a16:creationId xmlns:a16="http://schemas.microsoft.com/office/drawing/2014/main" id="{17E80725-A075-EBD5-C920-D7C429558474}"/>
              </a:ext>
            </a:extLst>
          </p:cNvPr>
          <p:cNvSpPr txBox="1"/>
          <p:nvPr/>
        </p:nvSpPr>
        <p:spPr>
          <a:xfrm>
            <a:off x="1219972" y="4981374"/>
            <a:ext cx="10303329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方法提示：可以通过直接调换一个分数的分子、分母的位置，</a:t>
            </a:r>
            <a:endParaRPr lang="en-US" altLang="zh-CN" dirty="0"/>
          </a:p>
          <a:p>
            <a:r>
              <a:rPr lang="zh-CN" altLang="en-US" dirty="0"/>
              <a:t>得到这个分数的倒数。整数（</a:t>
            </a:r>
            <a:r>
              <a:rPr lang="en-US" altLang="zh-CN" dirty="0"/>
              <a:t>0 </a:t>
            </a:r>
            <a:r>
              <a:rPr lang="zh-CN" altLang="en-US" dirty="0"/>
              <a:t>除外）可看成分母是 </a:t>
            </a:r>
            <a:r>
              <a:rPr lang="en-US" altLang="zh-CN" dirty="0"/>
              <a:t>1 </a:t>
            </a:r>
            <a:r>
              <a:rPr lang="zh-CN" altLang="en-US" dirty="0"/>
              <a:t>的分数。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82145E5D-B375-F8C6-A5B1-CA712D5B9DF9}"/>
                  </a:ext>
                </a:extLst>
              </p:cNvPr>
              <p:cNvSpPr txBox="1"/>
              <p:nvPr/>
            </p:nvSpPr>
            <p:spPr bwMode="auto">
              <a:xfrm>
                <a:off x="1800807" y="3727578"/>
                <a:ext cx="66247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82145E5D-B375-F8C6-A5B1-CA712D5B9D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0807" y="3727578"/>
                <a:ext cx="662475" cy="9566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FDFA665B-67F9-ED6B-B294-36BA83D6D78C}"/>
                  </a:ext>
                </a:extLst>
              </p:cNvPr>
              <p:cNvSpPr txBox="1"/>
              <p:nvPr/>
            </p:nvSpPr>
            <p:spPr bwMode="auto">
              <a:xfrm>
                <a:off x="3638937" y="3727578"/>
                <a:ext cx="662475" cy="9625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FDFA665B-67F9-ED6B-B294-36BA83D6D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38937" y="3727578"/>
                <a:ext cx="662475" cy="9625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椭圆 43">
            <a:extLst>
              <a:ext uri="{FF2B5EF4-FFF2-40B4-BE49-F238E27FC236}">
                <a16:creationId xmlns:a16="http://schemas.microsoft.com/office/drawing/2014/main" id="{C10BE854-BE15-21ED-5877-3F381FFBC8C1}"/>
              </a:ext>
            </a:extLst>
          </p:cNvPr>
          <p:cNvSpPr/>
          <p:nvPr/>
        </p:nvSpPr>
        <p:spPr>
          <a:xfrm>
            <a:off x="5411755" y="2556482"/>
            <a:ext cx="877078" cy="559942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A0014F6-E98C-A400-C79D-478EB7C11B3D}"/>
              </a:ext>
            </a:extLst>
          </p:cNvPr>
          <p:cNvGrpSpPr/>
          <p:nvPr/>
        </p:nvGrpSpPr>
        <p:grpSpPr>
          <a:xfrm>
            <a:off x="5372104" y="1821709"/>
            <a:ext cx="1940770" cy="786177"/>
            <a:chOff x="5353441" y="1812378"/>
            <a:chExt cx="1940770" cy="786177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206389D-960B-23C3-CD5D-AFEBFE7608F3}"/>
                </a:ext>
              </a:extLst>
            </p:cNvPr>
            <p:cNvSpPr txBox="1"/>
            <p:nvPr/>
          </p:nvSpPr>
          <p:spPr>
            <a:xfrm>
              <a:off x="5353441" y="2025978"/>
              <a:ext cx="14392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i="0" u="none" strike="noStrike" baseline="0" dirty="0">
                  <a:solidFill>
                    <a:srgbClr val="FF00FF"/>
                  </a:solidFill>
                  <a:latin typeface="FZYBKSJW--GB1-0"/>
                </a:rPr>
                <a:t>可以看作</a:t>
              </a:r>
              <a:endParaRPr lang="zh-CN" altLang="en-US" sz="2400" b="1" dirty="0">
                <a:solidFill>
                  <a:srgbClr val="FF00FF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91FB433C-2E50-6A1F-EC91-A8E7F6C23D40}"/>
                    </a:ext>
                  </a:extLst>
                </p:cNvPr>
                <p:cNvSpPr txBox="1"/>
                <p:nvPr/>
              </p:nvSpPr>
              <p:spPr bwMode="auto">
                <a:xfrm>
                  <a:off x="6631736" y="1812378"/>
                  <a:ext cx="662475" cy="7861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400" b="1" i="1" smtClean="0">
                                <a:solidFill>
                                  <a:srgbClr val="FF00FF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FF00FF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35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400" b="1" i="0" smtClean="0">
                                <a:solidFill>
                                  <a:srgbClr val="FF00FF"/>
                                </a:solidFill>
                                <a:latin typeface="+mj-lt"/>
                                <a:ea typeface="黑体" panose="02010609060101010101" pitchFamily="49" charset="-122"/>
                              </a:rPr>
                              <m:t>1</m:t>
                            </m:r>
                          </m:den>
                        </m:f>
                      </m:oMath>
                    </m:oMathPara>
                  </a14:m>
                  <a:endParaRPr lang="en-US" altLang="zh-CN" sz="2400" b="1" dirty="0">
                    <a:solidFill>
                      <a:srgbClr val="FF00FF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</mc:Choice>
          <mc:Fallback xmlns="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91FB433C-2E50-6A1F-EC91-A8E7F6C23D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31736" y="1812378"/>
                  <a:ext cx="662475" cy="78617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83CE8B85-135A-5203-A2FA-F18C8D3A217A}"/>
                  </a:ext>
                </a:extLst>
              </p:cNvPr>
              <p:cNvSpPr txBox="1"/>
              <p:nvPr/>
            </p:nvSpPr>
            <p:spPr bwMode="auto">
              <a:xfrm>
                <a:off x="5514389" y="3727578"/>
                <a:ext cx="66247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83CE8B85-135A-5203-A2FA-F18C8D3A2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4389" y="3727578"/>
                <a:ext cx="662475" cy="95667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3B71D65A-42E8-7660-3C9B-08E74794B107}"/>
                  </a:ext>
                </a:extLst>
              </p:cNvPr>
              <p:cNvSpPr txBox="1"/>
              <p:nvPr/>
            </p:nvSpPr>
            <p:spPr bwMode="auto">
              <a:xfrm>
                <a:off x="7399173" y="3727578"/>
                <a:ext cx="66247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3B71D65A-42E8-7660-3C9B-08E74794B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9173" y="3727578"/>
                <a:ext cx="662475" cy="9566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8C6EF496-E416-8AD0-0FF5-5250E07C88D2}"/>
                  </a:ext>
                </a:extLst>
              </p:cNvPr>
              <p:cNvSpPr txBox="1"/>
              <p:nvPr/>
            </p:nvSpPr>
            <p:spPr bwMode="auto">
              <a:xfrm>
                <a:off x="9255965" y="3727578"/>
                <a:ext cx="662475" cy="9666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8C6EF496-E416-8AD0-0FF5-5250E07C8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55965" y="3727578"/>
                <a:ext cx="662475" cy="96661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/>
      <p:bldP spid="38" grpId="0"/>
      <p:bldP spid="44" grpId="0" animBg="1"/>
      <p:bldP spid="48" grpId="0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F1CEC9C-B916-8BF1-5115-BFF18FD9EF4D}"/>
              </a:ext>
            </a:extLst>
          </p:cNvPr>
          <p:cNvSpPr txBox="1"/>
          <p:nvPr/>
        </p:nvSpPr>
        <p:spPr>
          <a:xfrm>
            <a:off x="772105" y="389166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600" dirty="0"/>
              <a:t>下面的说法对吗？为什么？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BA0E068-D249-12BE-DE53-EA4DFB9F119A}"/>
              </a:ext>
            </a:extLst>
          </p:cNvPr>
          <p:cNvSpPr txBox="1"/>
          <p:nvPr/>
        </p:nvSpPr>
        <p:spPr>
          <a:xfrm>
            <a:off x="594822" y="1524010"/>
            <a:ext cx="10266006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400" dirty="0"/>
              <a:t>（</a:t>
            </a:r>
            <a:r>
              <a:rPr lang="en-US" altLang="zh-CN" sz="3400" dirty="0"/>
              <a:t>1</a:t>
            </a:r>
            <a:r>
              <a:rPr lang="zh-CN" altLang="en-US" sz="3400" dirty="0"/>
              <a:t>）     和      的乘积为 </a:t>
            </a:r>
            <a:r>
              <a:rPr lang="en-US" altLang="zh-CN" sz="3400" dirty="0"/>
              <a:t>1</a:t>
            </a:r>
            <a:r>
              <a:rPr lang="zh-CN" altLang="en-US" sz="3400" dirty="0"/>
              <a:t>，所以      和      互为倒数。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F04DC0B-8D5E-8E0A-F1E3-EFA88A9F8F69}"/>
                  </a:ext>
                </a:extLst>
              </p:cNvPr>
              <p:cNvSpPr txBox="1"/>
              <p:nvPr/>
            </p:nvSpPr>
            <p:spPr bwMode="auto">
              <a:xfrm>
                <a:off x="1588537" y="1396187"/>
                <a:ext cx="662475" cy="955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F04DC0B-8D5E-8E0A-F1E3-EFA88A9F8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8537" y="1396187"/>
                <a:ext cx="662475" cy="9550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53871E5-612D-2078-4534-7A97150E561C}"/>
                  </a:ext>
                </a:extLst>
              </p:cNvPr>
              <p:cNvSpPr txBox="1"/>
              <p:nvPr/>
            </p:nvSpPr>
            <p:spPr bwMode="auto">
              <a:xfrm>
                <a:off x="2743194" y="1395353"/>
                <a:ext cx="66247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53871E5-612D-2078-4534-7A97150E5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194" y="1395353"/>
                <a:ext cx="662475" cy="956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B97E9E2-4EC3-E116-0744-D77331472F1A}"/>
                  </a:ext>
                </a:extLst>
              </p:cNvPr>
              <p:cNvSpPr txBox="1"/>
              <p:nvPr/>
            </p:nvSpPr>
            <p:spPr bwMode="auto">
              <a:xfrm>
                <a:off x="6767026" y="1396187"/>
                <a:ext cx="662475" cy="955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B97E9E2-4EC3-E116-0744-D77331472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7026" y="1396187"/>
                <a:ext cx="662475" cy="9550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FA1FF5B-2275-22CA-A6A8-CE9E0A4CA9FA}"/>
                  </a:ext>
                </a:extLst>
              </p:cNvPr>
              <p:cNvSpPr txBox="1"/>
              <p:nvPr/>
            </p:nvSpPr>
            <p:spPr bwMode="auto">
              <a:xfrm>
                <a:off x="7865698" y="1395353"/>
                <a:ext cx="662475" cy="956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FA1FF5B-2275-22CA-A6A8-CE9E0A4CA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65698" y="1395353"/>
                <a:ext cx="662475" cy="9566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2D7774BD-5DDA-551E-5807-AEB6C32783D6}"/>
              </a:ext>
            </a:extLst>
          </p:cNvPr>
          <p:cNvSpPr txBox="1"/>
          <p:nvPr/>
        </p:nvSpPr>
        <p:spPr>
          <a:xfrm>
            <a:off x="594822" y="2904940"/>
            <a:ext cx="10266006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400" dirty="0"/>
              <a:t>（</a:t>
            </a:r>
            <a:r>
              <a:rPr lang="en-US" altLang="zh-CN" sz="3400" dirty="0"/>
              <a:t>2</a:t>
            </a:r>
            <a:r>
              <a:rPr lang="zh-CN" altLang="en-US" sz="3400" dirty="0"/>
              <a:t>）               </a:t>
            </a:r>
            <a:r>
              <a:rPr lang="en-US" altLang="zh-CN" sz="3400" dirty="0"/>
              <a:t>= 1</a:t>
            </a:r>
            <a:r>
              <a:rPr lang="zh-CN" altLang="en-US" sz="3400" dirty="0"/>
              <a:t>，所以                  互为倒数。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496EDE9-42D8-50F2-DEE3-4A5B79D95ABC}"/>
                  </a:ext>
                </a:extLst>
              </p:cNvPr>
              <p:cNvSpPr txBox="1"/>
              <p:nvPr/>
            </p:nvSpPr>
            <p:spPr bwMode="auto">
              <a:xfrm>
                <a:off x="1457906" y="2774776"/>
                <a:ext cx="2041068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496EDE9-42D8-50F2-DEE3-4A5B79D95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7906" y="2774776"/>
                <a:ext cx="2041068" cy="9596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464BD5BD-0E1C-1F27-DADC-10A54D639F47}"/>
                  </a:ext>
                </a:extLst>
              </p:cNvPr>
              <p:cNvSpPr txBox="1"/>
              <p:nvPr/>
            </p:nvSpPr>
            <p:spPr bwMode="auto">
              <a:xfrm>
                <a:off x="5190151" y="2774776"/>
                <a:ext cx="2041068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zh-CN" altLang="en-US" sz="3000" b="1" i="0">
                          <a:latin typeface="+mj-lt"/>
                          <a:ea typeface="黑体" panose="02010609060101010101" pitchFamily="49" charset="-122"/>
                        </a:rPr>
                        <m:t>、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zh-CN" altLang="en-US" sz="3000" b="1" i="0" smtClean="0">
                          <a:latin typeface="+mj-lt"/>
                          <a:ea typeface="黑体" panose="02010609060101010101" pitchFamily="49" charset="-122"/>
                        </a:rPr>
                        <m:t>、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464BD5BD-0E1C-1F27-DADC-10A54D639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90151" y="2774776"/>
                <a:ext cx="2041068" cy="9596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AD778107-E254-F624-1D65-68CA788B0492}"/>
              </a:ext>
            </a:extLst>
          </p:cNvPr>
          <p:cNvSpPr txBox="1"/>
          <p:nvPr/>
        </p:nvSpPr>
        <p:spPr>
          <a:xfrm>
            <a:off x="604153" y="4073024"/>
            <a:ext cx="6097554" cy="7046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</a:t>
            </a:r>
            <a:r>
              <a:rPr lang="en-US" altLang="zh-CN" dirty="0"/>
              <a:t>0</a:t>
            </a:r>
            <a:r>
              <a:rPr lang="zh-CN" altLang="en-US" dirty="0"/>
              <a:t> 的倒数还是 </a:t>
            </a:r>
            <a:r>
              <a:rPr lang="en-US" altLang="zh-CN" dirty="0"/>
              <a:t>0</a:t>
            </a:r>
            <a:r>
              <a:rPr lang="zh-CN" altLang="en-US" dirty="0"/>
              <a:t>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5CBC88E-D746-3027-7A8D-4D941BD0AF59}"/>
              </a:ext>
            </a:extLst>
          </p:cNvPr>
          <p:cNvSpPr txBox="1"/>
          <p:nvPr/>
        </p:nvSpPr>
        <p:spPr>
          <a:xfrm>
            <a:off x="613484" y="5125597"/>
            <a:ext cx="7667427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）一个数的倒数一定比这个数小。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28077667-B508-E0FD-3734-3204E0CC86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39728" y="1399073"/>
            <a:ext cx="871395" cy="890564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8D7832A1-5AD2-2BD7-5CBE-E435731D6F3B}"/>
              </a:ext>
            </a:extLst>
          </p:cNvPr>
          <p:cNvSpPr txBox="1"/>
          <p:nvPr/>
        </p:nvSpPr>
        <p:spPr>
          <a:xfrm>
            <a:off x="9141666" y="2931453"/>
            <a:ext cx="879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/>
              <a:t>❌️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7B8BF2E-A9D2-E287-9813-3C6A4045010E}"/>
              </a:ext>
            </a:extLst>
          </p:cNvPr>
          <p:cNvSpPr txBox="1"/>
          <p:nvPr/>
        </p:nvSpPr>
        <p:spPr>
          <a:xfrm>
            <a:off x="9141666" y="3680160"/>
            <a:ext cx="24733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互为倒数只能是两个数。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5B0546B-AE47-61BC-60ED-025790374604}"/>
              </a:ext>
            </a:extLst>
          </p:cNvPr>
          <p:cNvSpPr txBox="1"/>
          <p:nvPr/>
        </p:nvSpPr>
        <p:spPr>
          <a:xfrm>
            <a:off x="5686229" y="4219602"/>
            <a:ext cx="24733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0 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没有倒数。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71240FB-C062-5B10-40C7-D693964B2233}"/>
              </a:ext>
            </a:extLst>
          </p:cNvPr>
          <p:cNvSpPr txBox="1"/>
          <p:nvPr/>
        </p:nvSpPr>
        <p:spPr>
          <a:xfrm>
            <a:off x="4840254" y="4163094"/>
            <a:ext cx="879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/>
              <a:t>❌️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24908FC-2B77-DE5D-5AB0-FD796BB6B9C7}"/>
              </a:ext>
            </a:extLst>
          </p:cNvPr>
          <p:cNvSpPr txBox="1"/>
          <p:nvPr/>
        </p:nvSpPr>
        <p:spPr>
          <a:xfrm>
            <a:off x="7639437" y="5152139"/>
            <a:ext cx="879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/>
              <a:t>❌️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8FC5454-3B14-59D0-8232-81C432225DD6}"/>
              </a:ext>
            </a:extLst>
          </p:cNvPr>
          <p:cNvSpPr txBox="1"/>
          <p:nvPr/>
        </p:nvSpPr>
        <p:spPr>
          <a:xfrm>
            <a:off x="4774939" y="5956829"/>
            <a:ext cx="69443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小于 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1 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的分数，它的倒数就比这个数大。</a:t>
            </a:r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9" grpId="0"/>
      <p:bldP spid="40" grpId="0"/>
      <p:bldP spid="41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9C12461-3319-D382-AE45-D0B7A7B1B85B}"/>
              </a:ext>
            </a:extLst>
          </p:cNvPr>
          <p:cNvSpPr txBox="1"/>
          <p:nvPr/>
        </p:nvSpPr>
        <p:spPr>
          <a:xfrm>
            <a:off x="3405677" y="1486190"/>
            <a:ext cx="7728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i="0" u="none" strike="noStrike" baseline="0" dirty="0">
                <a:solidFill>
                  <a:srgbClr val="000000"/>
                </a:solidFill>
                <a:latin typeface="+mn-lt"/>
                <a:ea typeface="+mj-ea"/>
              </a:rPr>
              <a:t>定义：乘积是 </a:t>
            </a:r>
            <a:r>
              <a:rPr lang="en-US" altLang="zh-CN" sz="3600" b="1" i="0" u="none" strike="noStrike" baseline="0" dirty="0">
                <a:solidFill>
                  <a:srgbClr val="000000"/>
                </a:solidFill>
                <a:latin typeface="+mn-lt"/>
                <a:ea typeface="+mj-ea"/>
              </a:rPr>
              <a:t>1 </a:t>
            </a:r>
            <a:r>
              <a:rPr lang="zh-CN" altLang="en-US" sz="3600" b="1" i="0" u="none" strike="noStrike" baseline="0" dirty="0">
                <a:solidFill>
                  <a:srgbClr val="000000"/>
                </a:solidFill>
                <a:latin typeface="+mn-lt"/>
                <a:ea typeface="+mj-ea"/>
              </a:rPr>
              <a:t>的两个数互为</a:t>
            </a:r>
            <a:r>
              <a:rPr lang="zh-CN" altLang="en-US" sz="3600" b="1" i="0" u="none" strike="noStrike" baseline="0" dirty="0">
                <a:solidFill>
                  <a:srgbClr val="FF0000"/>
                </a:solidFill>
                <a:latin typeface="+mn-lt"/>
                <a:ea typeface="+mj-ea"/>
              </a:rPr>
              <a:t>倒数</a:t>
            </a:r>
            <a:r>
              <a:rPr lang="zh-CN" altLang="en-US" sz="3600" b="1" i="0" u="none" strike="noStrike" baseline="0" dirty="0">
                <a:solidFill>
                  <a:srgbClr val="000000"/>
                </a:solidFill>
                <a:latin typeface="+mn-lt"/>
                <a:ea typeface="+mj-ea"/>
              </a:rPr>
              <a:t>。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919F8F3-3FA4-BD62-6A37-F68C2712B175}"/>
              </a:ext>
            </a:extLst>
          </p:cNvPr>
          <p:cNvSpPr txBox="1"/>
          <p:nvPr/>
        </p:nvSpPr>
        <p:spPr>
          <a:xfrm>
            <a:off x="847680" y="3363490"/>
            <a:ext cx="26046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倒数的认识</a:t>
            </a:r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1157A017-ED88-CC14-65FF-D1E279A4D572}"/>
              </a:ext>
            </a:extLst>
          </p:cNvPr>
          <p:cNvSpPr/>
          <p:nvPr/>
        </p:nvSpPr>
        <p:spPr>
          <a:xfrm>
            <a:off x="3060441" y="1620808"/>
            <a:ext cx="335905" cy="4014882"/>
          </a:xfrm>
          <a:prstGeom prst="leftBrace">
            <a:avLst>
              <a:gd name="adj1" fmla="val 32328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936C181-F76E-C44D-38EA-48D36DDD965B}"/>
              </a:ext>
            </a:extLst>
          </p:cNvPr>
          <p:cNvSpPr txBox="1"/>
          <p:nvPr/>
        </p:nvSpPr>
        <p:spPr>
          <a:xfrm>
            <a:off x="3405677" y="3256865"/>
            <a:ext cx="29702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求倒数的方法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97B6884-E916-251B-A5DE-944511C4CFB4}"/>
              </a:ext>
            </a:extLst>
          </p:cNvPr>
          <p:cNvGrpSpPr/>
          <p:nvPr/>
        </p:nvGrpSpPr>
        <p:grpSpPr>
          <a:xfrm>
            <a:off x="6105332" y="2498785"/>
            <a:ext cx="3966923" cy="2115700"/>
            <a:chOff x="6105332" y="2498785"/>
            <a:chExt cx="3966923" cy="2115700"/>
          </a:xfrm>
        </p:grpSpPr>
        <p:sp>
          <p:nvSpPr>
            <p:cNvPr id="17" name="左大括号 16">
              <a:extLst>
                <a:ext uri="{FF2B5EF4-FFF2-40B4-BE49-F238E27FC236}">
                  <a16:creationId xmlns:a16="http://schemas.microsoft.com/office/drawing/2014/main" id="{364EC628-53BA-4E44-071D-FAE61A1B793A}"/>
                </a:ext>
              </a:extLst>
            </p:cNvPr>
            <p:cNvSpPr/>
            <p:nvPr/>
          </p:nvSpPr>
          <p:spPr>
            <a:xfrm>
              <a:off x="6105332" y="2554771"/>
              <a:ext cx="335905" cy="2052000"/>
            </a:xfrm>
            <a:prstGeom prst="leftBrace">
              <a:avLst>
                <a:gd name="adj1" fmla="val 32328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4225521-CD07-50E7-A76B-EAA8F23C549F}"/>
                </a:ext>
              </a:extLst>
            </p:cNvPr>
            <p:cNvSpPr txBox="1"/>
            <p:nvPr/>
          </p:nvSpPr>
          <p:spPr>
            <a:xfrm>
              <a:off x="6431906" y="2498785"/>
              <a:ext cx="364034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求分数的倒数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25AF50C-0B6E-00E8-FC7C-F1E84D41179E}"/>
                </a:ext>
              </a:extLst>
            </p:cNvPr>
            <p:cNvSpPr txBox="1"/>
            <p:nvPr/>
          </p:nvSpPr>
          <p:spPr>
            <a:xfrm>
              <a:off x="6431906" y="3264248"/>
              <a:ext cx="364034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求整数的倒数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E799D83-AE3A-2A02-7195-B4C13FFFCCA9}"/>
                </a:ext>
              </a:extLst>
            </p:cNvPr>
            <p:cNvSpPr txBox="1"/>
            <p:nvPr/>
          </p:nvSpPr>
          <p:spPr>
            <a:xfrm>
              <a:off x="6431906" y="4029710"/>
              <a:ext cx="364034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求小数的倒数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9487A211-4638-D791-96EC-7654EA4DBE2A}"/>
              </a:ext>
            </a:extLst>
          </p:cNvPr>
          <p:cNvSpPr txBox="1"/>
          <p:nvPr/>
        </p:nvSpPr>
        <p:spPr>
          <a:xfrm>
            <a:off x="3405677" y="5018702"/>
            <a:ext cx="6559419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/>
              <a:t>注意：</a:t>
            </a:r>
            <a:r>
              <a:rPr lang="en-US" altLang="zh-CN" dirty="0"/>
              <a:t>1 </a:t>
            </a:r>
            <a:r>
              <a:rPr lang="zh-CN" altLang="en-US" dirty="0"/>
              <a:t>的倒数是 </a:t>
            </a:r>
            <a:r>
              <a:rPr lang="en-US" altLang="zh-CN" dirty="0"/>
              <a:t>1</a:t>
            </a:r>
            <a:r>
              <a:rPr lang="zh-CN" altLang="en-US" dirty="0"/>
              <a:t>，</a:t>
            </a:r>
            <a:r>
              <a:rPr lang="en-US" altLang="zh-CN" dirty="0"/>
              <a:t>0 </a:t>
            </a:r>
            <a:r>
              <a:rPr lang="zh-CN" altLang="en-US" dirty="0"/>
              <a:t>没有倒数。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 animBg="1"/>
      <p:bldP spid="13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18177</TotalTime>
  <Words>891</Words>
  <Application>Microsoft Office PowerPoint</Application>
  <PresentationFormat>宽屏</PresentationFormat>
  <Paragraphs>173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3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3566</cp:revision>
  <dcterms:created xsi:type="dcterms:W3CDTF">2016-01-14T07:05:00Z</dcterms:created>
  <dcterms:modified xsi:type="dcterms:W3CDTF">2026-06-05T07:22:29Z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