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682" r:id="rId2"/>
    <p:sldId id="811" r:id="rId3"/>
    <p:sldId id="743" r:id="rId4"/>
    <p:sldId id="937" r:id="rId5"/>
    <p:sldId id="814" r:id="rId6"/>
    <p:sldId id="936" r:id="rId7"/>
    <p:sldId id="938" r:id="rId8"/>
    <p:sldId id="941" r:id="rId9"/>
    <p:sldId id="939" r:id="rId10"/>
    <p:sldId id="921" r:id="rId11"/>
    <p:sldId id="926" r:id="rId12"/>
    <p:sldId id="934" r:id="rId13"/>
    <p:sldId id="905" r:id="rId14"/>
    <p:sldId id="942" r:id="rId15"/>
    <p:sldId id="680" r:id="rId16"/>
    <p:sldId id="331" r:id="rId17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CE3"/>
    <a:srgbClr val="E6E0EC"/>
    <a:srgbClr val="FF00FF"/>
    <a:srgbClr val="0000FF"/>
    <a:srgbClr val="FFFFFF"/>
    <a:srgbClr val="FCD7A1"/>
    <a:srgbClr val="BCE2DF"/>
    <a:srgbClr val="DFF1F0"/>
    <a:srgbClr val="D1EBE9"/>
    <a:srgbClr val="DFD5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5026" autoAdjust="0"/>
  </p:normalViewPr>
  <p:slideViewPr>
    <p:cSldViewPr snapToGrid="0" showGuides="1">
      <p:cViewPr varScale="1">
        <p:scale>
          <a:sx n="67" d="100"/>
          <a:sy n="67" d="100"/>
        </p:scale>
        <p:origin x="78" y="87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2026/9/3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三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507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32923" y="214046"/>
            <a:ext cx="5263078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复习铺垫，迁移导入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1017645" y="214043"/>
            <a:ext cx="4662716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自主探索，学习新知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6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503093" y="473343"/>
            <a:ext cx="5062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应用巩固，拓展延伸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5076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59" r:id="rId6"/>
    <p:sldLayoutId id="2147483661" r:id="rId7"/>
    <p:sldLayoutId id="2147483660" r:id="rId8"/>
    <p:sldLayoutId id="2147483658" r:id="rId9"/>
    <p:sldLayoutId id="2147483651" r:id="rId10"/>
    <p:sldLayoutId id="2147483654" r:id="rId11"/>
    <p:sldLayoutId id="2147483662" r:id="rId12"/>
    <p:sldLayoutId id="2147483656" r:id="rId13"/>
    <p:sldLayoutId id="2147483663" r:id="rId14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3.png"/><Relationship Id="rId11" Type="http://schemas.openxmlformats.org/officeDocument/2006/relationships/image" Target="../media/image57.png"/><Relationship Id="rId5" Type="http://schemas.openxmlformats.org/officeDocument/2006/relationships/image" Target="../media/image52.png"/><Relationship Id="rId10" Type="http://schemas.openxmlformats.org/officeDocument/2006/relationships/image" Target="../media/image56.png"/><Relationship Id="rId4" Type="http://schemas.openxmlformats.org/officeDocument/2006/relationships/image" Target="../media/image51.png"/><Relationship Id="rId9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" Type="http://schemas.openxmlformats.org/officeDocument/2006/relationships/image" Target="../media/image69.png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19" Type="http://schemas.openxmlformats.org/officeDocument/2006/relationships/image" Target="../media/image86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分数除以整数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分数除法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04368" y="1431997"/>
            <a:ext cx="10700276" cy="4744867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1007121" y="1511570"/>
            <a:ext cx="10380511" cy="45348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1. </a:t>
            </a:r>
            <a:r>
              <a:rPr lang="zh-CN" altLang="en-US" sz="2800" dirty="0"/>
              <a:t>在具体的情境中借助已有经验理解分数除法的意义，以及分数 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/>
              <a:t>    除以整数的算理，掌握分数除以整数的计算方法，能正确计算  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分数除以整数；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2. </a:t>
            </a:r>
            <a:r>
              <a:rPr lang="zh-CN" altLang="en-US" sz="2800" dirty="0"/>
              <a:t>通过探究分数除以整数的计算方法，培养学生尝试计算、迁移 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</a:t>
            </a:r>
            <a:r>
              <a:rPr lang="zh-CN" altLang="en-US" sz="2800" dirty="0"/>
              <a:t>算理、比较分析、抽象概括的能力，提高运算能力；</a:t>
            </a:r>
            <a:endParaRPr lang="en-US" altLang="zh-CN" sz="28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3. </a:t>
            </a:r>
            <a:r>
              <a:rPr lang="zh-CN" altLang="en-US" sz="2800" dirty="0"/>
              <a:t>渗透“类比”“数形结合”等思想方法，提升学生的数学素养，增强学习数学的自信心。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F7EBDA8-72EF-57B1-46B9-D38E7C775E6F}"/>
              </a:ext>
            </a:extLst>
          </p:cNvPr>
          <p:cNvSpPr txBox="1"/>
          <p:nvPr/>
        </p:nvSpPr>
        <p:spPr>
          <a:xfrm>
            <a:off x="745612" y="1194654"/>
            <a:ext cx="736269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说出下列各数的倒数。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BED47F8-317D-18D7-DE4E-1011D59BBEF5}"/>
                  </a:ext>
                </a:extLst>
              </p:cNvPr>
              <p:cNvSpPr txBox="1"/>
              <p:nvPr/>
            </p:nvSpPr>
            <p:spPr bwMode="auto">
              <a:xfrm>
                <a:off x="2227961" y="2450571"/>
                <a:ext cx="48523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黑体" panose="02010609060101010101" pitchFamily="49" charset="-122"/>
                        </a:rPr>
                        <m:t>6</m:t>
                      </m:r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BED47F8-317D-18D7-DE4E-1011D59BB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27961" y="2450571"/>
                <a:ext cx="485236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706FDE16-612A-E4E3-ED88-B14015733698}"/>
                  </a:ext>
                </a:extLst>
              </p:cNvPr>
              <p:cNvSpPr txBox="1"/>
              <p:nvPr/>
            </p:nvSpPr>
            <p:spPr bwMode="auto">
              <a:xfrm>
                <a:off x="3361243" y="2234197"/>
                <a:ext cx="485236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706FDE16-612A-E4E3-ED88-B140157336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61243" y="2234197"/>
                <a:ext cx="485236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0AC3ECE4-0729-C8C8-EF81-661A59D84284}"/>
                  </a:ext>
                </a:extLst>
              </p:cNvPr>
              <p:cNvSpPr txBox="1"/>
              <p:nvPr/>
            </p:nvSpPr>
            <p:spPr bwMode="auto">
              <a:xfrm>
                <a:off x="4494525" y="2235095"/>
                <a:ext cx="485236" cy="10157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0AC3ECE4-0729-C8C8-EF81-661A59D842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4525" y="2235095"/>
                <a:ext cx="485236" cy="10157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EB005285-5C13-2692-C4B7-18E5AA5C37D3}"/>
                  </a:ext>
                </a:extLst>
              </p:cNvPr>
              <p:cNvSpPr txBox="1"/>
              <p:nvPr/>
            </p:nvSpPr>
            <p:spPr bwMode="auto">
              <a:xfrm>
                <a:off x="5627807" y="2450571"/>
                <a:ext cx="48523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黑体" panose="02010609060101010101" pitchFamily="49" charset="-122"/>
                        </a:rPr>
                        <m:t>1</m:t>
                      </m:r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EB005285-5C13-2692-C4B7-18E5AA5C37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27807" y="2450571"/>
                <a:ext cx="485236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CC4DFF40-B84E-2AD4-0345-E292575FE840}"/>
                  </a:ext>
                </a:extLst>
              </p:cNvPr>
              <p:cNvSpPr txBox="1"/>
              <p:nvPr/>
            </p:nvSpPr>
            <p:spPr bwMode="auto">
              <a:xfrm>
                <a:off x="6761089" y="2235512"/>
                <a:ext cx="485236" cy="10148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CC4DFF40-B84E-2AD4-0345-E292575FE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1089" y="2235512"/>
                <a:ext cx="485236" cy="101489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C1E6ADC-8B91-55B1-8D1A-23963CEB4456}"/>
                  </a:ext>
                </a:extLst>
              </p:cNvPr>
              <p:cNvSpPr txBox="1"/>
              <p:nvPr/>
            </p:nvSpPr>
            <p:spPr bwMode="auto">
              <a:xfrm>
                <a:off x="7894369" y="2235512"/>
                <a:ext cx="485236" cy="10148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C1E6ADC-8B91-55B1-8D1A-23963CEB44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4369" y="2235512"/>
                <a:ext cx="485236" cy="101489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18C4ADD-A840-E9A4-6EF0-34F947F5E44F}"/>
                  </a:ext>
                </a:extLst>
              </p:cNvPr>
              <p:cNvSpPr txBox="1"/>
              <p:nvPr/>
            </p:nvSpPr>
            <p:spPr bwMode="auto">
              <a:xfrm>
                <a:off x="2222909" y="3755088"/>
                <a:ext cx="485236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18C4ADD-A840-E9A4-6EF0-34F947F5E4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22909" y="3755088"/>
                <a:ext cx="485236" cy="10175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ECA66597-F113-88FE-4B15-3B2D37A5FF2A}"/>
                  </a:ext>
                </a:extLst>
              </p:cNvPr>
              <p:cNvSpPr txBox="1"/>
              <p:nvPr/>
            </p:nvSpPr>
            <p:spPr bwMode="auto">
              <a:xfrm>
                <a:off x="3379905" y="3971462"/>
                <a:ext cx="48523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5</m:t>
                      </m:r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ECA66597-F113-88FE-4B15-3B2D37A5FF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79905" y="3971462"/>
                <a:ext cx="485236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F28B52C6-CCAC-11D6-EE29-47FE7F3A72BB}"/>
                  </a:ext>
                </a:extLst>
              </p:cNvPr>
              <p:cNvSpPr txBox="1"/>
              <p:nvPr/>
            </p:nvSpPr>
            <p:spPr bwMode="auto">
              <a:xfrm>
                <a:off x="4490248" y="3755088"/>
                <a:ext cx="485236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F28B52C6-CCAC-11D6-EE29-47FE7F3A7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0248" y="3755088"/>
                <a:ext cx="485236" cy="101752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4998C353-CB87-A0D8-C790-DF41C73B9877}"/>
                  </a:ext>
                </a:extLst>
              </p:cNvPr>
              <p:cNvSpPr txBox="1"/>
              <p:nvPr/>
            </p:nvSpPr>
            <p:spPr bwMode="auto">
              <a:xfrm>
                <a:off x="5628583" y="3971462"/>
                <a:ext cx="48523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1</m:t>
                      </m:r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4998C353-CB87-A0D8-C790-DF41C73B9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28583" y="3971462"/>
                <a:ext cx="485236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3FB4C47-1783-FAFF-D3F1-9B4AE28CE4A4}"/>
                  </a:ext>
                </a:extLst>
              </p:cNvPr>
              <p:cNvSpPr txBox="1"/>
              <p:nvPr/>
            </p:nvSpPr>
            <p:spPr bwMode="auto">
              <a:xfrm>
                <a:off x="6785579" y="3755088"/>
                <a:ext cx="485236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3FB4C47-1783-FAFF-D3F1-9B4AE28CE4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85579" y="3755088"/>
                <a:ext cx="485236" cy="101752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8CA5B9C0-206B-1508-232C-C608F53DDD4F}"/>
                  </a:ext>
                </a:extLst>
              </p:cNvPr>
              <p:cNvSpPr txBox="1"/>
              <p:nvPr/>
            </p:nvSpPr>
            <p:spPr bwMode="auto">
              <a:xfrm>
                <a:off x="7933244" y="3755088"/>
                <a:ext cx="485236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8CA5B9C0-206B-1508-232C-C608F53DDD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33244" y="3755088"/>
                <a:ext cx="485236" cy="101752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CF689E6-EC2C-F7F0-7465-81799D2EE710}"/>
              </a:ext>
            </a:extLst>
          </p:cNvPr>
          <p:cNvSpPr txBox="1"/>
          <p:nvPr/>
        </p:nvSpPr>
        <p:spPr>
          <a:xfrm>
            <a:off x="688134" y="1351679"/>
            <a:ext cx="10676552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6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根据乘法算式 </a:t>
            </a:r>
            <a:r>
              <a:rPr lang="en-US" altLang="zh-CN" dirty="0"/>
              <a:t>5×8 </a:t>
            </a:r>
            <a:r>
              <a:rPr lang="zh-CN" altLang="en-US" dirty="0"/>
              <a:t>＝ </a:t>
            </a:r>
            <a:r>
              <a:rPr lang="en-US" altLang="zh-CN" dirty="0"/>
              <a:t>40</a:t>
            </a:r>
            <a:r>
              <a:rPr lang="zh-CN" altLang="en-US" dirty="0"/>
              <a:t>，写出两个除法算式，  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并说一说依据是什么。</a:t>
            </a:r>
          </a:p>
        </p:txBody>
      </p:sp>
      <p:sp>
        <p:nvSpPr>
          <p:cNvPr id="4" name="矩形 10">
            <a:extLst>
              <a:ext uri="{FF2B5EF4-FFF2-40B4-BE49-F238E27FC236}">
                <a16:creationId xmlns:a16="http://schemas.microsoft.com/office/drawing/2014/main" id="{2ADBFD38-7E00-B364-5E9D-FB130B1A4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1437" y="2925297"/>
            <a:ext cx="26364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latin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40÷8 = 5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10">
            <a:extLst>
              <a:ext uri="{FF2B5EF4-FFF2-40B4-BE49-F238E27FC236}">
                <a16:creationId xmlns:a16="http://schemas.microsoft.com/office/drawing/2014/main" id="{990BADDD-164C-1D8D-9B5C-824CA2571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9624" y="2925297"/>
            <a:ext cx="26364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latin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40÷5 = 8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9630FE47-4486-A17C-42F6-8D1D11A69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1437" y="3749191"/>
            <a:ext cx="88998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latinLnBrk="1" hangingPunct="1"/>
            <a:r>
              <a:rPr lang="zh-CN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乘法和除法是互为逆运算的关系。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BF9A1DA-C441-21D4-CA27-C8679877C3D6}"/>
              </a:ext>
            </a:extLst>
          </p:cNvPr>
          <p:cNvGrpSpPr/>
          <p:nvPr/>
        </p:nvGrpSpPr>
        <p:grpSpPr>
          <a:xfrm>
            <a:off x="701119" y="4713048"/>
            <a:ext cx="10999470" cy="1398500"/>
            <a:chOff x="431708" y="3788576"/>
            <a:chExt cx="10999470" cy="139850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A3613205-B42A-64BC-6EA4-85FA0347F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1708" y="3788576"/>
              <a:ext cx="1277484" cy="1289313"/>
            </a:xfrm>
            <a:prstGeom prst="rect">
              <a:avLst/>
            </a:prstGeom>
          </p:spPr>
        </p:pic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69A7DF70-59AE-3094-647C-B49071AC1AB0}"/>
                </a:ext>
              </a:extLst>
            </p:cNvPr>
            <p:cNvSpPr/>
            <p:nvPr/>
          </p:nvSpPr>
          <p:spPr bwMode="auto">
            <a:xfrm>
              <a:off x="2099389" y="3831417"/>
              <a:ext cx="9331789" cy="1355659"/>
            </a:xfrm>
            <a:prstGeom prst="wedgeRoundRectCallout">
              <a:avLst>
                <a:gd name="adj1" fmla="val -54747"/>
                <a:gd name="adj2" fmla="val -10765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lnSpc>
                  <a:spcPct val="120000"/>
                </a:lnSpc>
                <a:spcBef>
                  <a:spcPts val="0"/>
                </a:spcBef>
                <a:defRPr/>
              </a:pPr>
              <a:r>
                <a:rPr lang="zh-CN" altLang="en-US" sz="2800" b="1" dirty="0">
                  <a:latin typeface="+mj-ea"/>
                  <a:ea typeface="+mj-ea"/>
                </a:rPr>
                <a:t>前面我们已经学习了分数乘法，从今天开始我们要</a:t>
              </a:r>
            </a:p>
            <a:p>
              <a:pPr algn="ctr" latinLnBrk="1">
                <a:lnSpc>
                  <a:spcPct val="120000"/>
                </a:lnSpc>
                <a:spcBef>
                  <a:spcPts val="0"/>
                </a:spcBef>
                <a:defRPr/>
              </a:pPr>
              <a:r>
                <a:rPr lang="zh-CN" altLang="en-US" sz="2800" b="1" dirty="0">
                  <a:latin typeface="+mj-ea"/>
                  <a:ea typeface="+mj-ea"/>
                </a:rPr>
                <a:t>学习分数除法。这节课我们就先来研究一个数除以整数。</a:t>
              </a:r>
              <a:endParaRPr lang="en-US" altLang="zh-CN" sz="2800" b="1" dirty="0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67836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>
            <a:extLst>
              <a:ext uri="{FF2B5EF4-FFF2-40B4-BE49-F238E27FC236}">
                <a16:creationId xmlns:a16="http://schemas.microsoft.com/office/drawing/2014/main" id="{F8887E8C-407B-A6C0-042E-5C61B6E103AB}"/>
              </a:ext>
            </a:extLst>
          </p:cNvPr>
          <p:cNvSpPr txBox="1"/>
          <p:nvPr/>
        </p:nvSpPr>
        <p:spPr>
          <a:xfrm>
            <a:off x="1842391" y="1279032"/>
            <a:ext cx="9979498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学校种植社团管理着一块  公顷的蔬菜种植基地。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9D5D1388-FD36-913B-B224-CF1A0C22578B}"/>
              </a:ext>
            </a:extLst>
          </p:cNvPr>
          <p:cNvSpPr txBox="1"/>
          <p:nvPr/>
        </p:nvSpPr>
        <p:spPr>
          <a:xfrm>
            <a:off x="1583856" y="2236777"/>
            <a:ext cx="9724845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4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</a:rPr>
              <a:t>）如果把这块地平均分给 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2 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</a:rPr>
              <a:t>个种植小组，每个 </a:t>
            </a:r>
            <a:endParaRPr lang="en-US" altLang="zh-CN" sz="3400" b="1" dirty="0"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          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</a:rPr>
              <a:t>种植小组的种植面积是多少公顷？</a:t>
            </a: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1CA07C0F-88CA-5967-5BC4-CE92841A1678}"/>
              </a:ext>
            </a:extLst>
          </p:cNvPr>
          <p:cNvSpPr/>
          <p:nvPr/>
        </p:nvSpPr>
        <p:spPr>
          <a:xfrm>
            <a:off x="744481" y="1307051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1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DC5EA719-F425-639F-1C53-4CAEA8A29806}"/>
                  </a:ext>
                </a:extLst>
              </p:cNvPr>
              <p:cNvSpPr txBox="1"/>
              <p:nvPr/>
            </p:nvSpPr>
            <p:spPr bwMode="auto">
              <a:xfrm>
                <a:off x="6686119" y="1138031"/>
                <a:ext cx="475908" cy="958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DC5EA719-F425-639F-1C53-4CAEA8A298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86119" y="1138031"/>
                <a:ext cx="475908" cy="95801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6FA4CCB1-6605-7708-A4E3-205F5D6EF263}"/>
              </a:ext>
            </a:extLst>
          </p:cNvPr>
          <p:cNvSpPr/>
          <p:nvPr/>
        </p:nvSpPr>
        <p:spPr>
          <a:xfrm>
            <a:off x="2790947" y="3609236"/>
            <a:ext cx="6084000" cy="66228"/>
          </a:xfrm>
          <a:custGeom>
            <a:avLst/>
            <a:gdLst>
              <a:gd name="csX0" fmla="*/ 0 w 4013200"/>
              <a:gd name="csY0" fmla="*/ 25579 h 66228"/>
              <a:gd name="csX1" fmla="*/ 116840 w 4013200"/>
              <a:gd name="csY1" fmla="*/ 50979 h 66228"/>
              <a:gd name="csX2" fmla="*/ 198120 w 4013200"/>
              <a:gd name="csY2" fmla="*/ 15419 h 66228"/>
              <a:gd name="csX3" fmla="*/ 279400 w 4013200"/>
              <a:gd name="csY3" fmla="*/ 56059 h 66228"/>
              <a:gd name="csX4" fmla="*/ 360680 w 4013200"/>
              <a:gd name="csY4" fmla="*/ 20499 h 66228"/>
              <a:gd name="csX5" fmla="*/ 452120 w 4013200"/>
              <a:gd name="csY5" fmla="*/ 50979 h 66228"/>
              <a:gd name="csX6" fmla="*/ 538480 w 4013200"/>
              <a:gd name="csY6" fmla="*/ 5259 h 66228"/>
              <a:gd name="csX7" fmla="*/ 635000 w 4013200"/>
              <a:gd name="csY7" fmla="*/ 61139 h 66228"/>
              <a:gd name="csX8" fmla="*/ 706120 w 4013200"/>
              <a:gd name="csY8" fmla="*/ 15419 h 66228"/>
              <a:gd name="csX9" fmla="*/ 792480 w 4013200"/>
              <a:gd name="csY9" fmla="*/ 56059 h 66228"/>
              <a:gd name="csX10" fmla="*/ 873760 w 4013200"/>
              <a:gd name="csY10" fmla="*/ 15419 h 66228"/>
              <a:gd name="csX11" fmla="*/ 965200 w 4013200"/>
              <a:gd name="csY11" fmla="*/ 45899 h 66228"/>
              <a:gd name="csX12" fmla="*/ 1046480 w 4013200"/>
              <a:gd name="csY12" fmla="*/ 10339 h 66228"/>
              <a:gd name="csX13" fmla="*/ 1137920 w 4013200"/>
              <a:gd name="csY13" fmla="*/ 56059 h 66228"/>
              <a:gd name="csX14" fmla="*/ 1224280 w 4013200"/>
              <a:gd name="csY14" fmla="*/ 15419 h 66228"/>
              <a:gd name="csX15" fmla="*/ 1305560 w 4013200"/>
              <a:gd name="csY15" fmla="*/ 56059 h 66228"/>
              <a:gd name="csX16" fmla="*/ 1391920 w 4013200"/>
              <a:gd name="csY16" fmla="*/ 15419 h 66228"/>
              <a:gd name="csX17" fmla="*/ 1498600 w 4013200"/>
              <a:gd name="csY17" fmla="*/ 50979 h 66228"/>
              <a:gd name="csX18" fmla="*/ 1559560 w 4013200"/>
              <a:gd name="csY18" fmla="*/ 15419 h 66228"/>
              <a:gd name="csX19" fmla="*/ 1666240 w 4013200"/>
              <a:gd name="csY19" fmla="*/ 61139 h 66228"/>
              <a:gd name="csX20" fmla="*/ 1752600 w 4013200"/>
              <a:gd name="csY20" fmla="*/ 179 h 66228"/>
              <a:gd name="csX21" fmla="*/ 1828800 w 4013200"/>
              <a:gd name="csY21" fmla="*/ 56059 h 66228"/>
              <a:gd name="csX22" fmla="*/ 1915160 w 4013200"/>
              <a:gd name="csY22" fmla="*/ 5259 h 66228"/>
              <a:gd name="csX23" fmla="*/ 1996440 w 4013200"/>
              <a:gd name="csY23" fmla="*/ 45899 h 66228"/>
              <a:gd name="csX24" fmla="*/ 2087880 w 4013200"/>
              <a:gd name="csY24" fmla="*/ 15419 h 66228"/>
              <a:gd name="csX25" fmla="*/ 2184400 w 4013200"/>
              <a:gd name="csY25" fmla="*/ 45899 h 66228"/>
              <a:gd name="csX26" fmla="*/ 2260600 w 4013200"/>
              <a:gd name="csY26" fmla="*/ 179 h 66228"/>
              <a:gd name="csX27" fmla="*/ 2357120 w 4013200"/>
              <a:gd name="csY27" fmla="*/ 50979 h 66228"/>
              <a:gd name="csX28" fmla="*/ 2433320 w 4013200"/>
              <a:gd name="csY28" fmla="*/ 5259 h 66228"/>
              <a:gd name="csX29" fmla="*/ 2529840 w 4013200"/>
              <a:gd name="csY29" fmla="*/ 66219 h 66228"/>
              <a:gd name="csX30" fmla="*/ 2611120 w 4013200"/>
              <a:gd name="csY30" fmla="*/ 179 h 66228"/>
              <a:gd name="csX31" fmla="*/ 2692400 w 4013200"/>
              <a:gd name="csY31" fmla="*/ 45899 h 66228"/>
              <a:gd name="csX32" fmla="*/ 2768600 w 4013200"/>
              <a:gd name="csY32" fmla="*/ 20499 h 66228"/>
              <a:gd name="csX33" fmla="*/ 2860040 w 4013200"/>
              <a:gd name="csY33" fmla="*/ 45899 h 66228"/>
              <a:gd name="csX34" fmla="*/ 2941320 w 4013200"/>
              <a:gd name="csY34" fmla="*/ 10339 h 66228"/>
              <a:gd name="csX35" fmla="*/ 3022600 w 4013200"/>
              <a:gd name="csY35" fmla="*/ 56059 h 66228"/>
              <a:gd name="csX36" fmla="*/ 3114040 w 4013200"/>
              <a:gd name="csY36" fmla="*/ 10339 h 66228"/>
              <a:gd name="csX37" fmla="*/ 3200400 w 4013200"/>
              <a:gd name="csY37" fmla="*/ 66219 h 66228"/>
              <a:gd name="csX38" fmla="*/ 3302000 w 4013200"/>
              <a:gd name="csY38" fmla="*/ 5259 h 66228"/>
              <a:gd name="csX39" fmla="*/ 3383280 w 4013200"/>
              <a:gd name="csY39" fmla="*/ 56059 h 66228"/>
              <a:gd name="csX40" fmla="*/ 3474720 w 4013200"/>
              <a:gd name="csY40" fmla="*/ 179 h 66228"/>
              <a:gd name="csX41" fmla="*/ 3550920 w 4013200"/>
              <a:gd name="csY41" fmla="*/ 50979 h 66228"/>
              <a:gd name="csX42" fmla="*/ 3647440 w 4013200"/>
              <a:gd name="csY42" fmla="*/ 20499 h 66228"/>
              <a:gd name="csX43" fmla="*/ 3713480 w 4013200"/>
              <a:gd name="csY43" fmla="*/ 56059 h 66228"/>
              <a:gd name="csX44" fmla="*/ 3804920 w 4013200"/>
              <a:gd name="csY44" fmla="*/ 10339 h 66228"/>
              <a:gd name="csX45" fmla="*/ 3906520 w 4013200"/>
              <a:gd name="csY45" fmla="*/ 56059 h 66228"/>
              <a:gd name="csX46" fmla="*/ 3982720 w 4013200"/>
              <a:gd name="csY46" fmla="*/ 15419 h 66228"/>
              <a:gd name="csX47" fmla="*/ 4013200 w 4013200"/>
              <a:gd name="csY47" fmla="*/ 35739 h 662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4013200" h="66228">
                <a:moveTo>
                  <a:pt x="0" y="25579"/>
                </a:moveTo>
                <a:cubicBezTo>
                  <a:pt x="41910" y="39125"/>
                  <a:pt x="83820" y="52672"/>
                  <a:pt x="116840" y="50979"/>
                </a:cubicBezTo>
                <a:cubicBezTo>
                  <a:pt x="149860" y="49286"/>
                  <a:pt x="171027" y="14572"/>
                  <a:pt x="198120" y="15419"/>
                </a:cubicBezTo>
                <a:cubicBezTo>
                  <a:pt x="225213" y="16266"/>
                  <a:pt x="252307" y="55212"/>
                  <a:pt x="279400" y="56059"/>
                </a:cubicBezTo>
                <a:cubicBezTo>
                  <a:pt x="306493" y="56906"/>
                  <a:pt x="331893" y="21346"/>
                  <a:pt x="360680" y="20499"/>
                </a:cubicBezTo>
                <a:cubicBezTo>
                  <a:pt x="389467" y="19652"/>
                  <a:pt x="422487" y="53519"/>
                  <a:pt x="452120" y="50979"/>
                </a:cubicBezTo>
                <a:cubicBezTo>
                  <a:pt x="481753" y="48439"/>
                  <a:pt x="508000" y="3566"/>
                  <a:pt x="538480" y="5259"/>
                </a:cubicBezTo>
                <a:cubicBezTo>
                  <a:pt x="568960" y="6952"/>
                  <a:pt x="607060" y="59446"/>
                  <a:pt x="635000" y="61139"/>
                </a:cubicBezTo>
                <a:cubicBezTo>
                  <a:pt x="662940" y="62832"/>
                  <a:pt x="679873" y="16266"/>
                  <a:pt x="706120" y="15419"/>
                </a:cubicBezTo>
                <a:cubicBezTo>
                  <a:pt x="732367" y="14572"/>
                  <a:pt x="764540" y="56059"/>
                  <a:pt x="792480" y="56059"/>
                </a:cubicBezTo>
                <a:cubicBezTo>
                  <a:pt x="820420" y="56059"/>
                  <a:pt x="844973" y="17112"/>
                  <a:pt x="873760" y="15419"/>
                </a:cubicBezTo>
                <a:cubicBezTo>
                  <a:pt x="902547" y="13726"/>
                  <a:pt x="936413" y="46746"/>
                  <a:pt x="965200" y="45899"/>
                </a:cubicBezTo>
                <a:cubicBezTo>
                  <a:pt x="993987" y="45052"/>
                  <a:pt x="1017693" y="8646"/>
                  <a:pt x="1046480" y="10339"/>
                </a:cubicBezTo>
                <a:cubicBezTo>
                  <a:pt x="1075267" y="12032"/>
                  <a:pt x="1108287" y="55212"/>
                  <a:pt x="1137920" y="56059"/>
                </a:cubicBezTo>
                <a:cubicBezTo>
                  <a:pt x="1167553" y="56906"/>
                  <a:pt x="1196340" y="15419"/>
                  <a:pt x="1224280" y="15419"/>
                </a:cubicBezTo>
                <a:cubicBezTo>
                  <a:pt x="1252220" y="15419"/>
                  <a:pt x="1277620" y="56059"/>
                  <a:pt x="1305560" y="56059"/>
                </a:cubicBezTo>
                <a:cubicBezTo>
                  <a:pt x="1333500" y="56059"/>
                  <a:pt x="1359747" y="16266"/>
                  <a:pt x="1391920" y="15419"/>
                </a:cubicBezTo>
                <a:cubicBezTo>
                  <a:pt x="1424093" y="14572"/>
                  <a:pt x="1470660" y="50979"/>
                  <a:pt x="1498600" y="50979"/>
                </a:cubicBezTo>
                <a:cubicBezTo>
                  <a:pt x="1526540" y="50979"/>
                  <a:pt x="1531620" y="13726"/>
                  <a:pt x="1559560" y="15419"/>
                </a:cubicBezTo>
                <a:cubicBezTo>
                  <a:pt x="1587500" y="17112"/>
                  <a:pt x="1634067" y="63679"/>
                  <a:pt x="1666240" y="61139"/>
                </a:cubicBezTo>
                <a:cubicBezTo>
                  <a:pt x="1698413" y="58599"/>
                  <a:pt x="1725507" y="1026"/>
                  <a:pt x="1752600" y="179"/>
                </a:cubicBezTo>
                <a:cubicBezTo>
                  <a:pt x="1779693" y="-668"/>
                  <a:pt x="1801707" y="55212"/>
                  <a:pt x="1828800" y="56059"/>
                </a:cubicBezTo>
                <a:cubicBezTo>
                  <a:pt x="1855893" y="56906"/>
                  <a:pt x="1887220" y="6952"/>
                  <a:pt x="1915160" y="5259"/>
                </a:cubicBezTo>
                <a:cubicBezTo>
                  <a:pt x="1943100" y="3566"/>
                  <a:pt x="1967653" y="44206"/>
                  <a:pt x="1996440" y="45899"/>
                </a:cubicBezTo>
                <a:cubicBezTo>
                  <a:pt x="2025227" y="47592"/>
                  <a:pt x="2056553" y="15419"/>
                  <a:pt x="2087880" y="15419"/>
                </a:cubicBezTo>
                <a:cubicBezTo>
                  <a:pt x="2119207" y="15419"/>
                  <a:pt x="2155613" y="48439"/>
                  <a:pt x="2184400" y="45899"/>
                </a:cubicBezTo>
                <a:cubicBezTo>
                  <a:pt x="2213187" y="43359"/>
                  <a:pt x="2231813" y="-668"/>
                  <a:pt x="2260600" y="179"/>
                </a:cubicBezTo>
                <a:cubicBezTo>
                  <a:pt x="2289387" y="1026"/>
                  <a:pt x="2328333" y="50132"/>
                  <a:pt x="2357120" y="50979"/>
                </a:cubicBezTo>
                <a:cubicBezTo>
                  <a:pt x="2385907" y="51826"/>
                  <a:pt x="2404533" y="2719"/>
                  <a:pt x="2433320" y="5259"/>
                </a:cubicBezTo>
                <a:cubicBezTo>
                  <a:pt x="2462107" y="7799"/>
                  <a:pt x="2500207" y="67066"/>
                  <a:pt x="2529840" y="66219"/>
                </a:cubicBezTo>
                <a:cubicBezTo>
                  <a:pt x="2559473" y="65372"/>
                  <a:pt x="2584027" y="3566"/>
                  <a:pt x="2611120" y="179"/>
                </a:cubicBezTo>
                <a:cubicBezTo>
                  <a:pt x="2638213" y="-3208"/>
                  <a:pt x="2666153" y="42512"/>
                  <a:pt x="2692400" y="45899"/>
                </a:cubicBezTo>
                <a:cubicBezTo>
                  <a:pt x="2718647" y="49286"/>
                  <a:pt x="2740660" y="20499"/>
                  <a:pt x="2768600" y="20499"/>
                </a:cubicBezTo>
                <a:cubicBezTo>
                  <a:pt x="2796540" y="20499"/>
                  <a:pt x="2831253" y="47592"/>
                  <a:pt x="2860040" y="45899"/>
                </a:cubicBezTo>
                <a:cubicBezTo>
                  <a:pt x="2888827" y="44206"/>
                  <a:pt x="2914227" y="8646"/>
                  <a:pt x="2941320" y="10339"/>
                </a:cubicBezTo>
                <a:cubicBezTo>
                  <a:pt x="2968413" y="12032"/>
                  <a:pt x="2993813" y="56059"/>
                  <a:pt x="3022600" y="56059"/>
                </a:cubicBezTo>
                <a:cubicBezTo>
                  <a:pt x="3051387" y="56059"/>
                  <a:pt x="3084407" y="8646"/>
                  <a:pt x="3114040" y="10339"/>
                </a:cubicBezTo>
                <a:cubicBezTo>
                  <a:pt x="3143673" y="12032"/>
                  <a:pt x="3169073" y="67066"/>
                  <a:pt x="3200400" y="66219"/>
                </a:cubicBezTo>
                <a:cubicBezTo>
                  <a:pt x="3231727" y="65372"/>
                  <a:pt x="3271520" y="6952"/>
                  <a:pt x="3302000" y="5259"/>
                </a:cubicBezTo>
                <a:cubicBezTo>
                  <a:pt x="3332480" y="3566"/>
                  <a:pt x="3354493" y="56906"/>
                  <a:pt x="3383280" y="56059"/>
                </a:cubicBezTo>
                <a:cubicBezTo>
                  <a:pt x="3412067" y="55212"/>
                  <a:pt x="3446780" y="1026"/>
                  <a:pt x="3474720" y="179"/>
                </a:cubicBezTo>
                <a:cubicBezTo>
                  <a:pt x="3502660" y="-668"/>
                  <a:pt x="3522133" y="47592"/>
                  <a:pt x="3550920" y="50979"/>
                </a:cubicBezTo>
                <a:cubicBezTo>
                  <a:pt x="3579707" y="54366"/>
                  <a:pt x="3620347" y="19652"/>
                  <a:pt x="3647440" y="20499"/>
                </a:cubicBezTo>
                <a:cubicBezTo>
                  <a:pt x="3674533" y="21346"/>
                  <a:pt x="3687233" y="57752"/>
                  <a:pt x="3713480" y="56059"/>
                </a:cubicBezTo>
                <a:cubicBezTo>
                  <a:pt x="3739727" y="54366"/>
                  <a:pt x="3772747" y="10339"/>
                  <a:pt x="3804920" y="10339"/>
                </a:cubicBezTo>
                <a:cubicBezTo>
                  <a:pt x="3837093" y="10339"/>
                  <a:pt x="3876887" y="55212"/>
                  <a:pt x="3906520" y="56059"/>
                </a:cubicBezTo>
                <a:cubicBezTo>
                  <a:pt x="3936153" y="56906"/>
                  <a:pt x="3964940" y="18806"/>
                  <a:pt x="3982720" y="15419"/>
                </a:cubicBezTo>
                <a:cubicBezTo>
                  <a:pt x="4000500" y="12032"/>
                  <a:pt x="4006850" y="23885"/>
                  <a:pt x="4013200" y="35739"/>
                </a:cubicBezTo>
              </a:path>
            </a:pathLst>
          </a:cu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4F47AC45-8E51-3ECC-37E0-4AC925DDBB02}"/>
              </a:ext>
            </a:extLst>
          </p:cNvPr>
          <p:cNvSpPr/>
          <p:nvPr/>
        </p:nvSpPr>
        <p:spPr>
          <a:xfrm>
            <a:off x="10062097" y="2935880"/>
            <a:ext cx="972000" cy="61069"/>
          </a:xfrm>
          <a:custGeom>
            <a:avLst/>
            <a:gdLst>
              <a:gd name="csX0" fmla="*/ 0 w 1148080"/>
              <a:gd name="csY0" fmla="*/ 35560 h 61069"/>
              <a:gd name="csX1" fmla="*/ 50800 w 1148080"/>
              <a:gd name="csY1" fmla="*/ 5080 h 61069"/>
              <a:gd name="csX2" fmla="*/ 132080 w 1148080"/>
              <a:gd name="csY2" fmla="*/ 50800 h 61069"/>
              <a:gd name="csX3" fmla="*/ 213360 w 1148080"/>
              <a:gd name="csY3" fmla="*/ 10160 h 61069"/>
              <a:gd name="csX4" fmla="*/ 304800 w 1148080"/>
              <a:gd name="csY4" fmla="*/ 55880 h 61069"/>
              <a:gd name="csX5" fmla="*/ 370840 w 1148080"/>
              <a:gd name="csY5" fmla="*/ 20320 h 61069"/>
              <a:gd name="csX6" fmla="*/ 457200 w 1148080"/>
              <a:gd name="csY6" fmla="*/ 60960 h 61069"/>
              <a:gd name="csX7" fmla="*/ 558800 w 1148080"/>
              <a:gd name="csY7" fmla="*/ 5080 h 61069"/>
              <a:gd name="csX8" fmla="*/ 650240 w 1148080"/>
              <a:gd name="csY8" fmla="*/ 60960 h 61069"/>
              <a:gd name="csX9" fmla="*/ 726440 w 1148080"/>
              <a:gd name="csY9" fmla="*/ 15240 h 61069"/>
              <a:gd name="csX10" fmla="*/ 822960 w 1148080"/>
              <a:gd name="csY10" fmla="*/ 60960 h 61069"/>
              <a:gd name="csX11" fmla="*/ 899160 w 1148080"/>
              <a:gd name="csY11" fmla="*/ 0 h 61069"/>
              <a:gd name="csX12" fmla="*/ 995680 w 1148080"/>
              <a:gd name="csY12" fmla="*/ 60960 h 61069"/>
              <a:gd name="csX13" fmla="*/ 1076960 w 1148080"/>
              <a:gd name="csY13" fmla="*/ 5080 h 61069"/>
              <a:gd name="csX14" fmla="*/ 1148080 w 1148080"/>
              <a:gd name="csY14" fmla="*/ 55880 h 610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148080" h="61069">
                <a:moveTo>
                  <a:pt x="0" y="35560"/>
                </a:moveTo>
                <a:cubicBezTo>
                  <a:pt x="14393" y="19050"/>
                  <a:pt x="28787" y="2540"/>
                  <a:pt x="50800" y="5080"/>
                </a:cubicBezTo>
                <a:cubicBezTo>
                  <a:pt x="72813" y="7620"/>
                  <a:pt x="104987" y="49953"/>
                  <a:pt x="132080" y="50800"/>
                </a:cubicBezTo>
                <a:cubicBezTo>
                  <a:pt x="159173" y="51647"/>
                  <a:pt x="184573" y="9313"/>
                  <a:pt x="213360" y="10160"/>
                </a:cubicBezTo>
                <a:cubicBezTo>
                  <a:pt x="242147" y="11007"/>
                  <a:pt x="278553" y="54187"/>
                  <a:pt x="304800" y="55880"/>
                </a:cubicBezTo>
                <a:cubicBezTo>
                  <a:pt x="331047" y="57573"/>
                  <a:pt x="345440" y="19473"/>
                  <a:pt x="370840" y="20320"/>
                </a:cubicBezTo>
                <a:cubicBezTo>
                  <a:pt x="396240" y="21167"/>
                  <a:pt x="425873" y="63500"/>
                  <a:pt x="457200" y="60960"/>
                </a:cubicBezTo>
                <a:cubicBezTo>
                  <a:pt x="488527" y="58420"/>
                  <a:pt x="526627" y="5080"/>
                  <a:pt x="558800" y="5080"/>
                </a:cubicBezTo>
                <a:cubicBezTo>
                  <a:pt x="590973" y="5080"/>
                  <a:pt x="622300" y="59267"/>
                  <a:pt x="650240" y="60960"/>
                </a:cubicBezTo>
                <a:cubicBezTo>
                  <a:pt x="678180" y="62653"/>
                  <a:pt x="697653" y="15240"/>
                  <a:pt x="726440" y="15240"/>
                </a:cubicBezTo>
                <a:cubicBezTo>
                  <a:pt x="755227" y="15240"/>
                  <a:pt x="794173" y="63500"/>
                  <a:pt x="822960" y="60960"/>
                </a:cubicBezTo>
                <a:cubicBezTo>
                  <a:pt x="851747" y="58420"/>
                  <a:pt x="870373" y="0"/>
                  <a:pt x="899160" y="0"/>
                </a:cubicBezTo>
                <a:cubicBezTo>
                  <a:pt x="927947" y="0"/>
                  <a:pt x="966047" y="60113"/>
                  <a:pt x="995680" y="60960"/>
                </a:cubicBezTo>
                <a:cubicBezTo>
                  <a:pt x="1025313" y="61807"/>
                  <a:pt x="1051560" y="5927"/>
                  <a:pt x="1076960" y="5080"/>
                </a:cubicBezTo>
                <a:cubicBezTo>
                  <a:pt x="1102360" y="4233"/>
                  <a:pt x="1125220" y="30056"/>
                  <a:pt x="1148080" y="55880"/>
                </a:cubicBezTo>
              </a:path>
            </a:pathLst>
          </a:cu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2F3FFBD-D3EC-ADC5-3EC9-0F4D69D28269}"/>
              </a:ext>
            </a:extLst>
          </p:cNvPr>
          <p:cNvSpPr txBox="1"/>
          <p:nvPr/>
        </p:nvSpPr>
        <p:spPr>
          <a:xfrm>
            <a:off x="2647560" y="3898048"/>
            <a:ext cx="61722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平均分问题，用</a:t>
            </a:r>
            <a:r>
              <a:rPr lang="en-US" altLang="zh-CN" dirty="0"/>
              <a:t>______</a:t>
            </a:r>
            <a:r>
              <a:rPr lang="zh-CN" altLang="en-US" dirty="0"/>
              <a:t>计算。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D74E3C8-2175-AA01-05F7-52B7D6F6C9CB}"/>
              </a:ext>
            </a:extLst>
          </p:cNvPr>
          <p:cNvSpPr txBox="1"/>
          <p:nvPr/>
        </p:nvSpPr>
        <p:spPr>
          <a:xfrm>
            <a:off x="5805965" y="3838906"/>
            <a:ext cx="128062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dirty="0">
                <a:solidFill>
                  <a:srgbClr val="FF0000"/>
                </a:solidFill>
              </a:rPr>
              <a:t>除法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5C016D86-4379-BE73-F928-AC5619274E61}"/>
                  </a:ext>
                </a:extLst>
              </p:cNvPr>
              <p:cNvSpPr txBox="1"/>
              <p:nvPr/>
            </p:nvSpPr>
            <p:spPr bwMode="auto">
              <a:xfrm>
                <a:off x="2757923" y="4865625"/>
                <a:ext cx="1916709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÷2</m:t>
                      </m:r>
                    </m:oMath>
                  </m:oMathPara>
                </a14:m>
                <a:endParaRPr lang="en-US" altLang="zh-CN" sz="34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5C016D86-4379-BE73-F928-AC5619274E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57923" y="4865625"/>
                <a:ext cx="1916709" cy="10752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utoShape 3">
            <a:extLst>
              <a:ext uri="{FF2B5EF4-FFF2-40B4-BE49-F238E27FC236}">
                <a16:creationId xmlns:a16="http://schemas.microsoft.com/office/drawing/2014/main" id="{B5DD053E-415A-2AC2-4C31-5B2E4E83B59A}"/>
              </a:ext>
            </a:extLst>
          </p:cNvPr>
          <p:cNvSpPr/>
          <p:nvPr/>
        </p:nvSpPr>
        <p:spPr bwMode="auto">
          <a:xfrm>
            <a:off x="4411037" y="5164598"/>
            <a:ext cx="2670899" cy="828740"/>
          </a:xfrm>
          <a:prstGeom prst="wedgeRoundRectCallout">
            <a:avLst>
              <a:gd name="adj1" fmla="val -64758"/>
              <a:gd name="adj2" fmla="val -19803"/>
              <a:gd name="adj3" fmla="val 16667"/>
            </a:avLst>
          </a:prstGeom>
          <a:solidFill>
            <a:srgbClr val="BCE2DF"/>
          </a:solidFill>
          <a:ln w="1905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/>
          <a:lstStyle/>
          <a:p>
            <a:pPr algn="ctr" latinLnBrk="1">
              <a:spcBef>
                <a:spcPct val="50000"/>
              </a:spcBef>
              <a:defRPr/>
            </a:pPr>
            <a:r>
              <a:rPr lang="zh-CN" altLang="en-US" sz="3200" b="1" dirty="0">
                <a:latin typeface="+mn-lt"/>
                <a:ea typeface="+mj-ea"/>
              </a:rPr>
              <a:t>怎么计算？</a:t>
            </a:r>
            <a:endParaRPr lang="en-US" altLang="zh-CN" sz="3200" b="1" dirty="0"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8" grpId="0" animBg="1"/>
      <p:bldP spid="12" grpId="0" animBg="1"/>
      <p:bldP spid="14" grpId="0"/>
      <p:bldP spid="16" grpId="0"/>
      <p:bldP spid="29" grpId="0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文本框 65">
            <a:extLst>
              <a:ext uri="{FF2B5EF4-FFF2-40B4-BE49-F238E27FC236}">
                <a16:creationId xmlns:a16="http://schemas.microsoft.com/office/drawing/2014/main" id="{021B107E-7604-B8C2-287C-A4ECA4D47724}"/>
              </a:ext>
            </a:extLst>
          </p:cNvPr>
          <p:cNvSpPr txBox="1"/>
          <p:nvPr/>
        </p:nvSpPr>
        <p:spPr>
          <a:xfrm>
            <a:off x="9203573" y="1820102"/>
            <a:ext cx="14932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en-US" altLang="zh-CN" sz="2800" dirty="0"/>
              <a:t>1 </a:t>
            </a:r>
            <a:r>
              <a:rPr lang="zh-CN" altLang="en-US" sz="2800" dirty="0"/>
              <a:t>公顷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5C1E47F-DF18-C5B6-8D23-5033A7303E2B}"/>
                  </a:ext>
                </a:extLst>
              </p:cNvPr>
              <p:cNvSpPr txBox="1"/>
              <p:nvPr/>
            </p:nvSpPr>
            <p:spPr bwMode="auto">
              <a:xfrm>
                <a:off x="1061025" y="1237580"/>
                <a:ext cx="1551547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÷2</m:t>
                      </m:r>
                    </m:oMath>
                  </m:oMathPara>
                </a14:m>
                <a:endParaRPr lang="en-US" altLang="zh-CN" sz="34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5C1E47F-DF18-C5B6-8D23-5033A7303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1025" y="1237580"/>
                <a:ext cx="1551547" cy="10752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B07E5DE4-AE9D-0991-AAD7-FD95DA0E78D8}"/>
              </a:ext>
            </a:extLst>
          </p:cNvPr>
          <p:cNvSpPr txBox="1"/>
          <p:nvPr/>
        </p:nvSpPr>
        <p:spPr>
          <a:xfrm>
            <a:off x="764789" y="3313074"/>
            <a:ext cx="67576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/>
              <a:t>方法一：利用整数除法的意义计算。</a:t>
            </a: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31477960-4751-4A6B-C87B-98F887736E5B}"/>
              </a:ext>
            </a:extLst>
          </p:cNvPr>
          <p:cNvGrpSpPr/>
          <p:nvPr/>
        </p:nvGrpSpPr>
        <p:grpSpPr>
          <a:xfrm>
            <a:off x="755458" y="4318410"/>
            <a:ext cx="10536916" cy="1811797"/>
            <a:chOff x="755458" y="4113134"/>
            <a:chExt cx="10536916" cy="1811797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20FBC971-7222-81FB-77D0-588604CEE4F6}"/>
                </a:ext>
              </a:extLst>
            </p:cNvPr>
            <p:cNvGrpSpPr/>
            <p:nvPr/>
          </p:nvGrpSpPr>
          <p:grpSpPr>
            <a:xfrm>
              <a:off x="755458" y="4113134"/>
              <a:ext cx="10536916" cy="1811797"/>
              <a:chOff x="410225" y="4150463"/>
              <a:chExt cx="10536916" cy="1811797"/>
            </a:xfrm>
          </p:grpSpPr>
          <p:pic>
            <p:nvPicPr>
              <p:cNvPr id="30" name="图片 29">
                <a:extLst>
                  <a:ext uri="{FF2B5EF4-FFF2-40B4-BE49-F238E27FC236}">
                    <a16:creationId xmlns:a16="http://schemas.microsoft.com/office/drawing/2014/main" id="{49C6CF88-3731-29AE-2959-6CC968FCA3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0225" y="4242875"/>
                <a:ext cx="1375739" cy="1371715"/>
              </a:xfrm>
              <a:prstGeom prst="rect">
                <a:avLst/>
              </a:prstGeom>
            </p:spPr>
          </p:pic>
          <p:sp>
            <p:nvSpPr>
              <p:cNvPr id="34" name="AutoShape 3">
                <a:extLst>
                  <a:ext uri="{FF2B5EF4-FFF2-40B4-BE49-F238E27FC236}">
                    <a16:creationId xmlns:a16="http://schemas.microsoft.com/office/drawing/2014/main" id="{7F560FB7-8B02-8F03-F283-1168E31F74D4}"/>
                  </a:ext>
                </a:extLst>
              </p:cNvPr>
              <p:cNvSpPr/>
              <p:nvPr/>
            </p:nvSpPr>
            <p:spPr bwMode="auto">
              <a:xfrm>
                <a:off x="2078381" y="4150463"/>
                <a:ext cx="8868760" cy="1811797"/>
              </a:xfrm>
              <a:prstGeom prst="wedgeRoundRectCallout">
                <a:avLst>
                  <a:gd name="adj1" fmla="val -53891"/>
                  <a:gd name="adj2" fmla="val -17227"/>
                  <a:gd name="adj3" fmla="val 16667"/>
                </a:avLst>
              </a:prstGeom>
              <a:solidFill>
                <a:srgbClr val="BCE2DF"/>
              </a:solidFill>
              <a:ln w="19050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90000" tIns="46800" rIns="90000" bIns="46800" anchor="ctr"/>
              <a:lstStyle/>
              <a:p>
                <a:pPr algn="ctr" latinLnBrk="1">
                  <a:lnSpc>
                    <a:spcPct val="180000"/>
                  </a:lnSpc>
                  <a:spcBef>
                    <a:spcPts val="0"/>
                  </a:spcBef>
                  <a:defRPr/>
                </a:pPr>
                <a:r>
                  <a:rPr lang="zh-CN" altLang="en-US" sz="2800" b="1" dirty="0">
                    <a:latin typeface="+mn-lt"/>
                    <a:ea typeface="+mj-ea"/>
                  </a:rPr>
                  <a:t>把     公顷平均分成 </a:t>
                </a:r>
                <a:r>
                  <a:rPr lang="en-US" altLang="zh-CN" sz="2800" b="1" dirty="0">
                    <a:latin typeface="+mn-lt"/>
                    <a:ea typeface="+mj-ea"/>
                  </a:rPr>
                  <a:t>2 </a:t>
                </a:r>
                <a:r>
                  <a:rPr lang="zh-CN" altLang="en-US" sz="2800" b="1" dirty="0">
                    <a:latin typeface="+mn-lt"/>
                    <a:ea typeface="+mj-ea"/>
                  </a:rPr>
                  <a:t>份，就是把 </a:t>
                </a:r>
                <a:r>
                  <a:rPr lang="en-US" altLang="zh-CN" sz="2800" b="1" dirty="0">
                    <a:latin typeface="+mn-lt"/>
                    <a:ea typeface="+mj-ea"/>
                  </a:rPr>
                  <a:t>4 </a:t>
                </a:r>
                <a:r>
                  <a:rPr lang="zh-CN" altLang="en-US" sz="2800" b="1" dirty="0">
                    <a:latin typeface="+mn-lt"/>
                    <a:ea typeface="+mj-ea"/>
                  </a:rPr>
                  <a:t>个     公顷</a:t>
                </a:r>
              </a:p>
              <a:p>
                <a:pPr algn="ctr" latinLnBrk="1">
                  <a:lnSpc>
                    <a:spcPct val="180000"/>
                  </a:lnSpc>
                  <a:spcBef>
                    <a:spcPts val="0"/>
                  </a:spcBef>
                  <a:defRPr/>
                </a:pPr>
                <a:r>
                  <a:rPr lang="zh-CN" altLang="en-US" sz="2800" b="1" dirty="0">
                    <a:latin typeface="+mn-lt"/>
                    <a:ea typeface="+mj-ea"/>
                  </a:rPr>
                  <a:t>平均分成 </a:t>
                </a:r>
                <a:r>
                  <a:rPr lang="en-US" altLang="zh-CN" sz="2800" b="1" dirty="0">
                    <a:latin typeface="+mn-lt"/>
                    <a:ea typeface="+mj-ea"/>
                  </a:rPr>
                  <a:t>2 </a:t>
                </a:r>
                <a:r>
                  <a:rPr lang="zh-CN" altLang="en-US" sz="2800" b="1" dirty="0">
                    <a:latin typeface="+mn-lt"/>
                    <a:ea typeface="+mj-ea"/>
                  </a:rPr>
                  <a:t>份，每份是</a:t>
                </a:r>
                <a:r>
                  <a:rPr lang="en-US" altLang="zh-CN" sz="2800" b="1" dirty="0">
                    <a:latin typeface="+mj-ea"/>
                    <a:ea typeface="+mj-ea"/>
                  </a:rPr>
                  <a:t>(</a:t>
                </a:r>
                <a:r>
                  <a:rPr lang="en-US" altLang="zh-CN" sz="2800" b="1" dirty="0">
                    <a:latin typeface="+mn-lt"/>
                    <a:ea typeface="+mj-ea"/>
                  </a:rPr>
                  <a:t>4 ÷2</a:t>
                </a:r>
                <a:r>
                  <a:rPr lang="en-US" altLang="zh-CN" sz="2800" b="1" dirty="0">
                    <a:latin typeface="+mj-ea"/>
                    <a:ea typeface="+mj-ea"/>
                  </a:rPr>
                  <a:t>)</a:t>
                </a:r>
                <a:r>
                  <a:rPr lang="zh-CN" altLang="en-US" sz="2800" b="1" dirty="0">
                    <a:latin typeface="+mn-lt"/>
                    <a:ea typeface="+mj-ea"/>
                  </a:rPr>
                  <a:t>个    公顷。</a:t>
                </a:r>
                <a:endParaRPr lang="en-US" altLang="zh-CN" sz="2800" b="1" dirty="0">
                  <a:latin typeface="+mn-lt"/>
                  <a:ea typeface="+mj-ea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A21A37A0-E6BA-551D-C961-920FCC2ED102}"/>
                    </a:ext>
                  </a:extLst>
                </p:cNvPr>
                <p:cNvSpPr txBox="1"/>
                <p:nvPr/>
              </p:nvSpPr>
              <p:spPr bwMode="auto">
                <a:xfrm>
                  <a:off x="3737641" y="4271818"/>
                  <a:ext cx="475908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A21A37A0-E6BA-551D-C961-920FCC2ED1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7641" y="4271818"/>
                  <a:ext cx="475908" cy="90024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E2634EC3-C89A-89C6-74C6-F58CA2C5C9C0}"/>
                    </a:ext>
                  </a:extLst>
                </p:cNvPr>
                <p:cNvSpPr txBox="1"/>
                <p:nvPr/>
              </p:nvSpPr>
              <p:spPr bwMode="auto">
                <a:xfrm>
                  <a:off x="9194242" y="4253156"/>
                  <a:ext cx="475908" cy="90178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E2634EC3-C89A-89C6-74C6-F58CA2C5C9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194242" y="4253156"/>
                  <a:ext cx="475908" cy="90178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80CB4ECC-EA44-55EA-986C-649B47637D13}"/>
                    </a:ext>
                  </a:extLst>
                </p:cNvPr>
                <p:cNvSpPr txBox="1"/>
                <p:nvPr/>
              </p:nvSpPr>
              <p:spPr bwMode="auto">
                <a:xfrm>
                  <a:off x="8634405" y="5008938"/>
                  <a:ext cx="475908" cy="90178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80CB4ECC-EA44-55EA-986C-649B47637D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34405" y="5008938"/>
                  <a:ext cx="475908" cy="90178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9" name="左大括号 48">
            <a:extLst>
              <a:ext uri="{FF2B5EF4-FFF2-40B4-BE49-F238E27FC236}">
                <a16:creationId xmlns:a16="http://schemas.microsoft.com/office/drawing/2014/main" id="{5BA2682C-A1A6-4D7F-52BD-17E15F14AE9D}"/>
              </a:ext>
            </a:extLst>
          </p:cNvPr>
          <p:cNvSpPr/>
          <p:nvPr/>
        </p:nvSpPr>
        <p:spPr>
          <a:xfrm>
            <a:off x="8762957" y="1350202"/>
            <a:ext cx="216000" cy="1980000"/>
          </a:xfrm>
          <a:prstGeom prst="leftBrace">
            <a:avLst>
              <a:gd name="adj1" fmla="val 28986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7969EFC6-D703-8774-B37B-BD8D251D60D2}"/>
                  </a:ext>
                </a:extLst>
              </p:cNvPr>
              <p:cNvSpPr txBox="1"/>
              <p:nvPr/>
            </p:nvSpPr>
            <p:spPr bwMode="auto">
              <a:xfrm>
                <a:off x="7535201" y="1901843"/>
                <a:ext cx="1207583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a:rPr lang="zh-CN" altLang="en-US" sz="2800" b="1" i="1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公顷</m:t>
                      </m:r>
                    </m:oMath>
                  </m:oMathPara>
                </a14:m>
                <a:endParaRPr lang="en-US" altLang="zh-CN" sz="28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7969EFC6-D703-8774-B37B-BD8D251D6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35201" y="1901843"/>
                <a:ext cx="1207583" cy="90024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矩形 53">
            <a:extLst>
              <a:ext uri="{FF2B5EF4-FFF2-40B4-BE49-F238E27FC236}">
                <a16:creationId xmlns:a16="http://schemas.microsoft.com/office/drawing/2014/main" id="{29C928BD-B9F9-F57B-2C61-1DDE09165783}"/>
              </a:ext>
            </a:extLst>
          </p:cNvPr>
          <p:cNvSpPr/>
          <p:nvPr/>
        </p:nvSpPr>
        <p:spPr>
          <a:xfrm>
            <a:off x="9327483" y="1727371"/>
            <a:ext cx="1311545" cy="746449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7A15CA0E-9833-BF11-C00D-19B067A4C300}"/>
              </a:ext>
            </a:extLst>
          </p:cNvPr>
          <p:cNvSpPr/>
          <p:nvPr/>
        </p:nvSpPr>
        <p:spPr>
          <a:xfrm>
            <a:off x="9001817" y="1350202"/>
            <a:ext cx="1799584" cy="19614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77B02D38-E893-A8EF-7F72-4D38AA25B71D}"/>
              </a:ext>
            </a:extLst>
          </p:cNvPr>
          <p:cNvSpPr/>
          <p:nvPr/>
        </p:nvSpPr>
        <p:spPr>
          <a:xfrm>
            <a:off x="9024677" y="2355294"/>
            <a:ext cx="1799584" cy="97410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5ED49DB3-9A20-06EC-567D-E4E9AF9FF47E}"/>
              </a:ext>
            </a:extLst>
          </p:cNvPr>
          <p:cNvGrpSpPr/>
          <p:nvPr/>
        </p:nvGrpSpPr>
        <p:grpSpPr>
          <a:xfrm>
            <a:off x="9017006" y="1350202"/>
            <a:ext cx="1800000" cy="1485621"/>
            <a:chOff x="9017006" y="1350202"/>
            <a:chExt cx="1800000" cy="1485621"/>
          </a:xfrm>
        </p:grpSpPr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C602A92D-DF71-4411-1CAC-F69839DD394A}"/>
                </a:ext>
              </a:extLst>
            </p:cNvPr>
            <p:cNvCxnSpPr>
              <a:cxnSpLocks/>
            </p:cNvCxnSpPr>
            <p:nvPr/>
          </p:nvCxnSpPr>
          <p:spPr>
            <a:xfrm>
              <a:off x="9017006" y="2835823"/>
              <a:ext cx="180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7E330064-AB9F-7A36-4133-4E99E177A059}"/>
                </a:ext>
              </a:extLst>
            </p:cNvPr>
            <p:cNvCxnSpPr>
              <a:cxnSpLocks/>
            </p:cNvCxnSpPr>
            <p:nvPr/>
          </p:nvCxnSpPr>
          <p:spPr>
            <a:xfrm>
              <a:off x="9017006" y="2340616"/>
              <a:ext cx="180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2144F8FC-548C-765D-3705-7434A0B0F8AB}"/>
                </a:ext>
              </a:extLst>
            </p:cNvPr>
            <p:cNvCxnSpPr>
              <a:cxnSpLocks/>
            </p:cNvCxnSpPr>
            <p:nvPr/>
          </p:nvCxnSpPr>
          <p:spPr>
            <a:xfrm>
              <a:off x="9017006" y="1845409"/>
              <a:ext cx="180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A5A2108D-23BE-2908-6B4F-D41EA89BAEC9}"/>
                </a:ext>
              </a:extLst>
            </p:cNvPr>
            <p:cNvCxnSpPr>
              <a:cxnSpLocks/>
            </p:cNvCxnSpPr>
            <p:nvPr/>
          </p:nvCxnSpPr>
          <p:spPr>
            <a:xfrm>
              <a:off x="9017006" y="1350202"/>
              <a:ext cx="180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31C9917A-EE1B-1E18-54E4-A3947BDB1462}"/>
              </a:ext>
            </a:extLst>
          </p:cNvPr>
          <p:cNvSpPr/>
          <p:nvPr/>
        </p:nvSpPr>
        <p:spPr>
          <a:xfrm>
            <a:off x="9017006" y="855022"/>
            <a:ext cx="1800000" cy="24743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177B7CC9-25F9-4909-EE74-E49FFD491F43}"/>
                  </a:ext>
                </a:extLst>
              </p:cNvPr>
              <p:cNvSpPr txBox="1"/>
              <p:nvPr/>
            </p:nvSpPr>
            <p:spPr bwMode="auto">
              <a:xfrm>
                <a:off x="2282065" y="1237580"/>
                <a:ext cx="1927666" cy="10733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  <m:r>
                            <m:rPr>
                              <m:nor/>
                            </m:rPr>
                            <a:rPr lang="en-US" altLang="zh-CN" sz="34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÷2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177B7CC9-25F9-4909-EE74-E49FFD491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2065" y="1237580"/>
                <a:ext cx="1927666" cy="107330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C132F453-E3F0-43F3-1015-F739330B38DD}"/>
                  </a:ext>
                </a:extLst>
              </p:cNvPr>
              <p:cNvSpPr txBox="1"/>
              <p:nvPr/>
            </p:nvSpPr>
            <p:spPr bwMode="auto">
              <a:xfrm>
                <a:off x="3879224" y="1237580"/>
                <a:ext cx="1205960" cy="10733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C132F453-E3F0-43F3-1015-F739330B38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79224" y="1237580"/>
                <a:ext cx="1205960" cy="107330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文本框 75">
            <a:extLst>
              <a:ext uri="{FF2B5EF4-FFF2-40B4-BE49-F238E27FC236}">
                <a16:creationId xmlns:a16="http://schemas.microsoft.com/office/drawing/2014/main" id="{C5273706-9E33-794E-20CA-7D3D5A5C6A24}"/>
              </a:ext>
            </a:extLst>
          </p:cNvPr>
          <p:cNvSpPr txBox="1"/>
          <p:nvPr/>
        </p:nvSpPr>
        <p:spPr>
          <a:xfrm>
            <a:off x="1550698" y="366543"/>
            <a:ext cx="6342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rgbClr val="0000FF"/>
                </a:solidFill>
              </a:rPr>
              <a:t>用被除数的分子除以整数的商作分子。</a:t>
            </a:r>
          </a:p>
        </p:txBody>
      </p: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F2439281-2E2E-8837-533F-E2B9363F581E}"/>
              </a:ext>
            </a:extLst>
          </p:cNvPr>
          <p:cNvGrpSpPr/>
          <p:nvPr/>
        </p:nvGrpSpPr>
        <p:grpSpPr>
          <a:xfrm>
            <a:off x="1076265" y="894080"/>
            <a:ext cx="2640586" cy="1157889"/>
            <a:chOff x="1076265" y="894080"/>
            <a:chExt cx="2640586" cy="1157889"/>
          </a:xfrm>
        </p:grpSpPr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2EFC999D-EF1A-B6F3-29B2-B99E0FD36D0F}"/>
                </a:ext>
              </a:extLst>
            </p:cNvPr>
            <p:cNvSpPr/>
            <p:nvPr/>
          </p:nvSpPr>
          <p:spPr>
            <a:xfrm>
              <a:off x="1076265" y="1260440"/>
              <a:ext cx="424875" cy="463734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53B9A3BB-733F-1F93-F732-A09EACC2FD76}"/>
                </a:ext>
              </a:extLst>
            </p:cNvPr>
            <p:cNvSpPr/>
            <p:nvPr/>
          </p:nvSpPr>
          <p:spPr>
            <a:xfrm>
              <a:off x="1716231" y="1588235"/>
              <a:ext cx="405700" cy="463734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D0BE9FB4-58F1-CCFA-82E9-77AC00A31226}"/>
                </a:ext>
              </a:extLst>
            </p:cNvPr>
            <p:cNvSpPr/>
            <p:nvPr/>
          </p:nvSpPr>
          <p:spPr>
            <a:xfrm>
              <a:off x="2760286" y="1260440"/>
              <a:ext cx="956565" cy="463734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任意多边形: 形状 81">
              <a:extLst>
                <a:ext uri="{FF2B5EF4-FFF2-40B4-BE49-F238E27FC236}">
                  <a16:creationId xmlns:a16="http://schemas.microsoft.com/office/drawing/2014/main" id="{7E613169-2BB4-5972-7A44-32E70FA6B09B}"/>
                </a:ext>
              </a:extLst>
            </p:cNvPr>
            <p:cNvSpPr/>
            <p:nvPr/>
          </p:nvSpPr>
          <p:spPr>
            <a:xfrm>
              <a:off x="1300480" y="1066800"/>
              <a:ext cx="597795" cy="502920"/>
            </a:xfrm>
            <a:custGeom>
              <a:avLst/>
              <a:gdLst>
                <a:gd name="csX0" fmla="*/ 0 w 767080"/>
                <a:gd name="csY0" fmla="*/ 193040 h 502920"/>
                <a:gd name="csX1" fmla="*/ 0 w 767080"/>
                <a:gd name="csY1" fmla="*/ 0 h 502920"/>
                <a:gd name="csX2" fmla="*/ 767080 w 767080"/>
                <a:gd name="csY2" fmla="*/ 0 h 502920"/>
                <a:gd name="csX3" fmla="*/ 767080 w 767080"/>
                <a:gd name="csY3" fmla="*/ 502920 h 502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67080" h="502920">
                  <a:moveTo>
                    <a:pt x="0" y="193040"/>
                  </a:moveTo>
                  <a:lnTo>
                    <a:pt x="0" y="0"/>
                  </a:lnTo>
                  <a:lnTo>
                    <a:pt x="767080" y="0"/>
                  </a:lnTo>
                  <a:lnTo>
                    <a:pt x="767080" y="502920"/>
                  </a:lnTo>
                </a:path>
              </a:pathLst>
            </a:cu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任意多边形: 形状 82">
              <a:extLst>
                <a:ext uri="{FF2B5EF4-FFF2-40B4-BE49-F238E27FC236}">
                  <a16:creationId xmlns:a16="http://schemas.microsoft.com/office/drawing/2014/main" id="{5DEADB8E-C49C-AF8D-0EE9-51CC62D7336A}"/>
                </a:ext>
              </a:extLst>
            </p:cNvPr>
            <p:cNvSpPr/>
            <p:nvPr/>
          </p:nvSpPr>
          <p:spPr>
            <a:xfrm>
              <a:off x="1676400" y="894080"/>
              <a:ext cx="1671320" cy="355600"/>
            </a:xfrm>
            <a:custGeom>
              <a:avLst/>
              <a:gdLst>
                <a:gd name="csX0" fmla="*/ 0 w 1671320"/>
                <a:gd name="csY0" fmla="*/ 172720 h 355600"/>
                <a:gd name="csX1" fmla="*/ 0 w 1671320"/>
                <a:gd name="csY1" fmla="*/ 0 h 355600"/>
                <a:gd name="csX2" fmla="*/ 1671320 w 1671320"/>
                <a:gd name="csY2" fmla="*/ 0 h 355600"/>
                <a:gd name="csX3" fmla="*/ 1671320 w 1671320"/>
                <a:gd name="csY3" fmla="*/ 355600 h 355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671320" h="355600">
                  <a:moveTo>
                    <a:pt x="0" y="172720"/>
                  </a:moveTo>
                  <a:lnTo>
                    <a:pt x="0" y="0"/>
                  </a:lnTo>
                  <a:lnTo>
                    <a:pt x="1671320" y="0"/>
                  </a:lnTo>
                  <a:lnTo>
                    <a:pt x="1671320" y="35560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5" name="任意多边形: 形状 84">
            <a:extLst>
              <a:ext uri="{FF2B5EF4-FFF2-40B4-BE49-F238E27FC236}">
                <a16:creationId xmlns:a16="http://schemas.microsoft.com/office/drawing/2014/main" id="{C6BC9792-D83A-3484-6E36-BC899D5AC3E3}"/>
              </a:ext>
            </a:extLst>
          </p:cNvPr>
          <p:cNvSpPr/>
          <p:nvPr/>
        </p:nvSpPr>
        <p:spPr>
          <a:xfrm>
            <a:off x="1261872" y="2267712"/>
            <a:ext cx="1927666" cy="265732"/>
          </a:xfrm>
          <a:custGeom>
            <a:avLst/>
            <a:gdLst>
              <a:gd name="csX0" fmla="*/ 0 w 2078736"/>
              <a:gd name="csY0" fmla="*/ 6096 h 249936"/>
              <a:gd name="csX1" fmla="*/ 0 w 2078736"/>
              <a:gd name="csY1" fmla="*/ 249936 h 249936"/>
              <a:gd name="csX2" fmla="*/ 2078736 w 2078736"/>
              <a:gd name="csY2" fmla="*/ 249936 h 249936"/>
              <a:gd name="csX3" fmla="*/ 2078736 w 2078736"/>
              <a:gd name="csY3" fmla="*/ 0 h 2499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078736" h="249936">
                <a:moveTo>
                  <a:pt x="0" y="6096"/>
                </a:moveTo>
                <a:lnTo>
                  <a:pt x="0" y="249936"/>
                </a:lnTo>
                <a:lnTo>
                  <a:pt x="2078736" y="249936"/>
                </a:lnTo>
                <a:lnTo>
                  <a:pt x="2078736" y="0"/>
                </a:lnTo>
              </a:path>
            </a:pathLst>
          </a:custGeom>
          <a:noFill/>
          <a:ln w="19050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D60E5D7A-00E4-73A9-4C62-1719B2EA44C9}"/>
              </a:ext>
            </a:extLst>
          </p:cNvPr>
          <p:cNvSpPr txBox="1"/>
          <p:nvPr/>
        </p:nvSpPr>
        <p:spPr>
          <a:xfrm>
            <a:off x="1117379" y="2533444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每份数不变，所以分母不变。</a:t>
            </a:r>
          </a:p>
        </p:txBody>
      </p:sp>
    </p:spTree>
    <p:extLst>
      <p:ext uri="{BB962C8B-B14F-4D97-AF65-F5344CB8AC3E}">
        <p14:creationId xmlns:p14="http://schemas.microsoft.com/office/powerpoint/2010/main" val="3070198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2" grpId="0"/>
      <p:bldP spid="6" grpId="0"/>
      <p:bldP spid="49" grpId="0" animBg="1"/>
      <p:bldP spid="51" grpId="0"/>
      <p:bldP spid="54" grpId="0" animBg="1"/>
      <p:bldP spid="60" grpId="0" animBg="1"/>
      <p:bldP spid="70" grpId="0" animBg="1"/>
      <p:bldP spid="10" grpId="0" animBg="1"/>
      <p:bldP spid="71" grpId="0"/>
      <p:bldP spid="72" grpId="0"/>
      <p:bldP spid="76" grpId="0"/>
      <p:bldP spid="85" grpId="0" animBg="1"/>
      <p:bldP spid="8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11456431-53F5-6729-2A22-487CF66B1355}"/>
                  </a:ext>
                </a:extLst>
              </p:cNvPr>
              <p:cNvSpPr txBox="1"/>
              <p:nvPr/>
            </p:nvSpPr>
            <p:spPr bwMode="auto">
              <a:xfrm>
                <a:off x="1061025" y="1237580"/>
                <a:ext cx="1551547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÷2</m:t>
                      </m:r>
                    </m:oMath>
                  </m:oMathPara>
                </a14:m>
                <a:endParaRPr lang="en-US" altLang="zh-CN" sz="34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11456431-53F5-6729-2A22-487CF66B13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1025" y="1237580"/>
                <a:ext cx="1551547" cy="10752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6C92BBF4-42BC-0BDB-0010-8985614AEDC0}"/>
              </a:ext>
            </a:extLst>
          </p:cNvPr>
          <p:cNvSpPr txBox="1"/>
          <p:nvPr/>
        </p:nvSpPr>
        <p:spPr>
          <a:xfrm>
            <a:off x="9203573" y="1820102"/>
            <a:ext cx="14932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en-US" altLang="zh-CN" sz="2800" dirty="0"/>
              <a:t>1 </a:t>
            </a:r>
            <a:r>
              <a:rPr lang="zh-CN" altLang="en-US" sz="2800" dirty="0"/>
              <a:t>公顷</a:t>
            </a:r>
          </a:p>
        </p:txBody>
      </p:sp>
      <p:sp>
        <p:nvSpPr>
          <p:cNvPr id="5" name="左大括号 4">
            <a:extLst>
              <a:ext uri="{FF2B5EF4-FFF2-40B4-BE49-F238E27FC236}">
                <a16:creationId xmlns:a16="http://schemas.microsoft.com/office/drawing/2014/main" id="{0017A054-2FA0-8A95-36EF-79726CE9D2D5}"/>
              </a:ext>
            </a:extLst>
          </p:cNvPr>
          <p:cNvSpPr/>
          <p:nvPr/>
        </p:nvSpPr>
        <p:spPr>
          <a:xfrm>
            <a:off x="8762957" y="1350202"/>
            <a:ext cx="216000" cy="1980000"/>
          </a:xfrm>
          <a:prstGeom prst="leftBrace">
            <a:avLst>
              <a:gd name="adj1" fmla="val 28986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798EFE5-83BB-591D-7300-3A73E91C6AD5}"/>
                  </a:ext>
                </a:extLst>
              </p:cNvPr>
              <p:cNvSpPr txBox="1"/>
              <p:nvPr/>
            </p:nvSpPr>
            <p:spPr bwMode="auto">
              <a:xfrm>
                <a:off x="7535201" y="1901843"/>
                <a:ext cx="1207583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a:rPr lang="zh-CN" altLang="en-US" sz="2800" b="1" i="1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公顷</m:t>
                      </m:r>
                    </m:oMath>
                  </m:oMathPara>
                </a14:m>
                <a:endParaRPr lang="en-US" altLang="zh-CN" sz="28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798EFE5-83BB-591D-7300-3A73E91C6A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35201" y="1901843"/>
                <a:ext cx="1207583" cy="9002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矩形 6">
            <a:extLst>
              <a:ext uri="{FF2B5EF4-FFF2-40B4-BE49-F238E27FC236}">
                <a16:creationId xmlns:a16="http://schemas.microsoft.com/office/drawing/2014/main" id="{BEEB2AE7-824D-725D-E2D8-C4FE8EFB4740}"/>
              </a:ext>
            </a:extLst>
          </p:cNvPr>
          <p:cNvSpPr/>
          <p:nvPr/>
        </p:nvSpPr>
        <p:spPr>
          <a:xfrm>
            <a:off x="9327483" y="1727371"/>
            <a:ext cx="1311545" cy="746449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6A134BB-482A-7034-F442-DE3C3D2360B3}"/>
              </a:ext>
            </a:extLst>
          </p:cNvPr>
          <p:cNvSpPr/>
          <p:nvPr/>
        </p:nvSpPr>
        <p:spPr>
          <a:xfrm>
            <a:off x="9001817" y="1350202"/>
            <a:ext cx="1799584" cy="19614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19F1D99-1A7E-E809-04E3-EB1848C5ADFD}"/>
              </a:ext>
            </a:extLst>
          </p:cNvPr>
          <p:cNvSpPr/>
          <p:nvPr/>
        </p:nvSpPr>
        <p:spPr>
          <a:xfrm>
            <a:off x="9911082" y="1362270"/>
            <a:ext cx="900000" cy="196712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A3BBA5A-5760-A3B2-144E-D8C305F61050}"/>
              </a:ext>
            </a:extLst>
          </p:cNvPr>
          <p:cNvGrpSpPr/>
          <p:nvPr/>
        </p:nvGrpSpPr>
        <p:grpSpPr>
          <a:xfrm>
            <a:off x="9017006" y="1350202"/>
            <a:ext cx="1800000" cy="1485621"/>
            <a:chOff x="9017006" y="1350202"/>
            <a:chExt cx="1800000" cy="1485621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CE5CA7CC-36D9-66C7-D781-33227BF611CB}"/>
                </a:ext>
              </a:extLst>
            </p:cNvPr>
            <p:cNvCxnSpPr>
              <a:cxnSpLocks/>
            </p:cNvCxnSpPr>
            <p:nvPr/>
          </p:nvCxnSpPr>
          <p:spPr>
            <a:xfrm>
              <a:off x="9017006" y="2835823"/>
              <a:ext cx="180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1CEDD5BF-9392-457B-4FAA-E3BA78993F40}"/>
                </a:ext>
              </a:extLst>
            </p:cNvPr>
            <p:cNvCxnSpPr>
              <a:cxnSpLocks/>
            </p:cNvCxnSpPr>
            <p:nvPr/>
          </p:nvCxnSpPr>
          <p:spPr>
            <a:xfrm>
              <a:off x="9017006" y="2340616"/>
              <a:ext cx="180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88364027-6A17-0013-E712-584748A5F300}"/>
                </a:ext>
              </a:extLst>
            </p:cNvPr>
            <p:cNvCxnSpPr>
              <a:cxnSpLocks/>
            </p:cNvCxnSpPr>
            <p:nvPr/>
          </p:nvCxnSpPr>
          <p:spPr>
            <a:xfrm>
              <a:off x="9017006" y="1845409"/>
              <a:ext cx="180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946DB8D5-529C-59A4-F4BE-30D6A14427F9}"/>
                </a:ext>
              </a:extLst>
            </p:cNvPr>
            <p:cNvCxnSpPr>
              <a:cxnSpLocks/>
            </p:cNvCxnSpPr>
            <p:nvPr/>
          </p:nvCxnSpPr>
          <p:spPr>
            <a:xfrm>
              <a:off x="9017006" y="1350202"/>
              <a:ext cx="180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9565E258-3CF7-E326-0734-444A599DD688}"/>
              </a:ext>
            </a:extLst>
          </p:cNvPr>
          <p:cNvSpPr/>
          <p:nvPr/>
        </p:nvSpPr>
        <p:spPr>
          <a:xfrm>
            <a:off x="9017006" y="855022"/>
            <a:ext cx="1800000" cy="24743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9A791D9-E1B2-5998-CFBF-8FC9999B8D46}"/>
              </a:ext>
            </a:extLst>
          </p:cNvPr>
          <p:cNvCxnSpPr>
            <a:cxnSpLocks/>
          </p:cNvCxnSpPr>
          <p:nvPr/>
        </p:nvCxnSpPr>
        <p:spPr>
          <a:xfrm>
            <a:off x="9911082" y="853440"/>
            <a:ext cx="0" cy="247595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CFEEA6C1-70AA-8FC9-6409-033D7EA730AC}"/>
              </a:ext>
            </a:extLst>
          </p:cNvPr>
          <p:cNvSpPr txBox="1"/>
          <p:nvPr/>
        </p:nvSpPr>
        <p:spPr>
          <a:xfrm>
            <a:off x="764789" y="3313074"/>
            <a:ext cx="67576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/>
              <a:t>方法二：利用分数的意义计算。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5DAD5E6B-DEAA-141C-2335-5800AA370E75}"/>
              </a:ext>
            </a:extLst>
          </p:cNvPr>
          <p:cNvGrpSpPr/>
          <p:nvPr/>
        </p:nvGrpSpPr>
        <p:grpSpPr>
          <a:xfrm>
            <a:off x="634480" y="4278595"/>
            <a:ext cx="10847719" cy="1832956"/>
            <a:chOff x="634480" y="4231940"/>
            <a:chExt cx="10847719" cy="1832956"/>
          </a:xfrm>
        </p:grpSpPr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E1B6EBED-D978-8557-12D8-2DD738E19FBC}"/>
                </a:ext>
              </a:extLst>
            </p:cNvPr>
            <p:cNvGrpSpPr/>
            <p:nvPr/>
          </p:nvGrpSpPr>
          <p:grpSpPr>
            <a:xfrm>
              <a:off x="634480" y="4231940"/>
              <a:ext cx="10847719" cy="1832956"/>
              <a:chOff x="1184986" y="4047824"/>
              <a:chExt cx="10847719" cy="1832956"/>
            </a:xfrm>
          </p:grpSpPr>
          <p:pic>
            <p:nvPicPr>
              <p:cNvPr id="32" name="图片 31">
                <a:extLst>
                  <a:ext uri="{FF2B5EF4-FFF2-40B4-BE49-F238E27FC236}">
                    <a16:creationId xmlns:a16="http://schemas.microsoft.com/office/drawing/2014/main" id="{3A144819-0AED-6B84-FCEB-695A40E028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648921" y="4220191"/>
                <a:ext cx="1383784" cy="1379760"/>
              </a:xfrm>
              <a:prstGeom prst="rect">
                <a:avLst/>
              </a:prstGeom>
            </p:spPr>
          </p:pic>
          <p:sp>
            <p:nvSpPr>
              <p:cNvPr id="35" name="AutoShape 3">
                <a:extLst>
                  <a:ext uri="{FF2B5EF4-FFF2-40B4-BE49-F238E27FC236}">
                    <a16:creationId xmlns:a16="http://schemas.microsoft.com/office/drawing/2014/main" id="{27682502-D452-6B1B-1CE9-27F53F77D7D4}"/>
                  </a:ext>
                </a:extLst>
              </p:cNvPr>
              <p:cNvSpPr/>
              <p:nvPr/>
            </p:nvSpPr>
            <p:spPr bwMode="auto">
              <a:xfrm>
                <a:off x="1184986" y="4047824"/>
                <a:ext cx="9209314" cy="1832956"/>
              </a:xfrm>
              <a:prstGeom prst="wedgeRoundRectCallout">
                <a:avLst>
                  <a:gd name="adj1" fmla="val 53839"/>
                  <a:gd name="adj2" fmla="val -17071"/>
                  <a:gd name="adj3" fmla="val 16667"/>
                </a:avLst>
              </a:prstGeom>
              <a:solidFill>
                <a:srgbClr val="FCD7A1"/>
              </a:solidFill>
              <a:ln w="19050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90000" tIns="46800" rIns="90000" bIns="46800" anchor="ctr"/>
              <a:lstStyle/>
              <a:p>
                <a:pPr algn="ctr" latinLnBrk="1">
                  <a:lnSpc>
                    <a:spcPct val="180000"/>
                  </a:lnSpc>
                  <a:spcBef>
                    <a:spcPts val="0"/>
                  </a:spcBef>
                  <a:defRPr/>
                </a:pPr>
                <a:r>
                  <a:rPr lang="zh-CN" altLang="en-US" sz="2800" b="1" dirty="0">
                    <a:latin typeface="+mn-lt"/>
                    <a:ea typeface="+mj-ea"/>
                  </a:rPr>
                  <a:t>把    公顷平均分成 </a:t>
                </a:r>
                <a:r>
                  <a:rPr lang="en-US" altLang="zh-CN" sz="2800" b="1" dirty="0">
                    <a:latin typeface="+mn-lt"/>
                    <a:ea typeface="+mj-ea"/>
                  </a:rPr>
                  <a:t>2 </a:t>
                </a:r>
                <a:r>
                  <a:rPr lang="zh-CN" altLang="en-US" sz="2800" b="1" dirty="0">
                    <a:latin typeface="+mn-lt"/>
                    <a:ea typeface="+mj-ea"/>
                  </a:rPr>
                  <a:t>份，其中的 </a:t>
                </a:r>
                <a:r>
                  <a:rPr lang="en-US" altLang="zh-CN" sz="2800" b="1" dirty="0">
                    <a:latin typeface="+mn-lt"/>
                    <a:ea typeface="+mj-ea"/>
                  </a:rPr>
                  <a:t>1 </a:t>
                </a:r>
                <a:r>
                  <a:rPr lang="zh-CN" altLang="en-US" sz="2800" b="1" dirty="0">
                    <a:latin typeface="+mn-lt"/>
                    <a:ea typeface="+mj-ea"/>
                  </a:rPr>
                  <a:t>份就是</a:t>
                </a:r>
                <a:r>
                  <a:rPr lang="en-US" altLang="zh-CN" sz="2800" b="1" dirty="0">
                    <a:latin typeface="+mn-lt"/>
                    <a:ea typeface="+mj-ea"/>
                  </a:rPr>
                  <a:t>    </a:t>
                </a:r>
                <a:r>
                  <a:rPr lang="zh-CN" altLang="en-US" sz="2800" b="1" dirty="0">
                    <a:latin typeface="+mn-lt"/>
                    <a:ea typeface="+mj-ea"/>
                  </a:rPr>
                  <a:t>公顷的</a:t>
                </a:r>
                <a:r>
                  <a:rPr lang="en-US" altLang="zh-CN" sz="2800" b="1" dirty="0">
                    <a:latin typeface="+mn-lt"/>
                    <a:ea typeface="+mj-ea"/>
                  </a:rPr>
                  <a:t>     </a:t>
                </a:r>
                <a:r>
                  <a:rPr lang="zh-CN" altLang="en-US" sz="2800" b="1" dirty="0">
                    <a:latin typeface="+mn-lt"/>
                    <a:ea typeface="+mj-ea"/>
                  </a:rPr>
                  <a:t>，</a:t>
                </a:r>
                <a:endParaRPr lang="en-US" altLang="zh-CN" sz="2800" b="1" dirty="0">
                  <a:latin typeface="+mn-lt"/>
                  <a:ea typeface="+mj-ea"/>
                </a:endParaRPr>
              </a:p>
              <a:p>
                <a:pPr algn="ctr" latinLnBrk="1">
                  <a:lnSpc>
                    <a:spcPct val="180000"/>
                  </a:lnSpc>
                  <a:spcBef>
                    <a:spcPts val="0"/>
                  </a:spcBef>
                  <a:defRPr/>
                </a:pPr>
                <a:r>
                  <a:rPr lang="zh-CN" altLang="en-US" sz="2800" b="1" dirty="0">
                    <a:latin typeface="+mn-lt"/>
                    <a:ea typeface="+mj-ea"/>
                  </a:rPr>
                  <a:t>也就是（     </a:t>
                </a:r>
                <a:r>
                  <a:rPr lang="en-US" altLang="zh-CN" sz="2800" b="1" dirty="0">
                    <a:latin typeface="+mn-lt"/>
                    <a:ea typeface="+mj-ea"/>
                  </a:rPr>
                  <a:t>×     </a:t>
                </a:r>
                <a:r>
                  <a:rPr lang="zh-CN" altLang="en-US" sz="2800" b="1" dirty="0">
                    <a:latin typeface="+mn-lt"/>
                    <a:ea typeface="+mj-ea"/>
                  </a:rPr>
                  <a:t>）公顷。</a:t>
                </a:r>
                <a:endParaRPr lang="en-US" altLang="zh-CN" sz="2800" b="1" dirty="0">
                  <a:latin typeface="+mn-lt"/>
                  <a:ea typeface="+mj-ea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C918DBD8-5E6A-5C04-8377-FBD5096A9388}"/>
                    </a:ext>
                  </a:extLst>
                </p:cNvPr>
                <p:cNvSpPr txBox="1"/>
                <p:nvPr/>
              </p:nvSpPr>
              <p:spPr bwMode="auto">
                <a:xfrm>
                  <a:off x="1216288" y="4317925"/>
                  <a:ext cx="475908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C918DBD8-5E6A-5C04-8377-FBD5096A93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16288" y="4317925"/>
                  <a:ext cx="475908" cy="90024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52942A98-3C53-C171-D6C3-B92FA6F61533}"/>
                    </a:ext>
                  </a:extLst>
                </p:cNvPr>
                <p:cNvSpPr txBox="1"/>
                <p:nvPr/>
              </p:nvSpPr>
              <p:spPr bwMode="auto">
                <a:xfrm>
                  <a:off x="7281186" y="4355248"/>
                  <a:ext cx="475908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52942A98-3C53-C171-D6C3-B92FA6F615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81186" y="4355248"/>
                  <a:ext cx="475908" cy="90024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C096766B-95FA-1C02-4713-A092850A28DA}"/>
                    </a:ext>
                  </a:extLst>
                </p:cNvPr>
                <p:cNvSpPr txBox="1"/>
                <p:nvPr/>
              </p:nvSpPr>
              <p:spPr bwMode="auto">
                <a:xfrm>
                  <a:off x="8764755" y="4355248"/>
                  <a:ext cx="475908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C096766B-95FA-1C02-4713-A092850A28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4755" y="4355248"/>
                  <a:ext cx="475908" cy="90024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0092B472-631F-5701-1878-1E352571B3D6}"/>
                    </a:ext>
                  </a:extLst>
                </p:cNvPr>
                <p:cNvSpPr txBox="1"/>
                <p:nvPr/>
              </p:nvSpPr>
              <p:spPr bwMode="auto">
                <a:xfrm>
                  <a:off x="4635537" y="5122180"/>
                  <a:ext cx="475908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0092B472-631F-5701-1878-1E352571B3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635537" y="5122180"/>
                  <a:ext cx="475908" cy="90024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C9B44784-E59E-6EF2-6938-636EDCA802B6}"/>
                    </a:ext>
                  </a:extLst>
                </p:cNvPr>
                <p:cNvSpPr txBox="1"/>
                <p:nvPr/>
              </p:nvSpPr>
              <p:spPr bwMode="auto">
                <a:xfrm>
                  <a:off x="5412721" y="5112849"/>
                  <a:ext cx="475908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C9B44784-E59E-6EF2-6938-636EDCA802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12721" y="5112849"/>
                  <a:ext cx="475908" cy="900246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DF30A10C-CE89-FD4B-0E53-88C0719C3A68}"/>
                  </a:ext>
                </a:extLst>
              </p:cNvPr>
              <p:cNvSpPr txBox="1"/>
              <p:nvPr/>
            </p:nvSpPr>
            <p:spPr bwMode="auto">
              <a:xfrm>
                <a:off x="10134878" y="3376363"/>
                <a:ext cx="1733663" cy="7861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2400" b="1" i="0" smtClean="0">
                              <a:solidFill>
                                <a:srgbClr val="0000FF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00FF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00FF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a:rPr lang="zh-CN" altLang="en-US" sz="2400" b="1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公顷</m:t>
                      </m:r>
                      <m:r>
                        <a:rPr lang="zh-CN" altLang="en-US" sz="2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的</m:t>
                      </m:r>
                      <m:f>
                        <m:fPr>
                          <m:ctrlPr>
                            <a:rPr lang="en-US" altLang="zh-CN" sz="2400" b="1" i="0" smtClean="0">
                              <a:solidFill>
                                <a:srgbClr val="0000FF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00FF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00FF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2400" b="1" dirty="0">
                  <a:solidFill>
                    <a:srgbClr val="0000FF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DF30A10C-CE89-FD4B-0E53-88C0719C3A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34878" y="3376363"/>
                <a:ext cx="1733663" cy="7861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2747DFBB-61A0-2E0B-3C74-717DEC6AD94F}"/>
                  </a:ext>
                </a:extLst>
              </p:cNvPr>
              <p:cNvSpPr txBox="1"/>
              <p:nvPr/>
            </p:nvSpPr>
            <p:spPr bwMode="auto">
              <a:xfrm>
                <a:off x="2282065" y="1237580"/>
                <a:ext cx="1927666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2747DFBB-61A0-2E0B-3C74-717DEC6AD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2065" y="1237580"/>
                <a:ext cx="1927666" cy="10752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9C8E63FD-1D5F-409D-BC58-50C55CE2367D}"/>
                  </a:ext>
                </a:extLst>
              </p:cNvPr>
              <p:cNvSpPr txBox="1"/>
              <p:nvPr/>
            </p:nvSpPr>
            <p:spPr bwMode="auto">
              <a:xfrm>
                <a:off x="3970905" y="1237580"/>
                <a:ext cx="2317927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9C8E63FD-1D5F-409D-BC58-50C55CE236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70905" y="1237580"/>
                <a:ext cx="2317927" cy="10752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9D666F19-293F-D862-E6D8-6CF70DA33070}"/>
              </a:ext>
            </a:extLst>
          </p:cNvPr>
          <p:cNvSpPr/>
          <p:nvPr/>
        </p:nvSpPr>
        <p:spPr>
          <a:xfrm flipV="1">
            <a:off x="1647874" y="1045028"/>
            <a:ext cx="1685876" cy="593269"/>
          </a:xfrm>
          <a:custGeom>
            <a:avLst/>
            <a:gdLst>
              <a:gd name="csX0" fmla="*/ 0 w 2078736"/>
              <a:gd name="csY0" fmla="*/ 6096 h 249936"/>
              <a:gd name="csX1" fmla="*/ 0 w 2078736"/>
              <a:gd name="csY1" fmla="*/ 249936 h 249936"/>
              <a:gd name="csX2" fmla="*/ 2078736 w 2078736"/>
              <a:gd name="csY2" fmla="*/ 249936 h 249936"/>
              <a:gd name="csX3" fmla="*/ 2078736 w 2078736"/>
              <a:gd name="csY3" fmla="*/ 0 h 2499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078736" h="249936">
                <a:moveTo>
                  <a:pt x="0" y="6096"/>
                </a:moveTo>
                <a:lnTo>
                  <a:pt x="0" y="249936"/>
                </a:lnTo>
                <a:lnTo>
                  <a:pt x="2078736" y="249936"/>
                </a:lnTo>
                <a:lnTo>
                  <a:pt x="2078736" y="0"/>
                </a:lnTo>
              </a:path>
            </a:pathLst>
          </a:custGeom>
          <a:noFill/>
          <a:ln w="19050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78A746E8-52D9-B855-5AAF-34CC688663AE}"/>
              </a:ext>
            </a:extLst>
          </p:cNvPr>
          <p:cNvSpPr txBox="1"/>
          <p:nvPr/>
        </p:nvSpPr>
        <p:spPr>
          <a:xfrm>
            <a:off x="1631525" y="499316"/>
            <a:ext cx="17022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dirty="0"/>
              <a:t>变为乘号</a:t>
            </a:r>
          </a:p>
        </p:txBody>
      </p:sp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id="{919D7CF3-6878-6ACE-5520-7E375E7CAEBA}"/>
              </a:ext>
            </a:extLst>
          </p:cNvPr>
          <p:cNvSpPr/>
          <p:nvPr/>
        </p:nvSpPr>
        <p:spPr>
          <a:xfrm>
            <a:off x="2047240" y="2102291"/>
            <a:ext cx="1661160" cy="497840"/>
          </a:xfrm>
          <a:custGeom>
            <a:avLst/>
            <a:gdLst>
              <a:gd name="csX0" fmla="*/ 0 w 1661160"/>
              <a:gd name="csY0" fmla="*/ 0 h 497840"/>
              <a:gd name="csX1" fmla="*/ 0 w 1661160"/>
              <a:gd name="csY1" fmla="*/ 497840 h 497840"/>
              <a:gd name="csX2" fmla="*/ 1661160 w 1661160"/>
              <a:gd name="csY2" fmla="*/ 497840 h 497840"/>
              <a:gd name="csX3" fmla="*/ 1661160 w 1661160"/>
              <a:gd name="csY3" fmla="*/ 187960 h 4978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661160" h="497840">
                <a:moveTo>
                  <a:pt x="0" y="0"/>
                </a:moveTo>
                <a:lnTo>
                  <a:pt x="0" y="497840"/>
                </a:lnTo>
                <a:lnTo>
                  <a:pt x="1661160" y="497840"/>
                </a:lnTo>
                <a:lnTo>
                  <a:pt x="1661160" y="187960"/>
                </a:lnTo>
              </a:path>
            </a:pathLst>
          </a:custGeom>
          <a:noFill/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59613BF-225D-27DF-AD5C-AEB025AE784D}"/>
              </a:ext>
            </a:extLst>
          </p:cNvPr>
          <p:cNvSpPr txBox="1"/>
          <p:nvPr/>
        </p:nvSpPr>
        <p:spPr>
          <a:xfrm>
            <a:off x="2004751" y="2636025"/>
            <a:ext cx="17022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dirty="0"/>
              <a:t>变为倒数</a:t>
            </a:r>
          </a:p>
        </p:txBody>
      </p:sp>
    </p:spTree>
    <p:extLst>
      <p:ext uri="{BB962C8B-B14F-4D97-AF65-F5344CB8AC3E}">
        <p14:creationId xmlns:p14="http://schemas.microsoft.com/office/powerpoint/2010/main" val="26088454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6" grpId="0"/>
      <p:bldP spid="7" grpId="0" animBg="1"/>
      <p:bldP spid="8" grpId="0" animBg="1"/>
      <p:bldP spid="9" grpId="0" animBg="1"/>
      <p:bldP spid="15" grpId="0" animBg="1"/>
      <p:bldP spid="18" grpId="0"/>
      <p:bldP spid="29" grpId="0"/>
      <p:bldP spid="31" grpId="0"/>
      <p:bldP spid="33" grpId="0"/>
      <p:bldP spid="34" grpId="0" animBg="1"/>
      <p:bldP spid="36" grpId="0"/>
      <p:bldP spid="37" grpId="0" animBg="1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D362187-60AC-576A-ACFD-E3478134C44E}"/>
              </a:ext>
            </a:extLst>
          </p:cNvPr>
          <p:cNvSpPr/>
          <p:nvPr/>
        </p:nvSpPr>
        <p:spPr>
          <a:xfrm>
            <a:off x="2668554" y="1301200"/>
            <a:ext cx="1287624" cy="6037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F249442-1E1E-8866-D039-4F1AD1A93725}"/>
              </a:ext>
            </a:extLst>
          </p:cNvPr>
          <p:cNvSpPr txBox="1"/>
          <p:nvPr/>
        </p:nvSpPr>
        <p:spPr>
          <a:xfrm>
            <a:off x="1702430" y="1210675"/>
            <a:ext cx="6543091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>
                <a:latin typeface="+mn-lt"/>
              </a:rPr>
              <a:t>如果平均分成 </a:t>
            </a:r>
            <a:r>
              <a:rPr lang="en-US" altLang="zh-CN" dirty="0">
                <a:latin typeface="+mn-lt"/>
              </a:rPr>
              <a:t>3</a:t>
            </a:r>
            <a:r>
              <a:rPr lang="zh-CN" altLang="en-US" dirty="0">
                <a:latin typeface="+mn-lt"/>
              </a:rPr>
              <a:t> 个种植小组呢？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7A96ABA-284A-EDE1-AFB1-08F6B4D6F9E4}"/>
              </a:ext>
            </a:extLst>
          </p:cNvPr>
          <p:cNvSpPr txBox="1"/>
          <p:nvPr/>
        </p:nvSpPr>
        <p:spPr>
          <a:xfrm>
            <a:off x="1683768" y="383289"/>
            <a:ext cx="9979498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学校种植社团管理着一块  公顷的蔬菜种植基地。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2FCF69F3-B331-9C34-DAEA-EA085696BCFE}"/>
              </a:ext>
            </a:extLst>
          </p:cNvPr>
          <p:cNvSpPr/>
          <p:nvPr/>
        </p:nvSpPr>
        <p:spPr>
          <a:xfrm>
            <a:off x="585858" y="420639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1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5BEB21D-40E8-D1AB-0621-E45BF9666DA8}"/>
                  </a:ext>
                </a:extLst>
              </p:cNvPr>
              <p:cNvSpPr txBox="1"/>
              <p:nvPr/>
            </p:nvSpPr>
            <p:spPr bwMode="auto">
              <a:xfrm>
                <a:off x="6527496" y="242288"/>
                <a:ext cx="475908" cy="958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5BEB21D-40E8-D1AB-0621-E45BF9666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27496" y="242288"/>
                <a:ext cx="475908" cy="95801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8A8FB62F-ED0A-0C86-AE00-AFBDA6FF78EE}"/>
              </a:ext>
            </a:extLst>
          </p:cNvPr>
          <p:cNvSpPr txBox="1"/>
          <p:nvPr/>
        </p:nvSpPr>
        <p:spPr>
          <a:xfrm>
            <a:off x="7759856" y="1366400"/>
            <a:ext cx="4108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400" dirty="0"/>
              <a:t>平均分问题，用除法计算</a:t>
            </a:r>
            <a:r>
              <a:rPr lang="en-US" altLang="zh-CN" sz="2400" dirty="0"/>
              <a:t>.</a:t>
            </a:r>
            <a:endParaRPr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1C2F479-9A65-1083-1311-6AABB488BE45}"/>
                  </a:ext>
                </a:extLst>
              </p:cNvPr>
              <p:cNvSpPr txBox="1"/>
              <p:nvPr/>
            </p:nvSpPr>
            <p:spPr bwMode="auto">
              <a:xfrm>
                <a:off x="1683768" y="2818338"/>
                <a:ext cx="1551547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÷3</m:t>
                      </m:r>
                    </m:oMath>
                  </m:oMathPara>
                </a14:m>
                <a:endParaRPr lang="en-US" altLang="zh-CN" sz="34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1C2F479-9A65-1083-1311-6AABB488B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83768" y="2818338"/>
                <a:ext cx="1551547" cy="10752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8584B72A-3A95-5847-D119-750554C85A37}"/>
                  </a:ext>
                </a:extLst>
              </p:cNvPr>
              <p:cNvSpPr txBox="1"/>
              <p:nvPr/>
            </p:nvSpPr>
            <p:spPr bwMode="auto">
              <a:xfrm>
                <a:off x="2858508" y="2799675"/>
                <a:ext cx="1927666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÷3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8584B72A-3A95-5847-D119-750554C85A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8508" y="2799675"/>
                <a:ext cx="1927666" cy="10752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8B93CAD0-A152-E28D-70EF-F5B060DCFC91}"/>
              </a:ext>
            </a:extLst>
          </p:cNvPr>
          <p:cNvSpPr txBox="1"/>
          <p:nvPr/>
        </p:nvSpPr>
        <p:spPr>
          <a:xfrm>
            <a:off x="4557298" y="3017943"/>
            <a:ext cx="6405116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想一想，能用这种方法计算吗？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2B491AA4-585E-CE84-7BA2-FD9C904AC02A}"/>
              </a:ext>
            </a:extLst>
          </p:cNvPr>
          <p:cNvSpPr txBox="1"/>
          <p:nvPr/>
        </p:nvSpPr>
        <p:spPr>
          <a:xfrm>
            <a:off x="1537871" y="4400027"/>
            <a:ext cx="104986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FZYBKSJW--GB1-0"/>
              </a:rPr>
              <a:t>分子得不到整数结果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FZSSK--GBK1-0"/>
              </a:rPr>
              <a:t>，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FZYBKSJW--GB1-0"/>
              </a:rPr>
              <a:t>分子除以整数的方法具有局限性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FZSSK--GBK1-0"/>
              </a:rPr>
              <a:t>。</a:t>
            </a:r>
            <a:endParaRPr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199697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9" grpId="0"/>
      <p:bldP spid="10" grpId="0"/>
      <p:bldP spid="11" grpId="0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E33729D2-062D-60E7-F39C-18E75F348B02}"/>
              </a:ext>
            </a:extLst>
          </p:cNvPr>
          <p:cNvSpPr/>
          <p:nvPr/>
        </p:nvSpPr>
        <p:spPr>
          <a:xfrm>
            <a:off x="2668554" y="1301200"/>
            <a:ext cx="1287624" cy="6037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5DF111A-60D4-9BEA-70E1-D6624F32ADEF}"/>
              </a:ext>
            </a:extLst>
          </p:cNvPr>
          <p:cNvSpPr txBox="1"/>
          <p:nvPr/>
        </p:nvSpPr>
        <p:spPr>
          <a:xfrm>
            <a:off x="1702430" y="1210675"/>
            <a:ext cx="6543091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>
                <a:latin typeface="+mn-lt"/>
              </a:rPr>
              <a:t>如果平均分成 </a:t>
            </a:r>
            <a:r>
              <a:rPr lang="en-US" altLang="zh-CN" dirty="0">
                <a:latin typeface="+mn-lt"/>
              </a:rPr>
              <a:t>3</a:t>
            </a:r>
            <a:r>
              <a:rPr lang="zh-CN" altLang="en-US" dirty="0">
                <a:latin typeface="+mn-lt"/>
              </a:rPr>
              <a:t> 个种植小组呢？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C40EAD3-6A2C-3211-DC8A-9FF5DF4E031B}"/>
              </a:ext>
            </a:extLst>
          </p:cNvPr>
          <p:cNvSpPr txBox="1"/>
          <p:nvPr/>
        </p:nvSpPr>
        <p:spPr>
          <a:xfrm>
            <a:off x="1683768" y="383289"/>
            <a:ext cx="9979498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学校种植社团管理着一块  公顷的蔬菜种植基地。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F6FBCA38-858F-51D5-FB45-CE805321A3BC}"/>
              </a:ext>
            </a:extLst>
          </p:cNvPr>
          <p:cNvSpPr/>
          <p:nvPr/>
        </p:nvSpPr>
        <p:spPr>
          <a:xfrm>
            <a:off x="585858" y="420639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1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58949E-2299-606C-34CF-DAFA742AFE98}"/>
                  </a:ext>
                </a:extLst>
              </p:cNvPr>
              <p:cNvSpPr txBox="1"/>
              <p:nvPr/>
            </p:nvSpPr>
            <p:spPr bwMode="auto">
              <a:xfrm>
                <a:off x="6527496" y="242288"/>
                <a:ext cx="475908" cy="958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58949E-2299-606C-34CF-DAFA742AF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27496" y="242288"/>
                <a:ext cx="475908" cy="95801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D097915D-0005-1B37-E434-A305BC65CB69}"/>
              </a:ext>
            </a:extLst>
          </p:cNvPr>
          <p:cNvSpPr txBox="1"/>
          <p:nvPr/>
        </p:nvSpPr>
        <p:spPr>
          <a:xfrm>
            <a:off x="7759856" y="1366400"/>
            <a:ext cx="4108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400" dirty="0"/>
              <a:t>平均分问题，用除法计算</a:t>
            </a:r>
            <a:r>
              <a:rPr lang="en-US" altLang="zh-CN" sz="2400" dirty="0"/>
              <a:t>.</a:t>
            </a:r>
            <a:endParaRPr lang="zh-CN" altLang="en-US" sz="24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0324E29-0473-65A3-FF5D-86E44E20B5EF}"/>
              </a:ext>
            </a:extLst>
          </p:cNvPr>
          <p:cNvSpPr txBox="1"/>
          <p:nvPr/>
        </p:nvSpPr>
        <p:spPr>
          <a:xfrm>
            <a:off x="8133666" y="3072087"/>
            <a:ext cx="14932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en-US" altLang="zh-CN" sz="2800" dirty="0"/>
              <a:t>1 </a:t>
            </a:r>
            <a:r>
              <a:rPr lang="zh-CN" altLang="en-US" sz="2800" dirty="0"/>
              <a:t>公顷</a:t>
            </a:r>
          </a:p>
        </p:txBody>
      </p:sp>
      <p:sp>
        <p:nvSpPr>
          <p:cNvPr id="20" name="左大括号 19">
            <a:extLst>
              <a:ext uri="{FF2B5EF4-FFF2-40B4-BE49-F238E27FC236}">
                <a16:creationId xmlns:a16="http://schemas.microsoft.com/office/drawing/2014/main" id="{FAA97F85-DCCE-0327-346F-EBA71A2EE12B}"/>
              </a:ext>
            </a:extLst>
          </p:cNvPr>
          <p:cNvSpPr/>
          <p:nvPr/>
        </p:nvSpPr>
        <p:spPr>
          <a:xfrm>
            <a:off x="7693050" y="2602187"/>
            <a:ext cx="216000" cy="1980000"/>
          </a:xfrm>
          <a:prstGeom prst="leftBrace">
            <a:avLst>
              <a:gd name="adj1" fmla="val 28986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A9E975C-5A5F-CAFB-4230-68E075383BED}"/>
                  </a:ext>
                </a:extLst>
              </p:cNvPr>
              <p:cNvSpPr txBox="1"/>
              <p:nvPr/>
            </p:nvSpPr>
            <p:spPr bwMode="auto">
              <a:xfrm>
                <a:off x="6465294" y="3153828"/>
                <a:ext cx="1207583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a:rPr lang="zh-CN" altLang="en-US" sz="2800" b="1" i="1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公顷</m:t>
                      </m:r>
                    </m:oMath>
                  </m:oMathPara>
                </a14:m>
                <a:endParaRPr lang="en-US" altLang="zh-CN" sz="28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A9E975C-5A5F-CAFB-4230-68E075383B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65294" y="3153828"/>
                <a:ext cx="1207583" cy="9002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矩形 21">
            <a:extLst>
              <a:ext uri="{FF2B5EF4-FFF2-40B4-BE49-F238E27FC236}">
                <a16:creationId xmlns:a16="http://schemas.microsoft.com/office/drawing/2014/main" id="{40AA5BE3-AD6C-4133-01CC-3CD9BDBF8A75}"/>
              </a:ext>
            </a:extLst>
          </p:cNvPr>
          <p:cNvSpPr/>
          <p:nvPr/>
        </p:nvSpPr>
        <p:spPr>
          <a:xfrm>
            <a:off x="8257576" y="2979356"/>
            <a:ext cx="1311545" cy="746449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59CF786-17A2-EE4E-9104-460ACDE3862A}"/>
              </a:ext>
            </a:extLst>
          </p:cNvPr>
          <p:cNvSpPr/>
          <p:nvPr/>
        </p:nvSpPr>
        <p:spPr>
          <a:xfrm>
            <a:off x="7931910" y="2602187"/>
            <a:ext cx="1799584" cy="19614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7FF6506-A1D1-3095-08FA-4EA2FDBCABAC}"/>
              </a:ext>
            </a:extLst>
          </p:cNvPr>
          <p:cNvSpPr/>
          <p:nvPr/>
        </p:nvSpPr>
        <p:spPr>
          <a:xfrm>
            <a:off x="9152853" y="2614255"/>
            <a:ext cx="588321" cy="19671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B708866-3FC1-5B00-7C45-3E5E5461EED9}"/>
              </a:ext>
            </a:extLst>
          </p:cNvPr>
          <p:cNvGrpSpPr/>
          <p:nvPr/>
        </p:nvGrpSpPr>
        <p:grpSpPr>
          <a:xfrm>
            <a:off x="7947099" y="2602187"/>
            <a:ext cx="1800000" cy="1485621"/>
            <a:chOff x="9017006" y="1350202"/>
            <a:chExt cx="1800000" cy="1485621"/>
          </a:xfrm>
        </p:grpSpPr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0E33EA65-5981-B15C-CB3F-8CFE3A3F56CA}"/>
                </a:ext>
              </a:extLst>
            </p:cNvPr>
            <p:cNvCxnSpPr>
              <a:cxnSpLocks/>
            </p:cNvCxnSpPr>
            <p:nvPr/>
          </p:nvCxnSpPr>
          <p:spPr>
            <a:xfrm>
              <a:off x="9017006" y="2835823"/>
              <a:ext cx="180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C5E666A4-8F6E-D98F-4D85-9C6B28D452C4}"/>
                </a:ext>
              </a:extLst>
            </p:cNvPr>
            <p:cNvCxnSpPr>
              <a:cxnSpLocks/>
            </p:cNvCxnSpPr>
            <p:nvPr/>
          </p:nvCxnSpPr>
          <p:spPr>
            <a:xfrm>
              <a:off x="9017006" y="2340616"/>
              <a:ext cx="180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E2860D64-298F-5FDD-37C5-129F139B7A78}"/>
                </a:ext>
              </a:extLst>
            </p:cNvPr>
            <p:cNvCxnSpPr>
              <a:cxnSpLocks/>
            </p:cNvCxnSpPr>
            <p:nvPr/>
          </p:nvCxnSpPr>
          <p:spPr>
            <a:xfrm>
              <a:off x="9017006" y="1845409"/>
              <a:ext cx="180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993BCC09-1839-B26F-27EA-7F6F680DA92C}"/>
                </a:ext>
              </a:extLst>
            </p:cNvPr>
            <p:cNvCxnSpPr>
              <a:cxnSpLocks/>
            </p:cNvCxnSpPr>
            <p:nvPr/>
          </p:nvCxnSpPr>
          <p:spPr>
            <a:xfrm>
              <a:off x="9017006" y="1350202"/>
              <a:ext cx="180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2B63E00E-4CB3-E723-5AEA-28962B6E0AE3}"/>
              </a:ext>
            </a:extLst>
          </p:cNvPr>
          <p:cNvSpPr/>
          <p:nvPr/>
        </p:nvSpPr>
        <p:spPr>
          <a:xfrm>
            <a:off x="7947099" y="2107007"/>
            <a:ext cx="1800000" cy="24743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78838A52-A333-65B3-021A-E0D2A2D82835}"/>
              </a:ext>
            </a:extLst>
          </p:cNvPr>
          <p:cNvCxnSpPr>
            <a:cxnSpLocks/>
          </p:cNvCxnSpPr>
          <p:nvPr/>
        </p:nvCxnSpPr>
        <p:spPr>
          <a:xfrm>
            <a:off x="9148515" y="2105425"/>
            <a:ext cx="0" cy="247595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08D96F76-0A37-5B34-7E2E-D0E928B19A6F}"/>
                  </a:ext>
                </a:extLst>
              </p:cNvPr>
              <p:cNvSpPr txBox="1"/>
              <p:nvPr/>
            </p:nvSpPr>
            <p:spPr bwMode="auto">
              <a:xfrm>
                <a:off x="9874066" y="3133146"/>
                <a:ext cx="1733663" cy="7861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2400" b="1" i="0" smtClean="0">
                              <a:solidFill>
                                <a:srgbClr val="0000FF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00FF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00FF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zh-CN" altLang="en-US" sz="2400" b="1" i="0">
                          <a:solidFill>
                            <a:srgbClr val="0000FF"/>
                          </a:solidFill>
                          <a:latin typeface="+mj-lt"/>
                          <a:ea typeface="黑体" panose="02010609060101010101" pitchFamily="49" charset="-122"/>
                        </a:rPr>
                        <m:t>公顷</m:t>
                      </m:r>
                      <m:r>
                        <a:rPr lang="zh-CN" altLang="en-US" sz="2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的</m:t>
                      </m:r>
                      <m:f>
                        <m:fPr>
                          <m:ctrlPr>
                            <a:rPr lang="en-US" altLang="zh-CN" sz="2400" b="1" i="0" smtClean="0">
                              <a:solidFill>
                                <a:srgbClr val="0000FF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00FF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0000FF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2400" b="1" dirty="0">
                  <a:solidFill>
                    <a:srgbClr val="0000FF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08D96F76-0A37-5B34-7E2E-D0E928B19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74066" y="3133146"/>
                <a:ext cx="1733663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3C2F362A-05A0-5BFB-F866-E0F261E44C61}"/>
              </a:ext>
            </a:extLst>
          </p:cNvPr>
          <p:cNvCxnSpPr>
            <a:cxnSpLocks/>
          </p:cNvCxnSpPr>
          <p:nvPr/>
        </p:nvCxnSpPr>
        <p:spPr>
          <a:xfrm>
            <a:off x="8549075" y="2105425"/>
            <a:ext cx="0" cy="247595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11F9E55D-6F99-B2A3-B52F-55E5431194BF}"/>
              </a:ext>
            </a:extLst>
          </p:cNvPr>
          <p:cNvGrpSpPr/>
          <p:nvPr/>
        </p:nvGrpSpPr>
        <p:grpSpPr>
          <a:xfrm>
            <a:off x="1178135" y="4786481"/>
            <a:ext cx="10134795" cy="1377479"/>
            <a:chOff x="1486048" y="4207977"/>
            <a:chExt cx="10134795" cy="1377479"/>
          </a:xfrm>
        </p:grpSpPr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10316761-18B8-BF09-202A-D2A00D751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219127" y="4207977"/>
              <a:ext cx="1401716" cy="1377479"/>
            </a:xfrm>
            <a:prstGeom prst="rect">
              <a:avLst/>
            </a:prstGeom>
          </p:spPr>
        </p:pic>
        <p:sp>
          <p:nvSpPr>
            <p:cNvPr id="38" name="AutoShape 3">
              <a:extLst>
                <a:ext uri="{FF2B5EF4-FFF2-40B4-BE49-F238E27FC236}">
                  <a16:creationId xmlns:a16="http://schemas.microsoft.com/office/drawing/2014/main" id="{5C312E04-7FF2-3E1D-DF85-CA193B6D6579}"/>
                </a:ext>
              </a:extLst>
            </p:cNvPr>
            <p:cNvSpPr/>
            <p:nvPr/>
          </p:nvSpPr>
          <p:spPr bwMode="auto">
            <a:xfrm>
              <a:off x="1486048" y="4430061"/>
              <a:ext cx="8449448" cy="1140800"/>
            </a:xfrm>
            <a:prstGeom prst="wedgeRoundRectCallout">
              <a:avLst>
                <a:gd name="adj1" fmla="val 54384"/>
                <a:gd name="adj2" fmla="val -20174"/>
                <a:gd name="adj3" fmla="val 16667"/>
              </a:avLst>
            </a:prstGeom>
            <a:solidFill>
              <a:srgbClr val="E6E0EC"/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lnSpc>
                  <a:spcPct val="150000"/>
                </a:lnSpc>
                <a:spcBef>
                  <a:spcPts val="0"/>
                </a:spcBef>
                <a:defRPr/>
              </a:pPr>
              <a:r>
                <a:rPr lang="zh-CN" altLang="en-US" sz="2800" b="1" dirty="0">
                  <a:latin typeface="+mn-lt"/>
                  <a:ea typeface="+mj-ea"/>
                </a:rPr>
                <a:t>把</a:t>
              </a:r>
              <a:r>
                <a:rPr lang="en-US" altLang="zh-CN" sz="2800" b="1" dirty="0">
                  <a:latin typeface="+mn-lt"/>
                  <a:ea typeface="+mj-ea"/>
                </a:rPr>
                <a:t>     </a:t>
              </a:r>
              <a:r>
                <a:rPr lang="zh-CN" altLang="en-US" sz="2800" b="1" dirty="0">
                  <a:latin typeface="+mn-lt"/>
                  <a:ea typeface="+mj-ea"/>
                </a:rPr>
                <a:t>公顷平均分成 </a:t>
              </a:r>
              <a:r>
                <a:rPr lang="en-US" altLang="zh-CN" sz="2800" b="1" dirty="0">
                  <a:latin typeface="+mn-lt"/>
                  <a:ea typeface="+mj-ea"/>
                </a:rPr>
                <a:t>3 </a:t>
              </a:r>
              <a:r>
                <a:rPr lang="zh-CN" altLang="en-US" sz="2800" b="1" dirty="0">
                  <a:latin typeface="+mn-lt"/>
                  <a:ea typeface="+mj-ea"/>
                </a:rPr>
                <a:t>份，每份就是     公顷的      。</a:t>
              </a:r>
              <a:endParaRPr lang="en-US" altLang="zh-CN" sz="2800" b="1" dirty="0">
                <a:latin typeface="+mn-lt"/>
                <a:ea typeface="+mj-ea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4CBFB920-94CD-6FFC-8488-B91926E44788}"/>
                    </a:ext>
                  </a:extLst>
                </p:cNvPr>
                <p:cNvSpPr txBox="1"/>
                <p:nvPr/>
              </p:nvSpPr>
              <p:spPr bwMode="auto">
                <a:xfrm>
                  <a:off x="2149328" y="4526347"/>
                  <a:ext cx="475908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4CBFB920-94CD-6FFC-8488-B91926E447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49328" y="4526347"/>
                  <a:ext cx="475908" cy="90024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60BDADED-0118-0EF7-B16B-F4C45C8EBB50}"/>
                    </a:ext>
                  </a:extLst>
                </p:cNvPr>
                <p:cNvSpPr txBox="1"/>
                <p:nvPr/>
              </p:nvSpPr>
              <p:spPr bwMode="auto">
                <a:xfrm>
                  <a:off x="8760898" y="4599468"/>
                  <a:ext cx="475908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60BDADED-0118-0EF7-B16B-F4C45C8EBB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0898" y="4599468"/>
                  <a:ext cx="475908" cy="90024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9315FF7D-0E70-1B4B-4693-41421C9FAFAA}"/>
                    </a:ext>
                  </a:extLst>
                </p:cNvPr>
                <p:cNvSpPr txBox="1"/>
                <p:nvPr/>
              </p:nvSpPr>
              <p:spPr bwMode="auto">
                <a:xfrm>
                  <a:off x="7218008" y="4538938"/>
                  <a:ext cx="475908" cy="9002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9315FF7D-0E70-1B4B-4693-41421C9FAF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18008" y="4538938"/>
                  <a:ext cx="475908" cy="90024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2327C115-2AB3-444B-2C2A-95D09338070E}"/>
                  </a:ext>
                </a:extLst>
              </p:cNvPr>
              <p:cNvSpPr txBox="1"/>
              <p:nvPr/>
            </p:nvSpPr>
            <p:spPr bwMode="auto">
              <a:xfrm>
                <a:off x="1683768" y="2818338"/>
                <a:ext cx="1551547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÷3</m:t>
                      </m:r>
                    </m:oMath>
                  </m:oMathPara>
                </a14:m>
                <a:endParaRPr lang="en-US" altLang="zh-CN" sz="34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2327C115-2AB3-444B-2C2A-95D0933807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83768" y="2818338"/>
                <a:ext cx="1551547" cy="10752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2170B2CA-594C-F79C-7A91-C5F32F90CDD4}"/>
                  </a:ext>
                </a:extLst>
              </p:cNvPr>
              <p:cNvSpPr txBox="1"/>
              <p:nvPr/>
            </p:nvSpPr>
            <p:spPr bwMode="auto">
              <a:xfrm>
                <a:off x="2802923" y="2804735"/>
                <a:ext cx="1927666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2170B2CA-594C-F79C-7A91-C5F32F90CD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2923" y="2804735"/>
                <a:ext cx="1927666" cy="10752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9AB4D907-5F0A-ED03-78AC-F842FDB8B4A8}"/>
                  </a:ext>
                </a:extLst>
              </p:cNvPr>
              <p:cNvSpPr txBox="1"/>
              <p:nvPr/>
            </p:nvSpPr>
            <p:spPr bwMode="auto">
              <a:xfrm>
                <a:off x="4463771" y="2804735"/>
                <a:ext cx="1601530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9AB4D907-5F0A-ED03-78AC-F842FDB8B4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63771" y="2804735"/>
                <a:ext cx="1601530" cy="10752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任意多边形: 形状 47">
            <a:extLst>
              <a:ext uri="{FF2B5EF4-FFF2-40B4-BE49-F238E27FC236}">
                <a16:creationId xmlns:a16="http://schemas.microsoft.com/office/drawing/2014/main" id="{1D957F27-ABA6-FB0D-C1E7-8E70A6D427F5}"/>
              </a:ext>
            </a:extLst>
          </p:cNvPr>
          <p:cNvSpPr/>
          <p:nvPr/>
        </p:nvSpPr>
        <p:spPr>
          <a:xfrm flipV="1">
            <a:off x="2300300" y="2680705"/>
            <a:ext cx="1544314" cy="540000"/>
          </a:xfrm>
          <a:custGeom>
            <a:avLst/>
            <a:gdLst>
              <a:gd name="csX0" fmla="*/ 0 w 2078736"/>
              <a:gd name="csY0" fmla="*/ 6096 h 249936"/>
              <a:gd name="csX1" fmla="*/ 0 w 2078736"/>
              <a:gd name="csY1" fmla="*/ 249936 h 249936"/>
              <a:gd name="csX2" fmla="*/ 2078736 w 2078736"/>
              <a:gd name="csY2" fmla="*/ 249936 h 249936"/>
              <a:gd name="csX3" fmla="*/ 2078736 w 2078736"/>
              <a:gd name="csY3" fmla="*/ 0 h 2499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078736" h="249936">
                <a:moveTo>
                  <a:pt x="0" y="6096"/>
                </a:moveTo>
                <a:lnTo>
                  <a:pt x="0" y="249936"/>
                </a:lnTo>
                <a:lnTo>
                  <a:pt x="2078736" y="249936"/>
                </a:lnTo>
                <a:lnTo>
                  <a:pt x="2078736" y="0"/>
                </a:lnTo>
              </a:path>
            </a:pathLst>
          </a:custGeom>
          <a:noFill/>
          <a:ln w="19050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BEEEFC3F-C111-50BB-5E11-122EC14F3EC2}"/>
              </a:ext>
            </a:extLst>
          </p:cNvPr>
          <p:cNvSpPr txBox="1"/>
          <p:nvPr/>
        </p:nvSpPr>
        <p:spPr>
          <a:xfrm>
            <a:off x="2265289" y="2153653"/>
            <a:ext cx="17022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dirty="0"/>
              <a:t>变为乘号</a:t>
            </a:r>
          </a:p>
        </p:txBody>
      </p:sp>
      <p:sp>
        <p:nvSpPr>
          <p:cNvPr id="50" name="任意多边形: 形状 49">
            <a:extLst>
              <a:ext uri="{FF2B5EF4-FFF2-40B4-BE49-F238E27FC236}">
                <a16:creationId xmlns:a16="http://schemas.microsoft.com/office/drawing/2014/main" id="{F788918A-63D5-7589-3ABA-012CB51D679D}"/>
              </a:ext>
            </a:extLst>
          </p:cNvPr>
          <p:cNvSpPr/>
          <p:nvPr/>
        </p:nvSpPr>
        <p:spPr>
          <a:xfrm>
            <a:off x="2472227" y="3653947"/>
            <a:ext cx="1551547" cy="468000"/>
          </a:xfrm>
          <a:custGeom>
            <a:avLst/>
            <a:gdLst>
              <a:gd name="csX0" fmla="*/ 0 w 1661160"/>
              <a:gd name="csY0" fmla="*/ 0 h 497840"/>
              <a:gd name="csX1" fmla="*/ 0 w 1661160"/>
              <a:gd name="csY1" fmla="*/ 497840 h 497840"/>
              <a:gd name="csX2" fmla="*/ 1661160 w 1661160"/>
              <a:gd name="csY2" fmla="*/ 497840 h 497840"/>
              <a:gd name="csX3" fmla="*/ 1661160 w 1661160"/>
              <a:gd name="csY3" fmla="*/ 187960 h 4978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661160" h="497840">
                <a:moveTo>
                  <a:pt x="0" y="0"/>
                </a:moveTo>
                <a:lnTo>
                  <a:pt x="0" y="497840"/>
                </a:lnTo>
                <a:lnTo>
                  <a:pt x="1661160" y="497840"/>
                </a:lnTo>
                <a:lnTo>
                  <a:pt x="1661160" y="187960"/>
                </a:lnTo>
              </a:path>
            </a:pathLst>
          </a:custGeom>
          <a:noFill/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11BB52A9-F4D3-0FD8-8F4C-F0EA99539175}"/>
              </a:ext>
            </a:extLst>
          </p:cNvPr>
          <p:cNvSpPr txBox="1"/>
          <p:nvPr/>
        </p:nvSpPr>
        <p:spPr>
          <a:xfrm>
            <a:off x="2384203" y="4115406"/>
            <a:ext cx="17022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dirty="0"/>
              <a:t>变为倒数</a:t>
            </a:r>
          </a:p>
        </p:txBody>
      </p:sp>
    </p:spTree>
    <p:extLst>
      <p:ext uri="{BB962C8B-B14F-4D97-AF65-F5344CB8AC3E}">
        <p14:creationId xmlns:p14="http://schemas.microsoft.com/office/powerpoint/2010/main" val="30483070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/>
      <p:bldP spid="22" grpId="0" animBg="1"/>
      <p:bldP spid="23" grpId="0" animBg="1"/>
      <p:bldP spid="24" grpId="0" animBg="1"/>
      <p:bldP spid="30" grpId="0" animBg="1"/>
      <p:bldP spid="32" grpId="0"/>
      <p:bldP spid="46" grpId="0"/>
      <p:bldP spid="47" grpId="0"/>
      <p:bldP spid="48" grpId="0" animBg="1"/>
      <p:bldP spid="49" grpId="0"/>
      <p:bldP spid="50" grpId="0" animBg="1"/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33F9B25A-A45F-3F7E-84FA-59EF740C30EB}"/>
              </a:ext>
            </a:extLst>
          </p:cNvPr>
          <p:cNvSpPr txBox="1"/>
          <p:nvPr/>
        </p:nvSpPr>
        <p:spPr>
          <a:xfrm>
            <a:off x="1222309" y="1360921"/>
            <a:ext cx="8985377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分数除以整数（</a:t>
            </a:r>
            <a:r>
              <a:rPr lang="en-US" altLang="zh-CN" dirty="0"/>
              <a:t>0 </a:t>
            </a:r>
            <a:r>
              <a:rPr lang="zh-CN" altLang="en-US" dirty="0"/>
              <a:t>除外），怎样计算？</a:t>
            </a:r>
          </a:p>
        </p:txBody>
      </p:sp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D4BB3B80-B05E-FC87-07F5-A3888773C1BC}"/>
              </a:ext>
            </a:extLst>
          </p:cNvPr>
          <p:cNvSpPr/>
          <p:nvPr/>
        </p:nvSpPr>
        <p:spPr>
          <a:xfrm>
            <a:off x="531844" y="410547"/>
            <a:ext cx="2124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EA4788E0-00B9-EEFC-13FB-FC3B1B17BBE0}"/>
              </a:ext>
            </a:extLst>
          </p:cNvPr>
          <p:cNvGrpSpPr/>
          <p:nvPr/>
        </p:nvGrpSpPr>
        <p:grpSpPr>
          <a:xfrm>
            <a:off x="1278292" y="2307411"/>
            <a:ext cx="9948068" cy="1389598"/>
            <a:chOff x="1278292" y="2307411"/>
            <a:chExt cx="9948068" cy="138959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15BBF4F7-25CE-DF3B-CD2A-1A6C9C469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56959" y="2307411"/>
              <a:ext cx="1369401" cy="1389598"/>
            </a:xfrm>
            <a:prstGeom prst="rect">
              <a:avLst/>
            </a:prstGeom>
          </p:spPr>
        </p:pic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9F0C311C-305E-7966-A902-68647C69C986}"/>
                </a:ext>
              </a:extLst>
            </p:cNvPr>
            <p:cNvSpPr/>
            <p:nvPr/>
          </p:nvSpPr>
          <p:spPr bwMode="auto">
            <a:xfrm>
              <a:off x="1278292" y="2616459"/>
              <a:ext cx="8244169" cy="849577"/>
            </a:xfrm>
            <a:prstGeom prst="wedgeRoundRectCallout">
              <a:avLst>
                <a:gd name="adj1" fmla="val 54384"/>
                <a:gd name="adj2" fmla="val -20174"/>
                <a:gd name="adj3" fmla="val 16667"/>
              </a:avLst>
            </a:prstGeom>
            <a:solidFill>
              <a:srgbClr val="FADCE3"/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lnSpc>
                  <a:spcPct val="150000"/>
                </a:lnSpc>
                <a:spcBef>
                  <a:spcPts val="0"/>
                </a:spcBef>
                <a:defRPr/>
              </a:pPr>
              <a:r>
                <a:rPr lang="zh-CN" altLang="en-US" sz="3200" b="1" dirty="0">
                  <a:latin typeface="+mn-lt"/>
                  <a:ea typeface="+mj-ea"/>
                </a:rPr>
                <a:t>分数除以整数，等于乘这个整数的倒数。</a:t>
              </a:r>
              <a:endParaRPr lang="en-US" altLang="zh-CN" sz="3200" b="1" dirty="0">
                <a:latin typeface="+mn-lt"/>
                <a:ea typeface="+mj-ea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F2A8124A-824E-9A1F-BD1E-C6C6E1B768DC}"/>
              </a:ext>
            </a:extLst>
          </p:cNvPr>
          <p:cNvSpPr txBox="1"/>
          <p:nvPr/>
        </p:nvSpPr>
        <p:spPr>
          <a:xfrm>
            <a:off x="1296960" y="3982717"/>
            <a:ext cx="9321278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易错点：计算一个分数除以整数时，把除数写成</a:t>
            </a:r>
            <a:endParaRPr lang="en-US" altLang="zh-CN" sz="3200" b="1" dirty="0"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它的倒数，同时把“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÷”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变成“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×”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，被除数不变。</a:t>
            </a:r>
          </a:p>
        </p:txBody>
      </p:sp>
    </p:spTree>
    <p:extLst>
      <p:ext uri="{BB962C8B-B14F-4D97-AF65-F5344CB8AC3E}">
        <p14:creationId xmlns:p14="http://schemas.microsoft.com/office/powerpoint/2010/main" val="244189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箭头: 五边形 26">
            <a:extLst>
              <a:ext uri="{FF2B5EF4-FFF2-40B4-BE49-F238E27FC236}">
                <a16:creationId xmlns:a16="http://schemas.microsoft.com/office/drawing/2014/main" id="{784B49B7-D6C9-8A8D-2E2A-08AABD0D6220}"/>
              </a:ext>
            </a:extLst>
          </p:cNvPr>
          <p:cNvSpPr/>
          <p:nvPr/>
        </p:nvSpPr>
        <p:spPr>
          <a:xfrm>
            <a:off x="484550" y="419877"/>
            <a:ext cx="2124000" cy="720000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拓  展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9C346E4-07BE-E8F1-6808-9B377A12AC87}"/>
              </a:ext>
            </a:extLst>
          </p:cNvPr>
          <p:cNvSpPr txBox="1"/>
          <p:nvPr/>
        </p:nvSpPr>
        <p:spPr>
          <a:xfrm>
            <a:off x="1434581" y="1435634"/>
            <a:ext cx="6097554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sz="3600" dirty="0"/>
              <a:t>带分数除以整数，怎么求？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AC06FD0-FC7F-D335-75FC-C64E3B712D6B}"/>
              </a:ext>
            </a:extLst>
          </p:cNvPr>
          <p:cNvSpPr txBox="1"/>
          <p:nvPr/>
        </p:nvSpPr>
        <p:spPr>
          <a:xfrm>
            <a:off x="1275964" y="2342757"/>
            <a:ext cx="7905362" cy="128188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800" b="1" kern="0">
                <a:latin typeface="+mj-ea"/>
                <a:ea typeface="+mj-ea"/>
              </a:defRPr>
            </a:lvl1pPr>
          </a:lstStyle>
          <a:p>
            <a:r>
              <a:rPr lang="zh-CN" altLang="en-US" sz="3200" dirty="0">
                <a:solidFill>
                  <a:srgbClr val="FF0000"/>
                </a:solidFill>
              </a:rPr>
              <a:t>先把带分数化成假分数，再按照分数除以</a:t>
            </a:r>
            <a:endParaRPr lang="en-US" altLang="zh-CN" sz="3200" dirty="0">
              <a:solidFill>
                <a:srgbClr val="FF0000"/>
              </a:solidFill>
            </a:endParaRPr>
          </a:p>
          <a:p>
            <a:r>
              <a:rPr lang="zh-CN" altLang="en-US" sz="3200" dirty="0">
                <a:solidFill>
                  <a:srgbClr val="FF0000"/>
                </a:solidFill>
              </a:rPr>
              <a:t>整数的计算方法进行计算。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B82C8CA-4097-AA0B-EE9C-48ECBEA1A829}"/>
                  </a:ext>
                </a:extLst>
              </p:cNvPr>
              <p:cNvSpPr txBox="1"/>
              <p:nvPr/>
            </p:nvSpPr>
            <p:spPr bwMode="auto">
              <a:xfrm>
                <a:off x="3187137" y="3979237"/>
                <a:ext cx="1795412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黑体" panose="02010609060101010101" pitchFamily="49" charset="-122"/>
                        </a:rPr>
                        <m:t>3</m:t>
                      </m:r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÷6</m:t>
                      </m:r>
                    </m:oMath>
                  </m:oMathPara>
                </a14:m>
                <a:endParaRPr lang="en-US" altLang="zh-CN" sz="34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B82C8CA-4097-AA0B-EE9C-48ECBEA1A8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87137" y="3979237"/>
                <a:ext cx="1795412" cy="10752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B9F0384-7BEC-CB1B-5CF6-8D69D99138CE}"/>
                  </a:ext>
                </a:extLst>
              </p:cNvPr>
              <p:cNvSpPr txBox="1"/>
              <p:nvPr/>
            </p:nvSpPr>
            <p:spPr bwMode="auto">
              <a:xfrm>
                <a:off x="4468566" y="3969906"/>
                <a:ext cx="2149971" cy="11169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B9F0384-7BEC-CB1B-5CF6-8D69D9913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68566" y="3969906"/>
                <a:ext cx="2149971" cy="11169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F14811D2-51C7-ABFA-EAFA-98B78B148E4A}"/>
                  </a:ext>
                </a:extLst>
              </p:cNvPr>
              <p:cNvSpPr txBox="1"/>
              <p:nvPr/>
            </p:nvSpPr>
            <p:spPr bwMode="auto">
              <a:xfrm>
                <a:off x="6263978" y="3969906"/>
                <a:ext cx="1086283" cy="10724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F14811D2-51C7-ABFA-EAFA-98B78B148E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3978" y="3969906"/>
                <a:ext cx="1086283" cy="10724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50604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6499958" y="868300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1201310" y="1300442"/>
            <a:ext cx="6151211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1. </a:t>
            </a:r>
            <a:r>
              <a:rPr lang="zh-CN" altLang="en-US" dirty="0"/>
              <a:t>计算下面各题。</a:t>
            </a:r>
            <a:endParaRPr lang="en-US" altLang="zh-CN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07A5473-94A2-BEC9-464F-7D517000DF2D}"/>
              </a:ext>
            </a:extLst>
          </p:cNvPr>
          <p:cNvGrpSpPr/>
          <p:nvPr/>
        </p:nvGrpSpPr>
        <p:grpSpPr>
          <a:xfrm>
            <a:off x="2062065" y="2393303"/>
            <a:ext cx="6139542" cy="1117678"/>
            <a:chOff x="2062065" y="2393303"/>
            <a:chExt cx="6139542" cy="11176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C064FCFE-77CE-3606-62CA-1A970619E1DA}"/>
                    </a:ext>
                  </a:extLst>
                </p:cNvPr>
                <p:cNvSpPr txBox="1"/>
                <p:nvPr/>
              </p:nvSpPr>
              <p:spPr bwMode="auto">
                <a:xfrm>
                  <a:off x="2062065" y="2411965"/>
                  <a:ext cx="2313994" cy="101752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f>
                          <m:fPr>
                            <m:ctrlPr>
                              <a:rPr lang="en-US" altLang="zh-CN" sz="3200" b="1" i="0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9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10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3200" b="1" i="0" smtClean="0">
                            <a:latin typeface="+mj-lt"/>
                            <a:ea typeface="Cambria Math" panose="02040503050406030204" pitchFamily="18" charset="0"/>
                          </a:rPr>
                          <m:t>÷3</m:t>
                        </m:r>
                        <m:r>
                          <a:rPr lang="en-US" altLang="zh-CN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altLang="zh-CN" sz="3200" b="1" dirty="0">
                    <a:latin typeface="+mn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C064FCFE-77CE-3606-62CA-1A970619E1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62065" y="2411965"/>
                  <a:ext cx="2313994" cy="1017523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A0F886F2-4930-7776-3556-9730AEF1BA77}"/>
                    </a:ext>
                  </a:extLst>
                </p:cNvPr>
                <p:cNvSpPr txBox="1"/>
                <p:nvPr/>
              </p:nvSpPr>
              <p:spPr bwMode="auto">
                <a:xfrm>
                  <a:off x="3592282" y="2393303"/>
                  <a:ext cx="4609325" cy="111767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f>
                          <m:fPr>
                            <m:ctrlPr>
                              <a:rPr lang="en-US" altLang="zh-CN" sz="3200" b="1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altLang="zh-CN" sz="3200" b="1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3200" b="1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       </m:t>
                                </m:r>
                              </m:e>
                            </m:d>
                          </m:num>
                          <m:den>
                            <m:d>
                              <m:dPr>
                                <m:ctrlPr>
                                  <a:rPr lang="en-US" altLang="zh-CN" sz="3200" b="1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3200" b="1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       </m:t>
                                </m:r>
                              </m:e>
                            </m:d>
                          </m:den>
                        </m:f>
                        <m:r>
                          <a:rPr lang="en-US" altLang="zh-CN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200" b="1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altLang="zh-CN" sz="3200" b="1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3200" b="1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       </m:t>
                                </m:r>
                              </m:e>
                            </m:d>
                          </m:num>
                          <m:den>
                            <m:d>
                              <m:dPr>
                                <m:ctrlPr>
                                  <a:rPr lang="en-US" altLang="zh-CN" sz="3200" b="1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3200" b="1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       </m:t>
                                </m:r>
                              </m:e>
                            </m:d>
                          </m:den>
                        </m:f>
                        <m:r>
                          <a:rPr lang="en-US" altLang="zh-CN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200" b="1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altLang="zh-CN" sz="3200" b="1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3200" b="1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       </m:t>
                                </m:r>
                              </m:e>
                            </m:d>
                          </m:num>
                          <m:den>
                            <m:d>
                              <m:dPr>
                                <m:ctrlPr>
                                  <a:rPr lang="en-US" altLang="zh-CN" sz="3200" b="1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3200" b="1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       </m:t>
                                </m:r>
                              </m:e>
                            </m:d>
                          </m:den>
                        </m:f>
                      </m:oMath>
                    </m:oMathPara>
                  </a14:m>
                  <a:endParaRPr lang="en-US" altLang="zh-CN" sz="3200" b="1" dirty="0">
                    <a:latin typeface="+mn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A0F886F2-4930-7776-3556-9730AEF1BA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592282" y="2393303"/>
                  <a:ext cx="4609325" cy="111767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8AEC1A6-812C-6318-A63B-C728D3E4B3E2}"/>
              </a:ext>
            </a:extLst>
          </p:cNvPr>
          <p:cNvGrpSpPr/>
          <p:nvPr/>
        </p:nvGrpSpPr>
        <p:grpSpPr>
          <a:xfrm>
            <a:off x="2191139" y="4026161"/>
            <a:ext cx="6281059" cy="1117678"/>
            <a:chOff x="2032517" y="4026161"/>
            <a:chExt cx="6281059" cy="11176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35926669-C82E-C31B-D1D7-1CCECD255B08}"/>
                    </a:ext>
                  </a:extLst>
                </p:cNvPr>
                <p:cNvSpPr txBox="1"/>
                <p:nvPr/>
              </p:nvSpPr>
              <p:spPr bwMode="auto">
                <a:xfrm>
                  <a:off x="2032517" y="4044823"/>
                  <a:ext cx="2313994" cy="101752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f>
                          <m:fPr>
                            <m:ctrlPr>
                              <a:rPr lang="en-US" altLang="zh-CN" sz="3200" b="1" i="0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8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3200" b="1" i="0" smtClean="0">
                            <a:latin typeface="+mj-lt"/>
                            <a:ea typeface="Cambria Math" panose="02040503050406030204" pitchFamily="18" charset="0"/>
                          </a:rPr>
                          <m:t>÷2</m:t>
                        </m:r>
                        <m:r>
                          <a:rPr lang="en-US" altLang="zh-CN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altLang="zh-CN" sz="3200" b="1" dirty="0">
                    <a:latin typeface="+mn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35926669-C82E-C31B-D1D7-1CCECD255B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32517" y="4044823"/>
                  <a:ext cx="2313994" cy="101752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412A7192-E066-4725-494B-FE260FFB5021}"/>
                    </a:ext>
                  </a:extLst>
                </p:cNvPr>
                <p:cNvSpPr txBox="1"/>
                <p:nvPr/>
              </p:nvSpPr>
              <p:spPr bwMode="auto">
                <a:xfrm>
                  <a:off x="3340353" y="4026161"/>
                  <a:ext cx="4973223" cy="111767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f>
                          <m:fPr>
                            <m:ctrlPr>
                              <a:rPr lang="en-US" altLang="zh-CN" sz="3200" b="1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altLang="zh-CN" sz="3200" b="1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3200" b="1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       </m:t>
                                </m:r>
                              </m:e>
                            </m:d>
                          </m:num>
                          <m:den>
                            <m:d>
                              <m:dPr>
                                <m:ctrlPr>
                                  <a:rPr lang="en-US" altLang="zh-CN" sz="3200" b="1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3200" b="1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       </m:t>
                                </m:r>
                              </m:e>
                            </m:d>
                          </m:den>
                        </m:f>
                        <m:r>
                          <a:rPr lang="en-US" altLang="zh-CN" sz="3200" b="1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         </m:t>
                        </m:r>
                        <m:f>
                          <m:fPr>
                            <m:ctrlPr>
                              <a:rPr lang="en-US" altLang="zh-CN" sz="3200" b="1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altLang="zh-CN" sz="3200" b="1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3200" b="1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       </m:t>
                                </m:r>
                              </m:e>
                            </m:d>
                          </m:num>
                          <m:den>
                            <m:d>
                              <m:dPr>
                                <m:ctrlPr>
                                  <a:rPr lang="en-US" altLang="zh-CN" sz="3200" b="1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3200" b="1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       </m:t>
                                </m:r>
                              </m:e>
                            </m:d>
                          </m:den>
                        </m:f>
                        <m:r>
                          <a:rPr lang="en-US" altLang="zh-CN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200" b="1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altLang="zh-CN" sz="3200" b="1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3200" b="1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       </m:t>
                                </m:r>
                              </m:e>
                            </m:d>
                          </m:num>
                          <m:den>
                            <m:d>
                              <m:dPr>
                                <m:ctrlPr>
                                  <a:rPr lang="en-US" altLang="zh-CN" sz="3200" b="1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3200" b="1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       </m:t>
                                </m:r>
                              </m:e>
                            </m:d>
                          </m:den>
                        </m:f>
                      </m:oMath>
                    </m:oMathPara>
                  </a14:m>
                  <a:endParaRPr lang="en-US" altLang="zh-CN" sz="3200" b="1" dirty="0">
                    <a:latin typeface="+mn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412A7192-E066-4725-494B-FE260FFB50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40353" y="4026161"/>
                  <a:ext cx="4973223" cy="111767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0339A81B-F0E6-4D4F-5FA4-ACDF22345B7E}"/>
                </a:ext>
              </a:extLst>
            </p:cNvPr>
            <p:cNvSpPr/>
            <p:nvPr/>
          </p:nvSpPr>
          <p:spPr>
            <a:xfrm>
              <a:off x="4506685" y="4292432"/>
              <a:ext cx="653143" cy="653143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DC9BF7C1-EE78-ABF0-4E2B-18F541682469}"/>
              </a:ext>
            </a:extLst>
          </p:cNvPr>
          <p:cNvSpPr txBox="1"/>
          <p:nvPr/>
        </p:nvSpPr>
        <p:spPr>
          <a:xfrm>
            <a:off x="1819467" y="5576220"/>
            <a:ext cx="78493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楷体" panose="02010609060101010101" pitchFamily="49" charset="-122"/>
              </a:defRPr>
            </a:lvl1pPr>
          </a:lstStyle>
          <a:p>
            <a:pPr algn="l"/>
            <a:r>
              <a:rPr lang="zh-CN" altLang="en-US" sz="3200" dirty="0">
                <a:solidFill>
                  <a:srgbClr val="0070C0"/>
                </a:solidFill>
              </a:rPr>
              <a:t>方法提示：除以几，就等于乘几分之一。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89A7369-55CE-B913-3E42-4423BCE2B895}"/>
              </a:ext>
            </a:extLst>
          </p:cNvPr>
          <p:cNvGrpSpPr/>
          <p:nvPr/>
        </p:nvGrpSpPr>
        <p:grpSpPr>
          <a:xfrm>
            <a:off x="3772679" y="2349920"/>
            <a:ext cx="3673149" cy="1203383"/>
            <a:chOff x="3772679" y="2349920"/>
            <a:chExt cx="3673149" cy="1203383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8C2F5D7-539B-B1B4-50FD-9C2780D9F394}"/>
                </a:ext>
              </a:extLst>
            </p:cNvPr>
            <p:cNvSpPr txBox="1"/>
            <p:nvPr/>
          </p:nvSpPr>
          <p:spPr>
            <a:xfrm>
              <a:off x="3912639" y="2359252"/>
              <a:ext cx="553617" cy="61555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800" b="1" kern="0">
                  <a:latin typeface="+mj-ea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400" dirty="0">
                  <a:solidFill>
                    <a:srgbClr val="FF0000"/>
                  </a:solidFill>
                  <a:latin typeface="+mn-lt"/>
                </a:rPr>
                <a:t>9</a:t>
              </a:r>
              <a:endParaRPr lang="zh-CN" altLang="en-US" sz="34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2169ACC-BD5C-5F77-56DF-AB43632C1091}"/>
                </a:ext>
              </a:extLst>
            </p:cNvPr>
            <p:cNvSpPr txBox="1"/>
            <p:nvPr/>
          </p:nvSpPr>
          <p:spPr>
            <a:xfrm>
              <a:off x="3772679" y="2937750"/>
              <a:ext cx="752668" cy="61555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800" b="1" kern="0">
                  <a:latin typeface="+mj-ea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400" dirty="0">
                  <a:solidFill>
                    <a:srgbClr val="FF0000"/>
                  </a:solidFill>
                  <a:latin typeface="+mn-lt"/>
                </a:rPr>
                <a:t>10</a:t>
              </a:r>
              <a:endParaRPr lang="zh-CN" altLang="en-US" sz="34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1AEEA53-7D61-0C2E-67DE-FAD7372FC8BF}"/>
                </a:ext>
              </a:extLst>
            </p:cNvPr>
            <p:cNvSpPr txBox="1"/>
            <p:nvPr/>
          </p:nvSpPr>
          <p:spPr>
            <a:xfrm>
              <a:off x="5218924" y="2937750"/>
              <a:ext cx="752668" cy="61555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800" b="1" kern="0">
                  <a:latin typeface="+mj-ea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400" dirty="0">
                  <a:solidFill>
                    <a:srgbClr val="FF0000"/>
                  </a:solidFill>
                  <a:latin typeface="+mn-lt"/>
                </a:rPr>
                <a:t>3</a:t>
              </a:r>
              <a:endParaRPr lang="zh-CN" altLang="en-US" sz="34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E50C9A1C-97D5-5F6D-6476-CF1260E2525A}"/>
                </a:ext>
              </a:extLst>
            </p:cNvPr>
            <p:cNvSpPr txBox="1"/>
            <p:nvPr/>
          </p:nvSpPr>
          <p:spPr>
            <a:xfrm>
              <a:off x="5218924" y="2349920"/>
              <a:ext cx="752668" cy="61555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800" b="1" kern="0">
                  <a:latin typeface="+mj-ea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400" dirty="0">
                  <a:solidFill>
                    <a:srgbClr val="FF0000"/>
                  </a:solidFill>
                  <a:latin typeface="+mn-lt"/>
                </a:rPr>
                <a:t>1</a:t>
              </a:r>
              <a:endParaRPr lang="zh-CN" altLang="en-US" sz="34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516ABA3-6E03-F709-C2D6-1446CFCDB5D6}"/>
                </a:ext>
              </a:extLst>
            </p:cNvPr>
            <p:cNvSpPr txBox="1"/>
            <p:nvPr/>
          </p:nvSpPr>
          <p:spPr>
            <a:xfrm>
              <a:off x="6833120" y="2359252"/>
              <a:ext cx="553617" cy="61555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800" b="1" kern="0">
                  <a:latin typeface="+mj-ea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400" dirty="0">
                  <a:solidFill>
                    <a:srgbClr val="FF0000"/>
                  </a:solidFill>
                  <a:latin typeface="+mn-lt"/>
                </a:rPr>
                <a:t>3</a:t>
              </a:r>
              <a:endParaRPr lang="zh-CN" altLang="en-US" sz="34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079588FD-A513-42F1-ED8B-35EAC493663F}"/>
                </a:ext>
              </a:extLst>
            </p:cNvPr>
            <p:cNvSpPr txBox="1"/>
            <p:nvPr/>
          </p:nvSpPr>
          <p:spPr>
            <a:xfrm>
              <a:off x="6693160" y="2937750"/>
              <a:ext cx="752668" cy="61555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800" b="1" kern="0">
                  <a:latin typeface="+mj-ea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400" dirty="0">
                  <a:solidFill>
                    <a:srgbClr val="FF0000"/>
                  </a:solidFill>
                  <a:latin typeface="+mn-lt"/>
                </a:rPr>
                <a:t>10</a:t>
              </a:r>
              <a:endParaRPr lang="zh-CN" altLang="en-US" sz="3400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CFE79C4B-416D-F326-9E08-A8B9802B76E4}"/>
              </a:ext>
            </a:extLst>
          </p:cNvPr>
          <p:cNvGrpSpPr/>
          <p:nvPr/>
        </p:nvGrpSpPr>
        <p:grpSpPr>
          <a:xfrm>
            <a:off x="3698037" y="3992108"/>
            <a:ext cx="4037040" cy="1194052"/>
            <a:chOff x="3698037" y="3992108"/>
            <a:chExt cx="4037040" cy="1194052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57D396D2-EE0E-0F54-1015-D7DD42EA9B09}"/>
                </a:ext>
              </a:extLst>
            </p:cNvPr>
            <p:cNvGrpSpPr/>
            <p:nvPr/>
          </p:nvGrpSpPr>
          <p:grpSpPr>
            <a:xfrm>
              <a:off x="3698037" y="3992108"/>
              <a:ext cx="4037040" cy="1194052"/>
              <a:chOff x="3819334" y="2359251"/>
              <a:chExt cx="4037040" cy="1194052"/>
            </a:xfrm>
          </p:grpSpPr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80D97DF2-AA12-1038-38D7-E270E357C9F6}"/>
                  </a:ext>
                </a:extLst>
              </p:cNvPr>
              <p:cNvSpPr txBox="1"/>
              <p:nvPr/>
            </p:nvSpPr>
            <p:spPr>
              <a:xfrm>
                <a:off x="3912639" y="2359252"/>
                <a:ext cx="553617" cy="61555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30000"/>
                  </a:lnSpc>
                  <a:defRPr sz="2800" b="1" kern="0">
                    <a:latin typeface="+mj-ea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400" dirty="0">
                    <a:solidFill>
                      <a:srgbClr val="FF0000"/>
                    </a:solidFill>
                    <a:latin typeface="+mn-lt"/>
                  </a:rPr>
                  <a:t>3</a:t>
                </a:r>
                <a:endParaRPr lang="zh-CN" altLang="en-US" sz="3400" dirty="0">
                  <a:solidFill>
                    <a:srgbClr val="FF0000"/>
                  </a:solidFill>
                  <a:latin typeface="+mn-lt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7C9890B9-709F-100D-07B9-AA20259CBAC8}"/>
                  </a:ext>
                </a:extLst>
              </p:cNvPr>
              <p:cNvSpPr txBox="1"/>
              <p:nvPr/>
            </p:nvSpPr>
            <p:spPr>
              <a:xfrm>
                <a:off x="3819334" y="2937750"/>
                <a:ext cx="752668" cy="61555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30000"/>
                  </a:lnSpc>
                  <a:defRPr sz="2800" b="1" kern="0">
                    <a:latin typeface="+mj-ea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400" dirty="0">
                    <a:solidFill>
                      <a:srgbClr val="FF0000"/>
                    </a:solidFill>
                    <a:latin typeface="+mn-lt"/>
                  </a:rPr>
                  <a:t>8</a:t>
                </a:r>
                <a:endParaRPr lang="zh-CN" altLang="en-US" sz="3400" dirty="0">
                  <a:solidFill>
                    <a:srgbClr val="FF0000"/>
                  </a:solidFill>
                  <a:latin typeface="+mn-lt"/>
                </a:endParaRP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62537BBF-44B4-2E16-CDA2-6DE44CFB85F2}"/>
                  </a:ext>
                </a:extLst>
              </p:cNvPr>
              <p:cNvSpPr txBox="1"/>
              <p:nvPr/>
            </p:nvSpPr>
            <p:spPr>
              <a:xfrm>
                <a:off x="5638801" y="2937750"/>
                <a:ext cx="752668" cy="61555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30000"/>
                  </a:lnSpc>
                  <a:defRPr sz="2800" b="1" kern="0">
                    <a:latin typeface="+mj-ea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400" dirty="0">
                    <a:solidFill>
                      <a:srgbClr val="FF0000"/>
                    </a:solidFill>
                    <a:latin typeface="+mn-lt"/>
                  </a:rPr>
                  <a:t>2</a:t>
                </a:r>
                <a:endParaRPr lang="zh-CN" altLang="en-US" sz="3400" dirty="0">
                  <a:solidFill>
                    <a:srgbClr val="FF0000"/>
                  </a:solidFill>
                  <a:latin typeface="+mn-lt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EF356A13-5C0F-6D03-04E7-40BF18E1540C}"/>
                  </a:ext>
                </a:extLst>
              </p:cNvPr>
              <p:cNvSpPr txBox="1"/>
              <p:nvPr/>
            </p:nvSpPr>
            <p:spPr>
              <a:xfrm>
                <a:off x="5638801" y="2359251"/>
                <a:ext cx="752668" cy="61555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30000"/>
                  </a:lnSpc>
                  <a:defRPr sz="2800" b="1" kern="0">
                    <a:latin typeface="+mj-ea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400" dirty="0">
                    <a:solidFill>
                      <a:srgbClr val="FF0000"/>
                    </a:solidFill>
                    <a:latin typeface="+mn-lt"/>
                  </a:rPr>
                  <a:t>1</a:t>
                </a:r>
                <a:endParaRPr lang="zh-CN" altLang="en-US" sz="3400" dirty="0">
                  <a:solidFill>
                    <a:srgbClr val="FF0000"/>
                  </a:solidFill>
                  <a:latin typeface="+mn-lt"/>
                </a:endParaRP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4D6748F0-F17B-5656-37A5-192A743D9B90}"/>
                  </a:ext>
                </a:extLst>
              </p:cNvPr>
              <p:cNvSpPr txBox="1"/>
              <p:nvPr/>
            </p:nvSpPr>
            <p:spPr>
              <a:xfrm>
                <a:off x="7243666" y="2359252"/>
                <a:ext cx="553617" cy="61555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30000"/>
                  </a:lnSpc>
                  <a:defRPr sz="2800" b="1" kern="0">
                    <a:latin typeface="+mj-ea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400" dirty="0">
                    <a:solidFill>
                      <a:srgbClr val="FF0000"/>
                    </a:solidFill>
                    <a:latin typeface="+mn-lt"/>
                  </a:rPr>
                  <a:t>3</a:t>
                </a:r>
                <a:endParaRPr lang="zh-CN" altLang="en-US" sz="3400" dirty="0">
                  <a:solidFill>
                    <a:srgbClr val="FF0000"/>
                  </a:solidFill>
                  <a:latin typeface="+mn-lt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6DB98EA2-CD1A-A72A-5E64-973397B6D223}"/>
                  </a:ext>
                </a:extLst>
              </p:cNvPr>
              <p:cNvSpPr txBox="1"/>
              <p:nvPr/>
            </p:nvSpPr>
            <p:spPr>
              <a:xfrm>
                <a:off x="7103706" y="2937750"/>
                <a:ext cx="752668" cy="615553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30000"/>
                  </a:lnSpc>
                  <a:defRPr sz="2800" b="1" kern="0">
                    <a:latin typeface="+mj-ea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400" dirty="0">
                    <a:solidFill>
                      <a:srgbClr val="FF0000"/>
                    </a:solidFill>
                    <a:latin typeface="+mn-lt"/>
                  </a:rPr>
                  <a:t>16</a:t>
                </a:r>
                <a:endParaRPr lang="zh-CN" altLang="en-US" sz="3400" dirty="0">
                  <a:solidFill>
                    <a:srgbClr val="FF0000"/>
                  </a:solidFill>
                  <a:latin typeface="+mn-lt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4DC36BD2-881C-0D5C-8610-3E3CB28317FF}"/>
                </a:ext>
              </a:extLst>
            </p:cNvPr>
            <p:cNvSpPr txBox="1"/>
            <p:nvPr/>
          </p:nvSpPr>
          <p:spPr>
            <a:xfrm>
              <a:off x="4721292" y="4311360"/>
              <a:ext cx="553617" cy="61555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800" b="1" kern="0">
                  <a:latin typeface="+mj-ea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400" dirty="0">
                  <a:solidFill>
                    <a:srgbClr val="FF0000"/>
                  </a:solidFill>
                  <a:latin typeface="+mn-lt"/>
                </a:rPr>
                <a:t>×</a:t>
              </a:r>
              <a:endParaRPr lang="zh-CN" altLang="en-US" sz="3400" dirty="0">
                <a:solidFill>
                  <a:srgbClr val="FF0000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F1CEC9C-B916-8BF1-5115-BFF18FD9EF4D}"/>
              </a:ext>
            </a:extLst>
          </p:cNvPr>
          <p:cNvSpPr txBox="1"/>
          <p:nvPr/>
        </p:nvSpPr>
        <p:spPr>
          <a:xfrm>
            <a:off x="613482" y="814140"/>
            <a:ext cx="10471284" cy="156267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dirty="0"/>
              <a:t>2. </a:t>
            </a:r>
            <a:r>
              <a:rPr lang="zh-CN" altLang="en-US" dirty="0"/>
              <a:t>小芳将长   </a:t>
            </a:r>
            <a:r>
              <a:rPr lang="en-US" altLang="zh-CN" dirty="0"/>
              <a:t>  m </a:t>
            </a:r>
            <a:r>
              <a:rPr lang="zh-CN" altLang="en-US" dirty="0"/>
              <a:t>的丝带剪成同样长的 </a:t>
            </a:r>
            <a:r>
              <a:rPr lang="en-US" altLang="zh-CN" dirty="0"/>
              <a:t>8 </a:t>
            </a:r>
            <a:r>
              <a:rPr lang="zh-CN" altLang="en-US" dirty="0"/>
              <a:t>段，每段丝带 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有多长？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F04DC0B-8D5E-8E0A-F1E3-EFA88A9F8F69}"/>
                  </a:ext>
                </a:extLst>
              </p:cNvPr>
              <p:cNvSpPr txBox="1"/>
              <p:nvPr/>
            </p:nvSpPr>
            <p:spPr bwMode="auto">
              <a:xfrm>
                <a:off x="2862753" y="733378"/>
                <a:ext cx="517081" cy="9550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F04DC0B-8D5E-8E0A-F1E3-EFA88A9F8F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62753" y="733378"/>
                <a:ext cx="517081" cy="95500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0C653456-8F60-15FF-5F99-B82D38C6593F}"/>
              </a:ext>
            </a:extLst>
          </p:cNvPr>
          <p:cNvSpPr txBox="1"/>
          <p:nvPr/>
        </p:nvSpPr>
        <p:spPr>
          <a:xfrm>
            <a:off x="1004227" y="287999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7292066-9DDD-A39D-FBA8-5EC6ED005F15}"/>
              </a:ext>
            </a:extLst>
          </p:cNvPr>
          <p:cNvSpPr txBox="1"/>
          <p:nvPr/>
        </p:nvSpPr>
        <p:spPr>
          <a:xfrm>
            <a:off x="1022888" y="2523297"/>
            <a:ext cx="100805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方法提示：求平均分后的每份是多少，用除法计算。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38785F24-6DF7-1E3E-0DA7-AEE9F4DA5D6B}"/>
                  </a:ext>
                </a:extLst>
              </p:cNvPr>
              <p:cNvSpPr txBox="1"/>
              <p:nvPr/>
            </p:nvSpPr>
            <p:spPr bwMode="auto">
              <a:xfrm>
                <a:off x="3635006" y="3652666"/>
                <a:ext cx="1795412" cy="10733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÷8</m:t>
                      </m:r>
                    </m:oMath>
                  </m:oMathPara>
                </a14:m>
                <a:endParaRPr lang="en-US" altLang="zh-CN" sz="34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38785F24-6DF7-1E3E-0DA7-AEE9F4DA5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35006" y="3652666"/>
                <a:ext cx="1795412" cy="10733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33CF42E7-5D47-0ACC-8B5F-8DCBE6307D96}"/>
                  </a:ext>
                </a:extLst>
              </p:cNvPr>
              <p:cNvSpPr txBox="1"/>
              <p:nvPr/>
            </p:nvSpPr>
            <p:spPr bwMode="auto">
              <a:xfrm>
                <a:off x="4685496" y="3643335"/>
                <a:ext cx="2327255" cy="1071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 </m:t>
                      </m:r>
                      <m:d>
                        <m:d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𝐦</m:t>
                          </m:r>
                        </m:e>
                      </m:d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33CF42E7-5D47-0ACC-8B5F-8DCBE6307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5496" y="3643335"/>
                <a:ext cx="2327255" cy="10718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13DEF04-4C6A-106D-B81F-46B1AE212A3D}"/>
              </a:ext>
            </a:extLst>
          </p:cNvPr>
          <p:cNvSpPr txBox="1"/>
          <p:nvPr/>
        </p:nvSpPr>
        <p:spPr>
          <a:xfrm>
            <a:off x="1108005" y="384932"/>
            <a:ext cx="4717019" cy="7778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dirty="0"/>
              <a:t>3. </a:t>
            </a:r>
            <a:r>
              <a:rPr lang="zh-CN" altLang="en-US" dirty="0"/>
              <a:t>计算下面各题。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9D08AEE7-F32B-3B85-48AC-06D50A13F56C}"/>
                  </a:ext>
                </a:extLst>
              </p:cNvPr>
              <p:cNvSpPr txBox="1"/>
              <p:nvPr/>
            </p:nvSpPr>
            <p:spPr bwMode="auto">
              <a:xfrm>
                <a:off x="1671102" y="1542441"/>
                <a:ext cx="1795412" cy="10733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÷3</m:t>
                      </m:r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9D08AEE7-F32B-3B85-48AC-06D50A13F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1102" y="1542441"/>
                <a:ext cx="1795412" cy="10733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768BEB6-B04B-0E1B-4DB6-26DA3AB4F68A}"/>
                  </a:ext>
                </a:extLst>
              </p:cNvPr>
              <p:cNvSpPr txBox="1"/>
              <p:nvPr/>
            </p:nvSpPr>
            <p:spPr bwMode="auto">
              <a:xfrm>
                <a:off x="1671102" y="3339395"/>
                <a:ext cx="2257086" cy="10684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÷7</m:t>
                      </m:r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768BEB6-B04B-0E1B-4DB6-26DA3AB4F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1102" y="3339395"/>
                <a:ext cx="2257086" cy="10684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F0646D5-3113-9E79-6489-E7C9152061F8}"/>
                  </a:ext>
                </a:extLst>
              </p:cNvPr>
              <p:cNvSpPr txBox="1"/>
              <p:nvPr/>
            </p:nvSpPr>
            <p:spPr bwMode="auto">
              <a:xfrm>
                <a:off x="1671102" y="5136348"/>
                <a:ext cx="1795412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÷4</m:t>
                      </m:r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F0646D5-3113-9E79-6489-E7C9152061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1102" y="5136348"/>
                <a:ext cx="1795412" cy="10752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FC6879C-12DC-9521-C8E6-14525F135285}"/>
                  </a:ext>
                </a:extLst>
              </p:cNvPr>
              <p:cNvSpPr txBox="1"/>
              <p:nvPr/>
            </p:nvSpPr>
            <p:spPr bwMode="auto">
              <a:xfrm>
                <a:off x="6551012" y="1542441"/>
                <a:ext cx="1795412" cy="10720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÷5</m:t>
                      </m:r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FC6879C-12DC-9521-C8E6-14525F1352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1012" y="1542441"/>
                <a:ext cx="1795412" cy="10720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90666F35-333B-81BF-0B42-F27A64FBF373}"/>
                  </a:ext>
                </a:extLst>
              </p:cNvPr>
              <p:cNvSpPr txBox="1"/>
              <p:nvPr/>
            </p:nvSpPr>
            <p:spPr bwMode="auto">
              <a:xfrm>
                <a:off x="6551011" y="3339395"/>
                <a:ext cx="1930515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÷3</m:t>
                      </m:r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90666F35-333B-81BF-0B42-F27A64FBF3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1011" y="3339395"/>
                <a:ext cx="1930515" cy="10752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B5E09F9-20C5-D858-19E9-FF7E1D0C0DF5}"/>
                  </a:ext>
                </a:extLst>
              </p:cNvPr>
              <p:cNvSpPr txBox="1"/>
              <p:nvPr/>
            </p:nvSpPr>
            <p:spPr bwMode="auto">
              <a:xfrm>
                <a:off x="6551012" y="5136348"/>
                <a:ext cx="2322400" cy="1071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latin typeface="+mj-lt"/>
                              <a:ea typeface="黑体" panose="02010609060101010101" pitchFamily="49" charset="-122"/>
                            </a:rPr>
                            <m:t>11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 smtClean="0">
                          <a:latin typeface="+mj-lt"/>
                          <a:ea typeface="Cambria Math" panose="02040503050406030204" pitchFamily="18" charset="0"/>
                        </a:rPr>
                        <m:t>÷4</m:t>
                      </m:r>
                      <m:r>
                        <a:rPr lang="en-US" altLang="zh-CN" sz="3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zh-CN" sz="34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B5E09F9-20C5-D858-19E9-FF7E1D0C0D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1012" y="5136348"/>
                <a:ext cx="2322400" cy="10718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3E68FA98-72C3-97C4-F0DC-357938F0B386}"/>
                  </a:ext>
                </a:extLst>
              </p:cNvPr>
              <p:cNvSpPr txBox="1"/>
              <p:nvPr/>
            </p:nvSpPr>
            <p:spPr bwMode="auto">
              <a:xfrm>
                <a:off x="3024366" y="1540405"/>
                <a:ext cx="1406852" cy="11169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3E68FA98-72C3-97C4-F0DC-357938F0B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24366" y="1540405"/>
                <a:ext cx="1406852" cy="111697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5230D684-4951-FB96-9ACA-075866ADC79B}"/>
                  </a:ext>
                </a:extLst>
              </p:cNvPr>
              <p:cNvSpPr txBox="1"/>
              <p:nvPr/>
            </p:nvSpPr>
            <p:spPr bwMode="auto">
              <a:xfrm>
                <a:off x="4020675" y="1528293"/>
                <a:ext cx="1086283" cy="11169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5230D684-4951-FB96-9ACA-075866ADC7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20675" y="1528293"/>
                <a:ext cx="1086283" cy="111697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7E3AAF5-F416-66A2-2949-B1A920E0A1D5}"/>
                  </a:ext>
                </a:extLst>
              </p:cNvPr>
              <p:cNvSpPr txBox="1"/>
              <p:nvPr/>
            </p:nvSpPr>
            <p:spPr bwMode="auto">
              <a:xfrm>
                <a:off x="7928238" y="1507995"/>
                <a:ext cx="1438873" cy="11169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7E3AAF5-F416-66A2-2949-B1A920E0A1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8238" y="1507995"/>
                <a:ext cx="1438873" cy="111697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6F6FEAA2-7F60-B935-60B8-D5DF40AABCEB}"/>
                  </a:ext>
                </a:extLst>
              </p:cNvPr>
              <p:cNvSpPr txBox="1"/>
              <p:nvPr/>
            </p:nvSpPr>
            <p:spPr bwMode="auto">
              <a:xfrm>
                <a:off x="8945571" y="1528293"/>
                <a:ext cx="1086283" cy="1071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6F6FEAA2-7F60-B935-60B8-D5DF40AAB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45571" y="1528293"/>
                <a:ext cx="1086283" cy="10718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E68F11A0-9F0D-3BEF-C3A5-0CDBE0456B8A}"/>
                  </a:ext>
                </a:extLst>
              </p:cNvPr>
              <p:cNvSpPr txBox="1"/>
              <p:nvPr/>
            </p:nvSpPr>
            <p:spPr bwMode="auto">
              <a:xfrm>
                <a:off x="3311562" y="3328780"/>
                <a:ext cx="1548869" cy="10724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E68F11A0-9F0D-3BEF-C3A5-0CDBE0456B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11562" y="3328780"/>
                <a:ext cx="1548869" cy="107247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15D9F65D-80F9-191D-94D6-99612531D361}"/>
                  </a:ext>
                </a:extLst>
              </p:cNvPr>
              <p:cNvSpPr txBox="1"/>
              <p:nvPr/>
            </p:nvSpPr>
            <p:spPr bwMode="auto">
              <a:xfrm>
                <a:off x="4586556" y="3329101"/>
                <a:ext cx="1086283" cy="1071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15D9F65D-80F9-191D-94D6-99612531D3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86556" y="3329101"/>
                <a:ext cx="1086283" cy="10718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5930327B-97E3-F291-0FF8-AF8F68E090BE}"/>
                  </a:ext>
                </a:extLst>
              </p:cNvPr>
              <p:cNvSpPr txBox="1"/>
              <p:nvPr/>
            </p:nvSpPr>
            <p:spPr bwMode="auto">
              <a:xfrm>
                <a:off x="7830374" y="3328780"/>
                <a:ext cx="1115198" cy="10724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5930327B-97E3-F291-0FF8-AF8F68E090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30374" y="3328780"/>
                <a:ext cx="1115198" cy="107247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FB147ADA-59E4-111E-25D0-425BCE8FB5A3}"/>
                  </a:ext>
                </a:extLst>
              </p:cNvPr>
              <p:cNvSpPr txBox="1"/>
              <p:nvPr/>
            </p:nvSpPr>
            <p:spPr bwMode="auto">
              <a:xfrm>
                <a:off x="9003219" y="3404630"/>
                <a:ext cx="1086283" cy="1071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FB147ADA-59E4-111E-25D0-425BCE8FB5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03219" y="3404630"/>
                <a:ext cx="1086283" cy="10718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67C3A7A8-5793-BC01-81E4-5F5A1E25A926}"/>
                  </a:ext>
                </a:extLst>
              </p:cNvPr>
              <p:cNvSpPr txBox="1"/>
              <p:nvPr/>
            </p:nvSpPr>
            <p:spPr bwMode="auto">
              <a:xfrm>
                <a:off x="3117127" y="5120578"/>
                <a:ext cx="1086284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67C3A7A8-5793-BC01-81E4-5F5A1E25A9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7127" y="5120578"/>
                <a:ext cx="1086284" cy="107523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113404CA-9BFD-7F73-CEA8-75B38A4196A7}"/>
                  </a:ext>
                </a:extLst>
              </p:cNvPr>
              <p:cNvSpPr txBox="1"/>
              <p:nvPr/>
            </p:nvSpPr>
            <p:spPr bwMode="auto">
              <a:xfrm>
                <a:off x="4235788" y="5120578"/>
                <a:ext cx="1086283" cy="1071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113404CA-9BFD-7F73-CEA8-75B38A419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35788" y="5120578"/>
                <a:ext cx="1086283" cy="10718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E193EEFC-CE2E-4DC5-1BBE-9A7C18E7AB72}"/>
                  </a:ext>
                </a:extLst>
              </p:cNvPr>
              <p:cNvSpPr txBox="1"/>
              <p:nvPr/>
            </p:nvSpPr>
            <p:spPr bwMode="auto">
              <a:xfrm>
                <a:off x="8186271" y="5120578"/>
                <a:ext cx="1438873" cy="1075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11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4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E193EEFC-CE2E-4DC5-1BBE-9A7C18E7A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86271" y="5120578"/>
                <a:ext cx="1438873" cy="107523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E7766CE8-5E0C-F852-4506-B8597D2D9925}"/>
                  </a:ext>
                </a:extLst>
              </p:cNvPr>
              <p:cNvSpPr txBox="1"/>
              <p:nvPr/>
            </p:nvSpPr>
            <p:spPr bwMode="auto">
              <a:xfrm>
                <a:off x="9422388" y="5120578"/>
                <a:ext cx="1086283" cy="1071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4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22</m:t>
                          </m:r>
                        </m:den>
                      </m:f>
                    </m:oMath>
                  </m:oMathPara>
                </a14:m>
                <a:endParaRPr lang="en-US" altLang="zh-CN" sz="3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E7766CE8-5E0C-F852-4506-B8597D2D9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22388" y="5120578"/>
                <a:ext cx="1086283" cy="10718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86935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A9BC9E9-5209-0D04-FE3C-AB0D4C0F955E}"/>
              </a:ext>
            </a:extLst>
          </p:cNvPr>
          <p:cNvGrpSpPr/>
          <p:nvPr/>
        </p:nvGrpSpPr>
        <p:grpSpPr>
          <a:xfrm>
            <a:off x="1278292" y="3100513"/>
            <a:ext cx="9948068" cy="1389598"/>
            <a:chOff x="1278292" y="2307411"/>
            <a:chExt cx="9948068" cy="138959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42F54D76-13CE-D5B6-4FD9-07CBA3D95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56959" y="2307411"/>
              <a:ext cx="1369401" cy="1389598"/>
            </a:xfrm>
            <a:prstGeom prst="rect">
              <a:avLst/>
            </a:prstGeom>
          </p:spPr>
        </p:pic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D3C0556B-CA1C-7C1D-AA2B-BA318759FEEB}"/>
                </a:ext>
              </a:extLst>
            </p:cNvPr>
            <p:cNvSpPr/>
            <p:nvPr/>
          </p:nvSpPr>
          <p:spPr bwMode="auto">
            <a:xfrm>
              <a:off x="1278292" y="2616459"/>
              <a:ext cx="8244169" cy="849577"/>
            </a:xfrm>
            <a:prstGeom prst="wedgeRoundRectCallout">
              <a:avLst>
                <a:gd name="adj1" fmla="val 54384"/>
                <a:gd name="adj2" fmla="val -20174"/>
                <a:gd name="adj3" fmla="val 16667"/>
              </a:avLst>
            </a:prstGeom>
            <a:solidFill>
              <a:srgbClr val="FADCE3"/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lnSpc>
                  <a:spcPct val="150000"/>
                </a:lnSpc>
                <a:spcBef>
                  <a:spcPts val="0"/>
                </a:spcBef>
                <a:defRPr/>
              </a:pPr>
              <a:r>
                <a:rPr lang="zh-CN" altLang="en-US" sz="3200" b="1" dirty="0">
                  <a:latin typeface="+mn-lt"/>
                  <a:ea typeface="+mj-ea"/>
                </a:rPr>
                <a:t>一个数除以整数，等于乘这个整数的倒数。</a:t>
              </a:r>
              <a:endParaRPr lang="en-US" altLang="zh-CN" sz="3200" b="1" dirty="0">
                <a:latin typeface="+mn-lt"/>
                <a:ea typeface="+mj-ea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154658" y="1709879"/>
            <a:ext cx="9435587" cy="8181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3600" dirty="0"/>
              <a:t>通过这节课的学习，你有什么收获？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18436</TotalTime>
  <Words>1120</Words>
  <Application>Microsoft Office PowerPoint</Application>
  <PresentationFormat>宽屏</PresentationFormat>
  <Paragraphs>153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4" baseType="lpstr">
      <vt:lpstr>FZSSK--GBK1-0</vt:lpstr>
      <vt:lpstr>FZYBKSJW--GB1-0</vt:lpstr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WF</cp:lastModifiedBy>
  <cp:revision>3608</cp:revision>
  <dcterms:created xsi:type="dcterms:W3CDTF">2016-01-14T07:05:00Z</dcterms:created>
  <dcterms:modified xsi:type="dcterms:W3CDTF">2026-09-03T06:28:48Z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