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82" r:id="rId2"/>
    <p:sldId id="811" r:id="rId3"/>
    <p:sldId id="743" r:id="rId4"/>
    <p:sldId id="957" r:id="rId5"/>
    <p:sldId id="814" r:id="rId6"/>
    <p:sldId id="953" r:id="rId7"/>
    <p:sldId id="954" r:id="rId8"/>
    <p:sldId id="943" r:id="rId9"/>
    <p:sldId id="952" r:id="rId10"/>
    <p:sldId id="945" r:id="rId11"/>
    <p:sldId id="921" r:id="rId12"/>
    <p:sldId id="955" r:id="rId13"/>
    <p:sldId id="934" r:id="rId14"/>
    <p:sldId id="956" r:id="rId15"/>
    <p:sldId id="905" r:id="rId16"/>
    <p:sldId id="680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ADCE3"/>
    <a:srgbClr val="E6E0EC"/>
    <a:srgbClr val="FFFFFF"/>
    <a:srgbClr val="FCD7A1"/>
    <a:srgbClr val="BCE2DF"/>
    <a:srgbClr val="DFF1F0"/>
    <a:srgbClr val="D1EBE9"/>
    <a:srgbClr val="DFD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89921" autoAdjust="0"/>
  </p:normalViewPr>
  <p:slideViewPr>
    <p:cSldViewPr snapToGrid="0" showGuides="1">
      <p:cViewPr varScale="1">
        <p:scale>
          <a:sx n="67" d="100"/>
          <a:sy n="67" d="100"/>
        </p:scale>
        <p:origin x="78" y="100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50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3" y="214046"/>
            <a:ext cx="5263078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复习铺垫，导入新课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1017645" y="214043"/>
            <a:ext cx="466271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自主探索，学习新知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506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巩固应用，提升能力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076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分数除法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13699" y="1487984"/>
            <a:ext cx="10700276" cy="408239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567554"/>
            <a:ext cx="10380511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在探索解决问题方法的过程中，学会利用单位“</a:t>
            </a:r>
            <a:r>
              <a:rPr lang="en-US" altLang="zh-CN" sz="2800" dirty="0"/>
              <a:t>1</a:t>
            </a:r>
            <a:r>
              <a:rPr lang="zh-CN" altLang="en-US" sz="2800" dirty="0"/>
              <a:t>”解决与分数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除法有关的实际问题；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在探索问题时，经历猜想、尝试和获得结论的过程，积累解决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问题的经验，体会并掌握数学模型思想；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在解决问题的过程中，体会数学与生活的密切联系，感受学习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分数除法的价值，培养学习数学的兴趣，树立学好数学的信心。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118835" y="1175990"/>
            <a:ext cx="350914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F9C15C5-B73C-A68D-8C41-576A538F21EB}"/>
                  </a:ext>
                </a:extLst>
              </p:cNvPr>
              <p:cNvSpPr txBox="1"/>
              <p:nvPr/>
            </p:nvSpPr>
            <p:spPr bwMode="auto">
              <a:xfrm>
                <a:off x="1232178" y="2344838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F9C15C5-B73C-A68D-8C41-576A538F2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2178" y="2344838"/>
                <a:ext cx="1795412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A1ACA9-BD54-DBCF-1E53-1097E67D6C18}"/>
                  </a:ext>
                </a:extLst>
              </p:cNvPr>
              <p:cNvSpPr txBox="1"/>
              <p:nvPr/>
            </p:nvSpPr>
            <p:spPr bwMode="auto">
              <a:xfrm>
                <a:off x="2644610" y="2368024"/>
                <a:ext cx="1428791" cy="1069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4+3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A1ACA9-BD54-DBCF-1E53-1097E67D6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44610" y="2368024"/>
                <a:ext cx="1428791" cy="10699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15738-1F6B-86AC-8076-B6BC65192DC1}"/>
                  </a:ext>
                </a:extLst>
              </p:cNvPr>
              <p:cNvSpPr txBox="1"/>
              <p:nvPr/>
            </p:nvSpPr>
            <p:spPr bwMode="auto">
              <a:xfrm>
                <a:off x="3609226" y="2385749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15738-1F6B-86AC-8076-B6BC65192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9226" y="2385749"/>
                <a:ext cx="1086283" cy="10718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5724022-3861-1351-EE98-40B76B233B66}"/>
                  </a:ext>
                </a:extLst>
              </p:cNvPr>
              <p:cNvSpPr txBox="1"/>
              <p:nvPr/>
            </p:nvSpPr>
            <p:spPr bwMode="auto">
              <a:xfrm>
                <a:off x="6606611" y="2344838"/>
                <a:ext cx="1795412" cy="107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5724022-3861-1351-EE98-40B76B233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6611" y="2344838"/>
                <a:ext cx="1795412" cy="10754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0125449A-3D22-9AA1-08A2-5FE723F7C445}"/>
                  </a:ext>
                </a:extLst>
              </p:cNvPr>
              <p:cNvSpPr txBox="1"/>
              <p:nvPr/>
            </p:nvSpPr>
            <p:spPr bwMode="auto">
              <a:xfrm>
                <a:off x="8025015" y="2367254"/>
                <a:ext cx="1428791" cy="1069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9+8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0125449A-3D22-9AA1-08A2-5FE723F7C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5015" y="2367254"/>
                <a:ext cx="1428791" cy="1069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3F97C82-E6A5-A5C3-7BC7-D7C3C58AD942}"/>
                  </a:ext>
                </a:extLst>
              </p:cNvPr>
              <p:cNvSpPr txBox="1"/>
              <p:nvPr/>
            </p:nvSpPr>
            <p:spPr bwMode="auto">
              <a:xfrm>
                <a:off x="8834905" y="2344838"/>
                <a:ext cx="1148875" cy="1098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3F97C82-E6A5-A5C3-7BC7-D7C3C58AD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34905" y="2344838"/>
                <a:ext cx="1148875" cy="10983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28DD773-C1D9-8CB7-25C7-29740B3DF4EF}"/>
                  </a:ext>
                </a:extLst>
              </p:cNvPr>
              <p:cNvSpPr txBox="1"/>
              <p:nvPr/>
            </p:nvSpPr>
            <p:spPr bwMode="auto">
              <a:xfrm>
                <a:off x="1232178" y="3968365"/>
                <a:ext cx="2238810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黑体" panose="02010609060101010101" pitchFamily="49" charset="-122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28DD773-C1D9-8CB7-25C7-29740B3DF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2178" y="3968365"/>
                <a:ext cx="2238810" cy="10752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D810EAC-2C92-1ECC-614D-87713F145710}"/>
                  </a:ext>
                </a:extLst>
              </p:cNvPr>
              <p:cNvSpPr txBox="1"/>
              <p:nvPr/>
            </p:nvSpPr>
            <p:spPr bwMode="auto">
              <a:xfrm>
                <a:off x="4469905" y="3968365"/>
                <a:ext cx="2238810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黑体" panose="02010609060101010101" pitchFamily="49" charset="-122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D810EAC-2C92-1ECC-614D-87713F145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9905" y="3968365"/>
                <a:ext cx="2238810" cy="10752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5EDCBD2-210B-3B4E-A4BF-5A761EE37F93}"/>
                  </a:ext>
                </a:extLst>
              </p:cNvPr>
              <p:cNvSpPr txBox="1"/>
              <p:nvPr/>
            </p:nvSpPr>
            <p:spPr bwMode="auto">
              <a:xfrm>
                <a:off x="8006205" y="3968365"/>
                <a:ext cx="2238810" cy="1068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黑体" panose="02010609060101010101" pitchFamily="49" charset="-122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5EDCBD2-210B-3B4E-A4BF-5A761EE37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06205" y="3968365"/>
                <a:ext cx="2238810" cy="10684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482D40EC-5D09-2AA9-685D-148746B42CEF}"/>
              </a:ext>
            </a:extLst>
          </p:cNvPr>
          <p:cNvSpPr txBox="1"/>
          <p:nvPr/>
        </p:nvSpPr>
        <p:spPr bwMode="auto">
          <a:xfrm>
            <a:off x="3034546" y="4271457"/>
            <a:ext cx="108628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8661FDC-4246-FAD5-2AAF-DB15CB80D59A}"/>
                  </a:ext>
                </a:extLst>
              </p:cNvPr>
              <p:cNvSpPr txBox="1"/>
              <p:nvPr/>
            </p:nvSpPr>
            <p:spPr bwMode="auto">
              <a:xfrm>
                <a:off x="6054362" y="3926604"/>
                <a:ext cx="1086283" cy="107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8661FDC-4246-FAD5-2AAF-DB15CB80D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4362" y="3926604"/>
                <a:ext cx="1086283" cy="10754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8EE344E-9272-DE65-319D-50F4C2E01BAD}"/>
                  </a:ext>
                </a:extLst>
              </p:cNvPr>
              <p:cNvSpPr txBox="1"/>
              <p:nvPr/>
            </p:nvSpPr>
            <p:spPr bwMode="auto">
              <a:xfrm>
                <a:off x="9889244" y="3926604"/>
                <a:ext cx="1086283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8EE344E-9272-DE65-319D-50F4C2E01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89244" y="3926604"/>
                <a:ext cx="1086283" cy="10724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9" grpId="0"/>
      <p:bldP spid="10" grpId="0"/>
      <p:bldP spid="21" grpId="0"/>
      <p:bldP spid="22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FB78AF0-F501-CB8A-5A50-8A2E67B3082D}"/>
              </a:ext>
            </a:extLst>
          </p:cNvPr>
          <p:cNvSpPr txBox="1"/>
          <p:nvPr/>
        </p:nvSpPr>
        <p:spPr>
          <a:xfrm>
            <a:off x="778685" y="1095325"/>
            <a:ext cx="94323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6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99F0785-E852-DB4E-F7E6-13F1E54B424A}"/>
              </a:ext>
            </a:extLst>
          </p:cNvPr>
          <p:cNvSpPr/>
          <p:nvPr/>
        </p:nvSpPr>
        <p:spPr>
          <a:xfrm>
            <a:off x="760023" y="1791095"/>
            <a:ext cx="1109607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① 修路队修一条公路，每天修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25 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天修完，这条公路长多少米？</a:t>
            </a:r>
            <a:endParaRPr lang="en-US" altLang="zh-CN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70B1528-743D-AFB3-B13A-CDC72B7A523A}"/>
              </a:ext>
            </a:extLst>
          </p:cNvPr>
          <p:cNvSpPr/>
          <p:nvPr/>
        </p:nvSpPr>
        <p:spPr>
          <a:xfrm>
            <a:off x="760023" y="3404683"/>
            <a:ext cx="10735287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②修路队修一条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的公路，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天修完，平均每天修多少米？</a:t>
            </a:r>
            <a:endParaRPr lang="en-US" altLang="zh-CN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43705D-7A6A-7919-9C16-4F9A92324023}"/>
              </a:ext>
            </a:extLst>
          </p:cNvPr>
          <p:cNvSpPr/>
          <p:nvPr/>
        </p:nvSpPr>
        <p:spPr>
          <a:xfrm>
            <a:off x="760023" y="5018271"/>
            <a:ext cx="1065131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③修路队修一条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 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的公路，每天修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25 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，多少天能修完？</a:t>
            </a:r>
            <a:endParaRPr lang="en-US" altLang="zh-CN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8440B88-783A-6E18-401A-F4337E7018BF}"/>
              </a:ext>
            </a:extLst>
          </p:cNvPr>
          <p:cNvSpPr/>
          <p:nvPr/>
        </p:nvSpPr>
        <p:spPr>
          <a:xfrm>
            <a:off x="1240985" y="2644044"/>
            <a:ext cx="5635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工作总量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工作效率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×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工作时间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502089E-9329-3298-1930-5465264ACC96}"/>
              </a:ext>
            </a:extLst>
          </p:cNvPr>
          <p:cNvSpPr/>
          <p:nvPr/>
        </p:nvSpPr>
        <p:spPr>
          <a:xfrm>
            <a:off x="7145827" y="2622727"/>
            <a:ext cx="364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25×20 = 500 (m)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C93876A-3DB8-A6B0-8EA0-2678F789DDB9}"/>
              </a:ext>
            </a:extLst>
          </p:cNvPr>
          <p:cNvSpPr/>
          <p:nvPr/>
        </p:nvSpPr>
        <p:spPr>
          <a:xfrm>
            <a:off x="1240985" y="4323554"/>
            <a:ext cx="5635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工作效率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工作总量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÷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工作时间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F3FD3C-18B6-2821-46FB-FE28146CFA6C}"/>
              </a:ext>
            </a:extLst>
          </p:cNvPr>
          <p:cNvSpPr/>
          <p:nvPr/>
        </p:nvSpPr>
        <p:spPr>
          <a:xfrm>
            <a:off x="7145827" y="4302237"/>
            <a:ext cx="364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500÷20 = 25 (m)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21422A-58D5-7916-0357-436CCE6D501C}"/>
              </a:ext>
            </a:extLst>
          </p:cNvPr>
          <p:cNvSpPr/>
          <p:nvPr/>
        </p:nvSpPr>
        <p:spPr>
          <a:xfrm>
            <a:off x="1240985" y="5891094"/>
            <a:ext cx="5635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工作时间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工作总量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÷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工作效率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B9C6E4-9A2E-8B2E-3E36-7788557EADC6}"/>
              </a:ext>
            </a:extLst>
          </p:cNvPr>
          <p:cNvSpPr/>
          <p:nvPr/>
        </p:nvSpPr>
        <p:spPr>
          <a:xfrm>
            <a:off x="7145827" y="5869777"/>
            <a:ext cx="364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500÷25 = 20 (m)</a:t>
            </a:r>
          </a:p>
        </p:txBody>
      </p:sp>
    </p:spTree>
    <p:extLst>
      <p:ext uri="{BB962C8B-B14F-4D97-AF65-F5344CB8AC3E}">
        <p14:creationId xmlns:p14="http://schemas.microsoft.com/office/powerpoint/2010/main" val="1281291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668505" y="1101743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栈道是我国古代交通史上的一大发明。某景区要修复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CA07C0F-88CA-5967-5BC4-CE92841A1678}"/>
              </a:ext>
            </a:extLst>
          </p:cNvPr>
          <p:cNvSpPr/>
          <p:nvPr/>
        </p:nvSpPr>
        <p:spPr>
          <a:xfrm>
            <a:off x="613851" y="1167086"/>
            <a:ext cx="1008000" cy="612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1D480A-9C88-88AF-4BEE-71DBD4A4244F}"/>
              </a:ext>
            </a:extLst>
          </p:cNvPr>
          <p:cNvSpPr txBox="1"/>
          <p:nvPr/>
        </p:nvSpPr>
        <p:spPr>
          <a:xfrm>
            <a:off x="1668505" y="1818888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一条栈道，甲队单独修，每天修全长的   ；乙队单独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C3D8E0-5958-A80C-1244-1D807A012DA6}"/>
              </a:ext>
            </a:extLst>
          </p:cNvPr>
          <p:cNvSpPr txBox="1"/>
          <p:nvPr/>
        </p:nvSpPr>
        <p:spPr>
          <a:xfrm>
            <a:off x="1668505" y="2564024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修，每天修全长的   。如果两队合修，同时从栈道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65DC14C-EE74-A036-8C26-0238BDBBE4CA}"/>
                  </a:ext>
                </a:extLst>
              </p:cNvPr>
              <p:cNvSpPr txBox="1"/>
              <p:nvPr/>
            </p:nvSpPr>
            <p:spPr bwMode="auto">
              <a:xfrm>
                <a:off x="8683746" y="1703114"/>
                <a:ext cx="73084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65DC14C-EE74-A036-8C26-0238BDBBE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3746" y="1703114"/>
                <a:ext cx="730842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BF468A6-EC7F-65CD-ACBD-EC7D30BF02C2}"/>
                  </a:ext>
                </a:extLst>
              </p:cNvPr>
              <p:cNvSpPr txBox="1"/>
              <p:nvPr/>
            </p:nvSpPr>
            <p:spPr bwMode="auto">
              <a:xfrm>
                <a:off x="4998149" y="2484844"/>
                <a:ext cx="73084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BF468A6-EC7F-65CD-ACBD-EC7D30BF0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8149" y="2484844"/>
                <a:ext cx="73084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8CA74488-A2AE-C34F-0458-CC802D22AEDB}"/>
              </a:ext>
            </a:extLst>
          </p:cNvPr>
          <p:cNvSpPr txBox="1"/>
          <p:nvPr/>
        </p:nvSpPr>
        <p:spPr>
          <a:xfrm>
            <a:off x="1668505" y="3365146"/>
            <a:ext cx="9509572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两端开工，多少天可以修完这条栈道？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DA565A1-EEE1-2E78-FB27-F614CDE0E07E}"/>
              </a:ext>
            </a:extLst>
          </p:cNvPr>
          <p:cNvCxnSpPr>
            <a:cxnSpLocks/>
          </p:cNvCxnSpPr>
          <p:nvPr/>
        </p:nvCxnSpPr>
        <p:spPr>
          <a:xfrm>
            <a:off x="4674637" y="2472613"/>
            <a:ext cx="120364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C17DBAC4-E995-4F54-7240-F85C0CFF80A6}"/>
              </a:ext>
            </a:extLst>
          </p:cNvPr>
          <p:cNvCxnSpPr>
            <a:cxnSpLocks/>
          </p:cNvCxnSpPr>
          <p:nvPr/>
        </p:nvCxnSpPr>
        <p:spPr>
          <a:xfrm>
            <a:off x="10618237" y="2472613"/>
            <a:ext cx="793102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D9A574B-0036-4CAA-2600-E0A3A3E64C2F}"/>
              </a:ext>
            </a:extLst>
          </p:cNvPr>
          <p:cNvCxnSpPr>
            <a:cxnSpLocks/>
          </p:cNvCxnSpPr>
          <p:nvPr/>
        </p:nvCxnSpPr>
        <p:spPr>
          <a:xfrm>
            <a:off x="1670180" y="3247054"/>
            <a:ext cx="55050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873F74DB-DDFA-5EFB-8518-4F8AA78C58DB}"/>
              </a:ext>
            </a:extLst>
          </p:cNvPr>
          <p:cNvCxnSpPr>
            <a:cxnSpLocks/>
          </p:cNvCxnSpPr>
          <p:nvPr/>
        </p:nvCxnSpPr>
        <p:spPr>
          <a:xfrm>
            <a:off x="7725748" y="3237723"/>
            <a:ext cx="78377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319470" y="4002437"/>
            <a:ext cx="9347043" cy="1172103"/>
            <a:chOff x="1701575" y="3864562"/>
            <a:chExt cx="9347043" cy="1172103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1575" y="3864562"/>
              <a:ext cx="1161349" cy="1172103"/>
            </a:xfrm>
            <a:prstGeom prst="rect">
              <a:avLst/>
            </a:prstGeom>
          </p:spPr>
        </p:pic>
        <p:sp>
          <p:nvSpPr>
            <p:cNvPr id="49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3142842" y="4117987"/>
              <a:ext cx="7905776" cy="665252"/>
            </a:xfrm>
            <a:prstGeom prst="wedgeRoundRectCallout">
              <a:avLst>
                <a:gd name="adj1" fmla="val -54747"/>
                <a:gd name="adj2" fmla="val -10765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说一说“单独修”和“合修”分别是什么意思？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D480236B-D603-FE1E-44DD-DCAFDDFA8CDD}"/>
              </a:ext>
            </a:extLst>
          </p:cNvPr>
          <p:cNvSpPr txBox="1"/>
          <p:nvPr/>
        </p:nvSpPr>
        <p:spPr>
          <a:xfrm>
            <a:off x="1767319" y="5188779"/>
            <a:ext cx="18716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FF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已知量：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225A0AB-7D47-B07F-7C02-437AF7BB8813}"/>
              </a:ext>
            </a:extLst>
          </p:cNvPr>
          <p:cNvSpPr txBox="1"/>
          <p:nvPr/>
        </p:nvSpPr>
        <p:spPr>
          <a:xfrm>
            <a:off x="1757988" y="5934387"/>
            <a:ext cx="18716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FF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未知量：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577F35D-581C-229B-6298-2236B8D9773A}"/>
              </a:ext>
            </a:extLst>
          </p:cNvPr>
          <p:cNvGrpSpPr/>
          <p:nvPr/>
        </p:nvGrpSpPr>
        <p:grpSpPr>
          <a:xfrm>
            <a:off x="3292034" y="5003691"/>
            <a:ext cx="7326204" cy="898964"/>
            <a:chOff x="3292034" y="5003691"/>
            <a:chExt cx="7326204" cy="898964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485F3E69-53F7-C850-12F8-FC493013C35F}"/>
                </a:ext>
              </a:extLst>
            </p:cNvPr>
            <p:cNvSpPr txBox="1"/>
            <p:nvPr/>
          </p:nvSpPr>
          <p:spPr>
            <a:xfrm>
              <a:off x="3292034" y="5239318"/>
              <a:ext cx="71675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0070C0"/>
                  </a:solidFill>
                </a:rPr>
                <a:t>甲队每天修全长的</a:t>
              </a:r>
              <a:r>
                <a:rPr lang="en-US" altLang="zh-CN" sz="2800" dirty="0">
                  <a:solidFill>
                    <a:srgbClr val="0070C0"/>
                  </a:solidFill>
                  <a:latin typeface="+mj-ea"/>
                  <a:ea typeface="+mj-ea"/>
                </a:rPr>
                <a:t>   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，乙队每天修全长的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5C86D2CF-6B10-4573-0477-0C0CFDDF44B5}"/>
                    </a:ext>
                  </a:extLst>
                </p:cNvPr>
                <p:cNvSpPr txBox="1"/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5C86D2CF-6B10-4573-0477-0C0CFDDF44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BF3838C0-86A8-4B1D-1EF5-62B7100B0DCB}"/>
                    </a:ext>
                  </a:extLst>
                </p:cNvPr>
                <p:cNvSpPr txBox="1"/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BF3838C0-86A8-4B1D-1EF5-62B7100B0D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F074EFB5-2056-9C38-CAF0-EC8C3B86755B}"/>
              </a:ext>
            </a:extLst>
          </p:cNvPr>
          <p:cNvSpPr txBox="1"/>
          <p:nvPr/>
        </p:nvSpPr>
        <p:spPr>
          <a:xfrm>
            <a:off x="3357349" y="6002488"/>
            <a:ext cx="2891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栈道的长度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7AD46A0-068E-015E-FE2A-29954826B981}"/>
              </a:ext>
            </a:extLst>
          </p:cNvPr>
          <p:cNvSpPr txBox="1"/>
          <p:nvPr/>
        </p:nvSpPr>
        <p:spPr>
          <a:xfrm>
            <a:off x="1668505" y="327303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栈道是我国古代交通史上的一大发明。某景区要修复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8A33007-AD8E-CF11-BAB3-2C451C419463}"/>
              </a:ext>
            </a:extLst>
          </p:cNvPr>
          <p:cNvSpPr/>
          <p:nvPr/>
        </p:nvSpPr>
        <p:spPr>
          <a:xfrm>
            <a:off x="613851" y="392646"/>
            <a:ext cx="1008000" cy="612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AE114CC-B514-52B8-D8CE-1F5B2A14D9BC}"/>
              </a:ext>
            </a:extLst>
          </p:cNvPr>
          <p:cNvSpPr txBox="1"/>
          <p:nvPr/>
        </p:nvSpPr>
        <p:spPr>
          <a:xfrm>
            <a:off x="1668505" y="1044448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一条栈道，甲队单独修，每天修全长的   ；乙队单独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DF799D8-12EA-6177-D343-52D2D77AE199}"/>
              </a:ext>
            </a:extLst>
          </p:cNvPr>
          <p:cNvSpPr txBox="1"/>
          <p:nvPr/>
        </p:nvSpPr>
        <p:spPr>
          <a:xfrm>
            <a:off x="1668505" y="1789584"/>
            <a:ext cx="10274681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修，每天修全长的   。如果两队合修，同时从栈道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EE2CC30-020D-4177-C37E-C60A51DBAA39}"/>
                  </a:ext>
                </a:extLst>
              </p:cNvPr>
              <p:cNvSpPr txBox="1"/>
              <p:nvPr/>
            </p:nvSpPr>
            <p:spPr bwMode="auto">
              <a:xfrm>
                <a:off x="8683746" y="928674"/>
                <a:ext cx="73084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EE2CC30-020D-4177-C37E-C60A51DBA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3746" y="928674"/>
                <a:ext cx="730842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D1B2991-8681-BCFF-4D1E-143AFEE85AC3}"/>
                  </a:ext>
                </a:extLst>
              </p:cNvPr>
              <p:cNvSpPr txBox="1"/>
              <p:nvPr/>
            </p:nvSpPr>
            <p:spPr bwMode="auto">
              <a:xfrm>
                <a:off x="4998149" y="1710404"/>
                <a:ext cx="73084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D1B2991-8681-BCFF-4D1E-143AFEE85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8149" y="1710404"/>
                <a:ext cx="73084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FD7B17E7-51FF-4C00-AA5F-33EBE4AA7FDD}"/>
              </a:ext>
            </a:extLst>
          </p:cNvPr>
          <p:cNvSpPr txBox="1"/>
          <p:nvPr/>
        </p:nvSpPr>
        <p:spPr>
          <a:xfrm>
            <a:off x="1668505" y="2590706"/>
            <a:ext cx="9509572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两端开工，多少天可以修完这条栈道？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B3DC73F-1109-C4D6-4DCE-1A5A00C55BE7}"/>
              </a:ext>
            </a:extLst>
          </p:cNvPr>
          <p:cNvSpPr txBox="1"/>
          <p:nvPr/>
        </p:nvSpPr>
        <p:spPr>
          <a:xfrm>
            <a:off x="1668504" y="3217274"/>
            <a:ext cx="9808151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要解决的问题是</a:t>
            </a:r>
            <a:r>
              <a:rPr lang="en-US" altLang="zh-CN" dirty="0"/>
              <a:t>: _______________________________________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BDA7D1-A384-696C-B717-AEC2D197D7B9}"/>
              </a:ext>
            </a:extLst>
          </p:cNvPr>
          <p:cNvSpPr txBox="1"/>
          <p:nvPr/>
        </p:nvSpPr>
        <p:spPr>
          <a:xfrm>
            <a:off x="2233028" y="4038047"/>
            <a:ext cx="7466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甲、乙两队合修，多少天可以修完这条栈道。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4788E0-00B9-EEFC-13FB-FC3B1B17BBE0}"/>
              </a:ext>
            </a:extLst>
          </p:cNvPr>
          <p:cNvGrpSpPr/>
          <p:nvPr/>
        </p:nvGrpSpPr>
        <p:grpSpPr>
          <a:xfrm>
            <a:off x="2890858" y="4512816"/>
            <a:ext cx="8784809" cy="1263271"/>
            <a:chOff x="2379305" y="2370575"/>
            <a:chExt cx="8784809" cy="1263271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5BBF4F7-25CE-DF3B-CD2A-1A6C9C46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9204" y="2370575"/>
              <a:ext cx="1244910" cy="1263271"/>
            </a:xfrm>
            <a:prstGeom prst="rect">
              <a:avLst/>
            </a:prstGeom>
          </p:spPr>
        </p:pic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9F0C311C-305E-7966-A902-68647C69C986}"/>
                </a:ext>
              </a:extLst>
            </p:cNvPr>
            <p:cNvSpPr/>
            <p:nvPr/>
          </p:nvSpPr>
          <p:spPr bwMode="auto">
            <a:xfrm>
              <a:off x="2379305" y="2701362"/>
              <a:ext cx="7232857" cy="699359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3000" b="1" dirty="0">
                  <a:latin typeface="+mn-lt"/>
                  <a:ea typeface="+mj-ea"/>
                </a:rPr>
                <a:t>解决这个问题，你有什么好的办法？</a:t>
              </a:r>
              <a:endParaRPr lang="en-US" altLang="zh-CN" sz="3000" b="1" dirty="0">
                <a:latin typeface="+mn-lt"/>
                <a:ea typeface="+mj-ea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BDA796D-3B6D-6643-ED4F-991B3C1856ED}"/>
              </a:ext>
            </a:extLst>
          </p:cNvPr>
          <p:cNvSpPr txBox="1"/>
          <p:nvPr/>
        </p:nvSpPr>
        <p:spPr>
          <a:xfrm>
            <a:off x="3494317" y="5728777"/>
            <a:ext cx="6097554" cy="6993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lnSpc>
                <a:spcPct val="120000"/>
              </a:lnSpc>
              <a:spcBef>
                <a:spcPts val="0"/>
              </a:spcBef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可以假设出这条道路的长度。</a:t>
            </a:r>
          </a:p>
        </p:txBody>
      </p:sp>
    </p:spTree>
    <p:extLst>
      <p:ext uri="{BB962C8B-B14F-4D97-AF65-F5344CB8AC3E}">
        <p14:creationId xmlns:p14="http://schemas.microsoft.com/office/powerpoint/2010/main" val="38047459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2F540F15-9EA8-708B-869B-3E14913C741D}"/>
              </a:ext>
            </a:extLst>
          </p:cNvPr>
          <p:cNvSpPr txBox="1"/>
          <p:nvPr/>
        </p:nvSpPr>
        <p:spPr>
          <a:xfrm>
            <a:off x="1492175" y="1914421"/>
            <a:ext cx="97512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>
                <a:solidFill>
                  <a:srgbClr val="FF0000"/>
                </a:solidFill>
              </a:rPr>
              <a:t>方法一：假设这条栈道的长度为一个具体的数量。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D9EF283-569A-495A-1DBB-8B17B897A885}"/>
              </a:ext>
            </a:extLst>
          </p:cNvPr>
          <p:cNvGrpSpPr/>
          <p:nvPr/>
        </p:nvGrpSpPr>
        <p:grpSpPr>
          <a:xfrm>
            <a:off x="2126655" y="329056"/>
            <a:ext cx="7326204" cy="898964"/>
            <a:chOff x="3292034" y="5003691"/>
            <a:chExt cx="7326204" cy="898964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D3BB5B5-9128-96D2-1E38-5537FB708161}"/>
                </a:ext>
              </a:extLst>
            </p:cNvPr>
            <p:cNvSpPr txBox="1"/>
            <p:nvPr/>
          </p:nvSpPr>
          <p:spPr>
            <a:xfrm>
              <a:off x="3292034" y="5239318"/>
              <a:ext cx="71675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0070C0"/>
                  </a:solidFill>
                </a:rPr>
                <a:t>甲队每天修全长的</a:t>
              </a:r>
              <a:r>
                <a:rPr lang="en-US" altLang="zh-CN" sz="2800" dirty="0">
                  <a:solidFill>
                    <a:srgbClr val="0070C0"/>
                  </a:solidFill>
                  <a:latin typeface="+mj-ea"/>
                  <a:ea typeface="+mj-ea"/>
                </a:rPr>
                <a:t>   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，乙队每天修全长的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30E0D611-CDCB-1F8D-E594-C33C70D3270F}"/>
                    </a:ext>
                  </a:extLst>
                </p:cNvPr>
                <p:cNvSpPr txBox="1"/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30E0D611-CDCB-1F8D-E594-C33C70D327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C550F544-6C7F-CA21-0D99-8E8FF86E005A}"/>
                    </a:ext>
                  </a:extLst>
                </p:cNvPr>
                <p:cNvSpPr txBox="1"/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C550F544-6C7F-CA21-0D99-8E8FF86E00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3F46DFD-2E66-392B-C3BB-4582B572C3A6}"/>
              </a:ext>
            </a:extLst>
          </p:cNvPr>
          <p:cNvSpPr txBox="1"/>
          <p:nvPr/>
        </p:nvSpPr>
        <p:spPr>
          <a:xfrm>
            <a:off x="2126655" y="1276875"/>
            <a:ext cx="7466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甲、乙两队合修，多少天可以修完这条栈道。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B8B13BE-981E-7B78-6973-171E43388DEB}"/>
              </a:ext>
            </a:extLst>
          </p:cNvPr>
          <p:cNvSpPr/>
          <p:nvPr/>
        </p:nvSpPr>
        <p:spPr>
          <a:xfrm>
            <a:off x="1716834" y="307914"/>
            <a:ext cx="8528180" cy="1512000"/>
          </a:xfrm>
          <a:prstGeom prst="roundRect">
            <a:avLst>
              <a:gd name="adj" fmla="val 430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2C2CA9B-A49B-8818-AD02-56ADE9AD2114}"/>
              </a:ext>
            </a:extLst>
          </p:cNvPr>
          <p:cNvSpPr txBox="1"/>
          <p:nvPr/>
        </p:nvSpPr>
        <p:spPr>
          <a:xfrm>
            <a:off x="1492175" y="2629399"/>
            <a:ext cx="4619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① 假设栈道全长 </a:t>
            </a:r>
            <a:r>
              <a:rPr lang="en-US" altLang="zh-CN" sz="2800" dirty="0"/>
              <a:t>18 km</a:t>
            </a:r>
            <a:endParaRPr lang="zh-CN" altLang="en-US" sz="2800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9C73429-CB92-3E7E-64D2-13B7500115F9}"/>
              </a:ext>
            </a:extLst>
          </p:cNvPr>
          <p:cNvGrpSpPr/>
          <p:nvPr/>
        </p:nvGrpSpPr>
        <p:grpSpPr>
          <a:xfrm>
            <a:off x="1492175" y="3217936"/>
            <a:ext cx="5673255" cy="898964"/>
            <a:chOff x="1660128" y="3217936"/>
            <a:chExt cx="5673255" cy="898964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89EAE3A-17CE-1058-AFDB-DA825A227A3E}"/>
                </a:ext>
              </a:extLst>
            </p:cNvPr>
            <p:cNvSpPr txBox="1"/>
            <p:nvPr/>
          </p:nvSpPr>
          <p:spPr>
            <a:xfrm>
              <a:off x="1660128" y="3422504"/>
              <a:ext cx="32011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甲队每天修</a:t>
              </a:r>
              <a:r>
                <a:rPr lang="en-US" altLang="zh-CN" sz="2800" dirty="0"/>
                <a:t>:</a:t>
              </a:r>
              <a:endParaRPr lang="zh-CN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8E44C560-B192-8343-F210-F419C16F288B}"/>
                    </a:ext>
                  </a:extLst>
                </p:cNvPr>
                <p:cNvSpPr txBox="1"/>
                <p:nvPr/>
              </p:nvSpPr>
              <p:spPr bwMode="auto">
                <a:xfrm>
                  <a:off x="3759759" y="3217936"/>
                  <a:ext cx="3573624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18×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=1.5 </m:t>
                        </m:r>
                        <m:d>
                          <m:d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km</m:t>
                            </m:r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8E44C560-B192-8343-F210-F419C16F28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59759" y="3217936"/>
                  <a:ext cx="3573624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DBF05F1-2188-FE3A-1175-9FE0D0495EC5}"/>
              </a:ext>
            </a:extLst>
          </p:cNvPr>
          <p:cNvGrpSpPr/>
          <p:nvPr/>
        </p:nvGrpSpPr>
        <p:grpSpPr>
          <a:xfrm>
            <a:off x="1492175" y="4206980"/>
            <a:ext cx="5663926" cy="901978"/>
            <a:chOff x="1660128" y="4206980"/>
            <a:chExt cx="5663926" cy="901978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6D10D1B-8B1D-A2EE-254F-5DEE25CDB728}"/>
                </a:ext>
              </a:extLst>
            </p:cNvPr>
            <p:cNvSpPr txBox="1"/>
            <p:nvPr/>
          </p:nvSpPr>
          <p:spPr>
            <a:xfrm>
              <a:off x="1660128" y="4411548"/>
              <a:ext cx="32011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乙队每天修</a:t>
              </a:r>
              <a:r>
                <a:rPr lang="en-US" altLang="zh-CN" sz="2800" dirty="0"/>
                <a:t>:</a:t>
              </a:r>
              <a:endParaRPr lang="zh-CN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2704F95-CCF8-C248-596D-3B40D0DCE931}"/>
                    </a:ext>
                  </a:extLst>
                </p:cNvPr>
                <p:cNvSpPr txBox="1"/>
                <p:nvPr/>
              </p:nvSpPr>
              <p:spPr bwMode="auto">
                <a:xfrm>
                  <a:off x="3750430" y="4206980"/>
                  <a:ext cx="3573624" cy="9019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18×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=1 </m:t>
                        </m:r>
                        <m:d>
                          <m:d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km</m:t>
                            </m:r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2704F95-CCF8-C248-596D-3B40D0DCE9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50430" y="4206980"/>
                  <a:ext cx="3573624" cy="9019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5BAD5873-0A5C-DCC9-D2FA-EBE92445E00D}"/>
              </a:ext>
            </a:extLst>
          </p:cNvPr>
          <p:cNvSpPr txBox="1"/>
          <p:nvPr/>
        </p:nvSpPr>
        <p:spPr>
          <a:xfrm>
            <a:off x="1492175" y="5232639"/>
            <a:ext cx="6485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甲乙两队每天修</a:t>
            </a:r>
            <a:r>
              <a:rPr lang="en-US" altLang="zh-CN" sz="2800" dirty="0"/>
              <a:t>: 1.5 + 1</a:t>
            </a:r>
            <a:r>
              <a:rPr lang="zh-CN" altLang="en-US" sz="2800" dirty="0"/>
              <a:t> ＝ </a:t>
            </a:r>
            <a:r>
              <a:rPr lang="en-US" altLang="zh-CN" sz="2800" dirty="0"/>
              <a:t>2.5 (km)</a:t>
            </a:r>
            <a:endParaRPr lang="zh-CN" altLang="en-US" sz="28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8640ADC-8E68-EE7E-8B42-87B219ADFB78}"/>
              </a:ext>
            </a:extLst>
          </p:cNvPr>
          <p:cNvSpPr txBox="1"/>
          <p:nvPr/>
        </p:nvSpPr>
        <p:spPr>
          <a:xfrm>
            <a:off x="1492174" y="5923104"/>
            <a:ext cx="7082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两队合修需要天数</a:t>
            </a:r>
            <a:r>
              <a:rPr lang="en-US" altLang="zh-CN" sz="2800" dirty="0"/>
              <a:t>: 18÷2.5 </a:t>
            </a:r>
            <a:r>
              <a:rPr lang="zh-CN" altLang="en-US" sz="2800" dirty="0"/>
              <a:t>＝ </a:t>
            </a:r>
            <a:r>
              <a:rPr lang="en-US" altLang="zh-CN" sz="2800" dirty="0"/>
              <a:t>7.2 (</a:t>
            </a:r>
            <a:r>
              <a:rPr lang="zh-CN" altLang="en-US" sz="2800" dirty="0"/>
              <a:t>天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4EFE75F-6EF0-C372-F7BA-21AFE552096D}"/>
              </a:ext>
            </a:extLst>
          </p:cNvPr>
          <p:cNvSpPr txBox="1"/>
          <p:nvPr/>
        </p:nvSpPr>
        <p:spPr>
          <a:xfrm>
            <a:off x="6178063" y="3450358"/>
            <a:ext cx="3599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（甲队的工作效率）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4DEA064-DDB3-252E-C06F-FF36DE64535A}"/>
              </a:ext>
            </a:extLst>
          </p:cNvPr>
          <p:cNvSpPr txBox="1"/>
          <p:nvPr/>
        </p:nvSpPr>
        <p:spPr>
          <a:xfrm>
            <a:off x="5938938" y="4411411"/>
            <a:ext cx="3599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（乙队的工作效率）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BC78C94-C151-446B-AEDE-9D3C69AE75FA}"/>
              </a:ext>
            </a:extLst>
          </p:cNvPr>
          <p:cNvSpPr txBox="1"/>
          <p:nvPr/>
        </p:nvSpPr>
        <p:spPr>
          <a:xfrm>
            <a:off x="7006569" y="5288488"/>
            <a:ext cx="4917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（甲、乙队的工作效率之和）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5AA596A-42E6-A5E5-D959-CA034C928491}"/>
              </a:ext>
            </a:extLst>
          </p:cNvPr>
          <p:cNvSpPr txBox="1"/>
          <p:nvPr/>
        </p:nvSpPr>
        <p:spPr>
          <a:xfrm>
            <a:off x="7370464" y="5960292"/>
            <a:ext cx="2647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（合作时间）</a:t>
            </a:r>
          </a:p>
        </p:txBody>
      </p:sp>
    </p:spTree>
    <p:extLst>
      <p:ext uri="{BB962C8B-B14F-4D97-AF65-F5344CB8AC3E}">
        <p14:creationId xmlns:p14="http://schemas.microsoft.com/office/powerpoint/2010/main" val="1438211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25" grpId="0"/>
      <p:bldP spid="26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497E30CE-B109-DDC4-C0EE-9E2504303210}"/>
              </a:ext>
            </a:extLst>
          </p:cNvPr>
          <p:cNvGrpSpPr/>
          <p:nvPr/>
        </p:nvGrpSpPr>
        <p:grpSpPr>
          <a:xfrm>
            <a:off x="2126655" y="329056"/>
            <a:ext cx="7326204" cy="898964"/>
            <a:chOff x="3292034" y="5003691"/>
            <a:chExt cx="7326204" cy="898964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9B27EB8-CE11-4468-8390-AF23F5D84256}"/>
                </a:ext>
              </a:extLst>
            </p:cNvPr>
            <p:cNvSpPr txBox="1"/>
            <p:nvPr/>
          </p:nvSpPr>
          <p:spPr>
            <a:xfrm>
              <a:off x="3292034" y="5239318"/>
              <a:ext cx="71675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0070C0"/>
                  </a:solidFill>
                </a:rPr>
                <a:t>甲队每天修全长的</a:t>
              </a:r>
              <a:r>
                <a:rPr lang="en-US" altLang="zh-CN" sz="2800" dirty="0">
                  <a:solidFill>
                    <a:srgbClr val="0070C0"/>
                  </a:solidFill>
                  <a:latin typeface="+mj-ea"/>
                  <a:ea typeface="+mj-ea"/>
                </a:rPr>
                <a:t>   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，乙队每天修全长的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7FC12C2C-6827-052F-F002-BB99512D7654}"/>
                    </a:ext>
                  </a:extLst>
                </p:cNvPr>
                <p:cNvSpPr txBox="1"/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7FC12C2C-6827-052F-F002-BB99512D76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CC3E0208-FD45-2ED4-D8FA-FE644F87BC8B}"/>
                    </a:ext>
                  </a:extLst>
                </p:cNvPr>
                <p:cNvSpPr txBox="1"/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CC3E0208-FD45-2ED4-D8FA-FE644F87BC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E52F0FCA-EDB9-8D4D-1D6C-92F10C786B8A}"/>
              </a:ext>
            </a:extLst>
          </p:cNvPr>
          <p:cNvSpPr txBox="1"/>
          <p:nvPr/>
        </p:nvSpPr>
        <p:spPr>
          <a:xfrm>
            <a:off x="2126655" y="1276875"/>
            <a:ext cx="7466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甲、乙两队合修，多少天可以修完这条栈道。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2B2026C-9BD9-2BAA-588E-3BA59D60A48C}"/>
              </a:ext>
            </a:extLst>
          </p:cNvPr>
          <p:cNvSpPr/>
          <p:nvPr/>
        </p:nvSpPr>
        <p:spPr>
          <a:xfrm>
            <a:off x="1716834" y="307914"/>
            <a:ext cx="8528180" cy="1512000"/>
          </a:xfrm>
          <a:prstGeom prst="roundRect">
            <a:avLst>
              <a:gd name="adj" fmla="val 430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CC1A6C4-1D26-B715-B59F-D558875852AC}"/>
              </a:ext>
            </a:extLst>
          </p:cNvPr>
          <p:cNvSpPr txBox="1"/>
          <p:nvPr/>
        </p:nvSpPr>
        <p:spPr>
          <a:xfrm>
            <a:off x="736397" y="2237511"/>
            <a:ext cx="4619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② 假设栈道全长 </a:t>
            </a:r>
            <a:r>
              <a:rPr lang="en-US" altLang="zh-CN" sz="2800" dirty="0"/>
              <a:t>36 km</a:t>
            </a:r>
            <a:endParaRPr lang="zh-CN" altLang="en-US" sz="2800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096A864-DD4A-FEFE-6048-C170D40B275C}"/>
              </a:ext>
            </a:extLst>
          </p:cNvPr>
          <p:cNvGrpSpPr/>
          <p:nvPr/>
        </p:nvGrpSpPr>
        <p:grpSpPr>
          <a:xfrm>
            <a:off x="736397" y="2826048"/>
            <a:ext cx="5673255" cy="898964"/>
            <a:chOff x="1660128" y="3217936"/>
            <a:chExt cx="5673255" cy="898964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1BD4D90-2B21-9F93-0416-5C9B0C080BC0}"/>
                </a:ext>
              </a:extLst>
            </p:cNvPr>
            <p:cNvSpPr txBox="1"/>
            <p:nvPr/>
          </p:nvSpPr>
          <p:spPr>
            <a:xfrm>
              <a:off x="1660128" y="3422504"/>
              <a:ext cx="32011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甲队每天修</a:t>
              </a:r>
              <a:r>
                <a:rPr lang="en-US" altLang="zh-CN" sz="2800" dirty="0"/>
                <a:t>:</a:t>
              </a:r>
              <a:endParaRPr lang="zh-CN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04056DF-21EA-B6E1-48A0-9B498019A7AB}"/>
                    </a:ext>
                  </a:extLst>
                </p:cNvPr>
                <p:cNvSpPr txBox="1"/>
                <p:nvPr/>
              </p:nvSpPr>
              <p:spPr bwMode="auto">
                <a:xfrm>
                  <a:off x="3759759" y="3217936"/>
                  <a:ext cx="3573624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36×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=3 </m:t>
                        </m:r>
                        <m:d>
                          <m:d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km</m:t>
                            </m:r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04056DF-21EA-B6E1-48A0-9B498019A7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59759" y="3217936"/>
                  <a:ext cx="3573624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9C6BEB2-D23B-49B6-C528-A15D00C5839B}"/>
              </a:ext>
            </a:extLst>
          </p:cNvPr>
          <p:cNvGrpSpPr/>
          <p:nvPr/>
        </p:nvGrpSpPr>
        <p:grpSpPr>
          <a:xfrm>
            <a:off x="736397" y="3815092"/>
            <a:ext cx="5673255" cy="901978"/>
            <a:chOff x="1660128" y="4206980"/>
            <a:chExt cx="5673255" cy="901978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94D3215-373B-E569-FF87-075950C87332}"/>
                </a:ext>
              </a:extLst>
            </p:cNvPr>
            <p:cNvSpPr txBox="1"/>
            <p:nvPr/>
          </p:nvSpPr>
          <p:spPr>
            <a:xfrm>
              <a:off x="1660128" y="4411548"/>
              <a:ext cx="32011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乙队每天修</a:t>
              </a:r>
              <a:r>
                <a:rPr lang="en-US" altLang="zh-CN" sz="2800" dirty="0"/>
                <a:t>:</a:t>
              </a:r>
              <a:endParaRPr lang="zh-CN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DA9DA9F9-D2D2-06CC-A564-D0C37B7426B2}"/>
                    </a:ext>
                  </a:extLst>
                </p:cNvPr>
                <p:cNvSpPr txBox="1"/>
                <p:nvPr/>
              </p:nvSpPr>
              <p:spPr bwMode="auto">
                <a:xfrm>
                  <a:off x="3759759" y="4206980"/>
                  <a:ext cx="3573624" cy="9019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36×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=2 </m:t>
                        </m:r>
                        <m:d>
                          <m:d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km</m:t>
                            </m:r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DA9DA9F9-D2D2-06CC-A564-D0C37B7426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59759" y="4206980"/>
                  <a:ext cx="3573624" cy="9019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1B031173-0935-5345-BA9F-97C8B1D74769}"/>
              </a:ext>
            </a:extLst>
          </p:cNvPr>
          <p:cNvSpPr txBox="1"/>
          <p:nvPr/>
        </p:nvSpPr>
        <p:spPr>
          <a:xfrm>
            <a:off x="736397" y="4840751"/>
            <a:ext cx="6485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甲乙两队每天修</a:t>
            </a:r>
            <a:r>
              <a:rPr lang="en-US" altLang="zh-CN" sz="2800" dirty="0"/>
              <a:t>: 3 + 2</a:t>
            </a:r>
            <a:r>
              <a:rPr lang="zh-CN" altLang="en-US" sz="2800" dirty="0"/>
              <a:t> ＝ </a:t>
            </a:r>
            <a:r>
              <a:rPr lang="en-US" altLang="zh-CN" sz="2800" dirty="0"/>
              <a:t>5 (km)</a:t>
            </a:r>
            <a:endParaRPr lang="zh-CN" altLang="en-US" sz="2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30BC086-9814-B945-A07E-A4AD2CD9FC68}"/>
              </a:ext>
            </a:extLst>
          </p:cNvPr>
          <p:cNvSpPr txBox="1"/>
          <p:nvPr/>
        </p:nvSpPr>
        <p:spPr>
          <a:xfrm>
            <a:off x="736396" y="5531216"/>
            <a:ext cx="7082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两队合修需要天数</a:t>
            </a:r>
            <a:r>
              <a:rPr lang="en-US" altLang="zh-CN" sz="2800" dirty="0"/>
              <a:t>: 36÷5 </a:t>
            </a:r>
            <a:r>
              <a:rPr lang="zh-CN" altLang="en-US" sz="2800" dirty="0"/>
              <a:t>＝ </a:t>
            </a:r>
            <a:r>
              <a:rPr lang="en-US" altLang="zh-CN" sz="2800" dirty="0"/>
              <a:t>7.2 (</a:t>
            </a:r>
            <a:r>
              <a:rPr lang="zh-CN" altLang="en-US" sz="2800" dirty="0"/>
              <a:t>天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3F3AE97-A22E-317B-A188-0975146D85F4}"/>
              </a:ext>
            </a:extLst>
          </p:cNvPr>
          <p:cNvSpPr txBox="1"/>
          <p:nvPr/>
        </p:nvSpPr>
        <p:spPr>
          <a:xfrm>
            <a:off x="6401271" y="2575359"/>
            <a:ext cx="5353671" cy="107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lnSpc>
                <a:spcPct val="120000"/>
              </a:lnSpc>
              <a:spcBef>
                <a:spcPts val="0"/>
              </a:spcBef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观察假设不同数据的计算结果，你有什么发现？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B943663-9419-FD67-B3EE-EF72E70D7706}"/>
              </a:ext>
            </a:extLst>
          </p:cNvPr>
          <p:cNvSpPr txBox="1"/>
          <p:nvPr/>
        </p:nvSpPr>
        <p:spPr>
          <a:xfrm>
            <a:off x="6491776" y="3905983"/>
            <a:ext cx="5199483" cy="12459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zh-CN"/>
            </a:defPPr>
            <a:lvl1pPr eaLnBrk="1" hangingPunct="1">
              <a:lnSpc>
                <a:spcPct val="200000"/>
              </a:lnSpc>
              <a:defRPr sz="28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</a:rPr>
              <a:t>假设不同的栈道总长，两队合修需要的时间不变。</a:t>
            </a:r>
          </a:p>
        </p:txBody>
      </p:sp>
    </p:spTree>
    <p:extLst>
      <p:ext uri="{BB962C8B-B14F-4D97-AF65-F5344CB8AC3E}">
        <p14:creationId xmlns:p14="http://schemas.microsoft.com/office/powerpoint/2010/main" val="552859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1" grpId="0"/>
      <p:bldP spid="33" grpId="0"/>
      <p:bldP spid="35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F4951B1-8775-C6FD-6075-FFE1FF655A19}"/>
              </a:ext>
            </a:extLst>
          </p:cNvPr>
          <p:cNvSpPr txBox="1"/>
          <p:nvPr/>
        </p:nvSpPr>
        <p:spPr>
          <a:xfrm>
            <a:off x="324243" y="287989"/>
            <a:ext cx="10760527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合修需要的时间和栈道总长有关系吗？为什么栈道总长改变，两队合修需要的时间不变？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872E94-F351-2683-C1CD-AF1F528ACE3D}"/>
              </a:ext>
            </a:extLst>
          </p:cNvPr>
          <p:cNvSpPr txBox="1"/>
          <p:nvPr/>
        </p:nvSpPr>
        <p:spPr>
          <a:xfrm>
            <a:off x="1154666" y="1723438"/>
            <a:ext cx="4499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假设栈道长为 </a:t>
            </a:r>
            <a:r>
              <a:rPr lang="en-US" altLang="zh-CN" i="1" dirty="0">
                <a:solidFill>
                  <a:srgbClr val="0000FF"/>
                </a:solidFill>
              </a:rPr>
              <a:t>a</a:t>
            </a:r>
            <a:r>
              <a:rPr lang="zh-CN" altLang="en-US" dirty="0">
                <a:solidFill>
                  <a:srgbClr val="0000FF"/>
                </a:solidFill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05A3ED8-BCC5-40BC-E167-9DF98399A8E0}"/>
                  </a:ext>
                </a:extLst>
              </p:cNvPr>
              <p:cNvSpPr txBox="1"/>
              <p:nvPr/>
            </p:nvSpPr>
            <p:spPr>
              <a:xfrm>
                <a:off x="1154666" y="2376580"/>
                <a:ext cx="10303329" cy="7802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dirty="0">
                    <a:solidFill>
                      <a:srgbClr val="0000FF"/>
                    </a:solidFill>
                  </a:rPr>
                  <a:t>甲每天修 </a:t>
                </a:r>
                <a:r>
                  <a:rPr lang="en-US" altLang="zh-CN" i="1" dirty="0">
                    <a:solidFill>
                      <a:srgbClr val="0000FF"/>
                    </a:solidFill>
                    <a:latin typeface="+mj-lt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i="0" smtClean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rgbClr val="0000FF"/>
                    </a:solidFill>
                  </a:rPr>
                  <a:t>，乙每天修 </a:t>
                </a:r>
                <a:r>
                  <a:rPr lang="en-US" altLang="zh-CN" i="1" dirty="0">
                    <a:solidFill>
                      <a:srgbClr val="0000FF"/>
                    </a:solidFill>
                    <a:latin typeface="+mj-lt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i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rgbClr val="0000FF"/>
                    </a:solidFill>
                  </a:rPr>
                  <a:t>，两队每天合修 </a:t>
                </a:r>
                <a:r>
                  <a:rPr lang="en-US" altLang="zh-CN" i="1" dirty="0">
                    <a:solidFill>
                      <a:srgbClr val="0000FF"/>
                    </a:solidFill>
                    <a:latin typeface="+mj-lt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i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m:rPr>
                        <m:nor/>
                      </m:rPr>
                      <a:rPr lang="en-US" altLang="zh-CN" b="1" i="0" smtClean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altLang="zh-CN" b="1" i="1" smtClean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altLang="zh-CN" i="0">
                        <a:solidFill>
                          <a:srgbClr val="0000FF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i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endParaRPr lang="zh-CN" altLang="en-US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05A3ED8-BCC5-40BC-E167-9DF98399A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666" y="2376580"/>
                <a:ext cx="10303329" cy="780278"/>
              </a:xfrm>
              <a:prstGeom prst="rect">
                <a:avLst/>
              </a:prstGeom>
              <a:blipFill>
                <a:blip r:embed="rId2"/>
                <a:stretch>
                  <a:fillRect l="-1183" b="-85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3706503-732D-91F0-07BE-EFE32E901087}"/>
                  </a:ext>
                </a:extLst>
              </p:cNvPr>
              <p:cNvSpPr txBox="1"/>
              <p:nvPr/>
            </p:nvSpPr>
            <p:spPr bwMode="auto">
              <a:xfrm>
                <a:off x="2024072" y="3286780"/>
                <a:ext cx="4071928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2800" b="1" i="1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28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altLang="zh-CN" sz="2800" b="1" i="1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3706503-732D-91F0-07BE-EFE32E901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24072" y="3286780"/>
                <a:ext cx="4071928" cy="10604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50326A7-7FA6-9D4B-EF74-1669B02008A0}"/>
                  </a:ext>
                </a:extLst>
              </p:cNvPr>
              <p:cNvSpPr txBox="1"/>
              <p:nvPr/>
            </p:nvSpPr>
            <p:spPr bwMode="auto">
              <a:xfrm>
                <a:off x="4905571" y="3290737"/>
                <a:ext cx="4947557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1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b="1" i="1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1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zh-CN" sz="28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2800" b="1" i="0">
                                      <a:solidFill>
                                        <a:srgbClr val="0000FF"/>
                                      </a:solidFill>
                                      <a:latin typeface="+mj-lt"/>
                                      <a:ea typeface="Cambria Math" panose="02040503050406030204" pitchFamily="18" charset="0"/>
                                    </a:rPr>
                                    <m:t>18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50326A7-7FA6-9D4B-EF74-1669B0200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5571" y="3290737"/>
                <a:ext cx="4947557" cy="10604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308E5CF-E135-B2B8-A09B-FD1B3AAEB31D}"/>
                  </a:ext>
                </a:extLst>
              </p:cNvPr>
              <p:cNvSpPr txBox="1"/>
              <p:nvPr/>
            </p:nvSpPr>
            <p:spPr bwMode="auto">
              <a:xfrm>
                <a:off x="4905571" y="4401083"/>
                <a:ext cx="3967844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1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r>
                        <m:rPr>
                          <m:nor/>
                        </m:rPr>
                        <a:rPr lang="en-US" altLang="zh-CN" sz="2800" b="1" i="1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308E5CF-E135-B2B8-A09B-FD1B3AAEB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5571" y="4401083"/>
                <a:ext cx="3967844" cy="10604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FF9DD04-EFA3-202D-6BF1-10452B7C6BBA}"/>
                  </a:ext>
                </a:extLst>
              </p:cNvPr>
              <p:cNvSpPr txBox="1"/>
              <p:nvPr/>
            </p:nvSpPr>
            <p:spPr bwMode="auto">
              <a:xfrm>
                <a:off x="4905571" y="5511429"/>
                <a:ext cx="3174740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1÷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00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00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FF9DD04-EFA3-202D-6BF1-10452B7C6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5571" y="5511429"/>
                <a:ext cx="3174740" cy="10604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482F2A4C-1274-8E51-C2D8-8BE4686A4EA4}"/>
              </a:ext>
            </a:extLst>
          </p:cNvPr>
          <p:cNvSpPr txBox="1"/>
          <p:nvPr/>
        </p:nvSpPr>
        <p:spPr>
          <a:xfrm>
            <a:off x="8443039" y="5780060"/>
            <a:ext cx="2820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结果与 </a:t>
            </a:r>
            <a:r>
              <a:rPr lang="en-US" altLang="zh-CN" i="1" dirty="0">
                <a:solidFill>
                  <a:srgbClr val="0000FF"/>
                </a:solidFill>
              </a:rPr>
              <a:t>a</a:t>
            </a:r>
            <a:r>
              <a:rPr lang="en-US" altLang="zh-CN" dirty="0">
                <a:solidFill>
                  <a:srgbClr val="0000FF"/>
                </a:solidFill>
              </a:rPr>
              <a:t> </a:t>
            </a:r>
            <a:r>
              <a:rPr lang="zh-CN" altLang="en-US" dirty="0">
                <a:solidFill>
                  <a:srgbClr val="0000FF"/>
                </a:solidFill>
              </a:rPr>
              <a:t>无关。</a:t>
            </a:r>
          </a:p>
        </p:txBody>
      </p:sp>
    </p:spTree>
    <p:extLst>
      <p:ext uri="{BB962C8B-B14F-4D97-AF65-F5344CB8AC3E}">
        <p14:creationId xmlns:p14="http://schemas.microsoft.com/office/powerpoint/2010/main" val="1048950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A9D9F5D-771A-9AB7-29D5-19E97851C812}"/>
              </a:ext>
            </a:extLst>
          </p:cNvPr>
          <p:cNvSpPr txBox="1"/>
          <p:nvPr/>
        </p:nvSpPr>
        <p:spPr>
          <a:xfrm>
            <a:off x="1417529" y="1979737"/>
            <a:ext cx="97512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>
                <a:solidFill>
                  <a:srgbClr val="FF0000"/>
                </a:solidFill>
              </a:rPr>
              <a:t>方法二：把这条栈道的长度看作单位“</a:t>
            </a:r>
            <a:r>
              <a:rPr lang="en-US" altLang="zh-CN" sz="3000" dirty="0">
                <a:solidFill>
                  <a:srgbClr val="FF0000"/>
                </a:solidFill>
              </a:rPr>
              <a:t>1</a:t>
            </a:r>
            <a:r>
              <a:rPr lang="zh-CN" altLang="en-US" sz="3000" dirty="0">
                <a:solidFill>
                  <a:srgbClr val="FF0000"/>
                </a:solidFill>
              </a:rPr>
              <a:t>”来计算。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C862036-640D-B7E6-14B4-771AEBE119DC}"/>
              </a:ext>
            </a:extLst>
          </p:cNvPr>
          <p:cNvGrpSpPr/>
          <p:nvPr/>
        </p:nvGrpSpPr>
        <p:grpSpPr>
          <a:xfrm>
            <a:off x="2126655" y="329056"/>
            <a:ext cx="7326204" cy="898964"/>
            <a:chOff x="3292034" y="5003691"/>
            <a:chExt cx="7326204" cy="898964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015B2AD-DF20-A1FD-15AE-EEE870B923F5}"/>
                </a:ext>
              </a:extLst>
            </p:cNvPr>
            <p:cNvSpPr txBox="1"/>
            <p:nvPr/>
          </p:nvSpPr>
          <p:spPr>
            <a:xfrm>
              <a:off x="3292034" y="5239318"/>
              <a:ext cx="71675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0070C0"/>
                  </a:solidFill>
                </a:rPr>
                <a:t>甲队每天修全长的</a:t>
              </a:r>
              <a:r>
                <a:rPr lang="en-US" altLang="zh-CN" sz="2800" dirty="0">
                  <a:solidFill>
                    <a:srgbClr val="0070C0"/>
                  </a:solidFill>
                  <a:latin typeface="+mj-ea"/>
                  <a:ea typeface="+mj-ea"/>
                </a:rPr>
                <a:t>   </a:t>
              </a:r>
              <a:r>
                <a:rPr lang="zh-CN" altLang="en-US" sz="2800" dirty="0">
                  <a:solidFill>
                    <a:srgbClr val="0070C0"/>
                  </a:solidFill>
                </a:rPr>
                <a:t>，乙队每天修全长的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5754D3F0-1484-0794-368D-3E2E72F9CCBC}"/>
                    </a:ext>
                  </a:extLst>
                </p:cNvPr>
                <p:cNvSpPr txBox="1"/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5754D3F0-1484-0794-368D-3E2E72F9CC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3142" y="5003691"/>
                  <a:ext cx="730842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B93FE0F9-A7F5-A5CB-5B6C-67F6FCF36619}"/>
                    </a:ext>
                  </a:extLst>
                </p:cNvPr>
                <p:cNvSpPr txBox="1"/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B93FE0F9-A7F5-A5CB-5B6C-67F6FCF366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87396" y="5003691"/>
                  <a:ext cx="730842" cy="8989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3976DE14-4B9D-41E2-6C86-93974E9CBE06}"/>
              </a:ext>
            </a:extLst>
          </p:cNvPr>
          <p:cNvSpPr txBox="1"/>
          <p:nvPr/>
        </p:nvSpPr>
        <p:spPr>
          <a:xfrm>
            <a:off x="2126655" y="1276875"/>
            <a:ext cx="7466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甲、乙两队合修，多少天可以修完这条栈道。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1AECD994-9E94-5C62-61A4-3AAFA8FDC84E}"/>
              </a:ext>
            </a:extLst>
          </p:cNvPr>
          <p:cNvSpPr/>
          <p:nvPr/>
        </p:nvSpPr>
        <p:spPr>
          <a:xfrm>
            <a:off x="1716834" y="307914"/>
            <a:ext cx="8528180" cy="1512000"/>
          </a:xfrm>
          <a:prstGeom prst="roundRect">
            <a:avLst>
              <a:gd name="adj" fmla="val 430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1A676BC-059E-A90C-1520-7530E4B1484B}"/>
              </a:ext>
            </a:extLst>
          </p:cNvPr>
          <p:cNvSpPr txBox="1"/>
          <p:nvPr/>
        </p:nvSpPr>
        <p:spPr>
          <a:xfrm>
            <a:off x="1446105" y="2884807"/>
            <a:ext cx="78767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>
                <a:solidFill>
                  <a:srgbClr val="FF0000"/>
                </a:solidFill>
              </a:rPr>
              <a:t>甲、乙合修，每天修                     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FDE58A3-B78F-6520-A35F-F07300284187}"/>
                  </a:ext>
                </a:extLst>
              </p:cNvPr>
              <p:cNvSpPr txBox="1"/>
              <p:nvPr/>
            </p:nvSpPr>
            <p:spPr bwMode="auto">
              <a:xfrm>
                <a:off x="5017763" y="2545213"/>
                <a:ext cx="2096468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FDE58A3-B78F-6520-A35F-F07300284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7763" y="2545213"/>
                <a:ext cx="2096468" cy="10604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F106DBF-F816-C1EB-199D-4AD020B8A24B}"/>
                  </a:ext>
                </a:extLst>
              </p:cNvPr>
              <p:cNvSpPr txBox="1"/>
              <p:nvPr/>
            </p:nvSpPr>
            <p:spPr bwMode="auto">
              <a:xfrm>
                <a:off x="3171798" y="3632968"/>
                <a:ext cx="3174740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1÷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F106DBF-F816-C1EB-199D-4AD020B8A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1798" y="3632968"/>
                <a:ext cx="3174740" cy="10604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7189309-F425-C92E-7CC6-F80987498BBA}"/>
                  </a:ext>
                </a:extLst>
              </p:cNvPr>
              <p:cNvSpPr txBox="1"/>
              <p:nvPr/>
            </p:nvSpPr>
            <p:spPr bwMode="auto">
              <a:xfrm>
                <a:off x="2886782" y="4854942"/>
                <a:ext cx="2357026" cy="8997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1÷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7189309-F425-C92E-7CC6-F80987498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6782" y="4854942"/>
                <a:ext cx="2357026" cy="8997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0584EF6-0C19-D7F6-53CD-ABA59D5427D4}"/>
                  </a:ext>
                </a:extLst>
              </p:cNvPr>
              <p:cNvSpPr txBox="1"/>
              <p:nvPr/>
            </p:nvSpPr>
            <p:spPr bwMode="auto">
              <a:xfrm>
                <a:off x="2877451" y="5937297"/>
                <a:ext cx="23570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7.2 </m:t>
                      </m:r>
                      <m:d>
                        <m:dPr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天</m:t>
                          </m:r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0584EF6-0C19-D7F6-53CD-ABA59D542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7451" y="5937297"/>
                <a:ext cx="235702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1194316" y="1239624"/>
            <a:ext cx="8985377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我们是怎样解决这个</a:t>
            </a:r>
            <a:r>
              <a:rPr lang="zh-CN" altLang="en-US"/>
              <a:t>问题的？</a:t>
            </a:r>
            <a:endParaRPr lang="zh-CN" altLang="en-US" dirty="0"/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4BB3B80-B05E-FC87-07F5-A3888773C1BC}"/>
              </a:ext>
            </a:extLst>
          </p:cNvPr>
          <p:cNvSpPr/>
          <p:nvPr/>
        </p:nvSpPr>
        <p:spPr>
          <a:xfrm>
            <a:off x="531843" y="447871"/>
            <a:ext cx="3144417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回顾反思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DA7C86-A9A2-A139-564A-E2C0AD5CE60A}"/>
              </a:ext>
            </a:extLst>
          </p:cNvPr>
          <p:cNvGrpSpPr/>
          <p:nvPr/>
        </p:nvGrpSpPr>
        <p:grpSpPr>
          <a:xfrm>
            <a:off x="1287598" y="2142636"/>
            <a:ext cx="9250784" cy="1823896"/>
            <a:chOff x="1287598" y="2142636"/>
            <a:chExt cx="9250784" cy="18238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6B04682D-E3AF-556E-BF37-2429BF853DEE}"/>
                    </a:ext>
                  </a:extLst>
                </p:cNvPr>
                <p:cNvSpPr txBox="1"/>
                <p:nvPr/>
              </p:nvSpPr>
              <p:spPr bwMode="auto">
                <a:xfrm>
                  <a:off x="7529779" y="2142636"/>
                  <a:ext cx="3008603" cy="10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1÷</m:t>
                        </m:r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2800" b="1" i="0">
                                <a:solidFill>
                                  <a:srgbClr val="0000FF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18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0000FF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6B04682D-E3AF-556E-BF37-2429BF853D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529779" y="2142636"/>
                  <a:ext cx="3008603" cy="106048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DDDD30E6-B0A1-773D-E857-E049C8406827}"/>
                    </a:ext>
                  </a:extLst>
                </p:cNvPr>
                <p:cNvSpPr txBox="1"/>
                <p:nvPr/>
              </p:nvSpPr>
              <p:spPr bwMode="auto">
                <a:xfrm>
                  <a:off x="4408689" y="2142636"/>
                  <a:ext cx="3008603" cy="10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36÷</m:t>
                        </m:r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36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2800" b="1" i="0">
                                <a:solidFill>
                                  <a:srgbClr val="0000FF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36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18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0000FF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DDDD30E6-B0A1-773D-E857-E049C84068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08689" y="2142636"/>
                  <a:ext cx="3008603" cy="106048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43405B79-CE5B-DE3F-B888-37D1D27E57CD}"/>
                    </a:ext>
                  </a:extLst>
                </p:cNvPr>
                <p:cNvSpPr txBox="1"/>
                <p:nvPr/>
              </p:nvSpPr>
              <p:spPr bwMode="auto">
                <a:xfrm>
                  <a:off x="1287598" y="2142636"/>
                  <a:ext cx="3008603" cy="10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0000FF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18÷</m:t>
                        </m:r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18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12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2800" b="1" i="0">
                                <a:solidFill>
                                  <a:srgbClr val="0000FF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b="1" i="0" smtClean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18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b="1" i="0">
                                    <a:solidFill>
                                      <a:srgbClr val="0000FF"/>
                                    </a:solidFill>
                                    <a:latin typeface="+mj-lt"/>
                                    <a:ea typeface="Cambria Math" panose="02040503050406030204" pitchFamily="18" charset="0"/>
                                  </a:rPr>
                                  <m:t>18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sz="2800" b="1" dirty="0">
                    <a:solidFill>
                      <a:srgbClr val="0000FF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43405B79-CE5B-DE3F-B888-37D1D27E57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7598" y="2142636"/>
                  <a:ext cx="3008603" cy="10604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08C1A12D-E0E5-7F7E-E692-EEDBA63B4CDE}"/>
                </a:ext>
              </a:extLst>
            </p:cNvPr>
            <p:cNvSpPr/>
            <p:nvPr/>
          </p:nvSpPr>
          <p:spPr>
            <a:xfrm rot="16200000">
              <a:off x="3879839" y="688193"/>
              <a:ext cx="221555" cy="5219376"/>
            </a:xfrm>
            <a:prstGeom prst="leftBrace">
              <a:avLst>
                <a:gd name="adj1" fmla="val 64501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A04093B-6EA7-A81E-6DD2-20A74E4BEE2A}"/>
                </a:ext>
              </a:extLst>
            </p:cNvPr>
            <p:cNvSpPr txBox="1"/>
            <p:nvPr/>
          </p:nvSpPr>
          <p:spPr>
            <a:xfrm>
              <a:off x="2813338" y="3504867"/>
              <a:ext cx="27943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设全长为具体数值</a:t>
              </a: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85FBF00B-0DC1-E905-7DAC-B742BD02E548}"/>
                </a:ext>
              </a:extLst>
            </p:cNvPr>
            <p:cNvSpPr/>
            <p:nvPr/>
          </p:nvSpPr>
          <p:spPr>
            <a:xfrm rot="16200000">
              <a:off x="8652564" y="2129656"/>
              <a:ext cx="232566" cy="2347459"/>
            </a:xfrm>
            <a:prstGeom prst="leftBrace">
              <a:avLst>
                <a:gd name="adj1" fmla="val 64501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DB83915-63B1-7B57-0646-B34AC9808F52}"/>
                </a:ext>
              </a:extLst>
            </p:cNvPr>
            <p:cNvSpPr txBox="1"/>
            <p:nvPr/>
          </p:nvSpPr>
          <p:spPr>
            <a:xfrm>
              <a:off x="7362842" y="3459485"/>
              <a:ext cx="279436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设全长为单位“</a:t>
              </a:r>
              <a:r>
                <a:rPr lang="en-US" altLang="zh-CN" sz="2400" dirty="0">
                  <a:solidFill>
                    <a:srgbClr val="0070C0"/>
                  </a:solidFill>
                </a:rPr>
                <a:t>1</a:t>
              </a:r>
              <a:r>
                <a:rPr lang="zh-CN" altLang="en-US" sz="2400" dirty="0">
                  <a:solidFill>
                    <a:srgbClr val="0070C0"/>
                  </a:solidFill>
                </a:rPr>
                <a:t>”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1B6EBED-D978-8557-12D8-2DD738E19FBC}"/>
              </a:ext>
            </a:extLst>
          </p:cNvPr>
          <p:cNvGrpSpPr/>
          <p:nvPr/>
        </p:nvGrpSpPr>
        <p:grpSpPr>
          <a:xfrm>
            <a:off x="1371600" y="4080495"/>
            <a:ext cx="9765368" cy="1390950"/>
            <a:chOff x="2220682" y="4444128"/>
            <a:chExt cx="9765368" cy="139095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A144819-0AED-6B84-FCEB-695A40E02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02266" y="4444128"/>
              <a:ext cx="1383784" cy="1379760"/>
            </a:xfrm>
            <a:prstGeom prst="rect">
              <a:avLst/>
            </a:prstGeom>
          </p:spPr>
        </p:pic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27682502-D452-6B1B-1CE9-27F53F77D7D4}"/>
                </a:ext>
              </a:extLst>
            </p:cNvPr>
            <p:cNvSpPr/>
            <p:nvPr/>
          </p:nvSpPr>
          <p:spPr bwMode="auto">
            <a:xfrm>
              <a:off x="2220682" y="4490322"/>
              <a:ext cx="8089642" cy="1344756"/>
            </a:xfrm>
            <a:prstGeom prst="wedgeRoundRectCallout">
              <a:avLst>
                <a:gd name="adj1" fmla="val 54531"/>
                <a:gd name="adj2" fmla="val -19663"/>
                <a:gd name="adj3" fmla="val 16667"/>
              </a:avLst>
            </a:prstGeom>
            <a:solidFill>
              <a:srgbClr val="FCD7A1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不管这条栈道有多长，他们每天合修的</a:t>
              </a:r>
            </a:p>
            <a:p>
              <a:pPr algn="ctr" latinLnBrk="1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占全长的几分之几不变。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0A7166A0-17AF-CB76-D24D-BF3DAB868C3F}"/>
              </a:ext>
            </a:extLst>
          </p:cNvPr>
          <p:cNvSpPr txBox="1"/>
          <p:nvPr/>
        </p:nvSpPr>
        <p:spPr>
          <a:xfrm>
            <a:off x="1347729" y="5704298"/>
            <a:ext cx="95224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答：两队合修，</a:t>
            </a:r>
            <a:r>
              <a:rPr lang="en-US" altLang="zh-CN" sz="3200" dirty="0"/>
              <a:t>7.2 </a:t>
            </a:r>
            <a:r>
              <a:rPr lang="zh-CN" altLang="en-US" sz="3200" dirty="0"/>
              <a:t>天可以修完这条栈道。</a:t>
            </a: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491ED356-FFD7-9D9A-62AB-14BFCB799D96}"/>
              </a:ext>
            </a:extLst>
          </p:cNvPr>
          <p:cNvSpPr/>
          <p:nvPr/>
        </p:nvSpPr>
        <p:spPr>
          <a:xfrm>
            <a:off x="531843" y="447871"/>
            <a:ext cx="2425961" cy="720000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E0D1467-000C-7375-1A63-D7BD0E258D88}"/>
              </a:ext>
            </a:extLst>
          </p:cNvPr>
          <p:cNvSpPr txBox="1"/>
          <p:nvPr/>
        </p:nvSpPr>
        <p:spPr>
          <a:xfrm>
            <a:off x="1182654" y="1566284"/>
            <a:ext cx="609755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工程问题的解题方法：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7B9E0F-FF0E-198B-3833-97F5493EB974}"/>
              </a:ext>
            </a:extLst>
          </p:cNvPr>
          <p:cNvSpPr txBox="1"/>
          <p:nvPr/>
        </p:nvSpPr>
        <p:spPr>
          <a:xfrm>
            <a:off x="968049" y="2531751"/>
            <a:ext cx="7485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）把工作总量看作单位“</a:t>
            </a:r>
            <a:r>
              <a:rPr lang="en-US" altLang="zh-CN" dirty="0"/>
              <a:t>1</a:t>
            </a:r>
            <a:r>
              <a:rPr lang="zh-CN" altLang="en-US" dirty="0"/>
              <a:t>”。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3EB50DD-3389-78AA-8F7A-24B36DC1B528}"/>
              </a:ext>
            </a:extLst>
          </p:cNvPr>
          <p:cNvSpPr txBox="1"/>
          <p:nvPr/>
        </p:nvSpPr>
        <p:spPr>
          <a:xfrm>
            <a:off x="968049" y="3421876"/>
            <a:ext cx="10779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）根据“工作总量</a:t>
            </a:r>
            <a:r>
              <a:rPr lang="en-US" altLang="zh-CN" dirty="0"/>
              <a:t>÷</a:t>
            </a:r>
            <a:r>
              <a:rPr lang="zh-CN" altLang="en-US" dirty="0"/>
              <a:t>工作效率之和 </a:t>
            </a:r>
            <a:r>
              <a:rPr lang="en-US" altLang="zh-CN" dirty="0"/>
              <a:t>= </a:t>
            </a:r>
            <a:r>
              <a:rPr lang="zh-CN" altLang="en-US" dirty="0"/>
              <a:t>合作时间”列式。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2C51201-A592-15DC-0B3C-DDB1C5CD14AF}"/>
              </a:ext>
            </a:extLst>
          </p:cNvPr>
          <p:cNvSpPr txBox="1"/>
          <p:nvPr/>
        </p:nvSpPr>
        <p:spPr>
          <a:xfrm>
            <a:off x="968049" y="4312001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）计算并检验作答。</a:t>
            </a:r>
          </a:p>
        </p:txBody>
      </p:sp>
    </p:spTree>
    <p:extLst>
      <p:ext uri="{BB962C8B-B14F-4D97-AF65-F5344CB8AC3E}">
        <p14:creationId xmlns:p14="http://schemas.microsoft.com/office/powerpoint/2010/main" val="3271069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499958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912058" y="1253789"/>
            <a:ext cx="10098065" cy="23475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        一批零件，师傅单独做需要 </a:t>
            </a:r>
            <a:r>
              <a:rPr lang="en-US" altLang="zh-CN" dirty="0"/>
              <a:t>3 </a:t>
            </a:r>
            <a:r>
              <a:rPr lang="zh-CN" altLang="en-US" dirty="0"/>
              <a:t>小时完成，徒弟单独做需要 </a:t>
            </a:r>
            <a:r>
              <a:rPr lang="en-US" altLang="zh-CN" dirty="0"/>
              <a:t>6 </a:t>
            </a:r>
            <a:r>
              <a:rPr lang="zh-CN" altLang="en-US" dirty="0"/>
              <a:t>小时完成。如果师傅和徒弟一起做，多长时间可以完成这批零件的     ？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4E90F44-7D5A-59E7-25E3-3A621F6E3929}"/>
                  </a:ext>
                </a:extLst>
              </p:cNvPr>
              <p:cNvSpPr txBox="1"/>
              <p:nvPr/>
            </p:nvSpPr>
            <p:spPr bwMode="auto">
              <a:xfrm>
                <a:off x="6663703" y="2790367"/>
                <a:ext cx="539528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4E90F44-7D5A-59E7-25E3-3A621F6E3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3703" y="2790367"/>
                <a:ext cx="539528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>
            <a:extLst>
              <a:ext uri="{FF2B5EF4-FFF2-40B4-BE49-F238E27FC236}">
                <a16:creationId xmlns:a16="http://schemas.microsoft.com/office/drawing/2014/main" id="{F6126824-2226-75B0-C55A-8A2F85A4E7C1}"/>
              </a:ext>
            </a:extLst>
          </p:cNvPr>
          <p:cNvGrpSpPr/>
          <p:nvPr/>
        </p:nvGrpSpPr>
        <p:grpSpPr>
          <a:xfrm>
            <a:off x="897970" y="3794292"/>
            <a:ext cx="7732849" cy="1172103"/>
            <a:chOff x="1701575" y="3864562"/>
            <a:chExt cx="7732849" cy="117210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7845072-1712-C0CD-8C32-6041D74D4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1575" y="3864562"/>
              <a:ext cx="1161349" cy="1172103"/>
            </a:xfrm>
            <a:prstGeom prst="rect">
              <a:avLst/>
            </a:prstGeom>
          </p:spPr>
        </p:pic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304C9DC1-4F90-3DAF-30CD-9BC9809E87C3}"/>
                </a:ext>
              </a:extLst>
            </p:cNvPr>
            <p:cNvSpPr/>
            <p:nvPr/>
          </p:nvSpPr>
          <p:spPr bwMode="auto">
            <a:xfrm>
              <a:off x="3142842" y="4117987"/>
              <a:ext cx="6291582" cy="665252"/>
            </a:xfrm>
            <a:prstGeom prst="wedgeRoundRectCallout">
              <a:avLst>
                <a:gd name="adj1" fmla="val -54747"/>
                <a:gd name="adj2" fmla="val -10765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这个问题和例题有什么相同的地方？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DC9BF7C1-EE78-ABF0-4E2B-18F541682469}"/>
              </a:ext>
            </a:extLst>
          </p:cNvPr>
          <p:cNvSpPr txBox="1"/>
          <p:nvPr/>
        </p:nvSpPr>
        <p:spPr>
          <a:xfrm>
            <a:off x="2181024" y="4999126"/>
            <a:ext cx="823194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楷体" panose="02010609060101010101" pitchFamily="49" charset="-122"/>
              </a:defRPr>
            </a:lvl1pPr>
          </a:lstStyle>
          <a:p>
            <a:pPr algn="l" eaLnBrk="1" hangingPunct="1">
              <a:lnSpc>
                <a:spcPct val="130000"/>
              </a:lnSpc>
            </a:pPr>
            <a:r>
              <a:rPr lang="zh-CN" altLang="en-US" sz="3200" dirty="0">
                <a:solidFill>
                  <a:srgbClr val="0070C0"/>
                </a:solidFill>
              </a:rPr>
              <a:t>这一题和例题相同的地方都是不知道总数，都可以假设总数为“</a:t>
            </a:r>
            <a:r>
              <a:rPr lang="en-US" altLang="zh-CN" sz="3200" dirty="0">
                <a:solidFill>
                  <a:srgbClr val="0070C0"/>
                </a:solidFill>
              </a:rPr>
              <a:t>1</a:t>
            </a:r>
            <a:r>
              <a:rPr lang="zh-CN" altLang="en-US" sz="3200" dirty="0">
                <a:solidFill>
                  <a:srgbClr val="0070C0"/>
                </a:solidFill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83C84E6-EC98-129C-D719-3A88B67F6B34}"/>
              </a:ext>
            </a:extLst>
          </p:cNvPr>
          <p:cNvSpPr txBox="1"/>
          <p:nvPr/>
        </p:nvSpPr>
        <p:spPr>
          <a:xfrm>
            <a:off x="912058" y="1253789"/>
            <a:ext cx="10098065" cy="23475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        一批零件，师傅单独做需要 </a:t>
            </a:r>
            <a:r>
              <a:rPr lang="en-US" altLang="zh-CN" dirty="0"/>
              <a:t>3 </a:t>
            </a:r>
            <a:r>
              <a:rPr lang="zh-CN" altLang="en-US" dirty="0"/>
              <a:t>小时完成，徒弟单独做需要 </a:t>
            </a:r>
            <a:r>
              <a:rPr lang="en-US" altLang="zh-CN" dirty="0"/>
              <a:t>6 </a:t>
            </a:r>
            <a:r>
              <a:rPr lang="zh-CN" altLang="en-US" dirty="0"/>
              <a:t>小时完成。如果师傅和徒弟一起合作，多长时间可以完成这批零件的     ？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2F3F9C6-7907-B7BF-4619-E647C97953FB}"/>
                  </a:ext>
                </a:extLst>
              </p:cNvPr>
              <p:cNvSpPr txBox="1"/>
              <p:nvPr/>
            </p:nvSpPr>
            <p:spPr bwMode="auto">
              <a:xfrm>
                <a:off x="6663703" y="2790367"/>
                <a:ext cx="539528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2F3F9C6-7907-B7BF-4619-E647C9795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3703" y="2790367"/>
                <a:ext cx="539528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6BD60AC-2D00-D00E-7144-B2E34319CE47}"/>
              </a:ext>
            </a:extLst>
          </p:cNvPr>
          <p:cNvCxnSpPr>
            <a:cxnSpLocks/>
          </p:cNvCxnSpPr>
          <p:nvPr/>
        </p:nvCxnSpPr>
        <p:spPr>
          <a:xfrm>
            <a:off x="1838130" y="2043403"/>
            <a:ext cx="1875454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B4990D71-DE17-2FA0-6ACC-5DF1E9ED8552}"/>
              </a:ext>
            </a:extLst>
          </p:cNvPr>
          <p:cNvSpPr txBox="1"/>
          <p:nvPr/>
        </p:nvSpPr>
        <p:spPr>
          <a:xfrm>
            <a:off x="1927957" y="797601"/>
            <a:ext cx="1860271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单位“</a:t>
            </a:r>
            <a:r>
              <a:rPr lang="en-US" altLang="zh-CN" dirty="0">
                <a:solidFill>
                  <a:srgbClr val="FF00FF"/>
                </a:solidFill>
              </a:rPr>
              <a:t>1</a:t>
            </a:r>
            <a:r>
              <a:rPr lang="zh-CN" altLang="en-US" dirty="0">
                <a:solidFill>
                  <a:srgbClr val="FF00FF"/>
                </a:solidFill>
              </a:rPr>
              <a:t>”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07F71C8-F1D6-C3F2-F231-84FDDE0E2B80}"/>
              </a:ext>
            </a:extLst>
          </p:cNvPr>
          <p:cNvCxnSpPr>
            <a:cxnSpLocks/>
          </p:cNvCxnSpPr>
          <p:nvPr/>
        </p:nvCxnSpPr>
        <p:spPr>
          <a:xfrm>
            <a:off x="7119257" y="2043403"/>
            <a:ext cx="1240972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BF2F828-5C8E-4C50-7E70-9810C17683CA}"/>
                  </a:ext>
                </a:extLst>
              </p:cNvPr>
              <p:cNvSpPr txBox="1"/>
              <p:nvPr/>
            </p:nvSpPr>
            <p:spPr>
              <a:xfrm>
                <a:off x="6882511" y="676306"/>
                <a:ext cx="2121529" cy="783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dirty="0">
                    <a:solidFill>
                      <a:srgbClr val="FF00FF"/>
                    </a:solidFill>
                  </a:rPr>
                  <a:t>工作效率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3</m:t>
                        </m:r>
                      </m:den>
                    </m:f>
                  </m:oMath>
                </a14:m>
                <a:endParaRPr lang="zh-CN" altLang="en-US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BF2F828-5C8E-4C50-7E70-9810C1768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511" y="676306"/>
                <a:ext cx="2121529" cy="783035"/>
              </a:xfrm>
              <a:prstGeom prst="rect">
                <a:avLst/>
              </a:prstGeom>
              <a:blipFill>
                <a:blip r:embed="rId3"/>
                <a:stretch>
                  <a:fillRect b="-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AB21FD4-E4BD-885D-297E-ECE122A9AA01}"/>
              </a:ext>
            </a:extLst>
          </p:cNvPr>
          <p:cNvCxnSpPr>
            <a:cxnSpLocks/>
          </p:cNvCxnSpPr>
          <p:nvPr/>
        </p:nvCxnSpPr>
        <p:spPr>
          <a:xfrm>
            <a:off x="3209731" y="2808514"/>
            <a:ext cx="1240972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3371166-84C6-0E65-B267-227EE4B55725}"/>
                  </a:ext>
                </a:extLst>
              </p:cNvPr>
              <p:cNvSpPr txBox="1"/>
              <p:nvPr/>
            </p:nvSpPr>
            <p:spPr>
              <a:xfrm>
                <a:off x="2727463" y="3568190"/>
                <a:ext cx="2121529" cy="783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dirty="0">
                    <a:solidFill>
                      <a:srgbClr val="FF00FF"/>
                    </a:solidFill>
                  </a:rPr>
                  <a:t>工作效率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6</m:t>
                        </m:r>
                      </m:den>
                    </m:f>
                  </m:oMath>
                </a14:m>
                <a:endParaRPr lang="zh-CN" altLang="en-US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3371166-84C6-0E65-B267-227EE4B55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463" y="3568190"/>
                <a:ext cx="2121529" cy="783420"/>
              </a:xfrm>
              <a:prstGeom prst="rect">
                <a:avLst/>
              </a:prstGeom>
              <a:blipFill>
                <a:blip r:embed="rId4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椭圆 15">
            <a:extLst>
              <a:ext uri="{FF2B5EF4-FFF2-40B4-BE49-F238E27FC236}">
                <a16:creationId xmlns:a16="http://schemas.microsoft.com/office/drawing/2014/main" id="{E773787A-71D3-0B81-112D-D043C13F2809}"/>
              </a:ext>
            </a:extLst>
          </p:cNvPr>
          <p:cNvSpPr/>
          <p:nvPr/>
        </p:nvSpPr>
        <p:spPr>
          <a:xfrm>
            <a:off x="6636167" y="2806207"/>
            <a:ext cx="595057" cy="10705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219D8F-455A-934B-AC6B-91299B86CDCE}"/>
              </a:ext>
            </a:extLst>
          </p:cNvPr>
          <p:cNvSpPr txBox="1"/>
          <p:nvPr/>
        </p:nvSpPr>
        <p:spPr>
          <a:xfrm>
            <a:off x="7377036" y="3036947"/>
            <a:ext cx="1860271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工作总量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74A59FF-4344-0CCC-40A5-1C0D79DD7FDC}"/>
              </a:ext>
            </a:extLst>
          </p:cNvPr>
          <p:cNvSpPr txBox="1"/>
          <p:nvPr/>
        </p:nvSpPr>
        <p:spPr>
          <a:xfrm>
            <a:off x="1096344" y="4354941"/>
            <a:ext cx="10398969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/>
              <a:t>方法提示：根据“工作总量</a:t>
            </a:r>
            <a:r>
              <a:rPr lang="en-US" altLang="zh-CN" sz="3000" dirty="0"/>
              <a:t>÷</a:t>
            </a:r>
            <a:r>
              <a:rPr lang="zh-CN" altLang="en-US" sz="3000" dirty="0"/>
              <a:t>工作效率之和”求合作时间。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472D81A-9E94-A7BB-5133-2403A9DEC5E3}"/>
                  </a:ext>
                </a:extLst>
              </p:cNvPr>
              <p:cNvSpPr txBox="1"/>
              <p:nvPr/>
            </p:nvSpPr>
            <p:spPr bwMode="auto">
              <a:xfrm>
                <a:off x="3740968" y="5268086"/>
                <a:ext cx="4619260" cy="1094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小时</m:t>
                          </m:r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472D81A-9E94-A7BB-5133-2403A9DEC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0968" y="5268086"/>
                <a:ext cx="4619260" cy="10949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409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6" grpId="0" animBg="1"/>
      <p:bldP spid="18" grpId="0"/>
      <p:bldP spid="19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6549335A-30E9-2808-1DF2-2CD5A4A22381}"/>
              </a:ext>
            </a:extLst>
          </p:cNvPr>
          <p:cNvSpPr/>
          <p:nvPr/>
        </p:nvSpPr>
        <p:spPr>
          <a:xfrm>
            <a:off x="541174" y="438540"/>
            <a:ext cx="2425961" cy="720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  展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124BA31-F199-7E47-0F12-48AE1BED673D}"/>
              </a:ext>
            </a:extLst>
          </p:cNvPr>
          <p:cNvSpPr txBox="1"/>
          <p:nvPr/>
        </p:nvSpPr>
        <p:spPr>
          <a:xfrm>
            <a:off x="884076" y="1211719"/>
            <a:ext cx="10583248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       挖一条水渠，甲队单独挖需要 </a:t>
            </a:r>
            <a:r>
              <a:rPr lang="en-US" altLang="zh-CN" dirty="0"/>
              <a:t>10</a:t>
            </a:r>
            <a:r>
              <a:rPr lang="zh-CN" altLang="en-US" dirty="0"/>
              <a:t> 天，乙队单独挖需要 </a:t>
            </a:r>
            <a:r>
              <a:rPr lang="en-US" altLang="zh-CN" dirty="0"/>
              <a:t>15</a:t>
            </a:r>
            <a:r>
              <a:rPr lang="zh-CN" altLang="en-US" dirty="0"/>
              <a:t> 天， 两队合修，几天能修完？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5E7E8FB-1183-C9F5-DF05-E2A5EDE021D5}"/>
              </a:ext>
            </a:extLst>
          </p:cNvPr>
          <p:cNvSpPr txBox="1"/>
          <p:nvPr/>
        </p:nvSpPr>
        <p:spPr>
          <a:xfrm>
            <a:off x="2806963" y="3951816"/>
            <a:ext cx="7307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b="1" i="0" u="none" strike="noStrike" baseline="0" dirty="0">
                <a:latin typeface="FZYBKSJW--GB1-0"/>
              </a:rPr>
              <a:t>合作时间 </a:t>
            </a:r>
            <a:r>
              <a:rPr lang="en-US" altLang="zh-CN" sz="3200" b="1" i="0" u="none" strike="noStrike" baseline="0" dirty="0">
                <a:latin typeface="NEU-BZ-Regular"/>
              </a:rPr>
              <a:t>= </a:t>
            </a:r>
            <a:r>
              <a:rPr lang="zh-CN" altLang="en-US" sz="3200" b="1" i="0" u="none" strike="noStrike" baseline="0" dirty="0">
                <a:latin typeface="FZYBKSJW--GB1-0"/>
              </a:rPr>
              <a:t>工作总量</a:t>
            </a:r>
            <a:r>
              <a:rPr lang="en-US" altLang="zh-CN" sz="3200" b="1" i="0" u="none" strike="noStrike" baseline="0" dirty="0">
                <a:latin typeface="NEU-BZ-Regular"/>
              </a:rPr>
              <a:t>÷</a:t>
            </a:r>
            <a:r>
              <a:rPr lang="zh-CN" altLang="en-US" sz="3200" b="1" i="0" u="none" strike="noStrike" baseline="0" dirty="0">
                <a:latin typeface="FZYBKSJW--GB1-0"/>
              </a:rPr>
              <a:t>工作效率之和</a:t>
            </a:r>
            <a:endParaRPr lang="zh-CN" altLang="en-US" sz="3200" b="1" dirty="0"/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C7F1EF2E-1437-E3CD-B730-75AC570F449B}"/>
              </a:ext>
            </a:extLst>
          </p:cNvPr>
          <p:cNvCxnSpPr>
            <a:cxnSpLocks/>
          </p:cNvCxnSpPr>
          <p:nvPr/>
        </p:nvCxnSpPr>
        <p:spPr>
          <a:xfrm>
            <a:off x="1838130" y="2015410"/>
            <a:ext cx="226733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F957A264-F852-EC6A-F677-E3A5E9D65EDB}"/>
              </a:ext>
            </a:extLst>
          </p:cNvPr>
          <p:cNvSpPr txBox="1"/>
          <p:nvPr/>
        </p:nvSpPr>
        <p:spPr>
          <a:xfrm>
            <a:off x="2786372" y="797116"/>
            <a:ext cx="3866353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工作总量，单位“</a:t>
            </a:r>
            <a:r>
              <a:rPr lang="en-US" altLang="zh-CN" dirty="0">
                <a:solidFill>
                  <a:srgbClr val="FF00FF"/>
                </a:solidFill>
              </a:rPr>
              <a:t>1</a:t>
            </a:r>
            <a:r>
              <a:rPr lang="zh-CN" altLang="en-US" dirty="0">
                <a:solidFill>
                  <a:srgbClr val="FF00FF"/>
                </a:solidFill>
              </a:rPr>
              <a:t>”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0D5FB42-0C99-EE5F-506E-DCCEEBEF9781}"/>
              </a:ext>
            </a:extLst>
          </p:cNvPr>
          <p:cNvCxnSpPr>
            <a:cxnSpLocks/>
          </p:cNvCxnSpPr>
          <p:nvPr/>
        </p:nvCxnSpPr>
        <p:spPr>
          <a:xfrm>
            <a:off x="6643396" y="2015410"/>
            <a:ext cx="1968759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D195F8A-36C5-32C3-8DE7-DA32A3466641}"/>
                  </a:ext>
                </a:extLst>
              </p:cNvPr>
              <p:cNvSpPr txBox="1"/>
              <p:nvPr/>
            </p:nvSpPr>
            <p:spPr>
              <a:xfrm>
                <a:off x="6751883" y="694481"/>
                <a:ext cx="3035929" cy="783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dirty="0">
                    <a:solidFill>
                      <a:srgbClr val="0000FF"/>
                    </a:solidFill>
                  </a:rPr>
                  <a:t>甲队工作效率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</a:rPr>
                          <m:t>10</m:t>
                        </m:r>
                      </m:den>
                    </m:f>
                  </m:oMath>
                </a14:m>
                <a:endParaRPr lang="zh-CN" altLang="en-US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D195F8A-36C5-32C3-8DE7-DA32A3466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883" y="694481"/>
                <a:ext cx="3035929" cy="783035"/>
              </a:xfrm>
              <a:prstGeom prst="rect">
                <a:avLst/>
              </a:prstGeom>
              <a:blipFill>
                <a:blip r:embed="rId2"/>
                <a:stretch>
                  <a:fillRect l="-4217" b="-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7A0A30A-7C32-8530-9D64-4F19A5DA5D6F}"/>
              </a:ext>
            </a:extLst>
          </p:cNvPr>
          <p:cNvCxnSpPr>
            <a:cxnSpLocks/>
          </p:cNvCxnSpPr>
          <p:nvPr/>
        </p:nvCxnSpPr>
        <p:spPr>
          <a:xfrm>
            <a:off x="989045" y="2845835"/>
            <a:ext cx="196875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1373702-4BAB-B001-75AC-492784E02F8E}"/>
                  </a:ext>
                </a:extLst>
              </p:cNvPr>
              <p:cNvSpPr txBox="1"/>
              <p:nvPr/>
            </p:nvSpPr>
            <p:spPr>
              <a:xfrm>
                <a:off x="798952" y="2924499"/>
                <a:ext cx="3035929" cy="787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dirty="0">
                    <a:solidFill>
                      <a:srgbClr val="00B050"/>
                    </a:solidFill>
                  </a:rPr>
                  <a:t>乙队工作效率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0" smtClean="0">
                            <a:solidFill>
                              <a:srgbClr val="00B050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B050"/>
                            </a:solidFill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B050"/>
                            </a:solidFill>
                            <a:latin typeface="+mj-lt"/>
                          </a:rPr>
                          <m:t>15</m:t>
                        </m:r>
                      </m:den>
                    </m:f>
                  </m:oMath>
                </a14:m>
                <a:endParaRPr lang="zh-CN" altLang="en-US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1373702-4BAB-B001-75AC-492784E02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52" y="2924499"/>
                <a:ext cx="3035929" cy="787908"/>
              </a:xfrm>
              <a:prstGeom prst="rect">
                <a:avLst/>
              </a:prstGeom>
              <a:blipFill>
                <a:blip r:embed="rId3"/>
                <a:stretch>
                  <a:fillRect l="-4016" b="-4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8172740-CCE6-FDF0-2732-11FD868D67BE}"/>
                  </a:ext>
                </a:extLst>
              </p:cNvPr>
              <p:cNvSpPr txBox="1"/>
              <p:nvPr/>
            </p:nvSpPr>
            <p:spPr bwMode="auto">
              <a:xfrm>
                <a:off x="4442253" y="4874899"/>
                <a:ext cx="3870474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1÷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=6 </m:t>
                      </m:r>
                      <m:d>
                        <m:dPr>
                          <m:ctrlPr>
                            <a:rPr lang="zh-CN" altLang="en-US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天</m:t>
                          </m:r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8172740-CCE6-FDF0-2732-11FD868D6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2253" y="4874899"/>
                <a:ext cx="3870474" cy="10604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8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61350" y="1206024"/>
            <a:ext cx="869847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通过这节课的学习你们有什么收获？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8C6B01-F22B-2718-80F8-A762695F3EA3}"/>
              </a:ext>
            </a:extLst>
          </p:cNvPr>
          <p:cNvSpPr txBox="1"/>
          <p:nvPr/>
        </p:nvSpPr>
        <p:spPr>
          <a:xfrm>
            <a:off x="1266625" y="2403502"/>
            <a:ext cx="36972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解决工程问题：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8C292E8-211F-06CE-2427-83E5029A3618}"/>
              </a:ext>
            </a:extLst>
          </p:cNvPr>
          <p:cNvSpPr/>
          <p:nvPr/>
        </p:nvSpPr>
        <p:spPr>
          <a:xfrm>
            <a:off x="942393" y="2146043"/>
            <a:ext cx="10153837" cy="3769567"/>
          </a:xfrm>
          <a:prstGeom prst="roundRect">
            <a:avLst>
              <a:gd name="adj" fmla="val 429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264AAFD-3E73-12A5-AD19-F42D658C87BA}"/>
              </a:ext>
            </a:extLst>
          </p:cNvPr>
          <p:cNvSpPr txBox="1"/>
          <p:nvPr/>
        </p:nvSpPr>
        <p:spPr>
          <a:xfrm>
            <a:off x="1266625" y="3290820"/>
            <a:ext cx="7485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）把工作总量看作单位“</a:t>
            </a:r>
            <a:r>
              <a:rPr lang="en-US" altLang="zh-CN" dirty="0"/>
              <a:t>1</a:t>
            </a:r>
            <a:r>
              <a:rPr lang="zh-CN" altLang="en-US" dirty="0"/>
              <a:t>”。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FE1C628-3615-3B0E-85BC-FD2BA5A83AB5}"/>
              </a:ext>
            </a:extLst>
          </p:cNvPr>
          <p:cNvSpPr txBox="1"/>
          <p:nvPr/>
        </p:nvSpPr>
        <p:spPr>
          <a:xfrm>
            <a:off x="1266625" y="4178138"/>
            <a:ext cx="8485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）合作时间 </a:t>
            </a:r>
            <a:r>
              <a:rPr lang="en-US" altLang="zh-CN" dirty="0"/>
              <a:t>= </a:t>
            </a:r>
            <a:r>
              <a:rPr lang="zh-CN" altLang="en-US" dirty="0"/>
              <a:t>工作总量</a:t>
            </a:r>
            <a:r>
              <a:rPr lang="en-US" altLang="zh-CN" dirty="0"/>
              <a:t>÷</a:t>
            </a:r>
            <a:r>
              <a:rPr lang="zh-CN" altLang="en-US" dirty="0"/>
              <a:t>工作效率之和 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B4CBD83-CDE7-F077-3CFD-D9E2FA4AB532}"/>
              </a:ext>
            </a:extLst>
          </p:cNvPr>
          <p:cNvSpPr txBox="1"/>
          <p:nvPr/>
        </p:nvSpPr>
        <p:spPr>
          <a:xfrm>
            <a:off x="1266625" y="5065455"/>
            <a:ext cx="98296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）工作效率之和 </a:t>
            </a:r>
            <a:r>
              <a:rPr lang="en-US" altLang="zh-CN" dirty="0"/>
              <a:t>= </a:t>
            </a:r>
            <a:r>
              <a:rPr lang="zh-CN" altLang="en-US" dirty="0"/>
              <a:t>甲的工作效率 </a:t>
            </a:r>
            <a:r>
              <a:rPr lang="en-US" altLang="zh-CN" dirty="0"/>
              <a:t>+ </a:t>
            </a:r>
            <a:r>
              <a:rPr lang="zh-CN" altLang="en-US" dirty="0"/>
              <a:t>乙的工作效率  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19017</TotalTime>
  <Words>1662</Words>
  <Application>Microsoft Office PowerPoint</Application>
  <PresentationFormat>宽屏</PresentationFormat>
  <Paragraphs>144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FZYBKSJW--GB1-0</vt:lpstr>
      <vt:lpstr>Gill Sans</vt:lpstr>
      <vt:lpstr>NEU-BZ-Regular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3710</cp:revision>
  <dcterms:created xsi:type="dcterms:W3CDTF">2016-01-14T07:05:00Z</dcterms:created>
  <dcterms:modified xsi:type="dcterms:W3CDTF">2026-09-03T10:59:58Z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