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811" r:id="rId3"/>
    <p:sldId id="814" r:id="rId4"/>
    <p:sldId id="743" r:id="rId5"/>
    <p:sldId id="815" r:id="rId6"/>
    <p:sldId id="816" r:id="rId7"/>
    <p:sldId id="817" r:id="rId8"/>
    <p:sldId id="818" r:id="rId9"/>
    <p:sldId id="819" r:id="rId10"/>
    <p:sldId id="820" r:id="rId11"/>
    <p:sldId id="821" r:id="rId12"/>
    <p:sldId id="822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00FF"/>
    <a:srgbClr val="CFC1DB"/>
    <a:srgbClr val="0000FF"/>
    <a:srgbClr val="006443"/>
    <a:srgbClr val="FED497"/>
    <a:srgbClr val="DFD5E7"/>
    <a:srgbClr val="FDE3E8"/>
    <a:srgbClr val="FCD1D9"/>
    <a:srgbClr val="343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62" d="100"/>
          <a:sy n="62" d="100"/>
        </p:scale>
        <p:origin x="102" y="103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2026/8/20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二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5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52990" y="214046"/>
            <a:ext cx="2418283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952990" y="214043"/>
            <a:ext cx="251064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揭示课题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52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2026/8/20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巩固运用，沟通联系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06484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整理和复习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分数乘法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23030" y="1366684"/>
            <a:ext cx="10700276" cy="4623568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51135" y="1380944"/>
            <a:ext cx="10473821" cy="4534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通过对分数乘法知识的复习，帮助学生进一步理解分数乘法的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意义，熟练地掌握分数乘法的计算方法，并应用乘法运算律进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行简便计算，能灵活地解决一步计算和两步计算的实际问题；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经历回顾、整理、练习、订正的过程，培养自我整理能力和综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合应用能力；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在整理和复习的过程中，使学生养成良好的计算习惯，体会收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获的喜悦，感悟知识的价值。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DBF9A1DA-C441-21D4-CA27-C8679877C3D6}"/>
              </a:ext>
            </a:extLst>
          </p:cNvPr>
          <p:cNvGrpSpPr/>
          <p:nvPr/>
        </p:nvGrpSpPr>
        <p:grpSpPr>
          <a:xfrm>
            <a:off x="968050" y="3051109"/>
            <a:ext cx="9239643" cy="1379544"/>
            <a:chOff x="646313" y="4033585"/>
            <a:chExt cx="9239643" cy="137954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3613205-B42A-64BC-6EA4-85FA0347F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313" y="4096489"/>
              <a:ext cx="1277484" cy="1289313"/>
            </a:xfrm>
            <a:prstGeom prst="rect">
              <a:avLst/>
            </a:prstGeom>
          </p:spPr>
        </p:pic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69A7DF70-59AE-3094-647C-B49071AC1AB0}"/>
                </a:ext>
              </a:extLst>
            </p:cNvPr>
            <p:cNvSpPr/>
            <p:nvPr/>
          </p:nvSpPr>
          <p:spPr bwMode="auto">
            <a:xfrm>
              <a:off x="2565922" y="4033585"/>
              <a:ext cx="7320034" cy="1379544"/>
            </a:xfrm>
            <a:prstGeom prst="wedgeRoundRectCallout">
              <a:avLst>
                <a:gd name="adj1" fmla="val -59017"/>
                <a:gd name="adj2" fmla="val -20928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905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lIns="90000" tIns="46800" rIns="90000" bIns="46800" anchor="ctr"/>
            <a:lstStyle/>
            <a:p>
              <a:pPr algn="ctr" latinLnBrk="1">
                <a:lnSpc>
                  <a:spcPct val="130000"/>
                </a:lnSpc>
                <a:spcBef>
                  <a:spcPct val="50000"/>
                </a:spcBef>
                <a:defRPr/>
              </a:pPr>
              <a:r>
                <a:rPr lang="zh-CN" altLang="en-US" sz="2800" b="1" dirty="0">
                  <a:latin typeface="+mj-ea"/>
                  <a:ea typeface="+mj-ea"/>
                </a:rPr>
                <a:t>以小组为单位合作整理本单元所学的知识，并以简单明了的方式记录下来。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197ECFD7-1A1F-8667-D3BC-BCF6A1E5067D}"/>
              </a:ext>
            </a:extLst>
          </p:cNvPr>
          <p:cNvSpPr txBox="1"/>
          <p:nvPr/>
        </p:nvSpPr>
        <p:spPr>
          <a:xfrm>
            <a:off x="856080" y="1346874"/>
            <a:ext cx="10657894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同学们，这一单元我们学习了分数乘法有关的内容。</a:t>
            </a:r>
            <a:endParaRPr lang="en-US" altLang="zh-CN" dirty="0"/>
          </a:p>
          <a:p>
            <a:r>
              <a:rPr lang="zh-CN" altLang="en-US" dirty="0"/>
              <a:t>这节课，我们就一起来对所学的知识进行整理和复习。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3FA1C75-E261-E6A6-D592-8B20868AF9C0}"/>
              </a:ext>
            </a:extLst>
          </p:cNvPr>
          <p:cNvSpPr txBox="1"/>
          <p:nvPr/>
        </p:nvSpPr>
        <p:spPr>
          <a:xfrm>
            <a:off x="366858" y="3753053"/>
            <a:ext cx="1648558" cy="5598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/>
            <a:r>
              <a:rPr lang="zh-CN" altLang="en-US" sz="2800" dirty="0"/>
              <a:t>分数乘法</a:t>
            </a:r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A597BE90-5EF1-E874-A01A-62ED86E93AE9}"/>
              </a:ext>
            </a:extLst>
          </p:cNvPr>
          <p:cNvSpPr/>
          <p:nvPr/>
        </p:nvSpPr>
        <p:spPr>
          <a:xfrm>
            <a:off x="2083691" y="2505317"/>
            <a:ext cx="252000" cy="3060000"/>
          </a:xfrm>
          <a:prstGeom prst="leftBrace">
            <a:avLst>
              <a:gd name="adj1" fmla="val 28333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7D2F840E-6BA1-19F7-0B96-36C0A9904BD3}"/>
              </a:ext>
            </a:extLst>
          </p:cNvPr>
          <p:cNvSpPr/>
          <p:nvPr/>
        </p:nvSpPr>
        <p:spPr>
          <a:xfrm>
            <a:off x="4147458" y="983931"/>
            <a:ext cx="252000" cy="3462163"/>
          </a:xfrm>
          <a:prstGeom prst="leftBrace">
            <a:avLst>
              <a:gd name="adj1" fmla="val 28333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D8BC94-38BC-8CFA-3DA1-D7A14E85C56A}"/>
              </a:ext>
            </a:extLst>
          </p:cNvPr>
          <p:cNvSpPr txBox="1"/>
          <p:nvPr/>
        </p:nvSpPr>
        <p:spPr>
          <a:xfrm>
            <a:off x="4380795" y="983932"/>
            <a:ext cx="727758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几个相同分数的和（与整数乘法意义相同）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93E45F1-4007-9FE7-48A4-108C957B06CD}"/>
              </a:ext>
            </a:extLst>
          </p:cNvPr>
          <p:cNvSpPr txBox="1"/>
          <p:nvPr/>
        </p:nvSpPr>
        <p:spPr>
          <a:xfrm>
            <a:off x="4380795" y="1893225"/>
            <a:ext cx="7618369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一个数的几分之几（“一个数的几倍”的扩展）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1786C86-4390-9B1F-11C8-21E01D102318}"/>
              </a:ext>
            </a:extLst>
          </p:cNvPr>
          <p:cNvGrpSpPr/>
          <p:nvPr/>
        </p:nvGrpSpPr>
        <p:grpSpPr>
          <a:xfrm>
            <a:off x="4380795" y="2741060"/>
            <a:ext cx="5927771" cy="910762"/>
            <a:chOff x="4380795" y="2041409"/>
            <a:chExt cx="5927771" cy="91076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80465A5-4332-3ECA-42DF-4956F763D69C}"/>
                </a:ext>
              </a:extLst>
            </p:cNvPr>
            <p:cNvSpPr txBox="1"/>
            <p:nvPr/>
          </p:nvSpPr>
          <p:spPr>
            <a:xfrm>
              <a:off x="4380795" y="2193271"/>
              <a:ext cx="2169294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2800" b="1">
                  <a:latin typeface="+mn-lt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计算方法：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0FD16671-69F9-0B6B-FD81-C04ED018E2DD}"/>
                    </a:ext>
                  </a:extLst>
                </p:cNvPr>
                <p:cNvSpPr txBox="1"/>
                <p:nvPr/>
              </p:nvSpPr>
              <p:spPr bwMode="auto">
                <a:xfrm>
                  <a:off x="5945231" y="2041409"/>
                  <a:ext cx="2267744" cy="91076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spcBef>
                      <a:spcPts val="0"/>
                    </a:spcBef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800" b="1" i="1" smtClean="0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黑体" panose="02010609060101010101" pitchFamily="49" charset="-122"/>
                              </a:rPr>
                              <m:t>b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黑体" panose="02010609060101010101" pitchFamily="49" charset="-122"/>
                              </a:rPr>
                              <m:t>a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1" smtClean="0">
                            <a:latin typeface="+mn-lt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黑体" panose="02010609060101010101" pitchFamily="49" charset="-122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黑体" panose="02010609060101010101" pitchFamily="49" charset="-122"/>
                              </a:rPr>
                              <m:t>c</m:t>
                            </m:r>
                          </m:den>
                        </m:f>
                        <m:r>
                          <m:rPr>
                            <m:nor/>
                          </m:rPr>
                          <a:rPr lang="en-US" altLang="zh-CN" sz="2800" b="1" i="1" smtClean="0">
                            <a:latin typeface="+mn-lt"/>
                            <a:ea typeface="黑体" panose="02010609060101010101" pitchFamily="49" charset="-122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800" b="1" i="1">
                                <a:latin typeface="Cambria Math" panose="02040503050406030204" pitchFamily="18" charset="0"/>
                                <a:ea typeface="黑体" panose="02010609060101010101" pitchFamily="49" charset="-122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1" i="1">
                                <a:latin typeface="+mn-lt"/>
                                <a:ea typeface="黑体" panose="02010609060101010101" pitchFamily="49" charset="-122"/>
                              </a:rPr>
                              <m:t>b</m:t>
                            </m:r>
                            <m:r>
                              <m:rPr>
                                <m:nor/>
                              </m:rPr>
                              <a:rPr lang="en-US" altLang="zh-CN" sz="2800" b="1">
                                <a:latin typeface="+mn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Cambria Math" panose="02040503050406030204" pitchFamily="18" charset="0"/>
                              </a:rPr>
                              <m:t>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1" i="1">
                                <a:latin typeface="+mn-lt"/>
                                <a:ea typeface="黑体" panose="02010609060101010101" pitchFamily="49" charset="-122"/>
                              </a:rPr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altLang="zh-CN" sz="2800" b="1" smtClean="0">
                                <a:latin typeface="+mn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2800" b="1" i="1" smtClean="0">
                                <a:latin typeface="+mn-lt"/>
                                <a:ea typeface="Cambria Math" panose="02040503050406030204" pitchFamily="18" charset="0"/>
                              </a:rPr>
                              <m:t>c</m:t>
                            </m:r>
                          </m:den>
                        </m:f>
                      </m:oMath>
                    </m:oMathPara>
                  </a14:m>
                  <a:endParaRPr lang="en-US" altLang="zh-CN" sz="2800" b="1" i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mc:Choice>
          <mc:Fallback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0FD16671-69F9-0B6B-FD81-C04ED018E2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45231" y="2041409"/>
                  <a:ext cx="2267744" cy="91076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CB3A2A08-12AA-6D19-ADF3-3E9868C3DD53}"/>
                </a:ext>
              </a:extLst>
            </p:cNvPr>
            <p:cNvSpPr txBox="1"/>
            <p:nvPr/>
          </p:nvSpPr>
          <p:spPr>
            <a:xfrm>
              <a:off x="7882071" y="2235350"/>
              <a:ext cx="2426495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30000"/>
                </a:lnSpc>
                <a:defRPr sz="2800" b="1">
                  <a:latin typeface="+mn-lt"/>
                  <a:ea typeface="黑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zh-CN" altLang="en-US" dirty="0"/>
                <a:t>（</a:t>
              </a:r>
              <a:r>
                <a:rPr lang="en-US" altLang="zh-CN" i="1" dirty="0"/>
                <a:t>a</a:t>
              </a:r>
              <a:r>
                <a:rPr lang="zh-CN" altLang="en-US" dirty="0"/>
                <a:t>、</a:t>
              </a:r>
              <a:r>
                <a:rPr lang="en-US" altLang="zh-CN" i="1" dirty="0"/>
                <a:t>c</a:t>
              </a:r>
              <a:r>
                <a:rPr lang="en-US" altLang="zh-CN" dirty="0"/>
                <a:t> ≠ 0</a:t>
              </a:r>
              <a:r>
                <a:rPr lang="zh-CN" altLang="en-US" dirty="0"/>
                <a:t>）</a:t>
              </a: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C97F671F-5EA5-EE37-99A5-13D38551F360}"/>
              </a:ext>
            </a:extLst>
          </p:cNvPr>
          <p:cNvSpPr txBox="1"/>
          <p:nvPr/>
        </p:nvSpPr>
        <p:spPr>
          <a:xfrm>
            <a:off x="4380795" y="3907202"/>
            <a:ext cx="700255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混合运算顺序和运算律（与整数乘法相同）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F6E9CED-DDD1-EE49-4FC3-2CDF5B9A94C3}"/>
              </a:ext>
            </a:extLst>
          </p:cNvPr>
          <p:cNvSpPr txBox="1"/>
          <p:nvPr/>
        </p:nvSpPr>
        <p:spPr>
          <a:xfrm>
            <a:off x="4380796" y="4914909"/>
            <a:ext cx="665731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连续求一个数的几分之几是多少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91BE445-C957-698A-CA5C-C5076EC697A1}"/>
              </a:ext>
            </a:extLst>
          </p:cNvPr>
          <p:cNvSpPr txBox="1"/>
          <p:nvPr/>
        </p:nvSpPr>
        <p:spPr>
          <a:xfrm>
            <a:off x="4380796" y="5638675"/>
            <a:ext cx="665731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求比一个数多（少）几分之几的数是多少</a:t>
            </a:r>
          </a:p>
        </p:txBody>
      </p:sp>
      <p:sp>
        <p:nvSpPr>
          <p:cNvPr id="41" name="左大括号 40">
            <a:extLst>
              <a:ext uri="{FF2B5EF4-FFF2-40B4-BE49-F238E27FC236}">
                <a16:creationId xmlns:a16="http://schemas.microsoft.com/office/drawing/2014/main" id="{1DB824B4-B1A5-76A9-7437-C77EA194EC90}"/>
              </a:ext>
            </a:extLst>
          </p:cNvPr>
          <p:cNvSpPr/>
          <p:nvPr/>
        </p:nvSpPr>
        <p:spPr>
          <a:xfrm>
            <a:off x="4156789" y="4956856"/>
            <a:ext cx="252000" cy="1260000"/>
          </a:xfrm>
          <a:prstGeom prst="leftBrace">
            <a:avLst>
              <a:gd name="adj1" fmla="val 28333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040D87E-E187-75E1-2BB8-C37B3591FE6F}"/>
              </a:ext>
            </a:extLst>
          </p:cNvPr>
          <p:cNvSpPr txBox="1"/>
          <p:nvPr/>
        </p:nvSpPr>
        <p:spPr>
          <a:xfrm>
            <a:off x="2372939" y="2286056"/>
            <a:ext cx="1732532" cy="5598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/>
            <a:r>
              <a:rPr lang="zh-CN" altLang="en-US" sz="2800" dirty="0"/>
              <a:t>运算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05FC8E4-8327-9D95-7414-E25B024F515C}"/>
              </a:ext>
            </a:extLst>
          </p:cNvPr>
          <p:cNvSpPr txBox="1"/>
          <p:nvPr/>
        </p:nvSpPr>
        <p:spPr>
          <a:xfrm>
            <a:off x="2372939" y="5295426"/>
            <a:ext cx="1732532" cy="5598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ctr"/>
            <a:r>
              <a:rPr lang="zh-CN" altLang="en-US" sz="2800" dirty="0"/>
              <a:t>数量关系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19" grpId="0" animBg="1"/>
      <p:bldP spid="20" grpId="0"/>
      <p:bldP spid="22" grpId="0"/>
      <p:bldP spid="35" grpId="0"/>
      <p:bldP spid="39" grpId="0"/>
      <p:bldP spid="40" grpId="0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CE35755-FB6B-E5A2-1ACF-D5B16C4FA5B5}"/>
              </a:ext>
            </a:extLst>
          </p:cNvPr>
          <p:cNvSpPr txBox="1"/>
          <p:nvPr/>
        </p:nvSpPr>
        <p:spPr>
          <a:xfrm>
            <a:off x="6574607" y="868300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641480" y="1235119"/>
            <a:ext cx="10377976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40000"/>
              </a:lnSpc>
            </a:pPr>
            <a:r>
              <a:rPr lang="en-US" altLang="zh-CN" sz="3200" dirty="0"/>
              <a:t>1. </a:t>
            </a:r>
            <a:r>
              <a:rPr lang="zh-CN" altLang="en-US" sz="3200" dirty="0"/>
              <a:t>计算下面各题，再说一说分数乘法是怎样计算的。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A6EFF11-022B-51F2-B935-01958D4C9D93}"/>
                  </a:ext>
                </a:extLst>
              </p:cNvPr>
              <p:cNvSpPr txBox="1"/>
              <p:nvPr/>
            </p:nvSpPr>
            <p:spPr>
              <a:xfrm>
                <a:off x="1247971" y="2395822"/>
                <a:ext cx="153255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A6EFF11-022B-51F2-B935-01958D4C9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971" y="2395822"/>
                <a:ext cx="1532553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29E3F84-B37C-17AD-974A-8D064817AA69}"/>
                  </a:ext>
                </a:extLst>
              </p:cNvPr>
              <p:cNvSpPr txBox="1"/>
              <p:nvPr/>
            </p:nvSpPr>
            <p:spPr>
              <a:xfrm>
                <a:off x="3898794" y="2395822"/>
                <a:ext cx="213904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2.4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29E3F84-B37C-17AD-974A-8D064817AA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794" y="2395822"/>
                <a:ext cx="2139043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8B5A999-8736-CD89-30DC-D1225541AEC7}"/>
                  </a:ext>
                </a:extLst>
              </p:cNvPr>
              <p:cNvSpPr txBox="1"/>
              <p:nvPr/>
            </p:nvSpPr>
            <p:spPr>
              <a:xfrm>
                <a:off x="7788729" y="2395822"/>
                <a:ext cx="213904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8B5A999-8736-CD89-30DC-D1225541A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729" y="2395822"/>
                <a:ext cx="2139043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7EAAFD9-093E-8F7F-62E5-9780D73E19D3}"/>
                  </a:ext>
                </a:extLst>
              </p:cNvPr>
              <p:cNvSpPr txBox="1"/>
              <p:nvPr/>
            </p:nvSpPr>
            <p:spPr>
              <a:xfrm>
                <a:off x="998998" y="4027703"/>
                <a:ext cx="106602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7EAAFD9-093E-8F7F-62E5-9780D73E1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998" y="4027703"/>
                <a:ext cx="1066020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529616E-F27A-1FAE-8995-31D33DB54838}"/>
              </a:ext>
            </a:extLst>
          </p:cNvPr>
          <p:cNvCxnSpPr>
            <a:cxnSpLocks/>
          </p:cNvCxnSpPr>
          <p:nvPr/>
        </p:nvCxnSpPr>
        <p:spPr>
          <a:xfrm>
            <a:off x="1407759" y="3038173"/>
            <a:ext cx="57033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95344874-C8DF-F10E-311B-41665BF478D2}"/>
              </a:ext>
            </a:extLst>
          </p:cNvPr>
          <p:cNvCxnSpPr>
            <a:cxnSpLocks/>
          </p:cNvCxnSpPr>
          <p:nvPr/>
        </p:nvCxnSpPr>
        <p:spPr>
          <a:xfrm>
            <a:off x="2168044" y="2836991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812C6B4F-FE51-725C-B648-0235DE1298DD}"/>
              </a:ext>
            </a:extLst>
          </p:cNvPr>
          <p:cNvSpPr txBox="1"/>
          <p:nvPr/>
        </p:nvSpPr>
        <p:spPr>
          <a:xfrm>
            <a:off x="2250075" y="2275965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949BE66-56E4-7742-3B0A-F577571E45B5}"/>
              </a:ext>
            </a:extLst>
          </p:cNvPr>
          <p:cNvSpPr txBox="1"/>
          <p:nvPr/>
        </p:nvSpPr>
        <p:spPr>
          <a:xfrm>
            <a:off x="1522677" y="3442648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3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3C74B6D-2DF3-254D-B7E0-182F7925C062}"/>
                  </a:ext>
                </a:extLst>
              </p:cNvPr>
              <p:cNvSpPr txBox="1"/>
              <p:nvPr/>
            </p:nvSpPr>
            <p:spPr>
              <a:xfrm>
                <a:off x="4031448" y="4018370"/>
                <a:ext cx="2238724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3C74B6D-2DF3-254D-B7E0-182F7925C0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448" y="4018370"/>
                <a:ext cx="2238724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B42DB4B-2D0C-C4B7-4796-D32E342CF3C4}"/>
              </a:ext>
            </a:extLst>
          </p:cNvPr>
          <p:cNvCxnSpPr>
            <a:cxnSpLocks/>
          </p:cNvCxnSpPr>
          <p:nvPr/>
        </p:nvCxnSpPr>
        <p:spPr>
          <a:xfrm>
            <a:off x="5320904" y="4745494"/>
            <a:ext cx="384982" cy="256693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00669AA6-892B-AE2D-1B67-C7BA97DAC343}"/>
              </a:ext>
            </a:extLst>
          </p:cNvPr>
          <p:cNvCxnSpPr>
            <a:cxnSpLocks/>
          </p:cNvCxnSpPr>
          <p:nvPr/>
        </p:nvCxnSpPr>
        <p:spPr>
          <a:xfrm>
            <a:off x="4580167" y="4101862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2586283C-C6A2-DDBF-10BD-AE476C607B6B}"/>
              </a:ext>
            </a:extLst>
          </p:cNvPr>
          <p:cNvSpPr txBox="1"/>
          <p:nvPr/>
        </p:nvSpPr>
        <p:spPr>
          <a:xfrm>
            <a:off x="4615543" y="354083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3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9AF1C89-14D4-F93D-4FB4-A8597B051678}"/>
              </a:ext>
            </a:extLst>
          </p:cNvPr>
          <p:cNvSpPr txBox="1"/>
          <p:nvPr/>
        </p:nvSpPr>
        <p:spPr>
          <a:xfrm>
            <a:off x="5347104" y="504522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8177198-544A-4784-04D9-909046039D88}"/>
              </a:ext>
            </a:extLst>
          </p:cNvPr>
          <p:cNvSpPr txBox="1"/>
          <p:nvPr/>
        </p:nvSpPr>
        <p:spPr>
          <a:xfrm>
            <a:off x="4022117" y="5576583"/>
            <a:ext cx="22387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</a:rPr>
              <a:t>= 0.9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DE37BF02-2898-AAFC-369C-52ABBA1419C6}"/>
              </a:ext>
            </a:extLst>
          </p:cNvPr>
          <p:cNvCxnSpPr>
            <a:cxnSpLocks/>
          </p:cNvCxnSpPr>
          <p:nvPr/>
        </p:nvCxnSpPr>
        <p:spPr>
          <a:xfrm>
            <a:off x="9078256" y="3076950"/>
            <a:ext cx="616249" cy="2914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9DEE41D1-095D-C394-2266-C47C8AB6BA73}"/>
              </a:ext>
            </a:extLst>
          </p:cNvPr>
          <p:cNvCxnSpPr>
            <a:cxnSpLocks/>
          </p:cNvCxnSpPr>
          <p:nvPr/>
        </p:nvCxnSpPr>
        <p:spPr>
          <a:xfrm>
            <a:off x="8163121" y="2459673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5C40EA0C-37C9-DB39-9D8E-22413A3A442D}"/>
              </a:ext>
            </a:extLst>
          </p:cNvPr>
          <p:cNvSpPr txBox="1"/>
          <p:nvPr/>
        </p:nvSpPr>
        <p:spPr>
          <a:xfrm>
            <a:off x="8198497" y="1898647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B59D825-986D-4AD8-F317-DA7E0FB5E21F}"/>
              </a:ext>
            </a:extLst>
          </p:cNvPr>
          <p:cNvSpPr txBox="1"/>
          <p:nvPr/>
        </p:nvSpPr>
        <p:spPr>
          <a:xfrm>
            <a:off x="9216133" y="3372887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6CA08CDF-7818-3D6F-876B-F4A347B9E1C7}"/>
              </a:ext>
            </a:extLst>
          </p:cNvPr>
          <p:cNvCxnSpPr>
            <a:cxnSpLocks/>
          </p:cNvCxnSpPr>
          <p:nvPr/>
        </p:nvCxnSpPr>
        <p:spPr>
          <a:xfrm>
            <a:off x="8114906" y="3062821"/>
            <a:ext cx="616249" cy="2914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02DE717D-9F12-48B5-BAEC-B15006AC2DBE}"/>
              </a:ext>
            </a:extLst>
          </p:cNvPr>
          <p:cNvCxnSpPr>
            <a:cxnSpLocks/>
          </p:cNvCxnSpPr>
          <p:nvPr/>
        </p:nvCxnSpPr>
        <p:spPr>
          <a:xfrm>
            <a:off x="9133504" y="2496995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022AB813-817D-72BC-7EE1-9DA43699ED37}"/>
              </a:ext>
            </a:extLst>
          </p:cNvPr>
          <p:cNvSpPr txBox="1"/>
          <p:nvPr/>
        </p:nvSpPr>
        <p:spPr>
          <a:xfrm>
            <a:off x="9168880" y="1935969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1F461F9-8209-EA15-6149-22F94169E422}"/>
              </a:ext>
            </a:extLst>
          </p:cNvPr>
          <p:cNvSpPr txBox="1"/>
          <p:nvPr/>
        </p:nvSpPr>
        <p:spPr>
          <a:xfrm>
            <a:off x="8252783" y="3358758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0965F055-EFD3-CFA5-0CC6-CAD46E2CCE54}"/>
                  </a:ext>
                </a:extLst>
              </p:cNvPr>
              <p:cNvSpPr txBox="1"/>
              <p:nvPr/>
            </p:nvSpPr>
            <p:spPr>
              <a:xfrm>
                <a:off x="7801014" y="4027703"/>
                <a:ext cx="106602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0965F055-EFD3-CFA5-0CC6-CAD46E2CC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1014" y="4027703"/>
                <a:ext cx="1066020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2" grpId="0"/>
      <p:bldP spid="33" grpId="0"/>
      <p:bldP spid="34" grpId="0"/>
      <p:bldP spid="37" grpId="0"/>
      <p:bldP spid="38" grpId="0"/>
      <p:bldP spid="41" grpId="0"/>
      <p:bldP spid="46" grpId="0"/>
      <p:bldP spid="47" grpId="0"/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809C9E2-AE86-C2B3-8A36-9502F0168647}"/>
                  </a:ext>
                </a:extLst>
              </p:cNvPr>
              <p:cNvSpPr txBox="1"/>
              <p:nvPr/>
            </p:nvSpPr>
            <p:spPr>
              <a:xfrm>
                <a:off x="1341278" y="893590"/>
                <a:ext cx="194309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26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809C9E2-AE86-C2B3-8A36-9502F01686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278" y="893590"/>
                <a:ext cx="1943098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EA5B3D8-9E69-DBC5-188F-207CF659506E}"/>
                  </a:ext>
                </a:extLst>
              </p:cNvPr>
              <p:cNvSpPr txBox="1"/>
              <p:nvPr/>
            </p:nvSpPr>
            <p:spPr>
              <a:xfrm>
                <a:off x="4308412" y="893590"/>
                <a:ext cx="213904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7EA5B3D8-9E69-DBC5-188F-207CF65950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412" y="893590"/>
                <a:ext cx="2139043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F0F577E-34D9-DAED-652A-33E247EC005A}"/>
                  </a:ext>
                </a:extLst>
              </p:cNvPr>
              <p:cNvSpPr txBox="1"/>
              <p:nvPr/>
            </p:nvSpPr>
            <p:spPr>
              <a:xfrm>
                <a:off x="7882036" y="893590"/>
                <a:ext cx="2139043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BF0F577E-34D9-DAED-652A-33E247EC0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036" y="893590"/>
                <a:ext cx="2139043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46A9B5F9-7EE3-4EE6-1C55-E1CE158D71DD}"/>
              </a:ext>
            </a:extLst>
          </p:cNvPr>
          <p:cNvCxnSpPr>
            <a:cxnSpLocks/>
          </p:cNvCxnSpPr>
          <p:nvPr/>
        </p:nvCxnSpPr>
        <p:spPr>
          <a:xfrm>
            <a:off x="2433115" y="1537397"/>
            <a:ext cx="616249" cy="2914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235452C-D6F3-2A14-8BF7-482B9F652853}"/>
              </a:ext>
            </a:extLst>
          </p:cNvPr>
          <p:cNvCxnSpPr>
            <a:cxnSpLocks/>
          </p:cNvCxnSpPr>
          <p:nvPr/>
        </p:nvCxnSpPr>
        <p:spPr>
          <a:xfrm>
            <a:off x="1630021" y="1287603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C23E7696-F11F-7EFD-895B-1DDCF913514A}"/>
              </a:ext>
            </a:extLst>
          </p:cNvPr>
          <p:cNvSpPr txBox="1"/>
          <p:nvPr/>
        </p:nvSpPr>
        <p:spPr>
          <a:xfrm>
            <a:off x="1703648" y="764383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10FAC6-D918-372C-C3F5-F6D3FF2D29C0}"/>
              </a:ext>
            </a:extLst>
          </p:cNvPr>
          <p:cNvSpPr txBox="1"/>
          <p:nvPr/>
        </p:nvSpPr>
        <p:spPr>
          <a:xfrm>
            <a:off x="2684922" y="1911113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94C882-AC8D-5463-D488-D210F06BCFE8}"/>
              </a:ext>
            </a:extLst>
          </p:cNvPr>
          <p:cNvSpPr txBox="1"/>
          <p:nvPr/>
        </p:nvSpPr>
        <p:spPr>
          <a:xfrm>
            <a:off x="1341278" y="2536258"/>
            <a:ext cx="22387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</a:rPr>
              <a:t>= 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51B598AF-74F7-4294-B454-8AF5A0A8470D}"/>
              </a:ext>
            </a:extLst>
          </p:cNvPr>
          <p:cNvCxnSpPr>
            <a:cxnSpLocks/>
          </p:cNvCxnSpPr>
          <p:nvPr/>
        </p:nvCxnSpPr>
        <p:spPr>
          <a:xfrm>
            <a:off x="5540209" y="1612041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E3360BE-9657-5B8E-EE7C-EC7B893DD40A}"/>
              </a:ext>
            </a:extLst>
          </p:cNvPr>
          <p:cNvCxnSpPr>
            <a:cxnSpLocks/>
          </p:cNvCxnSpPr>
          <p:nvPr/>
        </p:nvCxnSpPr>
        <p:spPr>
          <a:xfrm>
            <a:off x="4797922" y="972144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1018E75-B81A-6240-B9CA-796D6C9EA84E}"/>
              </a:ext>
            </a:extLst>
          </p:cNvPr>
          <p:cNvSpPr txBox="1"/>
          <p:nvPr/>
        </p:nvSpPr>
        <p:spPr>
          <a:xfrm>
            <a:off x="4848066" y="465802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3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ED314D-EBE5-4DA9-2561-7D99AD21DBC2}"/>
              </a:ext>
            </a:extLst>
          </p:cNvPr>
          <p:cNvSpPr txBox="1"/>
          <p:nvPr/>
        </p:nvSpPr>
        <p:spPr>
          <a:xfrm>
            <a:off x="5575113" y="1901782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8E58CD2-36BB-ADFE-6006-36DA94121B0F}"/>
                  </a:ext>
                </a:extLst>
              </p:cNvPr>
              <p:cNvSpPr txBox="1"/>
              <p:nvPr/>
            </p:nvSpPr>
            <p:spPr>
              <a:xfrm>
                <a:off x="4331171" y="2425002"/>
                <a:ext cx="106602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28E58CD2-36BB-ADFE-6006-36DA94121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171" y="2425002"/>
                <a:ext cx="1066020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2364304-F7E2-6FD4-9D74-CBBEB358E3A8}"/>
              </a:ext>
            </a:extLst>
          </p:cNvPr>
          <p:cNvCxnSpPr>
            <a:cxnSpLocks/>
          </p:cNvCxnSpPr>
          <p:nvPr/>
        </p:nvCxnSpPr>
        <p:spPr>
          <a:xfrm>
            <a:off x="8162210" y="1558463"/>
            <a:ext cx="616249" cy="29140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48FA601-DACD-E653-C9ED-9DF3E8ADD306}"/>
              </a:ext>
            </a:extLst>
          </p:cNvPr>
          <p:cNvCxnSpPr>
            <a:cxnSpLocks/>
          </p:cNvCxnSpPr>
          <p:nvPr/>
        </p:nvCxnSpPr>
        <p:spPr>
          <a:xfrm>
            <a:off x="9220614" y="979691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3F883FE-A87C-B507-DEF3-75DCE370B721}"/>
              </a:ext>
            </a:extLst>
          </p:cNvPr>
          <p:cNvSpPr txBox="1"/>
          <p:nvPr/>
        </p:nvSpPr>
        <p:spPr>
          <a:xfrm>
            <a:off x="9260887" y="429534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2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42C868D-74FA-D2EC-4CFB-7F2FCB55E488}"/>
              </a:ext>
            </a:extLst>
          </p:cNvPr>
          <p:cNvSpPr txBox="1"/>
          <p:nvPr/>
        </p:nvSpPr>
        <p:spPr>
          <a:xfrm>
            <a:off x="8363508" y="1929775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236AD3B-D215-9304-7FBB-22F01ED3ACF2}"/>
                  </a:ext>
                </a:extLst>
              </p:cNvPr>
              <p:cNvSpPr txBox="1"/>
              <p:nvPr/>
            </p:nvSpPr>
            <p:spPr>
              <a:xfrm>
                <a:off x="7848811" y="2462326"/>
                <a:ext cx="1066020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236AD3B-D215-9304-7FBB-22F01ED3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811" y="2462326"/>
                <a:ext cx="1066020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D5284A34-6EB9-AD66-B4F7-2D6B717037B9}"/>
              </a:ext>
            </a:extLst>
          </p:cNvPr>
          <p:cNvSpPr txBox="1"/>
          <p:nvPr/>
        </p:nvSpPr>
        <p:spPr>
          <a:xfrm>
            <a:off x="1380929" y="3960906"/>
            <a:ext cx="9834466" cy="1947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① 分数乘整数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、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分数乘小数都可以转化成分数乘分数计算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en-US" altLang="zh-CN" sz="2800" b="1" dirty="0">
              <a:solidFill>
                <a:srgbClr val="0066FF"/>
              </a:solidFill>
              <a:latin typeface="FZSSK--GBK1-0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② 用分子相乘的积作分子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分母相乘的积作分母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en-US" altLang="zh-CN" sz="2800" b="1" i="0" u="none" strike="noStrike" baseline="0" dirty="0">
              <a:solidFill>
                <a:srgbClr val="0066FF"/>
              </a:solidFill>
              <a:latin typeface="FZSSK--GBK1-0"/>
            </a:endParaRPr>
          </a:p>
          <a:p>
            <a:pPr algn="l">
              <a:lnSpc>
                <a:spcPct val="15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③ 能约分的可以先约分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再计算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zh-CN" altLang="en-US" sz="2800" b="1" dirty="0"/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6F2EDD9-078F-1AC0-18DA-CFCEE77D55A9}"/>
              </a:ext>
            </a:extLst>
          </p:cNvPr>
          <p:cNvSpPr/>
          <p:nvPr/>
        </p:nvSpPr>
        <p:spPr>
          <a:xfrm>
            <a:off x="933061" y="3886257"/>
            <a:ext cx="10282334" cy="2299937"/>
          </a:xfrm>
          <a:prstGeom prst="roundRect">
            <a:avLst>
              <a:gd name="adj" fmla="val 6512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208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2" grpId="0"/>
      <p:bldP spid="16" grpId="0"/>
      <p:bldP spid="18" grpId="0"/>
      <p:bldP spid="19" grpId="0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6A97CA2-433D-AA8D-A63E-AB2D7EE1C525}"/>
              </a:ext>
            </a:extLst>
          </p:cNvPr>
          <p:cNvSpPr txBox="1"/>
          <p:nvPr/>
        </p:nvSpPr>
        <p:spPr>
          <a:xfrm>
            <a:off x="510851" y="491804"/>
            <a:ext cx="10620568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4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用运算律进行简便计算，并说一说运用了什么运算律。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41F0F7-AB68-AC55-1AE9-B6D3DEBE5114}"/>
                  </a:ext>
                </a:extLst>
              </p:cNvPr>
              <p:cNvSpPr txBox="1"/>
              <p:nvPr/>
            </p:nvSpPr>
            <p:spPr>
              <a:xfrm>
                <a:off x="1041726" y="1361809"/>
                <a:ext cx="2391940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41F0F7-AB68-AC55-1AE9-B6D3DEBE5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26" y="1361809"/>
                <a:ext cx="2391940" cy="1027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7779632-7732-53EA-144E-9D70D832B14F}"/>
                  </a:ext>
                </a:extLst>
              </p:cNvPr>
              <p:cNvSpPr txBox="1"/>
              <p:nvPr/>
            </p:nvSpPr>
            <p:spPr>
              <a:xfrm>
                <a:off x="4363914" y="1276144"/>
                <a:ext cx="3025936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5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latin typeface="+mj-lt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15</m:t>
                      </m:r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7779632-7732-53EA-144E-9D70D832B1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914" y="1276144"/>
                <a:ext cx="3025936" cy="11988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19151EA-B413-7CFC-9D3A-F3E0DC4BAA50}"/>
                  </a:ext>
                </a:extLst>
              </p:cNvPr>
              <p:cNvSpPr txBox="1"/>
              <p:nvPr/>
            </p:nvSpPr>
            <p:spPr>
              <a:xfrm>
                <a:off x="8244964" y="1345586"/>
                <a:ext cx="3231696" cy="1059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19151EA-B413-7CFC-9D3A-F3E0DC4BAA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964" y="1345586"/>
                <a:ext cx="3231696" cy="10599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439130D-22C7-F373-C147-23470FA659D6}"/>
                  </a:ext>
                </a:extLst>
              </p:cNvPr>
              <p:cNvSpPr txBox="1"/>
              <p:nvPr/>
            </p:nvSpPr>
            <p:spPr>
              <a:xfrm>
                <a:off x="613490" y="2938982"/>
                <a:ext cx="3138391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439130D-22C7-F373-C147-23470FA65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90" y="2938982"/>
                <a:ext cx="3138391" cy="1027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4BCA915-792E-077B-DD62-BB5DD515CED1}"/>
              </a:ext>
            </a:extLst>
          </p:cNvPr>
          <p:cNvCxnSpPr>
            <a:cxnSpLocks/>
          </p:cNvCxnSpPr>
          <p:nvPr/>
        </p:nvCxnSpPr>
        <p:spPr>
          <a:xfrm>
            <a:off x="1041726" y="3683436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FD476D45-C4C1-51B0-7A17-4E426017E731}"/>
              </a:ext>
            </a:extLst>
          </p:cNvPr>
          <p:cNvCxnSpPr>
            <a:cxnSpLocks/>
          </p:cNvCxnSpPr>
          <p:nvPr/>
        </p:nvCxnSpPr>
        <p:spPr>
          <a:xfrm>
            <a:off x="1564233" y="2998028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BE9356FE-7208-3A6B-76A0-134825059187}"/>
              </a:ext>
            </a:extLst>
          </p:cNvPr>
          <p:cNvSpPr txBox="1"/>
          <p:nvPr/>
        </p:nvSpPr>
        <p:spPr>
          <a:xfrm>
            <a:off x="1644780" y="2525322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0DAC472-F38E-4C16-29C7-5DBF53978EAF}"/>
              </a:ext>
            </a:extLst>
          </p:cNvPr>
          <p:cNvSpPr txBox="1"/>
          <p:nvPr/>
        </p:nvSpPr>
        <p:spPr>
          <a:xfrm>
            <a:off x="1069719" y="389086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10919D9-617D-8F47-4DAF-5909024E9C78}"/>
              </a:ext>
            </a:extLst>
          </p:cNvPr>
          <p:cNvCxnSpPr>
            <a:cxnSpLocks/>
          </p:cNvCxnSpPr>
          <p:nvPr/>
        </p:nvCxnSpPr>
        <p:spPr>
          <a:xfrm>
            <a:off x="1620901" y="3683436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1BBDE3CF-23B6-CC8F-67A2-1819F48E605F}"/>
              </a:ext>
            </a:extLst>
          </p:cNvPr>
          <p:cNvCxnSpPr>
            <a:cxnSpLocks/>
          </p:cNvCxnSpPr>
          <p:nvPr/>
        </p:nvCxnSpPr>
        <p:spPr>
          <a:xfrm>
            <a:off x="2385569" y="3014090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4C548D0E-6565-AD10-71C8-61DF9336AB53}"/>
              </a:ext>
            </a:extLst>
          </p:cNvPr>
          <p:cNvSpPr txBox="1"/>
          <p:nvPr/>
        </p:nvSpPr>
        <p:spPr>
          <a:xfrm>
            <a:off x="2438125" y="2541384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34599BC-5B94-06AA-AAE9-F8B8CDF088CA}"/>
              </a:ext>
            </a:extLst>
          </p:cNvPr>
          <p:cNvSpPr txBox="1"/>
          <p:nvPr/>
        </p:nvSpPr>
        <p:spPr>
          <a:xfrm>
            <a:off x="1648894" y="389086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8766089-7156-73E0-CA30-5B26E5772C3F}"/>
                  </a:ext>
                </a:extLst>
              </p:cNvPr>
              <p:cNvSpPr txBox="1"/>
              <p:nvPr/>
            </p:nvSpPr>
            <p:spPr>
              <a:xfrm>
                <a:off x="613490" y="4562509"/>
                <a:ext cx="1550085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F8766089-7156-73E0-CA30-5B26E5772C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490" y="4562509"/>
                <a:ext cx="1550085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>
            <a:extLst>
              <a:ext uri="{FF2B5EF4-FFF2-40B4-BE49-F238E27FC236}">
                <a16:creationId xmlns:a16="http://schemas.microsoft.com/office/drawing/2014/main" id="{492AC480-828B-8740-7687-36990970F8DC}"/>
              </a:ext>
            </a:extLst>
          </p:cNvPr>
          <p:cNvSpPr/>
          <p:nvPr/>
        </p:nvSpPr>
        <p:spPr>
          <a:xfrm>
            <a:off x="796763" y="5849462"/>
            <a:ext cx="2323322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乘法交换律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24B7250-2FD3-D37C-67CA-7E5F2FD67836}"/>
                  </a:ext>
                </a:extLst>
              </p:cNvPr>
              <p:cNvSpPr txBox="1"/>
              <p:nvPr/>
            </p:nvSpPr>
            <p:spPr>
              <a:xfrm>
                <a:off x="4028494" y="2938982"/>
                <a:ext cx="392118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15+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924B7250-2FD3-D37C-67CA-7E5F2FD67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494" y="2938982"/>
                <a:ext cx="3921188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7612E7F-7FBB-9752-C0FC-B280A4B846E3}"/>
              </a:ext>
            </a:extLst>
          </p:cNvPr>
          <p:cNvCxnSpPr>
            <a:cxnSpLocks/>
          </p:cNvCxnSpPr>
          <p:nvPr/>
        </p:nvCxnSpPr>
        <p:spPr>
          <a:xfrm>
            <a:off x="4466061" y="3677072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053B593-9D33-DC44-986A-7D554301F5DD}"/>
              </a:ext>
            </a:extLst>
          </p:cNvPr>
          <p:cNvCxnSpPr>
            <a:cxnSpLocks/>
          </p:cNvCxnSpPr>
          <p:nvPr/>
        </p:nvCxnSpPr>
        <p:spPr>
          <a:xfrm>
            <a:off x="5090640" y="3357792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75A1EDC-C3D1-1095-2805-7F2E01E51B51}"/>
              </a:ext>
            </a:extLst>
          </p:cNvPr>
          <p:cNvSpPr txBox="1"/>
          <p:nvPr/>
        </p:nvSpPr>
        <p:spPr>
          <a:xfrm>
            <a:off x="5130913" y="2820083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3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ED1B6EA-8DA7-9D2C-2B6B-43FECDF4B912}"/>
              </a:ext>
            </a:extLst>
          </p:cNvPr>
          <p:cNvSpPr txBox="1"/>
          <p:nvPr/>
        </p:nvSpPr>
        <p:spPr>
          <a:xfrm>
            <a:off x="4506840" y="3915932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9610F703-D569-1B99-7200-0FC7C264AA4C}"/>
              </a:ext>
            </a:extLst>
          </p:cNvPr>
          <p:cNvCxnSpPr>
            <a:cxnSpLocks/>
          </p:cNvCxnSpPr>
          <p:nvPr/>
        </p:nvCxnSpPr>
        <p:spPr>
          <a:xfrm>
            <a:off x="5701247" y="3691525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D47EDEDB-8D0B-F85C-1AD2-CDEF290352B9}"/>
              </a:ext>
            </a:extLst>
          </p:cNvPr>
          <p:cNvCxnSpPr>
            <a:cxnSpLocks/>
          </p:cNvCxnSpPr>
          <p:nvPr/>
        </p:nvCxnSpPr>
        <p:spPr>
          <a:xfrm>
            <a:off x="6356604" y="3291274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812A81AB-DD1A-C046-D7CF-1A03E06EED75}"/>
              </a:ext>
            </a:extLst>
          </p:cNvPr>
          <p:cNvSpPr txBox="1"/>
          <p:nvPr/>
        </p:nvSpPr>
        <p:spPr>
          <a:xfrm>
            <a:off x="6396877" y="2716241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5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E891D5F-6854-FBEC-7363-1EEF828BA458}"/>
              </a:ext>
            </a:extLst>
          </p:cNvPr>
          <p:cNvSpPr txBox="1"/>
          <p:nvPr/>
        </p:nvSpPr>
        <p:spPr>
          <a:xfrm>
            <a:off x="5742026" y="393971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F06C123-C901-C4F4-775A-7B0E83DDB1E8}"/>
                  </a:ext>
                </a:extLst>
              </p:cNvPr>
              <p:cNvSpPr txBox="1"/>
              <p:nvPr/>
            </p:nvSpPr>
            <p:spPr>
              <a:xfrm>
                <a:off x="4075149" y="4450537"/>
                <a:ext cx="225116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3+10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F06C123-C901-C4F4-775A-7B0E83DDB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149" y="4450537"/>
                <a:ext cx="225116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B87B2EB-B8EB-C1BD-5151-C71C3B11FBCA}"/>
                  </a:ext>
                </a:extLst>
              </p:cNvPr>
              <p:cNvSpPr txBox="1"/>
              <p:nvPr/>
            </p:nvSpPr>
            <p:spPr>
              <a:xfrm>
                <a:off x="4075149" y="5082365"/>
                <a:ext cx="225116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13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B87B2EB-B8EB-C1BD-5151-C71C3B11F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149" y="5082365"/>
                <a:ext cx="2251162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矩形 32">
            <a:extLst>
              <a:ext uri="{FF2B5EF4-FFF2-40B4-BE49-F238E27FC236}">
                <a16:creationId xmlns:a16="http://schemas.microsoft.com/office/drawing/2014/main" id="{06EBBFA7-A3C9-9147-4DE6-4A067C8F945A}"/>
              </a:ext>
            </a:extLst>
          </p:cNvPr>
          <p:cNvSpPr/>
          <p:nvPr/>
        </p:nvSpPr>
        <p:spPr>
          <a:xfrm>
            <a:off x="4519677" y="5849462"/>
            <a:ext cx="2323322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乘法分配律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F70733C-A8BD-AF52-A3B1-FC9D353326B5}"/>
                  </a:ext>
                </a:extLst>
              </p:cNvPr>
              <p:cNvSpPr txBox="1"/>
              <p:nvPr/>
            </p:nvSpPr>
            <p:spPr>
              <a:xfrm>
                <a:off x="8003335" y="2724377"/>
                <a:ext cx="3381847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7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F70733C-A8BD-AF52-A3B1-FC9D35332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335" y="2724377"/>
                <a:ext cx="3381847" cy="11988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752F5AA-AF99-BF03-5CC1-3EEB1E396A9C}"/>
                  </a:ext>
                </a:extLst>
              </p:cNvPr>
              <p:cNvSpPr txBox="1"/>
              <p:nvPr/>
            </p:nvSpPr>
            <p:spPr>
              <a:xfrm>
                <a:off x="8003335" y="4179952"/>
                <a:ext cx="1419603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752F5AA-AF99-BF03-5CC1-3EEB1E396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335" y="4179952"/>
                <a:ext cx="1419603" cy="10275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矩形 35">
            <a:extLst>
              <a:ext uri="{FF2B5EF4-FFF2-40B4-BE49-F238E27FC236}">
                <a16:creationId xmlns:a16="http://schemas.microsoft.com/office/drawing/2014/main" id="{4499F60E-B6CF-1AC5-1011-D6D1FE58EF9E}"/>
              </a:ext>
            </a:extLst>
          </p:cNvPr>
          <p:cNvSpPr/>
          <p:nvPr/>
        </p:nvSpPr>
        <p:spPr>
          <a:xfrm>
            <a:off x="8307905" y="5849462"/>
            <a:ext cx="2926151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逆用乘法分配律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D720052-0ED0-ED2A-0BF0-F4E2B34391D1}"/>
              </a:ext>
            </a:extLst>
          </p:cNvPr>
          <p:cNvSpPr txBox="1"/>
          <p:nvPr/>
        </p:nvSpPr>
        <p:spPr>
          <a:xfrm>
            <a:off x="857396" y="251345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</a:t>
            </a:r>
            <a:r>
              <a:rPr lang="zh-CN" altLang="en-US" sz="1867" b="1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第</a:t>
            </a:r>
            <a:r>
              <a:rPr lang="en-US" altLang="zh-CN" sz="1867" b="1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31</a:t>
            </a:r>
            <a:r>
              <a:rPr lang="zh-CN" altLang="en-US" sz="1867" b="1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7657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8" grpId="0"/>
      <p:bldP spid="19" grpId="0"/>
      <p:bldP spid="20" grpId="0"/>
      <p:bldP spid="21" grpId="0" animBg="1"/>
      <p:bldP spid="22" grpId="0"/>
      <p:bldP spid="25" grpId="0"/>
      <p:bldP spid="26" grpId="0"/>
      <p:bldP spid="29" grpId="0"/>
      <p:bldP spid="30" grpId="0"/>
      <p:bldP spid="31" grpId="0"/>
      <p:bldP spid="32" grpId="0"/>
      <p:bldP spid="33" grpId="0" animBg="1"/>
      <p:bldP spid="34" grpId="0"/>
      <p:bldP spid="35" grpId="0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1FA5E03-BF9B-CC43-DA95-99EC773B68CF}"/>
                  </a:ext>
                </a:extLst>
              </p:cNvPr>
              <p:cNvSpPr txBox="1"/>
              <p:nvPr/>
            </p:nvSpPr>
            <p:spPr>
              <a:xfrm>
                <a:off x="948419" y="563200"/>
                <a:ext cx="2830478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11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1FA5E03-BF9B-CC43-DA95-99EC773B6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19" y="563200"/>
                <a:ext cx="2830478" cy="10175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102F074-E587-6E92-AD64-EB168E110E53}"/>
                  </a:ext>
                </a:extLst>
              </p:cNvPr>
              <p:cNvSpPr txBox="1"/>
              <p:nvPr/>
            </p:nvSpPr>
            <p:spPr>
              <a:xfrm>
                <a:off x="4797545" y="563200"/>
                <a:ext cx="269002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</a:rPr>
                        <m:t>+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+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102F074-E587-6E92-AD64-EB168E110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545" y="563200"/>
                <a:ext cx="2690029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678178C-85C9-4598-C35F-F1D438C91ED0}"/>
                  </a:ext>
                </a:extLst>
              </p:cNvPr>
              <p:cNvSpPr txBox="1"/>
              <p:nvPr/>
            </p:nvSpPr>
            <p:spPr>
              <a:xfrm>
                <a:off x="8021027" y="564515"/>
                <a:ext cx="3231696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0.75</m:t>
                      </m:r>
                      <m:r>
                        <m:rPr>
                          <m:nor/>
                        </m:rPr>
                        <a:rPr lang="en-US" altLang="zh-CN" sz="3200" i="0" smtClean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678178C-85C9-4598-C35F-F1D438C91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1027" y="564515"/>
                <a:ext cx="3231696" cy="10148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3041974-315D-0066-FFD0-6D71A0D8DB86}"/>
                  </a:ext>
                </a:extLst>
              </p:cNvPr>
              <p:cNvSpPr txBox="1"/>
              <p:nvPr/>
            </p:nvSpPr>
            <p:spPr>
              <a:xfrm>
                <a:off x="491218" y="2252043"/>
                <a:ext cx="374487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11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3041974-315D-0066-FFD0-6D71A0D8D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18" y="2252043"/>
                <a:ext cx="3744879" cy="10175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D891778-ED2E-B7E5-AABB-736CC4CBC6D1}"/>
              </a:ext>
            </a:extLst>
          </p:cNvPr>
          <p:cNvCxnSpPr>
            <a:cxnSpLocks/>
          </p:cNvCxnSpPr>
          <p:nvPr/>
        </p:nvCxnSpPr>
        <p:spPr>
          <a:xfrm>
            <a:off x="1011440" y="2960318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F9F2397-92D4-2199-97A5-4E2EE3FA01F1}"/>
              </a:ext>
            </a:extLst>
          </p:cNvPr>
          <p:cNvCxnSpPr>
            <a:cxnSpLocks/>
          </p:cNvCxnSpPr>
          <p:nvPr/>
        </p:nvCxnSpPr>
        <p:spPr>
          <a:xfrm>
            <a:off x="1753033" y="2362769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FD542D12-1864-2257-E64D-C63575A96364}"/>
              </a:ext>
            </a:extLst>
          </p:cNvPr>
          <p:cNvSpPr txBox="1"/>
          <p:nvPr/>
        </p:nvSpPr>
        <p:spPr>
          <a:xfrm>
            <a:off x="1793306" y="1825060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77F4E4B-46DA-26FE-563E-AA0F70CC9708}"/>
              </a:ext>
            </a:extLst>
          </p:cNvPr>
          <p:cNvSpPr txBox="1"/>
          <p:nvPr/>
        </p:nvSpPr>
        <p:spPr>
          <a:xfrm>
            <a:off x="1083668" y="323306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B959F0A-2581-75FE-2FDA-0037CE1B1845}"/>
              </a:ext>
            </a:extLst>
          </p:cNvPr>
          <p:cNvCxnSpPr>
            <a:cxnSpLocks/>
          </p:cNvCxnSpPr>
          <p:nvPr/>
        </p:nvCxnSpPr>
        <p:spPr>
          <a:xfrm>
            <a:off x="1792799" y="2996818"/>
            <a:ext cx="403391" cy="179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A004B76-32B6-4FD1-751F-3E4FC152F3E1}"/>
              </a:ext>
            </a:extLst>
          </p:cNvPr>
          <p:cNvCxnSpPr>
            <a:cxnSpLocks/>
          </p:cNvCxnSpPr>
          <p:nvPr/>
        </p:nvCxnSpPr>
        <p:spPr>
          <a:xfrm>
            <a:off x="993790" y="2303841"/>
            <a:ext cx="421041" cy="302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221F6856-03A7-5B1B-250C-CD5E3B5BDEEA}"/>
              </a:ext>
            </a:extLst>
          </p:cNvPr>
          <p:cNvSpPr txBox="1"/>
          <p:nvPr/>
        </p:nvSpPr>
        <p:spPr>
          <a:xfrm>
            <a:off x="1042888" y="1739351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2190C91-B194-9AA4-8A3D-CF3AED38414E}"/>
              </a:ext>
            </a:extLst>
          </p:cNvPr>
          <p:cNvSpPr txBox="1"/>
          <p:nvPr/>
        </p:nvSpPr>
        <p:spPr>
          <a:xfrm>
            <a:off x="1846365" y="3269566"/>
            <a:ext cx="3404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</a:rPr>
              <a:t>1</a:t>
            </a:r>
            <a:endParaRPr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4A48350-6F91-56AC-3459-469984784EF4}"/>
                  </a:ext>
                </a:extLst>
              </p:cNvPr>
              <p:cNvSpPr txBox="1"/>
              <p:nvPr/>
            </p:nvSpPr>
            <p:spPr>
              <a:xfrm>
                <a:off x="481887" y="3996868"/>
                <a:ext cx="192198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4A48350-6F91-56AC-3459-469984784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87" y="3996868"/>
                <a:ext cx="1921989" cy="10175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>
            <a:extLst>
              <a:ext uri="{FF2B5EF4-FFF2-40B4-BE49-F238E27FC236}">
                <a16:creationId xmlns:a16="http://schemas.microsoft.com/office/drawing/2014/main" id="{F0ADE70D-5938-7307-D293-455A655CC35D}"/>
              </a:ext>
            </a:extLst>
          </p:cNvPr>
          <p:cNvSpPr/>
          <p:nvPr/>
        </p:nvSpPr>
        <p:spPr>
          <a:xfrm>
            <a:off x="901721" y="5641657"/>
            <a:ext cx="2323322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乘法交换律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D27472A-AE5E-EC90-AA7C-B9F1608320F3}"/>
                  </a:ext>
                </a:extLst>
              </p:cNvPr>
              <p:cNvSpPr txBox="1"/>
              <p:nvPr/>
            </p:nvSpPr>
            <p:spPr>
              <a:xfrm>
                <a:off x="4439811" y="1836568"/>
                <a:ext cx="3099323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</a:rPr>
                        <m:t>+</m:t>
                      </m:r>
                      <m:d>
                        <m:d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AD27472A-AE5E-EC90-AA7C-B9F160832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1" y="1836568"/>
                <a:ext cx="3099323" cy="11988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B44035B-ECD5-DADE-77B7-D46BE84CD7DC}"/>
                  </a:ext>
                </a:extLst>
              </p:cNvPr>
              <p:cNvSpPr txBox="1"/>
              <p:nvPr/>
            </p:nvSpPr>
            <p:spPr>
              <a:xfrm>
                <a:off x="4439811" y="3152186"/>
                <a:ext cx="226889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</a:rPr>
                        <m:t>+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</m:t>
                      </m:r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B44035B-ECD5-DADE-77B7-D46BE84CD7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1" y="3152186"/>
                <a:ext cx="2268899" cy="101752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AFFB39-5BDB-B670-0A90-E9A2B635A98B}"/>
                  </a:ext>
                </a:extLst>
              </p:cNvPr>
              <p:cNvSpPr txBox="1"/>
              <p:nvPr/>
            </p:nvSpPr>
            <p:spPr>
              <a:xfrm>
                <a:off x="4439811" y="4286473"/>
                <a:ext cx="2268899" cy="10175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</m:t>
                      </m:r>
                      <m:f>
                        <m:fPr>
                          <m:ctrlPr>
                            <a:rPr lang="en-US" altLang="zh-CN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3AAFFB39-5BDB-B670-0A90-E9A2B635A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1" y="4286473"/>
                <a:ext cx="2268899" cy="10175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>
            <a:extLst>
              <a:ext uri="{FF2B5EF4-FFF2-40B4-BE49-F238E27FC236}">
                <a16:creationId xmlns:a16="http://schemas.microsoft.com/office/drawing/2014/main" id="{8722FBC1-D74E-1197-DB16-15A58C3DA1D7}"/>
              </a:ext>
            </a:extLst>
          </p:cNvPr>
          <p:cNvSpPr/>
          <p:nvPr/>
        </p:nvSpPr>
        <p:spPr>
          <a:xfrm>
            <a:off x="4633965" y="5641657"/>
            <a:ext cx="2323322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加法结合律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F057FB9-4A96-0E46-363E-263FEA5CEA34}"/>
                  </a:ext>
                </a:extLst>
              </p:cNvPr>
              <p:cNvSpPr txBox="1"/>
              <p:nvPr/>
            </p:nvSpPr>
            <p:spPr>
              <a:xfrm>
                <a:off x="7890396" y="1805486"/>
                <a:ext cx="3744879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0.75</m:t>
                          </m:r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8F057FB9-4A96-0E46-363E-263FEA5CEA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396" y="1805486"/>
                <a:ext cx="3744879" cy="11988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14BC67C-53E5-8213-0AA7-58622C5179C4}"/>
                  </a:ext>
                </a:extLst>
              </p:cNvPr>
              <p:cNvSpPr txBox="1"/>
              <p:nvPr/>
            </p:nvSpPr>
            <p:spPr>
              <a:xfrm>
                <a:off x="7890396" y="3156859"/>
                <a:ext cx="3744879" cy="11988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b="1" i="0" smtClean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3200" i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3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14BC67C-53E5-8213-0AA7-58622C517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396" y="3156859"/>
                <a:ext cx="3744879" cy="11988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836B0AE-35FE-F26C-8AD5-FA10AD9BB94A}"/>
                  </a:ext>
                </a:extLst>
              </p:cNvPr>
              <p:cNvSpPr txBox="1"/>
              <p:nvPr/>
            </p:nvSpPr>
            <p:spPr>
              <a:xfrm>
                <a:off x="7890396" y="4424141"/>
                <a:ext cx="2000053" cy="101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2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836B0AE-35FE-F26C-8AD5-FA10AD9BB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0396" y="4424141"/>
                <a:ext cx="2000053" cy="101489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矩形 29">
            <a:extLst>
              <a:ext uri="{FF2B5EF4-FFF2-40B4-BE49-F238E27FC236}">
                <a16:creationId xmlns:a16="http://schemas.microsoft.com/office/drawing/2014/main" id="{B5D6069F-4D40-BB7C-C2C4-624F16658694}"/>
              </a:ext>
            </a:extLst>
          </p:cNvPr>
          <p:cNvSpPr/>
          <p:nvPr/>
        </p:nvSpPr>
        <p:spPr>
          <a:xfrm>
            <a:off x="8456551" y="5641657"/>
            <a:ext cx="2815066" cy="6531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逆用乘法分配律</a:t>
            </a:r>
          </a:p>
        </p:txBody>
      </p:sp>
    </p:spTree>
    <p:extLst>
      <p:ext uri="{BB962C8B-B14F-4D97-AF65-F5344CB8AC3E}">
        <p14:creationId xmlns:p14="http://schemas.microsoft.com/office/powerpoint/2010/main" val="2998025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5" grpId="0"/>
      <p:bldP spid="16" grpId="0"/>
      <p:bldP spid="17" grpId="0"/>
      <p:bldP spid="22" grpId="0" animBg="1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18313E-4168-4FD4-9D91-BDB1280E8715}"/>
              </a:ext>
            </a:extLst>
          </p:cNvPr>
          <p:cNvSpPr txBox="1"/>
          <p:nvPr/>
        </p:nvSpPr>
        <p:spPr>
          <a:xfrm>
            <a:off x="857396" y="279338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3EB4CF2-6072-0714-291C-930F8D7FA6BE}"/>
              </a:ext>
            </a:extLst>
          </p:cNvPr>
          <p:cNvSpPr txBox="1"/>
          <p:nvPr/>
        </p:nvSpPr>
        <p:spPr>
          <a:xfrm>
            <a:off x="501519" y="612345"/>
            <a:ext cx="11161745" cy="15623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4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60000"/>
              </a:lnSpc>
            </a:pPr>
            <a:r>
              <a:rPr lang="en-US" altLang="zh-CN" dirty="0"/>
              <a:t>3. </a:t>
            </a:r>
            <a:r>
              <a:rPr lang="zh-CN" altLang="en-US" dirty="0"/>
              <a:t>深圳年平均日照时间约为 </a:t>
            </a:r>
            <a:r>
              <a:rPr lang="en-US" altLang="zh-CN" dirty="0"/>
              <a:t>1850 </a:t>
            </a:r>
            <a:r>
              <a:rPr lang="zh-CN" altLang="en-US" dirty="0"/>
              <a:t>小时，北京年平均日照时间 </a:t>
            </a:r>
            <a:endParaRPr lang="en-US" altLang="zh-CN" dirty="0"/>
          </a:p>
          <a:p>
            <a:pPr>
              <a:lnSpc>
                <a:spcPct val="16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比深圳多       。北京年平均日照时间大约为多少小时？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DEF52ED-28F6-80D9-052C-6F0F84E0DAEB}"/>
                  </a:ext>
                </a:extLst>
              </p:cNvPr>
              <p:cNvSpPr txBox="1"/>
              <p:nvPr/>
            </p:nvSpPr>
            <p:spPr>
              <a:xfrm>
                <a:off x="2605434" y="1379395"/>
                <a:ext cx="754169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37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DEF52ED-28F6-80D9-052C-6F0F84E0D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434" y="1379395"/>
                <a:ext cx="754169" cy="910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37F89618-56B6-43EA-6D5A-2BE6AC4C79EF}"/>
              </a:ext>
            </a:extLst>
          </p:cNvPr>
          <p:cNvSpPr/>
          <p:nvPr/>
        </p:nvSpPr>
        <p:spPr>
          <a:xfrm>
            <a:off x="1017037" y="2177354"/>
            <a:ext cx="261257" cy="225222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6C2A7AD-1C1B-B55E-1E70-B080B3DC0211}"/>
              </a:ext>
            </a:extLst>
          </p:cNvPr>
          <p:cNvSpPr/>
          <p:nvPr/>
        </p:nvSpPr>
        <p:spPr>
          <a:xfrm>
            <a:off x="1429918" y="2157306"/>
            <a:ext cx="746449" cy="56358"/>
          </a:xfrm>
          <a:custGeom>
            <a:avLst/>
            <a:gdLst>
              <a:gd name="csX0" fmla="*/ 0 w 746449"/>
              <a:gd name="csY0" fmla="*/ 28183 h 56358"/>
              <a:gd name="csX1" fmla="*/ 102637 w 746449"/>
              <a:gd name="csY1" fmla="*/ 37514 h 56358"/>
              <a:gd name="csX2" fmla="*/ 177282 w 746449"/>
              <a:gd name="csY2" fmla="*/ 191 h 56358"/>
              <a:gd name="csX3" fmla="*/ 261258 w 746449"/>
              <a:gd name="csY3" fmla="*/ 56175 h 56358"/>
              <a:gd name="csX4" fmla="*/ 335902 w 746449"/>
              <a:gd name="csY4" fmla="*/ 18853 h 56358"/>
              <a:gd name="csX5" fmla="*/ 419878 w 746449"/>
              <a:gd name="csY5" fmla="*/ 37514 h 56358"/>
              <a:gd name="csX6" fmla="*/ 550507 w 746449"/>
              <a:gd name="csY6" fmla="*/ 9522 h 56358"/>
              <a:gd name="csX7" fmla="*/ 587829 w 746449"/>
              <a:gd name="csY7" fmla="*/ 56175 h 56358"/>
              <a:gd name="csX8" fmla="*/ 653143 w 746449"/>
              <a:gd name="csY8" fmla="*/ 9522 h 56358"/>
              <a:gd name="csX9" fmla="*/ 746449 w 746449"/>
              <a:gd name="csY9" fmla="*/ 37514 h 56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746449" h="56358">
                <a:moveTo>
                  <a:pt x="0" y="28183"/>
                </a:moveTo>
                <a:cubicBezTo>
                  <a:pt x="36545" y="35181"/>
                  <a:pt x="73090" y="42179"/>
                  <a:pt x="102637" y="37514"/>
                </a:cubicBezTo>
                <a:cubicBezTo>
                  <a:pt x="132184" y="32849"/>
                  <a:pt x="150845" y="-2919"/>
                  <a:pt x="177282" y="191"/>
                </a:cubicBezTo>
                <a:cubicBezTo>
                  <a:pt x="203719" y="3301"/>
                  <a:pt x="234821" y="53065"/>
                  <a:pt x="261258" y="56175"/>
                </a:cubicBezTo>
                <a:cubicBezTo>
                  <a:pt x="287695" y="59285"/>
                  <a:pt x="309465" y="21963"/>
                  <a:pt x="335902" y="18853"/>
                </a:cubicBezTo>
                <a:cubicBezTo>
                  <a:pt x="362339" y="15743"/>
                  <a:pt x="384111" y="39069"/>
                  <a:pt x="419878" y="37514"/>
                </a:cubicBezTo>
                <a:cubicBezTo>
                  <a:pt x="455645" y="35959"/>
                  <a:pt x="522515" y="6412"/>
                  <a:pt x="550507" y="9522"/>
                </a:cubicBezTo>
                <a:cubicBezTo>
                  <a:pt x="578499" y="12632"/>
                  <a:pt x="570723" y="56175"/>
                  <a:pt x="587829" y="56175"/>
                </a:cubicBezTo>
                <a:cubicBezTo>
                  <a:pt x="604935" y="56175"/>
                  <a:pt x="626706" y="12632"/>
                  <a:pt x="653143" y="9522"/>
                </a:cubicBezTo>
                <a:cubicBezTo>
                  <a:pt x="679580" y="6412"/>
                  <a:pt x="713014" y="21963"/>
                  <a:pt x="746449" y="37514"/>
                </a:cubicBezTo>
              </a:path>
            </a:pathLst>
          </a:cu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11F102C-D73A-5524-E95A-FFDB0114C497}"/>
              </a:ext>
            </a:extLst>
          </p:cNvPr>
          <p:cNvSpPr txBox="1"/>
          <p:nvPr/>
        </p:nvSpPr>
        <p:spPr>
          <a:xfrm>
            <a:off x="1401926" y="2289965"/>
            <a:ext cx="1742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FF00FF"/>
                </a:solidFill>
                <a:latin typeface="+mj-ea"/>
                <a:ea typeface="+mj-ea"/>
              </a:rPr>
              <a:t>单位“</a:t>
            </a:r>
            <a:r>
              <a:rPr lang="en-US" altLang="zh-CN" sz="2400" dirty="0">
                <a:solidFill>
                  <a:srgbClr val="FF00FF"/>
                </a:solidFill>
                <a:latin typeface="+mj-lt"/>
                <a:ea typeface="+mj-ea"/>
              </a:rPr>
              <a:t>1</a:t>
            </a:r>
            <a:r>
              <a:rPr lang="zh-CN" altLang="en-US" sz="2400" dirty="0">
                <a:solidFill>
                  <a:srgbClr val="FF00FF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27C31D9-0171-B309-1420-26D9EA434B16}"/>
              </a:ext>
            </a:extLst>
          </p:cNvPr>
          <p:cNvSpPr txBox="1"/>
          <p:nvPr/>
        </p:nvSpPr>
        <p:spPr>
          <a:xfrm>
            <a:off x="801410" y="2913759"/>
            <a:ext cx="11085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方法一：先求北京年平均日照时长比深圳多的部分</a:t>
            </a:r>
            <a:r>
              <a:rPr lang="zh-CN" altLang="en-US" sz="2400" b="1" dirty="0">
                <a:solidFill>
                  <a:srgbClr val="0066FF"/>
                </a:solidFill>
                <a:latin typeface="FZYBKSJW--GB1-0"/>
              </a:rPr>
              <a:t>，再求北京年平均日照时长</a:t>
            </a:r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。</a:t>
            </a:r>
            <a:endParaRPr lang="zh-CN" altLang="en-US" sz="24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2F121FA-B6FB-2E9B-99BA-82B05FD79637}"/>
              </a:ext>
            </a:extLst>
          </p:cNvPr>
          <p:cNvSpPr txBox="1"/>
          <p:nvPr/>
        </p:nvSpPr>
        <p:spPr>
          <a:xfrm>
            <a:off x="801409" y="4738393"/>
            <a:ext cx="113252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400" b="1" i="0" u="none" strike="noStrike" baseline="0" dirty="0">
                <a:solidFill>
                  <a:srgbClr val="0066FF"/>
                </a:solidFill>
                <a:latin typeface="FZYBKSJW--GB1-0"/>
              </a:rPr>
              <a:t>方法二：先求北京年平均日照时长是深圳的几分之几，再求北京年平均日照时长。</a:t>
            </a:r>
            <a:endParaRPr lang="zh-CN" alt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30762453-8502-7BE7-919D-56BC94AC3CB1}"/>
                  </a:ext>
                </a:extLst>
              </p:cNvPr>
              <p:cNvSpPr txBox="1"/>
              <p:nvPr/>
            </p:nvSpPr>
            <p:spPr>
              <a:xfrm>
                <a:off x="2045597" y="3506771"/>
                <a:ext cx="6174672" cy="1060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1850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1+</m:t>
                          </m:r>
                          <m:f>
                            <m:fPr>
                              <m:ctrlPr>
                                <a:rPr lang="en-US" altLang="zh-C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15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i="0">
                                  <a:solidFill>
                                    <a:srgbClr val="FF0000"/>
                                  </a:solidFill>
                                  <a:latin typeface="+mj-lt"/>
                                </a:rPr>
                                <m:t>37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=2600</m:t>
                      </m:r>
                      <m:r>
                        <a:rPr lang="en-US" altLang="zh-C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小时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30762453-8502-7BE7-919D-56BC94AC3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97" y="3506771"/>
                <a:ext cx="6174672" cy="10604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D7C723F-4449-D153-475D-1D838C930B87}"/>
                  </a:ext>
                </a:extLst>
              </p:cNvPr>
              <p:cNvSpPr txBox="1"/>
              <p:nvPr/>
            </p:nvSpPr>
            <p:spPr>
              <a:xfrm>
                <a:off x="2045597" y="5382224"/>
                <a:ext cx="6174672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i="0" smtClean="0">
                          <a:solidFill>
                            <a:srgbClr val="FF0000"/>
                          </a:solidFill>
                          <a:latin typeface="+mj-lt"/>
                        </a:rPr>
                        <m:t>1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850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</a:rPr>
                        <m:t>+1850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37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=2600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小时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D7C723F-4449-D153-475D-1D838C930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97" y="5382224"/>
                <a:ext cx="6174672" cy="910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897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/>
      <p:bldP spid="18" grpId="0"/>
      <p:bldP spid="19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C47D52-9561-BE9C-0835-CDBE77F6AF7E}"/>
              </a:ext>
            </a:extLst>
          </p:cNvPr>
          <p:cNvSpPr txBox="1"/>
          <p:nvPr/>
        </p:nvSpPr>
        <p:spPr>
          <a:xfrm>
            <a:off x="670781" y="484618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4510BC3-5A91-36CE-AA25-868DA408B716}"/>
              </a:ext>
            </a:extLst>
          </p:cNvPr>
          <p:cNvSpPr txBox="1"/>
          <p:nvPr/>
        </p:nvSpPr>
        <p:spPr>
          <a:xfrm>
            <a:off x="305573" y="833174"/>
            <a:ext cx="11656269" cy="15623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糖果厂工人包装一批糖果。装了 </a:t>
            </a:r>
            <a:r>
              <a:rPr lang="en-US" altLang="zh-CN" dirty="0"/>
              <a:t>4 </a:t>
            </a:r>
            <a:r>
              <a:rPr lang="zh-CN" altLang="en-US" dirty="0"/>
              <a:t>箱，每箱 </a:t>
            </a:r>
            <a:r>
              <a:rPr lang="en-US" altLang="zh-CN" dirty="0"/>
              <a:t>25 </a:t>
            </a:r>
            <a:r>
              <a:rPr lang="zh-CN" altLang="en-US" dirty="0"/>
              <a:t>袋，每袋    </a:t>
            </a:r>
            <a:r>
              <a:rPr lang="en-US" altLang="zh-CN" dirty="0"/>
              <a:t>kg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    这批糖果一共有多少千克？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227D13-E469-33CE-74DA-B0073D4A08F4}"/>
                  </a:ext>
                </a:extLst>
              </p:cNvPr>
              <p:cNvSpPr txBox="1"/>
              <p:nvPr/>
            </p:nvSpPr>
            <p:spPr>
              <a:xfrm>
                <a:off x="10779054" y="819179"/>
                <a:ext cx="46433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8227D13-E469-33CE-74DA-B0073D4A0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9054" y="819179"/>
                <a:ext cx="464337" cy="910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0AC2EC4A-D904-64EE-A2D6-26179B830BFF}"/>
              </a:ext>
            </a:extLst>
          </p:cNvPr>
          <p:cNvSpPr txBox="1"/>
          <p:nvPr/>
        </p:nvSpPr>
        <p:spPr>
          <a:xfrm>
            <a:off x="820071" y="2688096"/>
            <a:ext cx="89677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600" b="1" i="0" u="none" strike="noStrike" baseline="0" dirty="0">
                <a:solidFill>
                  <a:srgbClr val="0066FF"/>
                </a:solidFill>
                <a:latin typeface="FZYBKSJW--GB1-0"/>
              </a:rPr>
              <a:t>方法一：先求</a:t>
            </a:r>
            <a:r>
              <a:rPr lang="zh-CN" altLang="en-US" sz="2600" b="1" dirty="0">
                <a:solidFill>
                  <a:srgbClr val="0066FF"/>
                </a:solidFill>
                <a:latin typeface="FZYBKSJW--GB1-0"/>
              </a:rPr>
              <a:t>一共有多少袋，再求一共有多少千克</a:t>
            </a:r>
            <a:r>
              <a:rPr lang="zh-CN" altLang="en-US" sz="2600" b="1" i="0" u="none" strike="noStrike" baseline="0" dirty="0">
                <a:solidFill>
                  <a:srgbClr val="0066FF"/>
                </a:solidFill>
                <a:latin typeface="FZYBKSJW--GB1-0"/>
              </a:rPr>
              <a:t>。</a:t>
            </a:r>
            <a:endParaRPr lang="zh-CN" altLang="en-US" sz="2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9512568-D1C2-7191-796C-10CD020E5F08}"/>
                  </a:ext>
                </a:extLst>
              </p:cNvPr>
              <p:cNvSpPr txBox="1"/>
              <p:nvPr/>
            </p:nvSpPr>
            <p:spPr>
              <a:xfrm>
                <a:off x="2045597" y="3450786"/>
                <a:ext cx="6174672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25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=50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kg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9512568-D1C2-7191-796C-10CD020E5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97" y="3450786"/>
                <a:ext cx="6174672" cy="9105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1EF811B4-D106-7680-6581-DE8AF9CF4BDB}"/>
              </a:ext>
            </a:extLst>
          </p:cNvPr>
          <p:cNvSpPr txBox="1"/>
          <p:nvPr/>
        </p:nvSpPr>
        <p:spPr>
          <a:xfrm>
            <a:off x="820071" y="4722169"/>
            <a:ext cx="89677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600" b="1" i="0" u="none" strike="noStrike" baseline="0" dirty="0">
                <a:solidFill>
                  <a:srgbClr val="0066FF"/>
                </a:solidFill>
                <a:latin typeface="FZYBKSJW--GB1-0"/>
              </a:rPr>
              <a:t>方法二：先求</a:t>
            </a:r>
            <a:r>
              <a:rPr lang="zh-CN" altLang="en-US" sz="2600" b="1" dirty="0">
                <a:solidFill>
                  <a:srgbClr val="0066FF"/>
                </a:solidFill>
                <a:latin typeface="FZYBKSJW--GB1-0"/>
              </a:rPr>
              <a:t>一箱有多少千克，再求</a:t>
            </a:r>
            <a:r>
              <a:rPr lang="zh-CN" altLang="en-US" sz="2600" b="1" dirty="0">
                <a:solidFill>
                  <a:srgbClr val="0066FF"/>
                </a:solidFill>
                <a:latin typeface="+mn-lt"/>
              </a:rPr>
              <a:t> </a:t>
            </a:r>
            <a:r>
              <a:rPr lang="en-US" altLang="zh-CN" sz="2600" b="1" dirty="0">
                <a:solidFill>
                  <a:srgbClr val="0066FF"/>
                </a:solidFill>
                <a:latin typeface="+mn-lt"/>
              </a:rPr>
              <a:t>4 </a:t>
            </a:r>
            <a:r>
              <a:rPr lang="zh-CN" altLang="en-US" sz="2600" b="1" dirty="0">
                <a:solidFill>
                  <a:srgbClr val="0066FF"/>
                </a:solidFill>
                <a:latin typeface="FZYBKSJW--GB1-0"/>
              </a:rPr>
              <a:t>箱一共有多少千克</a:t>
            </a:r>
            <a:r>
              <a:rPr lang="zh-CN" altLang="en-US" sz="2600" b="1" i="0" u="none" strike="noStrike" baseline="0" dirty="0">
                <a:solidFill>
                  <a:srgbClr val="0066FF"/>
                </a:solidFill>
                <a:latin typeface="FZYBKSJW--GB1-0"/>
              </a:rPr>
              <a:t>。</a:t>
            </a:r>
            <a:endParaRPr lang="zh-CN" altLang="en-US" sz="2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7D7E5EBA-ABC8-34A4-034A-571EDF89E32D}"/>
                  </a:ext>
                </a:extLst>
              </p:cNvPr>
              <p:cNvSpPr txBox="1"/>
              <p:nvPr/>
            </p:nvSpPr>
            <p:spPr>
              <a:xfrm>
                <a:off x="2045597" y="5391552"/>
                <a:ext cx="617467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25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4=50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kg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7D7E5EBA-ABC8-34A4-034A-571EDF89E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5597" y="5391552"/>
                <a:ext cx="6174672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27285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A2A607F-0456-4A72-C874-3F1CFA49061A}"/>
              </a:ext>
            </a:extLst>
          </p:cNvPr>
          <p:cNvSpPr txBox="1"/>
          <p:nvPr/>
        </p:nvSpPr>
        <p:spPr>
          <a:xfrm>
            <a:off x="605465" y="381981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311A239-EC9F-8D01-1FCD-41200247C393}"/>
              </a:ext>
            </a:extLst>
          </p:cNvPr>
          <p:cNvSpPr txBox="1"/>
          <p:nvPr/>
        </p:nvSpPr>
        <p:spPr>
          <a:xfrm>
            <a:off x="268249" y="711876"/>
            <a:ext cx="11656269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5. </a:t>
            </a:r>
            <a:r>
              <a:rPr lang="zh-CN" altLang="en-US" dirty="0"/>
              <a:t>一个垃圾处理场平均每天收到 </a:t>
            </a:r>
            <a:r>
              <a:rPr lang="en-US" altLang="zh-CN" dirty="0"/>
              <a:t>70 t </a:t>
            </a:r>
            <a:r>
              <a:rPr lang="zh-CN" altLang="en-US" dirty="0"/>
              <a:t>生活垃圾，其中可回收利用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</a:t>
            </a:r>
            <a:r>
              <a:rPr lang="en-US" altLang="zh-CN" dirty="0"/>
              <a:t>   </a:t>
            </a:r>
            <a:r>
              <a:rPr lang="zh-CN" altLang="en-US" dirty="0"/>
              <a:t>的垃圾占     。这个垃圾处理场 </a:t>
            </a:r>
            <a:r>
              <a:rPr lang="en-US" altLang="zh-CN" dirty="0"/>
              <a:t>15 </a:t>
            </a:r>
            <a:r>
              <a:rPr lang="zh-CN" altLang="en-US" dirty="0"/>
              <a:t>天收到的垃圾中有多少吨是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 </a:t>
            </a:r>
            <a:r>
              <a:rPr lang="en-US" altLang="zh-CN" dirty="0"/>
              <a:t>   </a:t>
            </a:r>
            <a:r>
              <a:rPr lang="zh-CN" altLang="en-US" dirty="0"/>
              <a:t>可回收利用的？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B8CF015-268B-BFAE-F0A6-E491F46A7917}"/>
                  </a:ext>
                </a:extLst>
              </p:cNvPr>
              <p:cNvSpPr txBox="1"/>
              <p:nvPr/>
            </p:nvSpPr>
            <p:spPr>
              <a:xfrm>
                <a:off x="2446817" y="1247901"/>
                <a:ext cx="464337" cy="910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B8CF015-268B-BFAE-F0A6-E491F46A7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6817" y="1247901"/>
                <a:ext cx="464337" cy="910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C9BC4F7E-A358-489F-B829-35AC6FDD8BAF}"/>
              </a:ext>
            </a:extLst>
          </p:cNvPr>
          <p:cNvSpPr txBox="1"/>
          <p:nvPr/>
        </p:nvSpPr>
        <p:spPr>
          <a:xfrm>
            <a:off x="717433" y="2659903"/>
            <a:ext cx="9396951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 strike="noStrike">
                <a:solidFill>
                  <a:srgbClr val="0066FF"/>
                </a:solidFill>
                <a:latin typeface="FZYBKSJW--GB1-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方法一：先求每天回收的垃圾中有多少吨可回收利用的垃圾，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                再求 </a:t>
            </a:r>
            <a:r>
              <a:rPr lang="en-US" altLang="zh-CN" dirty="0">
                <a:latin typeface="+mn-lt"/>
              </a:rPr>
              <a:t>15 </a:t>
            </a:r>
            <a:r>
              <a:rPr lang="zh-CN" altLang="en-US" dirty="0">
                <a:latin typeface="+mn-lt"/>
              </a:rPr>
              <a:t>天一共能回收多少吨可回收利用的垃圾；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8FB3BC4-D461-D03F-ADA1-6AD0794E5FA2}"/>
                  </a:ext>
                </a:extLst>
              </p:cNvPr>
              <p:cNvSpPr txBox="1"/>
              <p:nvPr/>
            </p:nvSpPr>
            <p:spPr>
              <a:xfrm>
                <a:off x="2213547" y="3740028"/>
                <a:ext cx="6174672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70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15=350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8FB3BC4-D461-D03F-ADA1-6AD0794E5F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547" y="3740028"/>
                <a:ext cx="617467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16D25496-3664-1E65-8B59-23667572B4CA}"/>
              </a:ext>
            </a:extLst>
          </p:cNvPr>
          <p:cNvSpPr txBox="1"/>
          <p:nvPr/>
        </p:nvSpPr>
        <p:spPr>
          <a:xfrm>
            <a:off x="717434" y="4591336"/>
            <a:ext cx="9592894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 strike="noStrike">
                <a:solidFill>
                  <a:srgbClr val="0066FF"/>
                </a:solidFill>
                <a:latin typeface="FZYBKSJW--GB1-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latin typeface="+mn-lt"/>
              </a:rPr>
              <a:t>方法二：先求 </a:t>
            </a:r>
            <a:r>
              <a:rPr lang="en-US" altLang="zh-CN" dirty="0">
                <a:latin typeface="+mn-lt"/>
              </a:rPr>
              <a:t>15 </a:t>
            </a:r>
            <a:r>
              <a:rPr lang="zh-CN" altLang="en-US" dirty="0">
                <a:latin typeface="+mn-lt"/>
              </a:rPr>
              <a:t>天一共能回收多少吨垃圾，再求其中有多少吨 </a:t>
            </a:r>
            <a:endParaRPr lang="en-US" altLang="zh-CN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zh-CN" dirty="0">
                <a:latin typeface="+mn-lt"/>
              </a:rPr>
              <a:t>                </a:t>
            </a:r>
            <a:r>
              <a:rPr lang="zh-CN" altLang="en-US" dirty="0">
                <a:latin typeface="+mn-lt"/>
              </a:rPr>
              <a:t>可回收利用的垃圾。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718A86B-7DD4-FC99-BA15-DB010F75AACF}"/>
                  </a:ext>
                </a:extLst>
              </p:cNvPr>
              <p:cNvSpPr txBox="1"/>
              <p:nvPr/>
            </p:nvSpPr>
            <p:spPr>
              <a:xfrm>
                <a:off x="2213547" y="5727447"/>
                <a:ext cx="6174672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70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15</m:t>
                      </m:r>
                      <m:r>
                        <m:rPr>
                          <m:nor/>
                        </m:rPr>
                        <a:rPr lang="en-US" altLang="zh-CN" sz="2800" i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800" b="1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=350 </m:t>
                      </m:r>
                      <m:d>
                        <m:dPr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718A86B-7DD4-FC99-BA15-DB010F75A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547" y="5727447"/>
                <a:ext cx="6174672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9360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DE11CB2-5128-232D-45ED-5B91683CF042}"/>
              </a:ext>
            </a:extLst>
          </p:cNvPr>
          <p:cNvSpPr txBox="1"/>
          <p:nvPr/>
        </p:nvSpPr>
        <p:spPr>
          <a:xfrm>
            <a:off x="642789" y="381981"/>
            <a:ext cx="48553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练习六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5E584B2-39A1-FFB5-8B0D-AD94CEC57147}"/>
              </a:ext>
            </a:extLst>
          </p:cNvPr>
          <p:cNvSpPr txBox="1"/>
          <p:nvPr/>
        </p:nvSpPr>
        <p:spPr>
          <a:xfrm>
            <a:off x="305573" y="749200"/>
            <a:ext cx="1154615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60000"/>
              </a:lnSpc>
              <a:spcBef>
                <a:spcPts val="0"/>
              </a:spcBef>
              <a:defRPr sz="32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dirty="0"/>
              <a:t>6. </a:t>
            </a:r>
            <a:r>
              <a:rPr lang="zh-CN" altLang="en-US" dirty="0"/>
              <a:t>照样子完成下面表格，并在 </a:t>
            </a:r>
            <a:r>
              <a:rPr lang="en-US" altLang="zh-CN" dirty="0"/>
              <a:t>9 </a:t>
            </a:r>
            <a:r>
              <a:rPr lang="zh-CN" altLang="en-US" dirty="0"/>
              <a:t>个乘积中选择 </a:t>
            </a:r>
            <a:r>
              <a:rPr lang="en-US" altLang="zh-CN" dirty="0"/>
              <a:t>3 </a:t>
            </a:r>
            <a:r>
              <a:rPr lang="zh-CN" altLang="en-US" dirty="0"/>
              <a:t>个既不同行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又不同列的数连乘。你发现了什么？想一想：这是为什么？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D4923270-92B0-B22F-DBCC-B030415F3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577400"/>
              </p:ext>
            </p:extLst>
          </p:nvPr>
        </p:nvGraphicFramePr>
        <p:xfrm>
          <a:off x="735045" y="2328991"/>
          <a:ext cx="5460484" cy="3941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5121">
                  <a:extLst>
                    <a:ext uri="{9D8B030D-6E8A-4147-A177-3AD203B41FA5}">
                      <a16:colId xmlns:a16="http://schemas.microsoft.com/office/drawing/2014/main" val="2432956391"/>
                    </a:ext>
                  </a:extLst>
                </a:gridCol>
                <a:gridCol w="1365121">
                  <a:extLst>
                    <a:ext uri="{9D8B030D-6E8A-4147-A177-3AD203B41FA5}">
                      <a16:colId xmlns:a16="http://schemas.microsoft.com/office/drawing/2014/main" val="3110834125"/>
                    </a:ext>
                  </a:extLst>
                </a:gridCol>
                <a:gridCol w="1365121">
                  <a:extLst>
                    <a:ext uri="{9D8B030D-6E8A-4147-A177-3AD203B41FA5}">
                      <a16:colId xmlns:a16="http://schemas.microsoft.com/office/drawing/2014/main" val="2699308122"/>
                    </a:ext>
                  </a:extLst>
                </a:gridCol>
                <a:gridCol w="1365121">
                  <a:extLst>
                    <a:ext uri="{9D8B030D-6E8A-4147-A177-3AD203B41FA5}">
                      <a16:colId xmlns:a16="http://schemas.microsoft.com/office/drawing/2014/main" val="4213981212"/>
                    </a:ext>
                  </a:extLst>
                </a:gridCol>
              </a:tblGrid>
              <a:tr h="985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×</a:t>
                      </a:r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631885"/>
                  </a:ext>
                </a:extLst>
              </a:tr>
              <a:tr h="985296">
                <a:tc>
                  <a:txBody>
                    <a:bodyPr/>
                    <a:lstStyle/>
                    <a:p>
                      <a:pPr algn="ctr"/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5069815"/>
                  </a:ext>
                </a:extLst>
              </a:tr>
              <a:tr h="985296"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959799"/>
                  </a:ext>
                </a:extLst>
              </a:tr>
              <a:tr h="985296"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71978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BB473FF-8FBA-C481-A6A5-22A0C8C82B5F}"/>
                  </a:ext>
                </a:extLst>
              </p:cNvPr>
              <p:cNvSpPr txBox="1"/>
              <p:nvPr/>
            </p:nvSpPr>
            <p:spPr>
              <a:xfrm>
                <a:off x="1093875" y="3360474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BB473FF-8FBA-C481-A6A5-22A0C8C82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75" y="3360474"/>
                <a:ext cx="613627" cy="90178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2C35F22-A82A-200F-9062-63BEB71DEA1A}"/>
                  </a:ext>
                </a:extLst>
              </p:cNvPr>
              <p:cNvSpPr txBox="1"/>
              <p:nvPr/>
            </p:nvSpPr>
            <p:spPr>
              <a:xfrm>
                <a:off x="1093875" y="4340188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A2C35F22-A82A-200F-9062-63BEB71DE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75" y="4340188"/>
                <a:ext cx="613627" cy="9017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0645F8D-5374-C6CA-BAC4-5F641A6427A3}"/>
                  </a:ext>
                </a:extLst>
              </p:cNvPr>
              <p:cNvSpPr txBox="1"/>
              <p:nvPr/>
            </p:nvSpPr>
            <p:spPr>
              <a:xfrm>
                <a:off x="1093875" y="5329233"/>
                <a:ext cx="613627" cy="910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0645F8D-5374-C6CA-BAC4-5F641A642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875" y="5329233"/>
                <a:ext cx="613627" cy="910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BAD3CB0-CCBC-601D-77E8-25D0371F8997}"/>
                  </a:ext>
                </a:extLst>
              </p:cNvPr>
              <p:cNvSpPr txBox="1"/>
              <p:nvPr/>
            </p:nvSpPr>
            <p:spPr>
              <a:xfrm>
                <a:off x="2474806" y="3360474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BAD3CB0-CCBC-601D-77E8-25D0371F8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806" y="3360474"/>
                <a:ext cx="613627" cy="9017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0C4559F-531B-7B10-2BEE-7EFF2BA2DFD9}"/>
                  </a:ext>
                </a:extLst>
              </p:cNvPr>
              <p:cNvSpPr txBox="1"/>
              <p:nvPr/>
            </p:nvSpPr>
            <p:spPr>
              <a:xfrm>
                <a:off x="2474806" y="2362098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0C4559F-531B-7B10-2BEE-7EFF2BA2D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806" y="2362098"/>
                <a:ext cx="613627" cy="901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7E753D9-09D2-5A1A-AA8F-FA1A58767414}"/>
                  </a:ext>
                </a:extLst>
              </p:cNvPr>
              <p:cNvSpPr txBox="1"/>
              <p:nvPr/>
            </p:nvSpPr>
            <p:spPr>
              <a:xfrm>
                <a:off x="3827744" y="2362098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7E753D9-09D2-5A1A-AA8F-FA1A58767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744" y="2362098"/>
                <a:ext cx="613627" cy="9017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8AE62A3-CD93-8E6A-2921-3DFF0619236A}"/>
                  </a:ext>
                </a:extLst>
              </p:cNvPr>
              <p:cNvSpPr txBox="1"/>
              <p:nvPr/>
            </p:nvSpPr>
            <p:spPr>
              <a:xfrm>
                <a:off x="5218004" y="2362098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chemeClr val="tx1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8AE62A3-CD93-8E6A-2921-3DFF06192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004" y="2362098"/>
                <a:ext cx="613627" cy="90178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06E5CC9-AAAA-C431-2E78-E2A514C14DCC}"/>
                  </a:ext>
                </a:extLst>
              </p:cNvPr>
              <p:cNvSpPr txBox="1"/>
              <p:nvPr/>
            </p:nvSpPr>
            <p:spPr>
              <a:xfrm>
                <a:off x="3798657" y="3358903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606E5CC9-AAAA-C431-2E78-E2A514C14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657" y="3358903"/>
                <a:ext cx="613627" cy="9017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6C7AD7D-5FDD-2F13-5A27-3FE14C8EC39C}"/>
                  </a:ext>
                </a:extLst>
              </p:cNvPr>
              <p:cNvSpPr txBox="1"/>
              <p:nvPr/>
            </p:nvSpPr>
            <p:spPr>
              <a:xfrm>
                <a:off x="5216911" y="3358903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C6C7AD7D-5FDD-2F13-5A27-3FE14C8EC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911" y="3358903"/>
                <a:ext cx="613627" cy="9017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B0FE90B-E361-1122-0A1A-61A74A033AE2}"/>
                  </a:ext>
                </a:extLst>
              </p:cNvPr>
              <p:cNvSpPr txBox="1"/>
              <p:nvPr/>
            </p:nvSpPr>
            <p:spPr>
              <a:xfrm>
                <a:off x="2445718" y="4347949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B0FE90B-E361-1122-0A1A-61A74A033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718" y="4347949"/>
                <a:ext cx="613627" cy="90178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FAEED5D-D73D-743A-0C8C-F619F16FE5A2}"/>
                  </a:ext>
                </a:extLst>
              </p:cNvPr>
              <p:cNvSpPr txBox="1"/>
              <p:nvPr/>
            </p:nvSpPr>
            <p:spPr>
              <a:xfrm>
                <a:off x="3826649" y="4347949"/>
                <a:ext cx="613627" cy="900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7FAEED5D-D73D-743A-0C8C-F619F16FE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649" y="4347949"/>
                <a:ext cx="613627" cy="90024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33D1AD6-2A8A-1D66-DA15-E86DA18E1C82}"/>
                  </a:ext>
                </a:extLst>
              </p:cNvPr>
              <p:cNvSpPr txBox="1"/>
              <p:nvPr/>
            </p:nvSpPr>
            <p:spPr>
              <a:xfrm>
                <a:off x="5216911" y="4347947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C33D1AD6-2A8A-1D66-DA15-E86DA18E1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911" y="4347947"/>
                <a:ext cx="613627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3AEB151-20B2-90EC-6305-7DAFAF267EDF}"/>
                  </a:ext>
                </a:extLst>
              </p:cNvPr>
              <p:cNvSpPr txBox="1"/>
              <p:nvPr/>
            </p:nvSpPr>
            <p:spPr>
              <a:xfrm>
                <a:off x="2445718" y="5336993"/>
                <a:ext cx="613627" cy="912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43AEB151-20B2-90EC-6305-7DAFAF267E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5718" y="5336993"/>
                <a:ext cx="613627" cy="91262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671184C-F459-0184-CBE7-23F100EADE2F}"/>
                  </a:ext>
                </a:extLst>
              </p:cNvPr>
              <p:cNvSpPr txBox="1"/>
              <p:nvPr/>
            </p:nvSpPr>
            <p:spPr>
              <a:xfrm>
                <a:off x="3826647" y="5336993"/>
                <a:ext cx="613627" cy="9017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671184C-F459-0184-CBE7-23F100EAD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647" y="5336993"/>
                <a:ext cx="613627" cy="9017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821B5CF-1365-48B6-BDE6-CD6E1498FDC4}"/>
                  </a:ext>
                </a:extLst>
              </p:cNvPr>
              <p:cNvSpPr txBox="1"/>
              <p:nvPr/>
            </p:nvSpPr>
            <p:spPr>
              <a:xfrm>
                <a:off x="5207577" y="5336993"/>
                <a:ext cx="613627" cy="898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821B5CF-1365-48B6-BDE6-CD6E1498F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577" y="5336993"/>
                <a:ext cx="613627" cy="8989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03259FC-7E62-1A76-6BF0-D5F93B711949}"/>
                  </a:ext>
                </a:extLst>
              </p:cNvPr>
              <p:cNvSpPr txBox="1"/>
              <p:nvPr/>
            </p:nvSpPr>
            <p:spPr>
              <a:xfrm>
                <a:off x="6401893" y="2313875"/>
                <a:ext cx="2534237" cy="844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=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CN" altLang="en-US" sz="26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03259FC-7E62-1A76-6BF0-D5F93B711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893" y="2313875"/>
                <a:ext cx="2534237" cy="84427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A53503F-FD3A-036A-3472-CBB58799A878}"/>
                  </a:ext>
                </a:extLst>
              </p:cNvPr>
              <p:cNvSpPr txBox="1"/>
              <p:nvPr/>
            </p:nvSpPr>
            <p:spPr>
              <a:xfrm>
                <a:off x="9338445" y="2304426"/>
                <a:ext cx="2534237" cy="844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FF0000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b="1" i="0" smtClean="0">
                          <a:solidFill>
                            <a:srgbClr val="FF0000"/>
                          </a:solidFill>
                          <a:latin typeface="+mj-lt"/>
                        </a:rPr>
                        <m:t>=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  <a:endParaRPr lang="zh-CN" altLang="en-US" sz="26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A53503F-FD3A-036A-3472-CBB58799A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445" y="2304426"/>
                <a:ext cx="2534237" cy="84427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92691B63-67F9-40A8-D5EB-FCD6D14B6980}"/>
                  </a:ext>
                </a:extLst>
              </p:cNvPr>
              <p:cNvSpPr txBox="1"/>
              <p:nvPr/>
            </p:nvSpPr>
            <p:spPr>
              <a:xfrm>
                <a:off x="6401893" y="3414038"/>
                <a:ext cx="4328309" cy="733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600" b="1" strike="noStrike">
                    <a:solidFill>
                      <a:srgbClr val="0066FF"/>
                    </a:solidFill>
                    <a:latin typeface="+mn-lt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dirty="0"/>
                  <a:t>发现</a:t>
                </a:r>
                <a:r>
                  <a:rPr lang="en-US" altLang="zh-CN" dirty="0"/>
                  <a:t>: </a:t>
                </a:r>
                <a:r>
                  <a:rPr lang="zh-CN" altLang="en-US" dirty="0"/>
                  <a:t>连乘的积都等于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21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80</m:t>
                        </m:r>
                      </m:den>
                    </m:f>
                  </m:oMath>
                </a14:m>
                <a:r>
                  <a:rPr lang="zh-CN" altLang="en-US" dirty="0"/>
                  <a:t>。</a:t>
                </a: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92691B63-67F9-40A8-D5EB-FCD6D14B6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1893" y="3414038"/>
                <a:ext cx="4328309" cy="733791"/>
              </a:xfrm>
              <a:prstGeom prst="rect">
                <a:avLst/>
              </a:prstGeom>
              <a:blipFill>
                <a:blip r:embed="rId19"/>
                <a:stretch>
                  <a:fillRect l="-2535"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文本框 35">
            <a:extLst>
              <a:ext uri="{FF2B5EF4-FFF2-40B4-BE49-F238E27FC236}">
                <a16:creationId xmlns:a16="http://schemas.microsoft.com/office/drawing/2014/main" id="{95EF180E-7E65-CA04-CC2C-D132C561C858}"/>
              </a:ext>
            </a:extLst>
          </p:cNvPr>
          <p:cNvSpPr txBox="1"/>
          <p:nvPr/>
        </p:nvSpPr>
        <p:spPr>
          <a:xfrm>
            <a:off x="6401893" y="4209673"/>
            <a:ext cx="5317355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 strike="noStrike">
                <a:solidFill>
                  <a:srgbClr val="0066FF"/>
                </a:solidFill>
                <a:latin typeface="+mn-lt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因为任意</a:t>
            </a:r>
            <a:r>
              <a:rPr lang="en-US" altLang="zh-CN" dirty="0">
                <a:latin typeface="+mj-lt"/>
              </a:rPr>
              <a:t>3</a:t>
            </a:r>
            <a:r>
              <a:rPr lang="zh-CN" altLang="en-US" dirty="0"/>
              <a:t>个既不同行又不同列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的数连乘，都可以转化成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77DD9ACD-397C-B160-53D7-EDDD5342BBE9}"/>
                  </a:ext>
                </a:extLst>
              </p:cNvPr>
              <p:cNvSpPr txBox="1"/>
              <p:nvPr/>
            </p:nvSpPr>
            <p:spPr>
              <a:xfrm>
                <a:off x="6420555" y="5476954"/>
                <a:ext cx="5460484" cy="8544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30000"/>
                  </a:lnSpc>
                  <a:spcBef>
                    <a:spcPts val="0"/>
                  </a:spcBef>
                  <a:defRPr sz="3400" b="1">
                    <a:latin typeface="+mn-lt"/>
                    <a:ea typeface="黑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60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0066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 smtClean="0">
                          <a:solidFill>
                            <a:srgbClr val="0066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>
                          <a:solidFill>
                            <a:srgbClr val="0066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>
                          <a:solidFill>
                            <a:srgbClr val="0066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2600" i="0">
                          <a:solidFill>
                            <a:srgbClr val="0066FF"/>
                          </a:solidFill>
                          <a:latin typeface="+mj-lt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8</m:t>
                          </m:r>
                        </m:den>
                      </m:f>
                      <m:r>
                        <a:rPr lang="zh-CN" altLang="en-US" sz="2600" i="1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，积是</m:t>
                      </m:r>
                      <m:r>
                        <a:rPr lang="en-US" altLang="zh-CN" sz="2600" b="1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altLang="zh-CN" sz="2600" i="1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600" i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8</m:t>
                          </m:r>
                          <m:r>
                            <m:rPr>
                              <m:nor/>
                            </m:rPr>
                            <a:rPr lang="en-US" altLang="zh-CN" sz="2600" b="1" i="0" smtClean="0">
                              <a:solidFill>
                                <a:srgbClr val="0066FF"/>
                              </a:solidFill>
                              <a:latin typeface="+mj-lt"/>
                            </a:rPr>
                            <m:t>0</m:t>
                          </m:r>
                        </m:den>
                      </m:f>
                      <m:r>
                        <a:rPr lang="zh-CN" altLang="en-US" sz="2600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。</m:t>
                      </m:r>
                    </m:oMath>
                  </m:oMathPara>
                </a14:m>
                <a:endParaRPr lang="zh-CN" altLang="en-US" sz="2600" dirty="0">
                  <a:solidFill>
                    <a:srgbClr val="0066FF"/>
                  </a:solidFill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77DD9ACD-397C-B160-53D7-EDDD5342B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555" y="5476954"/>
                <a:ext cx="5460484" cy="85440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4646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  <p:bldP spid="34" grpId="0"/>
      <p:bldP spid="36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文本框 57">
            <a:extLst>
              <a:ext uri="{FF2B5EF4-FFF2-40B4-BE49-F238E27FC236}">
                <a16:creationId xmlns:a16="http://schemas.microsoft.com/office/drawing/2014/main" id="{AB4DAA9F-B26C-C3AF-F83F-8C94B027BB52}"/>
              </a:ext>
            </a:extLst>
          </p:cNvPr>
          <p:cNvSpPr txBox="1"/>
          <p:nvPr/>
        </p:nvSpPr>
        <p:spPr>
          <a:xfrm>
            <a:off x="1774147" y="2527066"/>
            <a:ext cx="8787077" cy="8526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sz="4000" dirty="0"/>
              <a:t>通过这节课的学习，你们有什么收获？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18165</TotalTime>
  <Words>979</Words>
  <Application>Microsoft Office PowerPoint</Application>
  <PresentationFormat>宽屏</PresentationFormat>
  <Paragraphs>151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WF</cp:lastModifiedBy>
  <cp:revision>3573</cp:revision>
  <dcterms:created xsi:type="dcterms:W3CDTF">2016-01-14T07:05:00Z</dcterms:created>
  <dcterms:modified xsi:type="dcterms:W3CDTF">2026-08-20T03:53:54Z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