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682" r:id="rId2"/>
    <p:sldId id="811" r:id="rId3"/>
    <p:sldId id="743" r:id="rId4"/>
    <p:sldId id="814" r:id="rId5"/>
    <p:sldId id="916" r:id="rId6"/>
    <p:sldId id="917" r:id="rId7"/>
    <p:sldId id="894" r:id="rId8"/>
    <p:sldId id="918" r:id="rId9"/>
    <p:sldId id="815" r:id="rId10"/>
    <p:sldId id="905" r:id="rId11"/>
    <p:sldId id="680" r:id="rId12"/>
    <p:sldId id="331" r:id="rId13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DFD5E7"/>
    <a:srgbClr val="CFC1DB"/>
    <a:srgbClr val="FDE3E8"/>
    <a:srgbClr val="FCD1D9"/>
    <a:srgbClr val="343433"/>
    <a:srgbClr val="F76217"/>
    <a:srgbClr val="A1C7EA"/>
    <a:srgbClr val="FEF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2026/6/4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二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2" y="214046"/>
            <a:ext cx="50598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激活经验，导入新课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195571"/>
            <a:ext cx="4755080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经历过程，探究新知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6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73343"/>
            <a:ext cx="512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巩固练习，内化知识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5100418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5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分数乘整数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分数乘法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79014" y="1497314"/>
            <a:ext cx="10343187" cy="4007751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100428" y="1810151"/>
            <a:ext cx="10343187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经历分数乘整数的意义和计算方法的探索过程，理解分数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乘法的意义是整数乘法的意义的扩展，理解分数乘整数的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算理，掌握分数乘整数的计算方法和简便算法；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在探索交流活动中，培养学生的迁移能力和简单的推理能力；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感受数学知识之间的联系，建立学好数学的信心。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988206" y="1166274"/>
            <a:ext cx="6868168" cy="676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列出算式。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99EFDEA-1E4C-9C8C-7AFF-2AD50F1E0CD1}"/>
              </a:ext>
            </a:extLst>
          </p:cNvPr>
          <p:cNvSpPr txBox="1"/>
          <p:nvPr/>
        </p:nvSpPr>
        <p:spPr>
          <a:xfrm>
            <a:off x="812541" y="1916834"/>
            <a:ext cx="10234906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sz="3200" dirty="0"/>
              <a:t>（</a:t>
            </a:r>
            <a:r>
              <a:rPr lang="en-US" altLang="zh-CN" sz="3200" dirty="0"/>
              <a:t>1</a:t>
            </a:r>
            <a:r>
              <a:rPr lang="zh-CN" altLang="en-US" sz="3200" dirty="0"/>
              <a:t>）</a:t>
            </a:r>
            <a:r>
              <a:rPr lang="en-US" altLang="zh-CN" sz="3200" dirty="0"/>
              <a:t>5 </a:t>
            </a:r>
            <a:r>
              <a:rPr lang="zh-CN" altLang="en-US" sz="3200" dirty="0"/>
              <a:t>个 </a:t>
            </a:r>
            <a:r>
              <a:rPr lang="en-US" altLang="zh-CN" sz="3200" dirty="0"/>
              <a:t>15 </a:t>
            </a:r>
            <a:r>
              <a:rPr lang="zh-CN" altLang="en-US" sz="3200" dirty="0"/>
              <a:t>是多少？      （</a:t>
            </a:r>
            <a:r>
              <a:rPr lang="en-US" altLang="zh-CN" sz="3200" dirty="0"/>
              <a:t>2</a:t>
            </a:r>
            <a:r>
              <a:rPr lang="zh-CN" altLang="en-US" sz="3200" dirty="0"/>
              <a:t>）</a:t>
            </a:r>
            <a:r>
              <a:rPr lang="en-US" altLang="zh-CN" sz="3200" dirty="0"/>
              <a:t>3 </a:t>
            </a:r>
            <a:r>
              <a:rPr lang="zh-CN" altLang="en-US" sz="3200" dirty="0"/>
              <a:t>个 </a:t>
            </a:r>
            <a:r>
              <a:rPr lang="en-US" altLang="zh-CN" sz="3200" dirty="0"/>
              <a:t>17 </a:t>
            </a:r>
            <a:r>
              <a:rPr lang="zh-CN" altLang="en-US" sz="3200" dirty="0"/>
              <a:t>是多少？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8BDD962-BAF1-09B0-5B57-AAD96689C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8257" y="2607414"/>
            <a:ext cx="3952748" cy="122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15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15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15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15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15  </a:t>
            </a:r>
          </a:p>
          <a:p>
            <a:pPr eaLnBrk="0" hangingPunct="0">
              <a:lnSpc>
                <a:spcPct val="130000"/>
              </a:lnSpc>
            </a:pP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或  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15×5</a:t>
            </a:r>
            <a:endParaRPr lang="zh-CN" altLang="en-US" sz="3000" dirty="0"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B18455-30EA-D9DD-3E41-2CCA401AD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5250" y="2607414"/>
            <a:ext cx="2665445" cy="122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17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17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＋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17  </a:t>
            </a:r>
          </a:p>
          <a:p>
            <a:pPr eaLnBrk="0" hangingPunct="0">
              <a:lnSpc>
                <a:spcPct val="130000"/>
              </a:lnSpc>
            </a:pP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或  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17×3</a:t>
            </a:r>
            <a:endParaRPr lang="zh-CN" altLang="en-US" sz="3000" dirty="0">
              <a:ea typeface="宋体" panose="02010600030101010101" pitchFamily="2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4A87CC4-8544-35E8-C027-E87898CB79E2}"/>
              </a:ext>
            </a:extLst>
          </p:cNvPr>
          <p:cNvGrpSpPr/>
          <p:nvPr/>
        </p:nvGrpSpPr>
        <p:grpSpPr>
          <a:xfrm>
            <a:off x="1990852" y="3893141"/>
            <a:ext cx="8580736" cy="1289313"/>
            <a:chOff x="1729594" y="3874479"/>
            <a:chExt cx="8580736" cy="1289313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8FFB0A2-A00D-72DC-9DA0-5B67D96FF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32846" y="3874479"/>
              <a:ext cx="1277484" cy="1289313"/>
            </a:xfrm>
            <a:prstGeom prst="rect">
              <a:avLst/>
            </a:prstGeom>
          </p:spPr>
        </p:pic>
        <p:sp>
          <p:nvSpPr>
            <p:cNvPr id="19" name="AutoShape 3">
              <a:extLst>
                <a:ext uri="{FF2B5EF4-FFF2-40B4-BE49-F238E27FC236}">
                  <a16:creationId xmlns:a16="http://schemas.microsoft.com/office/drawing/2014/main" id="{617F84EB-3EC6-595A-F95C-FAA3FA76E0FC}"/>
                </a:ext>
              </a:extLst>
            </p:cNvPr>
            <p:cNvSpPr/>
            <p:nvPr/>
          </p:nvSpPr>
          <p:spPr bwMode="auto">
            <a:xfrm>
              <a:off x="1729594" y="4116482"/>
              <a:ext cx="6882560" cy="828740"/>
            </a:xfrm>
            <a:prstGeom prst="wedgeRoundRectCallout">
              <a:avLst>
                <a:gd name="adj1" fmla="val 56277"/>
                <a:gd name="adj2" fmla="val -22054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3200" b="1" dirty="0">
                  <a:latin typeface="+mj-ea"/>
                  <a:ea typeface="+mj-ea"/>
                </a:rPr>
                <a:t>回忆一下，整数乘法的意义是什么？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2281D198-F282-5093-1455-12208E2D0023}"/>
              </a:ext>
            </a:extLst>
          </p:cNvPr>
          <p:cNvSpPr txBox="1"/>
          <p:nvPr/>
        </p:nvSpPr>
        <p:spPr>
          <a:xfrm>
            <a:off x="1645620" y="5403482"/>
            <a:ext cx="77782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600" dirty="0"/>
              <a:t>求几个相同加数的和的简便运算。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58798401-768F-FCBC-C8A8-9F884CB4077F}"/>
              </a:ext>
            </a:extLst>
          </p:cNvPr>
          <p:cNvSpPr/>
          <p:nvPr/>
        </p:nvSpPr>
        <p:spPr>
          <a:xfrm>
            <a:off x="2189919" y="3971053"/>
            <a:ext cx="864000" cy="23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8D9024E-C1CF-6386-C3BC-3557DE064403}"/>
              </a:ext>
            </a:extLst>
          </p:cNvPr>
          <p:cNvSpPr/>
          <p:nvPr/>
        </p:nvSpPr>
        <p:spPr>
          <a:xfrm>
            <a:off x="1761412" y="3971053"/>
            <a:ext cx="432318" cy="23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5E373AE-BE80-50CA-4A50-22B5B8126618}"/>
              </a:ext>
            </a:extLst>
          </p:cNvPr>
          <p:cNvSpPr txBox="1"/>
          <p:nvPr/>
        </p:nvSpPr>
        <p:spPr>
          <a:xfrm>
            <a:off x="1570100" y="1255511"/>
            <a:ext cx="9449353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环保小组用回收的包装纸做纸花，做一朵花需要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F17A968-BA08-B1DE-9506-39617961B220}"/>
              </a:ext>
            </a:extLst>
          </p:cNvPr>
          <p:cNvSpPr/>
          <p:nvPr/>
        </p:nvSpPr>
        <p:spPr>
          <a:xfrm>
            <a:off x="480769" y="1307055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09B6038-6DD1-A840-879E-39381AEFE70C}"/>
              </a:ext>
            </a:extLst>
          </p:cNvPr>
          <p:cNvSpPr txBox="1"/>
          <p:nvPr/>
        </p:nvSpPr>
        <p:spPr>
          <a:xfrm>
            <a:off x="1322614" y="3036419"/>
            <a:ext cx="7000292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）做 </a:t>
            </a:r>
            <a:r>
              <a:rPr lang="en-US" altLang="zh-CN" dirty="0"/>
              <a:t>2 </a:t>
            </a:r>
            <a:r>
              <a:rPr lang="zh-CN" altLang="en-US" dirty="0"/>
              <a:t>朵花需要用多少张纸？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289AB21B-9108-9B77-97CF-EB4393F36292}"/>
                  </a:ext>
                </a:extLst>
              </p:cNvPr>
              <p:cNvSpPr txBox="1"/>
              <p:nvPr/>
            </p:nvSpPr>
            <p:spPr>
              <a:xfrm>
                <a:off x="2115407" y="1987712"/>
                <a:ext cx="559837" cy="901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latin typeface="+mj-lt"/>
                </a:endParaRPr>
              </a:p>
            </p:txBody>
          </p:sp>
        </mc:Choice>
        <mc:Fallback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289AB21B-9108-9B77-97CF-EB4393F36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407" y="1987712"/>
                <a:ext cx="559837" cy="9019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E41008F5-6D2C-A51A-85FC-1409E9F06626}"/>
              </a:ext>
            </a:extLst>
          </p:cNvPr>
          <p:cNvSpPr txBox="1"/>
          <p:nvPr/>
        </p:nvSpPr>
        <p:spPr>
          <a:xfrm>
            <a:off x="1607424" y="2096225"/>
            <a:ext cx="3521769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/>
              <a:t>用     </a:t>
            </a:r>
            <a:r>
              <a:rPr lang="zh-CN" altLang="en-US" dirty="0"/>
              <a:t>张纸。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3BA2501F-35FE-C5FB-8FA7-DAAFE44CF38F}"/>
              </a:ext>
            </a:extLst>
          </p:cNvPr>
          <p:cNvSpPr/>
          <p:nvPr/>
        </p:nvSpPr>
        <p:spPr>
          <a:xfrm>
            <a:off x="2143400" y="2006374"/>
            <a:ext cx="1710144" cy="901978"/>
          </a:xfrm>
          <a:prstGeom prst="roundRect">
            <a:avLst>
              <a:gd name="adj" fmla="val 8391"/>
            </a:avLst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F62EDCC-C778-82F1-13E2-492B6D3DA098}"/>
              </a:ext>
            </a:extLst>
          </p:cNvPr>
          <p:cNvSpPr txBox="1"/>
          <p:nvPr/>
        </p:nvSpPr>
        <p:spPr>
          <a:xfrm>
            <a:off x="3859521" y="2215117"/>
            <a:ext cx="34463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FF"/>
                </a:solidFill>
                <a:latin typeface="+mn-lt"/>
                <a:ea typeface="+mj-ea"/>
              </a:rPr>
              <a:t>这句话怎么理解？</a:t>
            </a:r>
            <a:endParaRPr lang="zh-CN" altLang="en-US" sz="2800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C51485CC-12F7-7ACA-6669-61C66F530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882631"/>
              </p:ext>
            </p:extLst>
          </p:nvPr>
        </p:nvGraphicFramePr>
        <p:xfrm>
          <a:off x="1761412" y="3971053"/>
          <a:ext cx="3456000" cy="23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000">
                  <a:extLst>
                    <a:ext uri="{9D8B030D-6E8A-4147-A177-3AD203B41FA5}">
                      <a16:colId xmlns:a16="http://schemas.microsoft.com/office/drawing/2014/main" val="54715704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1547612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95005330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44551504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966183190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84598486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54633841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973095694"/>
                    </a:ext>
                  </a:extLst>
                </a:gridCol>
              </a:tblGrid>
              <a:tr h="234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089024"/>
                  </a:ext>
                </a:extLst>
              </a:tr>
            </a:tbl>
          </a:graphicData>
        </a:graphic>
      </p:graphicFrame>
      <p:sp>
        <p:nvSpPr>
          <p:cNvPr id="22" name="文本框 21">
            <a:extLst>
              <a:ext uri="{FF2B5EF4-FFF2-40B4-BE49-F238E27FC236}">
                <a16:creationId xmlns:a16="http://schemas.microsoft.com/office/drawing/2014/main" id="{7F32C5EC-75DE-20BF-7FDA-DD841093A46B}"/>
              </a:ext>
            </a:extLst>
          </p:cNvPr>
          <p:cNvSpPr txBox="1"/>
          <p:nvPr/>
        </p:nvSpPr>
        <p:spPr>
          <a:xfrm>
            <a:off x="5456076" y="3971053"/>
            <a:ext cx="42011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将一张纸平均分成 </a:t>
            </a:r>
            <a:r>
              <a:rPr lang="en-US" altLang="zh-CN" dirty="0"/>
              <a:t>8 </a:t>
            </a:r>
            <a:r>
              <a:rPr lang="zh-CN" altLang="en-US" dirty="0"/>
              <a:t>份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8B86F3D-3901-DCC8-A173-83696A01B225}"/>
                  </a:ext>
                </a:extLst>
              </p:cNvPr>
              <p:cNvSpPr txBox="1"/>
              <p:nvPr/>
            </p:nvSpPr>
            <p:spPr>
              <a:xfrm>
                <a:off x="5456076" y="4633526"/>
                <a:ext cx="4201109" cy="783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>
                    <a:solidFill>
                      <a:srgbClr val="FF00FF"/>
                    </a:solidFill>
                    <a:latin typeface="+mn-lt"/>
                    <a:ea typeface="+mj-ea"/>
                  </a:defRPr>
                </a:lvl1pPr>
              </a:lstStyle>
              <a:p>
                <a:r>
                  <a:rPr lang="zh-CN" altLang="en-US" dirty="0"/>
                  <a:t>取 </a:t>
                </a:r>
                <a:r>
                  <a:rPr lang="en-US" altLang="zh-CN" dirty="0"/>
                  <a:t>1 </a:t>
                </a:r>
                <a:r>
                  <a:rPr lang="zh-CN" altLang="en-US" dirty="0"/>
                  <a:t>份就是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dirty="0">
                    <a:latin typeface="+mj-lt"/>
                  </a:rPr>
                  <a:t> </a:t>
                </a:r>
                <a:r>
                  <a:rPr lang="zh-CN" altLang="en-US" dirty="0"/>
                  <a:t>张纸</a:t>
                </a:r>
              </a:p>
            </p:txBody>
          </p:sp>
        </mc:Choice>
        <mc:Fallback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8B86F3D-3901-DCC8-A173-83696A01B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076" y="4633526"/>
                <a:ext cx="4201109" cy="783035"/>
              </a:xfrm>
              <a:prstGeom prst="rect">
                <a:avLst/>
              </a:prstGeom>
              <a:blipFill>
                <a:blip r:embed="rId4"/>
                <a:stretch>
                  <a:fillRect l="-2903" b="-77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6E2FE36-BC19-9CF0-8214-0542E2332791}"/>
                  </a:ext>
                </a:extLst>
              </p:cNvPr>
              <p:cNvSpPr txBox="1"/>
              <p:nvPr/>
            </p:nvSpPr>
            <p:spPr>
              <a:xfrm>
                <a:off x="5456076" y="5538595"/>
                <a:ext cx="4201109" cy="783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>
                    <a:solidFill>
                      <a:srgbClr val="FF00FF"/>
                    </a:solidFill>
                    <a:latin typeface="+mn-lt"/>
                    <a:ea typeface="+mj-ea"/>
                  </a:defRPr>
                </a:lvl1pPr>
              </a:lstStyle>
              <a:p>
                <a:r>
                  <a:rPr lang="zh-CN" altLang="en-US" dirty="0"/>
                  <a:t>取 </a:t>
                </a:r>
                <a:r>
                  <a:rPr lang="en-US" altLang="zh-CN" dirty="0"/>
                  <a:t>3 </a:t>
                </a:r>
                <a:r>
                  <a:rPr lang="zh-CN" altLang="en-US" dirty="0"/>
                  <a:t>份就是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dirty="0">
                    <a:latin typeface="+mj-lt"/>
                  </a:rPr>
                  <a:t> </a:t>
                </a:r>
                <a:r>
                  <a:rPr lang="zh-CN" altLang="en-US" dirty="0"/>
                  <a:t>张纸</a:t>
                </a:r>
              </a:p>
            </p:txBody>
          </p:sp>
        </mc:Choice>
        <mc:Fallback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6E2FE36-BC19-9CF0-8214-0542E2332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076" y="5538595"/>
                <a:ext cx="4201109" cy="783035"/>
              </a:xfrm>
              <a:prstGeom prst="rect">
                <a:avLst/>
              </a:prstGeom>
              <a:blipFill>
                <a:blip r:embed="rId5"/>
                <a:stretch>
                  <a:fillRect l="-2903" b="-85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6" grpId="0" animBg="1"/>
      <p:bldP spid="6" grpId="0" animBg="1"/>
      <p:bldP spid="7" grpId="0"/>
      <p:bldP spid="22" grpId="0"/>
      <p:bldP spid="28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F235875D-2A50-6DFC-72AC-5A24149A63C3}"/>
              </a:ext>
            </a:extLst>
          </p:cNvPr>
          <p:cNvGrpSpPr/>
          <p:nvPr/>
        </p:nvGrpSpPr>
        <p:grpSpPr>
          <a:xfrm>
            <a:off x="9635812" y="1003916"/>
            <a:ext cx="1292507" cy="2340000"/>
            <a:chOff x="9406295" y="4039480"/>
            <a:chExt cx="1292507" cy="23400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DBCF9DC-2876-F224-F057-B489C7F7B461}"/>
                </a:ext>
              </a:extLst>
            </p:cNvPr>
            <p:cNvSpPr/>
            <p:nvPr/>
          </p:nvSpPr>
          <p:spPr>
            <a:xfrm>
              <a:off x="9834802" y="4039480"/>
              <a:ext cx="864000" cy="234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DF4DFE2-6545-6E10-78C2-2771DDDE229E}"/>
                </a:ext>
              </a:extLst>
            </p:cNvPr>
            <p:cNvSpPr/>
            <p:nvPr/>
          </p:nvSpPr>
          <p:spPr>
            <a:xfrm>
              <a:off x="9406295" y="4039480"/>
              <a:ext cx="432318" cy="234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A4F643A6-E1D2-8CCF-EA62-8ADF546931D0}"/>
              </a:ext>
            </a:extLst>
          </p:cNvPr>
          <p:cNvSpPr/>
          <p:nvPr/>
        </p:nvSpPr>
        <p:spPr>
          <a:xfrm>
            <a:off x="827647" y="1003916"/>
            <a:ext cx="864000" cy="23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2DACF53-51F4-2959-3D6B-B33C3150A27E}"/>
              </a:ext>
            </a:extLst>
          </p:cNvPr>
          <p:cNvSpPr/>
          <p:nvPr/>
        </p:nvSpPr>
        <p:spPr>
          <a:xfrm>
            <a:off x="399140" y="1003916"/>
            <a:ext cx="432318" cy="234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D33A68B-8312-7C1C-5779-0F4D5DAAA2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784772"/>
              </p:ext>
            </p:extLst>
          </p:nvPr>
        </p:nvGraphicFramePr>
        <p:xfrm>
          <a:off x="399140" y="1003916"/>
          <a:ext cx="3456000" cy="23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000">
                  <a:extLst>
                    <a:ext uri="{9D8B030D-6E8A-4147-A177-3AD203B41FA5}">
                      <a16:colId xmlns:a16="http://schemas.microsoft.com/office/drawing/2014/main" val="54715704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1547612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95005330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44551504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966183190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84598486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54633841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973095694"/>
                    </a:ext>
                  </a:extLst>
                </a:gridCol>
              </a:tblGrid>
              <a:tr h="234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089024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C7F8B8C6-EFC8-DA53-1E40-7B17690F3440}"/>
              </a:ext>
            </a:extLst>
          </p:cNvPr>
          <p:cNvSpPr/>
          <p:nvPr/>
        </p:nvSpPr>
        <p:spPr>
          <a:xfrm>
            <a:off x="4559892" y="1003916"/>
            <a:ext cx="864000" cy="23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890C4AB-763E-455F-5B31-2689C9BD9156}"/>
              </a:ext>
            </a:extLst>
          </p:cNvPr>
          <p:cNvSpPr/>
          <p:nvPr/>
        </p:nvSpPr>
        <p:spPr>
          <a:xfrm>
            <a:off x="4131385" y="1003916"/>
            <a:ext cx="432318" cy="234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7A885F3-2509-7B00-4B16-2063914C1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035999"/>
              </p:ext>
            </p:extLst>
          </p:nvPr>
        </p:nvGraphicFramePr>
        <p:xfrm>
          <a:off x="4131385" y="1003916"/>
          <a:ext cx="3456000" cy="23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000">
                  <a:extLst>
                    <a:ext uri="{9D8B030D-6E8A-4147-A177-3AD203B41FA5}">
                      <a16:colId xmlns:a16="http://schemas.microsoft.com/office/drawing/2014/main" val="54715704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1547612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95005330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44551504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966183190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84598486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54633841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973095694"/>
                    </a:ext>
                  </a:extLst>
                </a:gridCol>
              </a:tblGrid>
              <a:tr h="234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089024"/>
                  </a:ext>
                </a:extLst>
              </a:tr>
            </a:tbl>
          </a:graphicData>
        </a:graphic>
      </p:graphicFrame>
      <p:grpSp>
        <p:nvGrpSpPr>
          <p:cNvPr id="18" name="组合 17">
            <a:extLst>
              <a:ext uri="{FF2B5EF4-FFF2-40B4-BE49-F238E27FC236}">
                <a16:creationId xmlns:a16="http://schemas.microsoft.com/office/drawing/2014/main" id="{78A54AA3-D5BB-1067-89C2-A7B85FDC012C}"/>
              </a:ext>
            </a:extLst>
          </p:cNvPr>
          <p:cNvGrpSpPr/>
          <p:nvPr/>
        </p:nvGrpSpPr>
        <p:grpSpPr>
          <a:xfrm>
            <a:off x="8339495" y="1003916"/>
            <a:ext cx="1292507" cy="2340000"/>
            <a:chOff x="8339495" y="1199864"/>
            <a:chExt cx="1292507" cy="23400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7302F1B-33E3-74AE-7651-2BF45BB52DC8}"/>
                </a:ext>
              </a:extLst>
            </p:cNvPr>
            <p:cNvSpPr/>
            <p:nvPr/>
          </p:nvSpPr>
          <p:spPr>
            <a:xfrm>
              <a:off x="8768002" y="1199864"/>
              <a:ext cx="864000" cy="234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C5C1889-0080-3EE0-2596-22FF0493503D}"/>
                </a:ext>
              </a:extLst>
            </p:cNvPr>
            <p:cNvSpPr/>
            <p:nvPr/>
          </p:nvSpPr>
          <p:spPr>
            <a:xfrm>
              <a:off x="8339495" y="1199864"/>
              <a:ext cx="432318" cy="234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38D1186E-4AF0-D3AC-CA3B-E3EA15400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785255"/>
              </p:ext>
            </p:extLst>
          </p:nvPr>
        </p:nvGraphicFramePr>
        <p:xfrm>
          <a:off x="8339495" y="1003916"/>
          <a:ext cx="3456000" cy="234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2000">
                  <a:extLst>
                    <a:ext uri="{9D8B030D-6E8A-4147-A177-3AD203B41FA5}">
                      <a16:colId xmlns:a16="http://schemas.microsoft.com/office/drawing/2014/main" val="54715704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1547612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3950053307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44551504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966183190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184598486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546338418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973095694"/>
                    </a:ext>
                  </a:extLst>
                </a:gridCol>
              </a:tblGrid>
              <a:tr h="234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9089024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15CDD4E0-0C1E-FD20-0782-C5218C6A06E6}"/>
              </a:ext>
            </a:extLst>
          </p:cNvPr>
          <p:cNvSpPr txBox="1"/>
          <p:nvPr/>
        </p:nvSpPr>
        <p:spPr>
          <a:xfrm>
            <a:off x="0" y="246564"/>
            <a:ext cx="7000292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）做 </a:t>
            </a:r>
            <a:r>
              <a:rPr lang="en-US" altLang="zh-CN" dirty="0"/>
              <a:t>2 </a:t>
            </a:r>
            <a:r>
              <a:rPr lang="zh-CN" altLang="en-US" dirty="0"/>
              <a:t>朵花需要用多少张纸？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91B9CFA-38A6-5BA3-1575-9FE8ED21C9DF}"/>
                  </a:ext>
                </a:extLst>
              </p:cNvPr>
              <p:cNvSpPr txBox="1"/>
              <p:nvPr/>
            </p:nvSpPr>
            <p:spPr>
              <a:xfrm>
                <a:off x="559835" y="3382192"/>
                <a:ext cx="948601" cy="78303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>
                  <a:defRPr sz="2800" b="1">
                    <a:solidFill>
                      <a:srgbClr val="FF00FF"/>
                    </a:solidFill>
                    <a:latin typeface="+mn-lt"/>
                    <a:ea typeface="+mj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dirty="0">
                    <a:solidFill>
                      <a:schemeClr val="tx1"/>
                    </a:solidFill>
                  </a:rPr>
                  <a:t> 张</a:t>
                </a:r>
              </a:p>
            </p:txBody>
          </p:sp>
        </mc:Choice>
        <mc:Fallback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91B9CFA-38A6-5BA3-1575-9FE8ED21C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835" y="3382192"/>
                <a:ext cx="948601" cy="783035"/>
              </a:xfrm>
              <a:prstGeom prst="rect">
                <a:avLst/>
              </a:prstGeom>
              <a:blipFill>
                <a:blip r:embed="rId2"/>
                <a:stretch>
                  <a:fillRect r="-7742" b="-5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2EE760C-FD10-E1A2-F573-2ED650A5276E}"/>
                  </a:ext>
                </a:extLst>
              </p:cNvPr>
              <p:cNvSpPr txBox="1"/>
              <p:nvPr/>
            </p:nvSpPr>
            <p:spPr>
              <a:xfrm>
                <a:off x="4385403" y="3382192"/>
                <a:ext cx="948601" cy="78303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>
                  <a:defRPr sz="2800" b="1">
                    <a:solidFill>
                      <a:srgbClr val="FF00FF"/>
                    </a:solidFill>
                    <a:latin typeface="+mn-lt"/>
                    <a:ea typeface="+mj-ea"/>
                  </a:defRPr>
                </a:lvl1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张</a:t>
                </a: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2EE760C-FD10-E1A2-F573-2ED650A52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403" y="3382192"/>
                <a:ext cx="948601" cy="783035"/>
              </a:xfrm>
              <a:prstGeom prst="rect">
                <a:avLst/>
              </a:prstGeom>
              <a:blipFill>
                <a:blip r:embed="rId3"/>
                <a:stretch>
                  <a:fillRect b="-5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箭头: 右 13">
            <a:extLst>
              <a:ext uri="{FF2B5EF4-FFF2-40B4-BE49-F238E27FC236}">
                <a16:creationId xmlns:a16="http://schemas.microsoft.com/office/drawing/2014/main" id="{25432023-0077-970C-AC7B-9951B918EF53}"/>
              </a:ext>
            </a:extLst>
          </p:cNvPr>
          <p:cNvSpPr/>
          <p:nvPr/>
        </p:nvSpPr>
        <p:spPr>
          <a:xfrm>
            <a:off x="7720843" y="2071280"/>
            <a:ext cx="522515" cy="33590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60">
            <a:extLst>
              <a:ext uri="{FF2B5EF4-FFF2-40B4-BE49-F238E27FC236}">
                <a16:creationId xmlns:a16="http://schemas.microsoft.com/office/drawing/2014/main" id="{45EC3F73-74F2-96B9-4029-749E75117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14" y="4432237"/>
            <a:ext cx="2957807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n-ea"/>
                <a:ea typeface="+mn-ea"/>
              </a:rPr>
              <a:t>列加法算式：</a:t>
            </a:r>
          </a:p>
        </p:txBody>
      </p:sp>
      <p:sp>
        <p:nvSpPr>
          <p:cNvPr id="20" name="文本框 60">
            <a:extLst>
              <a:ext uri="{FF2B5EF4-FFF2-40B4-BE49-F238E27FC236}">
                <a16:creationId xmlns:a16="http://schemas.microsoft.com/office/drawing/2014/main" id="{42F123B1-06B8-43BE-5107-031709748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8803" y="4432237"/>
            <a:ext cx="2957807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+mn-ea"/>
                <a:ea typeface="+mn-ea"/>
              </a:rPr>
              <a:t>列乘法算式：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1C7B2F9-E7BA-EF78-D5DC-5CF4D9B9DD60}"/>
                  </a:ext>
                </a:extLst>
              </p:cNvPr>
              <p:cNvSpPr txBox="1"/>
              <p:nvPr/>
            </p:nvSpPr>
            <p:spPr>
              <a:xfrm>
                <a:off x="3039708" y="4302105"/>
                <a:ext cx="1296951" cy="901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+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1C7B2F9-E7BA-EF78-D5DC-5CF4D9B9D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708" y="4302105"/>
                <a:ext cx="1296951" cy="9019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7734210F-67AE-C96F-F566-842509519F3D}"/>
                  </a:ext>
                </a:extLst>
              </p:cNvPr>
              <p:cNvSpPr txBox="1"/>
              <p:nvPr/>
            </p:nvSpPr>
            <p:spPr>
              <a:xfrm>
                <a:off x="9181336" y="3382192"/>
                <a:ext cx="948601" cy="783035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>
                  <a:defRPr sz="2800" b="1">
                    <a:solidFill>
                      <a:srgbClr val="FF00FF"/>
                    </a:solidFill>
                    <a:latin typeface="+mn-lt"/>
                    <a:ea typeface="+mj-ea"/>
                  </a:defRPr>
                </a:lvl1pPr>
              </a:lstStyle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chemeClr val="tx1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chemeClr val="tx1"/>
                            </a:solidFill>
                            <a:latin typeface="+mj-lt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en-US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张</a:t>
                </a:r>
              </a:p>
            </p:txBody>
          </p:sp>
        </mc:Choice>
        <mc:Fallback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7734210F-67AE-C96F-F566-842509519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336" y="3382192"/>
                <a:ext cx="948601" cy="783035"/>
              </a:xfrm>
              <a:prstGeom prst="rect">
                <a:avLst/>
              </a:prstGeom>
              <a:blipFill>
                <a:blip r:embed="rId5"/>
                <a:stretch>
                  <a:fillRect b="-5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AEE5843-F9D3-DF43-5047-3AF5044E8990}"/>
                  </a:ext>
                </a:extLst>
              </p:cNvPr>
              <p:cNvSpPr txBox="1"/>
              <p:nvPr/>
            </p:nvSpPr>
            <p:spPr>
              <a:xfrm>
                <a:off x="4124145" y="4302105"/>
                <a:ext cx="970369" cy="901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AEE5843-F9D3-DF43-5047-3AF5044E8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145" y="4302105"/>
                <a:ext cx="970369" cy="9019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520CD5D-17B7-2721-F298-E562B16DEA3C}"/>
                  </a:ext>
                </a:extLst>
              </p:cNvPr>
              <p:cNvSpPr txBox="1"/>
              <p:nvPr/>
            </p:nvSpPr>
            <p:spPr>
              <a:xfrm>
                <a:off x="4898583" y="4302105"/>
                <a:ext cx="970369" cy="901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520CD5D-17B7-2721-F298-E562B16DE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583" y="4302105"/>
                <a:ext cx="970369" cy="9019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83AACC7-8C35-3B2F-06B5-65694C0C08D1}"/>
                  </a:ext>
                </a:extLst>
              </p:cNvPr>
              <p:cNvSpPr txBox="1"/>
              <p:nvPr/>
            </p:nvSpPr>
            <p:spPr>
              <a:xfrm>
                <a:off x="8548927" y="4302105"/>
                <a:ext cx="3261566" cy="901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2 </m:t>
                      </m:r>
                      <m:r>
                        <a:rPr lang="zh-CN" alt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或</m:t>
                      </m:r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83AACC7-8C35-3B2F-06B5-65694C0C0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8927" y="4302105"/>
                <a:ext cx="3261566" cy="9019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组合 29">
            <a:extLst>
              <a:ext uri="{FF2B5EF4-FFF2-40B4-BE49-F238E27FC236}">
                <a16:creationId xmlns:a16="http://schemas.microsoft.com/office/drawing/2014/main" id="{6C9FD451-ED91-8CE0-A844-7E4CA35E78D8}"/>
              </a:ext>
            </a:extLst>
          </p:cNvPr>
          <p:cNvGrpSpPr/>
          <p:nvPr/>
        </p:nvGrpSpPr>
        <p:grpSpPr>
          <a:xfrm>
            <a:off x="1101666" y="5246907"/>
            <a:ext cx="9696030" cy="1263505"/>
            <a:chOff x="692905" y="4803561"/>
            <a:chExt cx="9696030" cy="1263505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9369A439-67F4-8D06-F8F5-457CB89DB8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2905" y="4803561"/>
              <a:ext cx="1231244" cy="126350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对话气泡: 圆角矩形 31">
                  <a:extLst>
                    <a:ext uri="{FF2B5EF4-FFF2-40B4-BE49-F238E27FC236}">
                      <a16:creationId xmlns:a16="http://schemas.microsoft.com/office/drawing/2014/main" id="{EFFBF4E8-6202-0D1C-1E61-4814F5526736}"/>
                    </a:ext>
                  </a:extLst>
                </p:cNvPr>
                <p:cNvSpPr/>
                <p:nvPr/>
              </p:nvSpPr>
              <p:spPr>
                <a:xfrm>
                  <a:off x="2471373" y="5075526"/>
                  <a:ext cx="7917562" cy="944885"/>
                </a:xfrm>
                <a:prstGeom prst="wedgeRoundRectCallout">
                  <a:avLst>
                    <a:gd name="adj1" fmla="val -56015"/>
                    <a:gd name="adj2" fmla="val -21082"/>
                    <a:gd name="adj3" fmla="val 16667"/>
                  </a:avLst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做 </a:t>
                  </a:r>
                  <a:r>
                    <a:rPr lang="en-US" altLang="zh-CN" sz="2800" b="1" dirty="0">
                      <a:solidFill>
                        <a:schemeClr val="tx1"/>
                      </a:solidFill>
                      <a:ea typeface="+mj-ea"/>
                    </a:rPr>
                    <a:t>2 </a:t>
                  </a:r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朵花需要 </a:t>
                  </a:r>
                  <a:r>
                    <a:rPr lang="en-US" altLang="zh-CN" sz="2800" b="1" dirty="0">
                      <a:solidFill>
                        <a:schemeClr val="tx1"/>
                      </a:solidFill>
                      <a:ea typeface="+mj-ea"/>
                    </a:rPr>
                    <a:t>2 </a:t>
                  </a:r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个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800" b="1" i="1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  <a:ea typeface="+mj-ea"/>
                            </a:rPr>
                            <m:t>8</m:t>
                          </m:r>
                        </m:den>
                      </m:f>
                    </m:oMath>
                  </a14:m>
                  <a:r>
                    <a:rPr lang="zh-CN" altLang="en-US" sz="2800" b="1" dirty="0">
                      <a:solidFill>
                        <a:schemeClr val="tx1"/>
                      </a:solidFill>
                      <a:ea typeface="+mj-ea"/>
                    </a:rPr>
                    <a:t> 张，可以直接用乘法计算。</a:t>
                  </a:r>
                </a:p>
              </p:txBody>
            </p:sp>
          </mc:Choice>
          <mc:Fallback>
            <p:sp>
              <p:nvSpPr>
                <p:cNvPr id="32" name="对话气泡: 圆角矩形 31">
                  <a:extLst>
                    <a:ext uri="{FF2B5EF4-FFF2-40B4-BE49-F238E27FC236}">
                      <a16:creationId xmlns:a16="http://schemas.microsoft.com/office/drawing/2014/main" id="{EFFBF4E8-6202-0D1C-1E61-4814F55267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1373" y="5075526"/>
                  <a:ext cx="7917562" cy="944885"/>
                </a:xfrm>
                <a:prstGeom prst="wedgeRoundRectCallout">
                  <a:avLst>
                    <a:gd name="adj1" fmla="val -56015"/>
                    <a:gd name="adj2" fmla="val -21082"/>
                    <a:gd name="adj3" fmla="val 16667"/>
                  </a:avLst>
                </a:prstGeom>
                <a:blipFill>
                  <a:blip r:embed="rId10"/>
                  <a:stretch>
                    <a:fillRect r="-21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73725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12" grpId="0"/>
      <p:bldP spid="13" grpId="0"/>
      <p:bldP spid="14" grpId="0" animBg="1"/>
      <p:bldP spid="19" grpId="0"/>
      <p:bldP spid="20" grpId="0"/>
      <p:bldP spid="21" grpId="0"/>
      <p:bldP spid="22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B98B0D1-324B-D9E6-F193-3609E0D5DBBA}"/>
              </a:ext>
            </a:extLst>
          </p:cNvPr>
          <p:cNvSpPr txBox="1"/>
          <p:nvPr/>
        </p:nvSpPr>
        <p:spPr>
          <a:xfrm>
            <a:off x="1732693" y="475783"/>
            <a:ext cx="6384940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表示什么意义？怎样计算？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52316D3-7524-2CCB-92EC-A8D3C7A2230F}"/>
                  </a:ext>
                </a:extLst>
              </p:cNvPr>
              <p:cNvSpPr txBox="1"/>
              <p:nvPr/>
            </p:nvSpPr>
            <p:spPr>
              <a:xfrm>
                <a:off x="613179" y="345522"/>
                <a:ext cx="1215622" cy="901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latin typeface="+mj-lt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52316D3-7524-2CCB-92EC-A8D3C7A22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79" y="345522"/>
                <a:ext cx="1215622" cy="9019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合 7">
            <a:extLst>
              <a:ext uri="{FF2B5EF4-FFF2-40B4-BE49-F238E27FC236}">
                <a16:creationId xmlns:a16="http://schemas.microsoft.com/office/drawing/2014/main" id="{CA00D0B1-210F-EF9A-653B-A7DB22BC8BF4}"/>
              </a:ext>
            </a:extLst>
          </p:cNvPr>
          <p:cNvGrpSpPr/>
          <p:nvPr/>
        </p:nvGrpSpPr>
        <p:grpSpPr>
          <a:xfrm>
            <a:off x="1810144" y="1256832"/>
            <a:ext cx="9517227" cy="1289313"/>
            <a:chOff x="793103" y="3874479"/>
            <a:chExt cx="9517227" cy="128931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0935020-D572-0C7E-6A1A-970146501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32846" y="3874479"/>
              <a:ext cx="1277484" cy="1289313"/>
            </a:xfrm>
            <a:prstGeom prst="rect">
              <a:avLst/>
            </a:prstGeom>
          </p:spPr>
        </p:pic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6A369D52-4851-475B-8CD1-3085E1998D26}"/>
                </a:ext>
              </a:extLst>
            </p:cNvPr>
            <p:cNvSpPr/>
            <p:nvPr/>
          </p:nvSpPr>
          <p:spPr bwMode="auto">
            <a:xfrm>
              <a:off x="793103" y="4116482"/>
              <a:ext cx="7809722" cy="828740"/>
            </a:xfrm>
            <a:prstGeom prst="wedgeRoundRectCallout">
              <a:avLst>
                <a:gd name="adj1" fmla="val 56277"/>
                <a:gd name="adj2" fmla="val -22054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依据整数乘法的意义，说说分数乘整数的意义。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FDBC88DA-E55C-B283-33F6-60088F191060}"/>
              </a:ext>
            </a:extLst>
          </p:cNvPr>
          <p:cNvSpPr txBox="1"/>
          <p:nvPr/>
        </p:nvSpPr>
        <p:spPr>
          <a:xfrm>
            <a:off x="1779348" y="2415514"/>
            <a:ext cx="8139094" cy="636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>
                <a:solidFill>
                  <a:srgbClr val="FF0000"/>
                </a:solidFill>
                <a:latin typeface="+mj-ea"/>
                <a:ea typeface="+mj-ea"/>
              </a:rPr>
              <a:t>分数乘整数表示求几个相同分数的和。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F5A3426-4A83-C286-9D59-97CF2C33F8B9}"/>
              </a:ext>
            </a:extLst>
          </p:cNvPr>
          <p:cNvGrpSpPr/>
          <p:nvPr/>
        </p:nvGrpSpPr>
        <p:grpSpPr>
          <a:xfrm>
            <a:off x="1728254" y="4634653"/>
            <a:ext cx="7966253" cy="959878"/>
            <a:chOff x="1728254" y="4084147"/>
            <a:chExt cx="7966253" cy="9598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77FC3468-5297-E6DE-7EF8-C83CBD39DFD4}"/>
                    </a:ext>
                  </a:extLst>
                </p:cNvPr>
                <p:cNvSpPr txBox="1"/>
                <p:nvPr/>
              </p:nvSpPr>
              <p:spPr>
                <a:xfrm>
                  <a:off x="1728254" y="4084147"/>
                  <a:ext cx="1341522" cy="959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3000" i="1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altLang="zh-CN" sz="3000" b="1" i="0" smtClean="0">
                            <a:solidFill>
                              <a:srgbClr val="FF0000"/>
                            </a:solidFill>
                            <a:latin typeface="+mj-lt"/>
                            <a:ea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zh-CN" altLang="en-US" sz="30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77FC3468-5297-E6DE-7EF8-C83CBD39DF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28254" y="4084147"/>
                  <a:ext cx="1341522" cy="95987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0A55B0E1-BFE2-9AEF-5034-432A18C6569F}"/>
                    </a:ext>
                  </a:extLst>
                </p:cNvPr>
                <p:cNvSpPr txBox="1"/>
                <p:nvPr/>
              </p:nvSpPr>
              <p:spPr>
                <a:xfrm>
                  <a:off x="2881090" y="4084147"/>
                  <a:ext cx="1690912" cy="959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i="1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3000" i="1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0A55B0E1-BFE2-9AEF-5034-432A18C656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1090" y="4084147"/>
                  <a:ext cx="1690912" cy="95987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558611B6-22FF-3AA5-492A-2CAB4BA724C4}"/>
                    </a:ext>
                  </a:extLst>
                </p:cNvPr>
                <p:cNvSpPr txBox="1"/>
                <p:nvPr/>
              </p:nvSpPr>
              <p:spPr>
                <a:xfrm>
                  <a:off x="7856395" y="4084147"/>
                  <a:ext cx="970369" cy="959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i="1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6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558611B6-22FF-3AA5-492A-2CAB4BA724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6395" y="4084147"/>
                  <a:ext cx="970369" cy="95987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87EF1623-2EFD-99AD-0BD1-3EB2BA893F91}"/>
                    </a:ext>
                  </a:extLst>
                </p:cNvPr>
                <p:cNvSpPr txBox="1"/>
                <p:nvPr/>
              </p:nvSpPr>
              <p:spPr>
                <a:xfrm>
                  <a:off x="8724138" y="4085750"/>
                  <a:ext cx="970369" cy="956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i="1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87EF1623-2EFD-99AD-0BD1-3EB2BA893F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24138" y="4085750"/>
                  <a:ext cx="970369" cy="95667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A8F9DA25-36B4-4445-E566-DF6CC2E866D3}"/>
                    </a:ext>
                  </a:extLst>
                </p:cNvPr>
                <p:cNvSpPr txBox="1"/>
                <p:nvPr/>
              </p:nvSpPr>
              <p:spPr>
                <a:xfrm>
                  <a:off x="4607252" y="4084147"/>
                  <a:ext cx="1623523" cy="959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i="1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3+3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A8F9DA25-36B4-4445-E566-DF6CC2E866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7252" y="4084147"/>
                  <a:ext cx="1623523" cy="95987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C29E5655-6FD1-F804-33F7-F7AD9BDF2385}"/>
                    </a:ext>
                  </a:extLst>
                </p:cNvPr>
                <p:cNvSpPr txBox="1"/>
                <p:nvPr/>
              </p:nvSpPr>
              <p:spPr>
                <a:xfrm>
                  <a:off x="6315799" y="4084147"/>
                  <a:ext cx="1587230" cy="9598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buFont typeface="Arial" panose="020B0604020202020204" pitchFamily="34" charset="0"/>
                    <a:defRPr sz="3400" b="1"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/>
                  <a:lvl3pPr marL="1143000" indent="-228600"/>
                  <a:lvl4pPr marL="1600200" indent="-228600"/>
                  <a:lvl5pPr marL="2057400" indent="-228600"/>
                  <a:lvl6pPr marL="2514600" indent="-228600"/>
                  <a:lvl7pPr marL="2971800" indent="-228600"/>
                  <a:lvl8pPr marL="3429000" indent="-228600"/>
                  <a:lvl9pPr marL="3886200" indent="-228600"/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3000" i="1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C29E5655-6FD1-F804-33F7-F7AD9BDF23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15799" y="4084147"/>
                  <a:ext cx="1587230" cy="95987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AAEED75E-C8DD-81DC-BC7C-2D5989D2BA5B}"/>
              </a:ext>
            </a:extLst>
          </p:cNvPr>
          <p:cNvSpPr/>
          <p:nvPr/>
        </p:nvSpPr>
        <p:spPr>
          <a:xfrm>
            <a:off x="2215006" y="4220305"/>
            <a:ext cx="1540827" cy="565752"/>
          </a:xfrm>
          <a:custGeom>
            <a:avLst/>
            <a:gdLst>
              <a:gd name="csX0" fmla="*/ 0 w 701040"/>
              <a:gd name="csY0" fmla="*/ 345440 h 350520"/>
              <a:gd name="csX1" fmla="*/ 0 w 701040"/>
              <a:gd name="csY1" fmla="*/ 0 h 350520"/>
              <a:gd name="csX2" fmla="*/ 701040 w 701040"/>
              <a:gd name="csY2" fmla="*/ 0 h 350520"/>
              <a:gd name="csX3" fmla="*/ 701040 w 701040"/>
              <a:gd name="csY3" fmla="*/ 350520 h 350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01040" h="350520">
                <a:moveTo>
                  <a:pt x="0" y="345440"/>
                </a:moveTo>
                <a:lnTo>
                  <a:pt x="0" y="0"/>
                </a:lnTo>
                <a:lnTo>
                  <a:pt x="701040" y="0"/>
                </a:lnTo>
                <a:lnTo>
                  <a:pt x="701040" y="350520"/>
                </a:ln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D749DC6-0DAF-BC47-F3B8-518E52184F0B}"/>
              </a:ext>
            </a:extLst>
          </p:cNvPr>
          <p:cNvSpPr txBox="1"/>
          <p:nvPr/>
        </p:nvSpPr>
        <p:spPr>
          <a:xfrm>
            <a:off x="1232085" y="3609360"/>
            <a:ext cx="30990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将乘法转化为加法</a:t>
            </a: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SSK--GBK1-0"/>
              </a:rPr>
              <a:t>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895B2DE3-DAF0-473C-8C6D-0462B800E382}"/>
              </a:ext>
            </a:extLst>
          </p:cNvPr>
          <p:cNvSpPr/>
          <p:nvPr/>
        </p:nvSpPr>
        <p:spPr>
          <a:xfrm>
            <a:off x="3028755" y="4611793"/>
            <a:ext cx="3158685" cy="1041750"/>
          </a:xfrm>
          <a:prstGeom prst="roundRect">
            <a:avLst>
              <a:gd name="adj" fmla="val 6815"/>
            </a:avLst>
          </a:prstGeom>
          <a:noFill/>
          <a:ln w="190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767E077-3DDF-738A-CC1F-3ADBCC5205A1}"/>
              </a:ext>
            </a:extLst>
          </p:cNvPr>
          <p:cNvGrpSpPr/>
          <p:nvPr/>
        </p:nvGrpSpPr>
        <p:grpSpPr>
          <a:xfrm>
            <a:off x="4162217" y="3227093"/>
            <a:ext cx="1858111" cy="1344334"/>
            <a:chOff x="4162217" y="3264417"/>
            <a:chExt cx="1858111" cy="1344334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7BB62CB-A383-AA39-E93B-7913721EF0E4}"/>
                </a:ext>
              </a:extLst>
            </p:cNvPr>
            <p:cNvSpPr txBox="1"/>
            <p:nvPr/>
          </p:nvSpPr>
          <p:spPr>
            <a:xfrm>
              <a:off x="4162217" y="3264417"/>
              <a:ext cx="185811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i="0" u="none" strike="noStrike" baseline="0" dirty="0">
                  <a:solidFill>
                    <a:srgbClr val="0070C0"/>
                  </a:solidFill>
                  <a:latin typeface="FZYBKSJW--GB1-0"/>
                </a:rPr>
                <a:t>分母相同，分子相加</a:t>
              </a:r>
              <a:r>
                <a:rPr lang="zh-CN" altLang="en-US" sz="2400" b="1" i="0" u="none" strike="noStrike" baseline="0" dirty="0">
                  <a:solidFill>
                    <a:srgbClr val="0070C0"/>
                  </a:solidFill>
                  <a:latin typeface="FZSSK--GBK1-0"/>
                </a:rPr>
                <a:t>。</a:t>
              </a:r>
              <a:endParaRPr lang="zh-CN" altLang="en-US" sz="2400" b="1" dirty="0">
                <a:solidFill>
                  <a:srgbClr val="0070C0"/>
                </a:solidFill>
              </a:endParaRPr>
            </a:p>
          </p:txBody>
        </p: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1E9B3ED9-10D5-AD37-2F39-BD3CF5ED5C4E}"/>
                </a:ext>
              </a:extLst>
            </p:cNvPr>
            <p:cNvCxnSpPr/>
            <p:nvPr/>
          </p:nvCxnSpPr>
          <p:spPr>
            <a:xfrm>
              <a:off x="4906503" y="4104751"/>
              <a:ext cx="0" cy="50400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9628054-DA00-E979-438B-78026DD0F34D}"/>
              </a:ext>
            </a:extLst>
          </p:cNvPr>
          <p:cNvGrpSpPr/>
          <p:nvPr/>
        </p:nvGrpSpPr>
        <p:grpSpPr>
          <a:xfrm>
            <a:off x="5250686" y="4077476"/>
            <a:ext cx="2055184" cy="653143"/>
            <a:chOff x="5250686" y="4114800"/>
            <a:chExt cx="2055184" cy="653143"/>
          </a:xfrm>
        </p:grpSpPr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9A8C7E4D-7998-D98B-B70F-7A5891112195}"/>
                </a:ext>
              </a:extLst>
            </p:cNvPr>
            <p:cNvSpPr/>
            <p:nvPr/>
          </p:nvSpPr>
          <p:spPr>
            <a:xfrm>
              <a:off x="5250686" y="4460032"/>
              <a:ext cx="702245" cy="280662"/>
            </a:xfrm>
            <a:custGeom>
              <a:avLst/>
              <a:gdLst>
                <a:gd name="csX0" fmla="*/ 0 w 701040"/>
                <a:gd name="csY0" fmla="*/ 345440 h 350520"/>
                <a:gd name="csX1" fmla="*/ 0 w 701040"/>
                <a:gd name="csY1" fmla="*/ 0 h 350520"/>
                <a:gd name="csX2" fmla="*/ 701040 w 701040"/>
                <a:gd name="csY2" fmla="*/ 0 h 350520"/>
                <a:gd name="csX3" fmla="*/ 701040 w 701040"/>
                <a:gd name="csY3" fmla="*/ 350520 h 350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01040" h="350520">
                  <a:moveTo>
                    <a:pt x="0" y="345440"/>
                  </a:moveTo>
                  <a:lnTo>
                    <a:pt x="0" y="0"/>
                  </a:lnTo>
                  <a:lnTo>
                    <a:pt x="701040" y="0"/>
                  </a:lnTo>
                  <a:lnTo>
                    <a:pt x="701040" y="350520"/>
                  </a:ln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CADD2D90-3BB4-DE51-3F28-E3D39A5F3C8F}"/>
                </a:ext>
              </a:extLst>
            </p:cNvPr>
            <p:cNvSpPr/>
            <p:nvPr/>
          </p:nvSpPr>
          <p:spPr>
            <a:xfrm>
              <a:off x="5617030" y="4114800"/>
              <a:ext cx="1688840" cy="653143"/>
            </a:xfrm>
            <a:custGeom>
              <a:avLst/>
              <a:gdLst>
                <a:gd name="csX0" fmla="*/ 0 w 1735493"/>
                <a:gd name="csY0" fmla="*/ 335902 h 653143"/>
                <a:gd name="csX1" fmla="*/ 0 w 1735493"/>
                <a:gd name="csY1" fmla="*/ 0 h 653143"/>
                <a:gd name="csX2" fmla="*/ 1735493 w 1735493"/>
                <a:gd name="csY2" fmla="*/ 0 h 653143"/>
                <a:gd name="csX3" fmla="*/ 1735493 w 1735493"/>
                <a:gd name="csY3" fmla="*/ 653143 h 6531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35493" h="653143">
                  <a:moveTo>
                    <a:pt x="0" y="335902"/>
                  </a:moveTo>
                  <a:lnTo>
                    <a:pt x="0" y="0"/>
                  </a:lnTo>
                  <a:lnTo>
                    <a:pt x="1735493" y="0"/>
                  </a:lnTo>
                  <a:lnTo>
                    <a:pt x="1735493" y="653143"/>
                  </a:lnTo>
                </a:path>
              </a:pathLst>
            </a:custGeom>
            <a:noFill/>
            <a:ln w="28575">
              <a:solidFill>
                <a:srgbClr val="0070C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C436E90B-C15C-2A15-DE17-2169EEDD02DE}"/>
              </a:ext>
            </a:extLst>
          </p:cNvPr>
          <p:cNvSpPr txBox="1"/>
          <p:nvPr/>
        </p:nvSpPr>
        <p:spPr>
          <a:xfrm>
            <a:off x="6026255" y="3604266"/>
            <a:ext cx="35656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加数相同，用乘法计算</a:t>
            </a: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SSK--GBK1-0"/>
              </a:rPr>
              <a:t>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662FD8A9-841A-F6D4-B1F6-6FFAB9271EC5}"/>
              </a:ext>
            </a:extLst>
          </p:cNvPr>
          <p:cNvSpPr/>
          <p:nvPr/>
        </p:nvSpPr>
        <p:spPr>
          <a:xfrm flipV="1">
            <a:off x="2396690" y="5551711"/>
            <a:ext cx="4909179" cy="401217"/>
          </a:xfrm>
          <a:custGeom>
            <a:avLst/>
            <a:gdLst>
              <a:gd name="csX0" fmla="*/ 0 w 701040"/>
              <a:gd name="csY0" fmla="*/ 345440 h 350520"/>
              <a:gd name="csX1" fmla="*/ 0 w 701040"/>
              <a:gd name="csY1" fmla="*/ 0 h 350520"/>
              <a:gd name="csX2" fmla="*/ 701040 w 701040"/>
              <a:gd name="csY2" fmla="*/ 0 h 350520"/>
              <a:gd name="csX3" fmla="*/ 701040 w 701040"/>
              <a:gd name="csY3" fmla="*/ 350520 h 350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01040" h="350520">
                <a:moveTo>
                  <a:pt x="0" y="345440"/>
                </a:moveTo>
                <a:lnTo>
                  <a:pt x="0" y="0"/>
                </a:lnTo>
                <a:lnTo>
                  <a:pt x="701040" y="0"/>
                </a:lnTo>
                <a:lnTo>
                  <a:pt x="701040" y="350520"/>
                </a:ln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A3A3FE9-A6D2-11C5-82FA-9A4C749BD8DA}"/>
              </a:ext>
            </a:extLst>
          </p:cNvPr>
          <p:cNvSpPr txBox="1"/>
          <p:nvPr/>
        </p:nvSpPr>
        <p:spPr>
          <a:xfrm>
            <a:off x="2023424" y="6020896"/>
            <a:ext cx="60102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分数乘整数，分母不变，用分子乘整数</a:t>
            </a: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SSK--GBK1-0"/>
              </a:rPr>
              <a:t>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F680FFF2-F7DC-1AB3-E13C-7E2CDA426A38}"/>
              </a:ext>
            </a:extLst>
          </p:cNvPr>
          <p:cNvCxnSpPr/>
          <p:nvPr/>
        </p:nvCxnSpPr>
        <p:spPr>
          <a:xfrm>
            <a:off x="8327984" y="4727959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65AE05D3-7D01-22A5-2738-EFD14AEE5AB0}"/>
              </a:ext>
            </a:extLst>
          </p:cNvPr>
          <p:cNvCxnSpPr/>
          <p:nvPr/>
        </p:nvCxnSpPr>
        <p:spPr>
          <a:xfrm>
            <a:off x="8355976" y="5250473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9860F9B7-6200-7521-F54A-2E79F7B95D81}"/>
              </a:ext>
            </a:extLst>
          </p:cNvPr>
          <p:cNvSpPr txBox="1"/>
          <p:nvPr/>
        </p:nvSpPr>
        <p:spPr>
          <a:xfrm>
            <a:off x="8330921" y="4173433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2B44640-F794-5311-E90B-CD53E4F8774D}"/>
              </a:ext>
            </a:extLst>
          </p:cNvPr>
          <p:cNvSpPr txBox="1"/>
          <p:nvPr/>
        </p:nvSpPr>
        <p:spPr>
          <a:xfrm>
            <a:off x="8330921" y="5573024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4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id="{4296CB96-9503-52B3-FAF9-5A8851B44B7D}"/>
              </a:ext>
            </a:extLst>
          </p:cNvPr>
          <p:cNvSpPr/>
          <p:nvPr/>
        </p:nvSpPr>
        <p:spPr>
          <a:xfrm>
            <a:off x="8546841" y="5626358"/>
            <a:ext cx="895739" cy="718457"/>
          </a:xfrm>
          <a:custGeom>
            <a:avLst/>
            <a:gdLst>
              <a:gd name="csX0" fmla="*/ 0 w 933061"/>
              <a:gd name="csY0" fmla="*/ 447869 h 718457"/>
              <a:gd name="csX1" fmla="*/ 0 w 933061"/>
              <a:gd name="csY1" fmla="*/ 718457 h 718457"/>
              <a:gd name="csX2" fmla="*/ 933061 w 933061"/>
              <a:gd name="csY2" fmla="*/ 718457 h 718457"/>
              <a:gd name="csX3" fmla="*/ 933061 w 933061"/>
              <a:gd name="csY3" fmla="*/ 0 h 7184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33061" h="718457">
                <a:moveTo>
                  <a:pt x="0" y="447869"/>
                </a:moveTo>
                <a:lnTo>
                  <a:pt x="0" y="718457"/>
                </a:lnTo>
                <a:lnTo>
                  <a:pt x="933061" y="718457"/>
                </a:lnTo>
                <a:lnTo>
                  <a:pt x="933061" y="0"/>
                </a:lnTo>
              </a:path>
            </a:pathLst>
          </a:custGeom>
          <a:noFill/>
          <a:ln w="28575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30036B2-5418-601C-7070-9F01B77003E8}"/>
              </a:ext>
            </a:extLst>
          </p:cNvPr>
          <p:cNvSpPr txBox="1"/>
          <p:nvPr/>
        </p:nvSpPr>
        <p:spPr>
          <a:xfrm>
            <a:off x="9545606" y="5593414"/>
            <a:ext cx="16621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结果化为最简分数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470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5" grpId="0" animBg="1"/>
      <p:bldP spid="28" grpId="0"/>
      <p:bldP spid="29" grpId="0" animBg="1"/>
      <p:bldP spid="37" grpId="0"/>
      <p:bldP spid="38" grpId="0" animBg="1"/>
      <p:bldP spid="39" grpId="0"/>
      <p:bldP spid="43" grpId="0"/>
      <p:bldP spid="44" grpId="0"/>
      <p:bldP spid="45" grpId="0" animBg="1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740AE354-BF52-52FA-B30E-4FB835BC1CA6}"/>
                  </a:ext>
                </a:extLst>
              </p:cNvPr>
              <p:cNvSpPr txBox="1"/>
              <p:nvPr/>
            </p:nvSpPr>
            <p:spPr>
              <a:xfrm>
                <a:off x="3638424" y="2458122"/>
                <a:ext cx="1587230" cy="959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740AE354-BF52-52FA-B30E-4FB835BC1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424" y="2458122"/>
                <a:ext cx="1587230" cy="9598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4A25EBE2-CF6C-EC02-6747-63AD2AA24BF2}"/>
              </a:ext>
            </a:extLst>
          </p:cNvPr>
          <p:cNvSpPr txBox="1"/>
          <p:nvPr/>
        </p:nvSpPr>
        <p:spPr>
          <a:xfrm>
            <a:off x="249593" y="510465"/>
            <a:ext cx="7009622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）做 </a:t>
            </a:r>
            <a:r>
              <a:rPr lang="en-US" altLang="zh-CN" dirty="0"/>
              <a:t>8 </a:t>
            </a:r>
            <a:r>
              <a:rPr lang="zh-CN" altLang="en-US" dirty="0"/>
              <a:t>朵花需要用多少张纸？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3E94707-53EF-4BAF-1BC9-7827B6A8CB72}"/>
                  </a:ext>
                </a:extLst>
              </p:cNvPr>
              <p:cNvSpPr txBox="1"/>
              <p:nvPr/>
            </p:nvSpPr>
            <p:spPr>
              <a:xfrm>
                <a:off x="1514318" y="2422913"/>
                <a:ext cx="1341522" cy="959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3E94707-53EF-4BAF-1BC9-7827B6A8C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318" y="2422913"/>
                <a:ext cx="1341522" cy="9598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A6AA167-A39C-8D04-475E-D3279EB9810A}"/>
                  </a:ext>
                </a:extLst>
              </p:cNvPr>
              <p:cNvSpPr txBox="1"/>
              <p:nvPr/>
            </p:nvSpPr>
            <p:spPr>
              <a:xfrm>
                <a:off x="2462769" y="2458122"/>
                <a:ext cx="1587230" cy="959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A6AA167-A39C-8D04-475E-D3279EB98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769" y="2458122"/>
                <a:ext cx="1587230" cy="9598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BE3551DE-3EBF-A1FF-3DE8-E3F0691DC4F8}"/>
              </a:ext>
            </a:extLst>
          </p:cNvPr>
          <p:cNvCxnSpPr/>
          <p:nvPr/>
        </p:nvCxnSpPr>
        <p:spPr>
          <a:xfrm>
            <a:off x="4427552" y="2532954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7520302C-DF45-07C1-DC25-4A7B8F3E3254}"/>
              </a:ext>
            </a:extLst>
          </p:cNvPr>
          <p:cNvCxnSpPr/>
          <p:nvPr/>
        </p:nvCxnSpPr>
        <p:spPr>
          <a:xfrm>
            <a:off x="4427552" y="3072221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4038122A-A2D2-3196-73FC-2A52EE4FF265}"/>
              </a:ext>
            </a:extLst>
          </p:cNvPr>
          <p:cNvSpPr txBox="1"/>
          <p:nvPr/>
        </p:nvSpPr>
        <p:spPr>
          <a:xfrm>
            <a:off x="4441471" y="1997452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A72CDDD3-864B-C6EA-4336-70FEF5798E7C}"/>
              </a:ext>
            </a:extLst>
          </p:cNvPr>
          <p:cNvSpPr txBox="1"/>
          <p:nvPr/>
        </p:nvSpPr>
        <p:spPr>
          <a:xfrm>
            <a:off x="4441441" y="3328431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7134C9B-AC4E-45C5-3289-CD7C5FCE5E64}"/>
                  </a:ext>
                </a:extLst>
              </p:cNvPr>
              <p:cNvSpPr txBox="1"/>
              <p:nvPr/>
            </p:nvSpPr>
            <p:spPr>
              <a:xfrm>
                <a:off x="4944752" y="2698846"/>
                <a:ext cx="970369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3</m:t>
                      </m:r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7134C9B-AC4E-45C5-3289-CD7C5FCE5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752" y="2698846"/>
                <a:ext cx="970369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3BB68ACA-E4BA-F4B5-8E74-F0D85C78DCEB}"/>
                  </a:ext>
                </a:extLst>
              </p:cNvPr>
              <p:cNvSpPr txBox="1"/>
              <p:nvPr/>
            </p:nvSpPr>
            <p:spPr>
              <a:xfrm>
                <a:off x="7336504" y="2495444"/>
                <a:ext cx="1341522" cy="959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3BB68ACA-E4BA-F4B5-8E74-F0D85C78DC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6504" y="2495444"/>
                <a:ext cx="1341522" cy="9598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B6B8674F-0511-029F-163D-F432942236F3}"/>
                  </a:ext>
                </a:extLst>
              </p:cNvPr>
              <p:cNvSpPr txBox="1"/>
              <p:nvPr/>
            </p:nvSpPr>
            <p:spPr>
              <a:xfrm>
                <a:off x="8331724" y="2458122"/>
                <a:ext cx="1587230" cy="9598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0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B6B8674F-0511-029F-163D-F43294223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724" y="2458122"/>
                <a:ext cx="1587230" cy="9598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83BE972A-703A-E99B-03B5-99EC35C4F1C8}"/>
              </a:ext>
            </a:extLst>
          </p:cNvPr>
          <p:cNvCxnSpPr/>
          <p:nvPr/>
        </p:nvCxnSpPr>
        <p:spPr>
          <a:xfrm>
            <a:off x="9400532" y="2502878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6E1CC551-1B64-952E-5AF6-7FB7904D5FB2}"/>
              </a:ext>
            </a:extLst>
          </p:cNvPr>
          <p:cNvCxnSpPr/>
          <p:nvPr/>
        </p:nvCxnSpPr>
        <p:spPr>
          <a:xfrm>
            <a:off x="9130417" y="3069571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67334570-1ED8-B9C2-234C-6D275C3EF00E}"/>
              </a:ext>
            </a:extLst>
          </p:cNvPr>
          <p:cNvSpPr txBox="1"/>
          <p:nvPr/>
        </p:nvSpPr>
        <p:spPr>
          <a:xfrm>
            <a:off x="9356942" y="1978119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99806AFF-FB0A-851E-98F3-555811B865DB}"/>
              </a:ext>
            </a:extLst>
          </p:cNvPr>
          <p:cNvSpPr txBox="1"/>
          <p:nvPr/>
        </p:nvSpPr>
        <p:spPr>
          <a:xfrm>
            <a:off x="9133355" y="3382791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15498FDB-4175-8A94-EF65-89C1D48EC780}"/>
                  </a:ext>
                </a:extLst>
              </p:cNvPr>
              <p:cNvSpPr txBox="1"/>
              <p:nvPr/>
            </p:nvSpPr>
            <p:spPr>
              <a:xfrm>
                <a:off x="9787340" y="2698846"/>
                <a:ext cx="970369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3</m:t>
                      </m:r>
                    </m:oMath>
                  </m:oMathPara>
                </a14:m>
                <a:endParaRPr lang="zh-CN" altLang="en-US" sz="3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15498FDB-4175-8A94-EF65-89C1D48EC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340" y="2698846"/>
                <a:ext cx="970369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文本框 75">
            <a:extLst>
              <a:ext uri="{FF2B5EF4-FFF2-40B4-BE49-F238E27FC236}">
                <a16:creationId xmlns:a16="http://schemas.microsoft.com/office/drawing/2014/main" id="{40E1BF0B-0055-6376-802A-2144E1FD50B4}"/>
              </a:ext>
            </a:extLst>
          </p:cNvPr>
          <p:cNvSpPr txBox="1"/>
          <p:nvPr/>
        </p:nvSpPr>
        <p:spPr>
          <a:xfrm>
            <a:off x="1322102" y="1377164"/>
            <a:ext cx="1896959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>
                <a:solidFill>
                  <a:srgbClr val="FF0000"/>
                </a:solidFill>
              </a:rPr>
              <a:t>方法 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：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746CEDDD-B6E6-EACF-7227-27A9B21DD513}"/>
              </a:ext>
            </a:extLst>
          </p:cNvPr>
          <p:cNvSpPr txBox="1"/>
          <p:nvPr/>
        </p:nvSpPr>
        <p:spPr>
          <a:xfrm>
            <a:off x="7187175" y="1377164"/>
            <a:ext cx="1896959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方法 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2EFAEA9E-89B0-F3D1-A24E-B0848D246A56}"/>
              </a:ext>
            </a:extLst>
          </p:cNvPr>
          <p:cNvSpPr txBox="1"/>
          <p:nvPr/>
        </p:nvSpPr>
        <p:spPr>
          <a:xfrm>
            <a:off x="1378775" y="4160603"/>
            <a:ext cx="6097554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哪种方法简便？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DCACE572-3C7F-3267-5040-77B5088DCA08}"/>
              </a:ext>
            </a:extLst>
          </p:cNvPr>
          <p:cNvSpPr txBox="1"/>
          <p:nvPr/>
        </p:nvSpPr>
        <p:spPr>
          <a:xfrm>
            <a:off x="10813225" y="3579717"/>
            <a:ext cx="673960" cy="66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4AA0A47A-851E-B5A9-9D2F-0F3BA8270339}"/>
              </a:ext>
            </a:extLst>
          </p:cNvPr>
          <p:cNvSpPr txBox="1"/>
          <p:nvPr/>
        </p:nvSpPr>
        <p:spPr>
          <a:xfrm>
            <a:off x="6938486" y="4473019"/>
            <a:ext cx="4548699" cy="10849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70C0"/>
                </a:solidFill>
                <a:latin typeface="FZYBKSJW--GB1-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dirty="0"/>
              <a:t>能约分的可以先约分，这样可以使计算更简便。</a:t>
            </a:r>
          </a:p>
        </p:txBody>
      </p:sp>
    </p:spTree>
    <p:extLst>
      <p:ext uri="{BB962C8B-B14F-4D97-AF65-F5344CB8AC3E}">
        <p14:creationId xmlns:p14="http://schemas.microsoft.com/office/powerpoint/2010/main" val="171801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3" grpId="0"/>
      <p:bldP spid="14" grpId="0"/>
      <p:bldP spid="66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9" grpId="0"/>
      <p:bldP spid="83" grpId="0"/>
      <p:bldP spid="8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>
            <a:extLst>
              <a:ext uri="{FF2B5EF4-FFF2-40B4-BE49-F238E27FC236}">
                <a16:creationId xmlns:a16="http://schemas.microsoft.com/office/drawing/2014/main" id="{AA745867-8EE9-8E9D-6B7E-C2E48345FAB9}"/>
              </a:ext>
            </a:extLst>
          </p:cNvPr>
          <p:cNvSpPr txBox="1"/>
          <p:nvPr/>
        </p:nvSpPr>
        <p:spPr>
          <a:xfrm>
            <a:off x="850941" y="881740"/>
            <a:ext cx="8600970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讨论一下：分数乘整数，怎样计算？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2BB62FF-34E9-90C2-25E8-EAC00FC02C9A}"/>
              </a:ext>
            </a:extLst>
          </p:cNvPr>
          <p:cNvGrpSpPr/>
          <p:nvPr/>
        </p:nvGrpSpPr>
        <p:grpSpPr>
          <a:xfrm>
            <a:off x="1101019" y="2273368"/>
            <a:ext cx="10082479" cy="1822673"/>
            <a:chOff x="970389" y="2273368"/>
            <a:chExt cx="10082479" cy="182267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F779EF53-65BC-0C29-CE7E-D56F6CD30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19443" y="2273368"/>
              <a:ext cx="1833425" cy="1822673"/>
            </a:xfrm>
            <a:prstGeom prst="rect">
              <a:avLst/>
            </a:prstGeom>
          </p:spPr>
        </p:pic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F41AA1A6-2091-89B2-68DF-EE0534FD4E6B}"/>
                </a:ext>
              </a:extLst>
            </p:cNvPr>
            <p:cNvSpPr/>
            <p:nvPr/>
          </p:nvSpPr>
          <p:spPr bwMode="auto">
            <a:xfrm>
              <a:off x="970389" y="2315261"/>
              <a:ext cx="7809722" cy="1738888"/>
            </a:xfrm>
            <a:prstGeom prst="wedgeRoundRectCallout">
              <a:avLst>
                <a:gd name="adj1" fmla="val 56277"/>
                <a:gd name="adj2" fmla="val -22054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3200" b="1" dirty="0">
                  <a:latin typeface="+mj-ea"/>
                  <a:ea typeface="+mj-ea"/>
                </a:rPr>
                <a:t>分数乘整数，用分子乘整数的积作分子，</a:t>
              </a:r>
            </a:p>
            <a:p>
              <a:pPr algn="ctr" latinLnBrk="1">
                <a:spcBef>
                  <a:spcPct val="50000"/>
                </a:spcBef>
                <a:defRPr/>
              </a:pPr>
              <a:r>
                <a:rPr lang="zh-CN" altLang="en-US" sz="3200" b="1" dirty="0">
                  <a:latin typeface="+mj-ea"/>
                  <a:ea typeface="+mj-ea"/>
                </a:rPr>
                <a:t>分母不变。能约分的可先约分，再计算。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737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AF33585-ADC2-AA7B-DC73-7A7D756E3C7A}"/>
              </a:ext>
            </a:extLst>
          </p:cNvPr>
          <p:cNvSpPr txBox="1"/>
          <p:nvPr/>
        </p:nvSpPr>
        <p:spPr bwMode="auto">
          <a:xfrm>
            <a:off x="820722" y="1290647"/>
            <a:ext cx="1493270" cy="70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1.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A1B420-8586-BA19-DF15-89B87EAC7B09}"/>
                  </a:ext>
                </a:extLst>
              </p:cNvPr>
              <p:cNvSpPr txBox="1"/>
              <p:nvPr/>
            </p:nvSpPr>
            <p:spPr bwMode="auto">
              <a:xfrm>
                <a:off x="1567357" y="1869145"/>
                <a:ext cx="149327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A1B420-8586-BA19-DF15-89B87EAC7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7357" y="1869145"/>
                <a:ext cx="1493270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649A49C-4EA0-961B-AB97-7171D3F4C57A}"/>
                  </a:ext>
                </a:extLst>
              </p:cNvPr>
              <p:cNvSpPr txBox="1"/>
              <p:nvPr/>
            </p:nvSpPr>
            <p:spPr bwMode="auto">
              <a:xfrm>
                <a:off x="5105894" y="1869145"/>
                <a:ext cx="149327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649A49C-4EA0-961B-AB97-7171D3F4C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5894" y="1869145"/>
                <a:ext cx="1493270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64F0607-D72E-5825-601A-AB991C6BC23E}"/>
                  </a:ext>
                </a:extLst>
              </p:cNvPr>
              <p:cNvSpPr txBox="1"/>
              <p:nvPr/>
            </p:nvSpPr>
            <p:spPr bwMode="auto">
              <a:xfrm>
                <a:off x="8644431" y="1869145"/>
                <a:ext cx="1493270" cy="1014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64F0607-D72E-5825-601A-AB991C6BC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44431" y="1869145"/>
                <a:ext cx="1493270" cy="10149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E9C6EC0-36AE-8EB7-6817-4D9E977F98FA}"/>
                  </a:ext>
                </a:extLst>
              </p:cNvPr>
              <p:cNvSpPr txBox="1"/>
              <p:nvPr/>
            </p:nvSpPr>
            <p:spPr bwMode="auto">
              <a:xfrm>
                <a:off x="1231548" y="3184763"/>
                <a:ext cx="216488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E9C6EC0-36AE-8EB7-6817-4D9E977F9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1548" y="3184763"/>
                <a:ext cx="2164888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2B53006-8CB3-B547-FDAE-B69641D4DCE4}"/>
                  </a:ext>
                </a:extLst>
              </p:cNvPr>
              <p:cNvSpPr txBox="1"/>
              <p:nvPr/>
            </p:nvSpPr>
            <p:spPr bwMode="auto">
              <a:xfrm>
                <a:off x="1231548" y="4556363"/>
                <a:ext cx="145566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62B53006-8CB3-B547-FDAE-B69641D4D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1548" y="4556363"/>
                <a:ext cx="1455668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6A7218E-3C18-2315-331B-28977FD2C71B}"/>
                  </a:ext>
                </a:extLst>
              </p:cNvPr>
              <p:cNvSpPr txBox="1"/>
              <p:nvPr/>
            </p:nvSpPr>
            <p:spPr bwMode="auto">
              <a:xfrm>
                <a:off x="4777181" y="3427359"/>
                <a:ext cx="2164888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6A7218E-3C18-2315-331B-28977FD2C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7181" y="3427359"/>
                <a:ext cx="2164888" cy="10275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802F35C-78A6-C46C-A2D7-06881EED81FA}"/>
              </a:ext>
            </a:extLst>
          </p:cNvPr>
          <p:cNvCxnSpPr/>
          <p:nvPr/>
        </p:nvCxnSpPr>
        <p:spPr>
          <a:xfrm>
            <a:off x="5726524" y="3510586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0EA06A32-C683-5638-2997-A00642E29149}"/>
              </a:ext>
            </a:extLst>
          </p:cNvPr>
          <p:cNvCxnSpPr/>
          <p:nvPr/>
        </p:nvCxnSpPr>
        <p:spPr>
          <a:xfrm>
            <a:off x="5384754" y="4109920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8AECDE7C-D35F-311C-8C31-CCE0A93754B3}"/>
              </a:ext>
            </a:extLst>
          </p:cNvPr>
          <p:cNvSpPr txBox="1"/>
          <p:nvPr/>
        </p:nvSpPr>
        <p:spPr>
          <a:xfrm>
            <a:off x="5709331" y="2990908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05225C7-7A05-0A1D-6632-7DDFAD2BD2DE}"/>
              </a:ext>
            </a:extLst>
          </p:cNvPr>
          <p:cNvSpPr txBox="1"/>
          <p:nvPr/>
        </p:nvSpPr>
        <p:spPr>
          <a:xfrm>
            <a:off x="5394085" y="4410800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D40A3817-0C78-B39A-A002-FFA20F59FD39}"/>
                  </a:ext>
                </a:extLst>
              </p:cNvPr>
              <p:cNvSpPr txBox="1"/>
              <p:nvPr/>
            </p:nvSpPr>
            <p:spPr bwMode="auto">
              <a:xfrm>
                <a:off x="4777181" y="5237499"/>
                <a:ext cx="145566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D40A3817-0C78-B39A-A002-FFA20F59F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7181" y="5237499"/>
                <a:ext cx="1455668" cy="10175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C06C0015-6982-A28B-2115-86B7418933E3}"/>
                  </a:ext>
                </a:extLst>
              </p:cNvPr>
              <p:cNvSpPr txBox="1"/>
              <p:nvPr/>
            </p:nvSpPr>
            <p:spPr bwMode="auto">
              <a:xfrm>
                <a:off x="8332144" y="3427359"/>
                <a:ext cx="2164888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altLang="zh-CN" sz="32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C06C0015-6982-A28B-2115-86B741893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32144" y="3427359"/>
                <a:ext cx="2164888" cy="10275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CF93D27F-1B29-5DD9-AF46-A92AF1E23363}"/>
              </a:ext>
            </a:extLst>
          </p:cNvPr>
          <p:cNvCxnSpPr/>
          <p:nvPr/>
        </p:nvCxnSpPr>
        <p:spPr>
          <a:xfrm>
            <a:off x="9421132" y="3510586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E3FC1CB6-A392-0916-3A69-257F78011B4C}"/>
              </a:ext>
            </a:extLst>
          </p:cNvPr>
          <p:cNvCxnSpPr/>
          <p:nvPr/>
        </p:nvCxnSpPr>
        <p:spPr>
          <a:xfrm>
            <a:off x="9023380" y="4109920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BDE47142-AAC2-1504-5863-92BE3C18761F}"/>
              </a:ext>
            </a:extLst>
          </p:cNvPr>
          <p:cNvSpPr txBox="1"/>
          <p:nvPr/>
        </p:nvSpPr>
        <p:spPr>
          <a:xfrm>
            <a:off x="9441262" y="2990908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7D28E7A-38EF-602E-F059-437BA5DFB298}"/>
              </a:ext>
            </a:extLst>
          </p:cNvPr>
          <p:cNvSpPr txBox="1"/>
          <p:nvPr/>
        </p:nvSpPr>
        <p:spPr>
          <a:xfrm>
            <a:off x="9060702" y="4410800"/>
            <a:ext cx="430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117DE7BD-A004-E5C6-AB60-239E8C62FE2F}"/>
                  </a:ext>
                </a:extLst>
              </p:cNvPr>
              <p:cNvSpPr txBox="1"/>
              <p:nvPr/>
            </p:nvSpPr>
            <p:spPr bwMode="auto">
              <a:xfrm>
                <a:off x="8416118" y="5414782"/>
                <a:ext cx="145566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10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117DE7BD-A004-E5C6-AB60-239E8C62F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6118" y="5414782"/>
                <a:ext cx="145566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24" grpId="0"/>
      <p:bldP spid="29" grpId="0"/>
      <p:bldP spid="42" grpId="0"/>
      <p:bldP spid="43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501518" y="930354"/>
            <a:ext cx="825059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sz="3600" dirty="0"/>
              <a:t>2. </a:t>
            </a:r>
            <a:r>
              <a:rPr lang="zh-CN" altLang="en-US" sz="3600" dirty="0"/>
              <a:t>一袋面包重</a:t>
            </a:r>
            <a:r>
              <a:rPr lang="en-US" altLang="zh-CN" sz="3600" dirty="0"/>
              <a:t>        kg</a:t>
            </a:r>
            <a:r>
              <a:rPr lang="zh-CN" altLang="en-US" sz="3600" dirty="0"/>
              <a:t>，</a:t>
            </a:r>
            <a:r>
              <a:rPr lang="en-US" altLang="zh-CN" sz="3600" dirty="0"/>
              <a:t>3 </a:t>
            </a:r>
            <a:r>
              <a:rPr lang="zh-CN" altLang="en-US" sz="3600" dirty="0"/>
              <a:t>袋重多少千克？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1051DC-8FBA-61C7-04D2-39E31B94C937}"/>
              </a:ext>
            </a:extLst>
          </p:cNvPr>
          <p:cNvSpPr txBox="1"/>
          <p:nvPr/>
        </p:nvSpPr>
        <p:spPr>
          <a:xfrm>
            <a:off x="817619" y="271141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AA310C9-7DA9-F353-F168-88663D89BD7A}"/>
                  </a:ext>
                </a:extLst>
              </p:cNvPr>
              <p:cNvSpPr txBox="1"/>
              <p:nvPr/>
            </p:nvSpPr>
            <p:spPr bwMode="auto">
              <a:xfrm>
                <a:off x="3368164" y="800090"/>
                <a:ext cx="86793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5AA310C9-7DA9-F353-F168-88663D89B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8164" y="800090"/>
                <a:ext cx="867933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组合 20">
            <a:extLst>
              <a:ext uri="{FF2B5EF4-FFF2-40B4-BE49-F238E27FC236}">
                <a16:creationId xmlns:a16="http://schemas.microsoft.com/office/drawing/2014/main" id="{8E68A0EC-4A2D-8215-F64F-6DA22D37CDCE}"/>
              </a:ext>
            </a:extLst>
          </p:cNvPr>
          <p:cNvGrpSpPr/>
          <p:nvPr/>
        </p:nvGrpSpPr>
        <p:grpSpPr>
          <a:xfrm>
            <a:off x="3489462" y="3009124"/>
            <a:ext cx="5066707" cy="1101012"/>
            <a:chOff x="2556401" y="3032449"/>
            <a:chExt cx="5066707" cy="110101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6556B16-4DD7-1C1E-FE4B-A3ED8BB54A82}"/>
                </a:ext>
              </a:extLst>
            </p:cNvPr>
            <p:cNvSpPr/>
            <p:nvPr/>
          </p:nvSpPr>
          <p:spPr>
            <a:xfrm>
              <a:off x="2556401" y="3032449"/>
              <a:ext cx="802432" cy="1101012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F82541-0490-4C4C-5F95-04E5C23806CA}"/>
                </a:ext>
              </a:extLst>
            </p:cNvPr>
            <p:cNvSpPr/>
            <p:nvPr/>
          </p:nvSpPr>
          <p:spPr>
            <a:xfrm>
              <a:off x="4077291" y="3032449"/>
              <a:ext cx="802432" cy="1101012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2C99615-6FBB-7ADE-34A9-C2F1949FAF86}"/>
                </a:ext>
              </a:extLst>
            </p:cNvPr>
            <p:cNvSpPr txBox="1"/>
            <p:nvPr/>
          </p:nvSpPr>
          <p:spPr>
            <a:xfrm>
              <a:off x="3396157" y="3215418"/>
              <a:ext cx="627486" cy="735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spcBef>
                  <a:spcPts val="0"/>
                </a:spcBef>
                <a:defRPr sz="34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pPr algn="ctr"/>
              <a:r>
                <a:rPr lang="en-US" altLang="zh-CN" sz="3600" dirty="0"/>
                <a:t>×</a:t>
              </a:r>
              <a:endParaRPr lang="zh-CN" altLang="en-US" sz="3600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078094F-A2B2-6144-D62B-1414D156D51F}"/>
                </a:ext>
              </a:extLst>
            </p:cNvPr>
            <p:cNvSpPr/>
            <p:nvPr/>
          </p:nvSpPr>
          <p:spPr>
            <a:xfrm>
              <a:off x="5579520" y="3032449"/>
              <a:ext cx="802432" cy="1101012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9733915-5339-1034-CAFF-88BBD80B3BF7}"/>
                </a:ext>
              </a:extLst>
            </p:cNvPr>
            <p:cNvSpPr txBox="1"/>
            <p:nvPr/>
          </p:nvSpPr>
          <p:spPr>
            <a:xfrm>
              <a:off x="4898386" y="3215418"/>
              <a:ext cx="627486" cy="735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spcBef>
                  <a:spcPts val="0"/>
                </a:spcBef>
                <a:defRPr sz="34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pPr algn="ctr"/>
              <a:r>
                <a:rPr lang="en-US" altLang="zh-CN" sz="3600" dirty="0"/>
                <a:t>=</a:t>
              </a:r>
              <a:endParaRPr lang="zh-CN" altLang="en-US" sz="3600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B906005-8EE9-8CB3-B934-E36B855AB7AD}"/>
                </a:ext>
              </a:extLst>
            </p:cNvPr>
            <p:cNvSpPr txBox="1"/>
            <p:nvPr/>
          </p:nvSpPr>
          <p:spPr>
            <a:xfrm>
              <a:off x="6381950" y="3215418"/>
              <a:ext cx="1241158" cy="735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spcBef>
                  <a:spcPts val="0"/>
                </a:spcBef>
                <a:defRPr sz="3400" b="1">
                  <a:latin typeface="+mn-lt"/>
                  <a:ea typeface="黑体" panose="02010609060101010101" pitchFamily="49" charset="-122"/>
                </a:defRPr>
              </a:lvl1pPr>
            </a:lstStyle>
            <a:p>
              <a:pPr algn="ctr"/>
              <a:r>
                <a:rPr lang="zh-CN" altLang="en-US" sz="3600" dirty="0"/>
                <a:t>（</a:t>
              </a:r>
              <a:r>
                <a:rPr lang="en-US" altLang="zh-CN" sz="3600" dirty="0"/>
                <a:t>kg</a:t>
              </a:r>
              <a:r>
                <a:rPr lang="zh-CN" altLang="en-US" sz="3600" dirty="0"/>
                <a:t>）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9825147-E9CC-8F53-6582-5D73284F8062}"/>
                  </a:ext>
                </a:extLst>
              </p:cNvPr>
              <p:cNvSpPr txBox="1"/>
              <p:nvPr/>
            </p:nvSpPr>
            <p:spPr>
              <a:xfrm>
                <a:off x="5215623" y="1761640"/>
                <a:ext cx="5841551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zh-CN" altLang="en-US" sz="2800" b="1" i="0" u="none" strike="noStrike" baseline="0" dirty="0">
                    <a:solidFill>
                      <a:srgbClr val="0066FF"/>
                    </a:solidFill>
                    <a:latin typeface="+mn-lt"/>
                  </a:rPr>
                  <a:t>就是求 </a:t>
                </a:r>
                <a:r>
                  <a:rPr lang="en-US" altLang="zh-CN" sz="2800" b="1" i="0" u="none" strike="noStrike" baseline="0" dirty="0">
                    <a:solidFill>
                      <a:srgbClr val="0066FF"/>
                    </a:solidFill>
                    <a:latin typeface="+mn-lt"/>
                  </a:rPr>
                  <a:t>3 </a:t>
                </a:r>
                <a:r>
                  <a:rPr lang="zh-CN" altLang="en-US" sz="2800" b="1" i="0" u="none" strike="noStrike" baseline="0" dirty="0">
                    <a:solidFill>
                      <a:srgbClr val="0066FF"/>
                    </a:solidFill>
                    <a:latin typeface="+mn-lt"/>
                  </a:rPr>
                  <a:t>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1" u="none" strike="noStrike" baseline="0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1" i="1" u="none" strike="noStrike" baseline="0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zh-CN" sz="2800" b="1" i="1" u="none" strike="noStrike" baseline="0" smtClean="0">
                            <a:solidFill>
                              <a:srgbClr val="0066FF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</m:oMath>
                </a14:m>
                <a:r>
                  <a:rPr lang="zh-CN" altLang="en-US" sz="2800" b="1" i="0" u="none" strike="noStrike" baseline="0" dirty="0">
                    <a:solidFill>
                      <a:srgbClr val="0066FF"/>
                    </a:solidFill>
                    <a:latin typeface="+mn-lt"/>
                  </a:rPr>
                  <a:t> 的和，用乘法计算。</a:t>
                </a:r>
                <a:endParaRPr lang="zh-CN" altLang="en-US" sz="2800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9825147-E9CC-8F53-6582-5D73284F8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623" y="1761640"/>
                <a:ext cx="5841551" cy="714683"/>
              </a:xfrm>
              <a:prstGeom prst="rect">
                <a:avLst/>
              </a:prstGeom>
              <a:blipFill>
                <a:blip r:embed="rId3"/>
                <a:stretch>
                  <a:fillRect l="-2192" b="-94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A3536F99-7397-7D65-19E1-ABBB11457CD3}"/>
                  </a:ext>
                </a:extLst>
              </p:cNvPr>
              <p:cNvSpPr txBox="1"/>
              <p:nvPr/>
            </p:nvSpPr>
            <p:spPr bwMode="auto">
              <a:xfrm>
                <a:off x="3452140" y="3030106"/>
                <a:ext cx="86793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A3536F99-7397-7D65-19E1-ABBB11457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52140" y="3030106"/>
                <a:ext cx="867933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BCBA4323-7F18-9E93-3274-A1FBC2AD221E}"/>
                  </a:ext>
                </a:extLst>
              </p:cNvPr>
              <p:cNvSpPr txBox="1"/>
              <p:nvPr/>
            </p:nvSpPr>
            <p:spPr bwMode="auto">
              <a:xfrm>
                <a:off x="4991691" y="3267241"/>
                <a:ext cx="86793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𝟑</m:t>
                      </m:r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BCBA4323-7F18-9E93-3274-A1FBC2AD2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1691" y="3267241"/>
                <a:ext cx="867933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43A46D24-E91A-6C2A-140E-B5E21B66F1CF}"/>
                  </a:ext>
                </a:extLst>
              </p:cNvPr>
              <p:cNvSpPr txBox="1"/>
              <p:nvPr/>
            </p:nvSpPr>
            <p:spPr bwMode="auto">
              <a:xfrm>
                <a:off x="6484590" y="3030106"/>
                <a:ext cx="86793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altLang="zh-CN" sz="32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43A46D24-E91A-6C2A-140E-B5E21B66F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84590" y="3030106"/>
                <a:ext cx="867933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>
            <a:extLst>
              <a:ext uri="{FF2B5EF4-FFF2-40B4-BE49-F238E27FC236}">
                <a16:creationId xmlns:a16="http://schemas.microsoft.com/office/drawing/2014/main" id="{9BD9352D-DDFE-C754-5539-851E133C86AA}"/>
              </a:ext>
            </a:extLst>
          </p:cNvPr>
          <p:cNvGrpSpPr/>
          <p:nvPr/>
        </p:nvGrpSpPr>
        <p:grpSpPr>
          <a:xfrm>
            <a:off x="537677" y="3061529"/>
            <a:ext cx="2397968" cy="802433"/>
            <a:chOff x="4488024" y="1408923"/>
            <a:chExt cx="2397968" cy="802433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B74FCD50-A9D8-57F0-276F-80B0C6FA2DE3}"/>
                </a:ext>
              </a:extLst>
            </p:cNvPr>
            <p:cNvSpPr txBox="1"/>
            <p:nvPr/>
          </p:nvSpPr>
          <p:spPr>
            <a:xfrm>
              <a:off x="4495026" y="1526737"/>
              <a:ext cx="239096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b="1" i="0" u="none" strike="noStrike" baseline="0" dirty="0">
                  <a:latin typeface="黑体" panose="02010609060101010101" pitchFamily="49" charset="-122"/>
                  <a:ea typeface="黑体" panose="02010609060101010101" pitchFamily="49" charset="-122"/>
                </a:rPr>
                <a:t>分数乘整数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DB9246A1-87F7-B11D-5043-124727ABEEE5}"/>
                </a:ext>
              </a:extLst>
            </p:cNvPr>
            <p:cNvSpPr/>
            <p:nvPr/>
          </p:nvSpPr>
          <p:spPr>
            <a:xfrm>
              <a:off x="4488024" y="1408923"/>
              <a:ext cx="2397968" cy="80243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CB83BDAA-2A4E-FC1E-AC0A-A846AD9EA188}"/>
              </a:ext>
            </a:extLst>
          </p:cNvPr>
          <p:cNvSpPr/>
          <p:nvPr/>
        </p:nvSpPr>
        <p:spPr>
          <a:xfrm>
            <a:off x="3624843" y="1718713"/>
            <a:ext cx="2491274" cy="80243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意义</a:t>
            </a:r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B591D9CD-2E89-22D8-780D-20122D7D4A7A}"/>
              </a:ext>
            </a:extLst>
          </p:cNvPr>
          <p:cNvSpPr/>
          <p:nvPr/>
        </p:nvSpPr>
        <p:spPr>
          <a:xfrm>
            <a:off x="3606182" y="4448300"/>
            <a:ext cx="2491274" cy="80243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计算方法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AF284F87-3595-1FCB-B10B-5834715A6369}"/>
              </a:ext>
            </a:extLst>
          </p:cNvPr>
          <p:cNvGrpSpPr/>
          <p:nvPr/>
        </p:nvGrpSpPr>
        <p:grpSpPr>
          <a:xfrm>
            <a:off x="6634176" y="1375033"/>
            <a:ext cx="4222618" cy="1433806"/>
            <a:chOff x="939278" y="4332511"/>
            <a:chExt cx="4222618" cy="1433806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E918D7CA-FFE6-3D7A-5EDE-8F2BDE016A47}"/>
                </a:ext>
              </a:extLst>
            </p:cNvPr>
            <p:cNvSpPr txBox="1"/>
            <p:nvPr/>
          </p:nvSpPr>
          <p:spPr>
            <a:xfrm>
              <a:off x="957941" y="4504804"/>
              <a:ext cx="4203955" cy="11559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000" b="1" strike="noStrike">
                  <a:solidFill>
                    <a:srgbClr val="0070C0"/>
                  </a:solidFill>
                  <a:latin typeface="FZYBKSJW--GB1-0"/>
                </a:defRPr>
              </a:lvl1pPr>
            </a:lstStyle>
            <a:p>
              <a:pPr algn="ctr"/>
              <a:r>
                <a:rPr lang="zh-CN" altLang="en-US" dirty="0"/>
                <a:t>分数乘整数表示求几个相同分数的和。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7F265F4F-47C0-6968-782E-885D4AB0D303}"/>
                </a:ext>
              </a:extLst>
            </p:cNvPr>
            <p:cNvSpPr/>
            <p:nvPr/>
          </p:nvSpPr>
          <p:spPr>
            <a:xfrm>
              <a:off x="939278" y="4332511"/>
              <a:ext cx="4203955" cy="1433806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E257DE46-65F2-7FF1-FCDE-525CECBCA87E}"/>
              </a:ext>
            </a:extLst>
          </p:cNvPr>
          <p:cNvGrpSpPr/>
          <p:nvPr/>
        </p:nvGrpSpPr>
        <p:grpSpPr>
          <a:xfrm>
            <a:off x="6623135" y="3953375"/>
            <a:ext cx="4997056" cy="1816364"/>
            <a:chOff x="6171685" y="4201881"/>
            <a:chExt cx="4997056" cy="1816364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A6929570-A4E4-0498-3316-492BD347DF84}"/>
                </a:ext>
              </a:extLst>
            </p:cNvPr>
            <p:cNvSpPr txBox="1"/>
            <p:nvPr/>
          </p:nvSpPr>
          <p:spPr>
            <a:xfrm>
              <a:off x="6237000" y="4227806"/>
              <a:ext cx="4866429" cy="17099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 strike="noStrike">
                  <a:solidFill>
                    <a:srgbClr val="0070C0"/>
                  </a:solidFill>
                  <a:latin typeface="FZYBKSJW--GB1-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3000" dirty="0"/>
                <a:t>分数乘整数，用分子乘整数的积作分子，分母不变，能约分的可先约分，再计算。</a:t>
              </a: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F8F7FB00-1DC3-C973-ED19-2026BED7E1DB}"/>
                </a:ext>
              </a:extLst>
            </p:cNvPr>
            <p:cNvSpPr/>
            <p:nvPr/>
          </p:nvSpPr>
          <p:spPr>
            <a:xfrm>
              <a:off x="6171685" y="4201881"/>
              <a:ext cx="4997056" cy="1816364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任意多边形: 形状 63">
            <a:extLst>
              <a:ext uri="{FF2B5EF4-FFF2-40B4-BE49-F238E27FC236}">
                <a16:creationId xmlns:a16="http://schemas.microsoft.com/office/drawing/2014/main" id="{1FD60A21-D067-8EA2-028D-7ADB5811EB76}"/>
              </a:ext>
            </a:extLst>
          </p:cNvPr>
          <p:cNvSpPr/>
          <p:nvPr/>
        </p:nvSpPr>
        <p:spPr>
          <a:xfrm>
            <a:off x="3340363" y="2062065"/>
            <a:ext cx="279919" cy="2799184"/>
          </a:xfrm>
          <a:custGeom>
            <a:avLst/>
            <a:gdLst>
              <a:gd name="csX0" fmla="*/ 279919 w 279919"/>
              <a:gd name="csY0" fmla="*/ 0 h 2799184"/>
              <a:gd name="csX1" fmla="*/ 0 w 279919"/>
              <a:gd name="csY1" fmla="*/ 0 h 2799184"/>
              <a:gd name="csX2" fmla="*/ 0 w 279919"/>
              <a:gd name="csY2" fmla="*/ 2799184 h 2799184"/>
              <a:gd name="csX3" fmla="*/ 233266 w 279919"/>
              <a:gd name="csY3" fmla="*/ 2799184 h 27991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79919" h="2799184">
                <a:moveTo>
                  <a:pt x="279919" y="0"/>
                </a:moveTo>
                <a:lnTo>
                  <a:pt x="0" y="0"/>
                </a:lnTo>
                <a:lnTo>
                  <a:pt x="0" y="2799184"/>
                </a:lnTo>
                <a:lnTo>
                  <a:pt x="233266" y="2799184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9FFD8B68-1D26-BB67-7935-E45A799CB470}"/>
              </a:ext>
            </a:extLst>
          </p:cNvPr>
          <p:cNvCxnSpPr>
            <a:cxnSpLocks/>
          </p:cNvCxnSpPr>
          <p:nvPr/>
        </p:nvCxnSpPr>
        <p:spPr>
          <a:xfrm>
            <a:off x="2939670" y="3471918"/>
            <a:ext cx="40263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707FFAD7-26EF-459D-4906-C8ADB9BB433D}"/>
              </a:ext>
            </a:extLst>
          </p:cNvPr>
          <p:cNvCxnSpPr>
            <a:cxnSpLocks/>
          </p:cNvCxnSpPr>
          <p:nvPr/>
        </p:nvCxnSpPr>
        <p:spPr>
          <a:xfrm>
            <a:off x="6114666" y="2119929"/>
            <a:ext cx="51205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FD5B476F-DEC4-116C-0C58-58FD9E5F139B}"/>
              </a:ext>
            </a:extLst>
          </p:cNvPr>
          <p:cNvCxnSpPr>
            <a:cxnSpLocks/>
          </p:cNvCxnSpPr>
          <p:nvPr/>
        </p:nvCxnSpPr>
        <p:spPr>
          <a:xfrm>
            <a:off x="6096005" y="4870749"/>
            <a:ext cx="51205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17176</TotalTime>
  <Words>560</Words>
  <Application>Microsoft Office PowerPoint</Application>
  <PresentationFormat>宽屏</PresentationFormat>
  <Paragraphs>102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Admin</cp:lastModifiedBy>
  <cp:revision>3373</cp:revision>
  <dcterms:created xsi:type="dcterms:W3CDTF">2016-01-14T07:05:00Z</dcterms:created>
  <dcterms:modified xsi:type="dcterms:W3CDTF">2026-06-04T07:37:46Z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