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811" r:id="rId3"/>
    <p:sldId id="743" r:id="rId4"/>
    <p:sldId id="814" r:id="rId5"/>
    <p:sldId id="916" r:id="rId6"/>
    <p:sldId id="919" r:id="rId7"/>
    <p:sldId id="921" r:id="rId8"/>
    <p:sldId id="922" r:id="rId9"/>
    <p:sldId id="923" r:id="rId10"/>
    <p:sldId id="924" r:id="rId11"/>
    <p:sldId id="815" r:id="rId12"/>
    <p:sldId id="905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D497"/>
    <a:srgbClr val="DFD5E7"/>
    <a:srgbClr val="CFC1DB"/>
    <a:srgbClr val="FDE3E8"/>
    <a:srgbClr val="FCD1D9"/>
    <a:srgbClr val="343433"/>
    <a:srgbClr val="F76217"/>
    <a:srgbClr val="A1C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8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2" y="214046"/>
            <a:ext cx="279696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214043"/>
            <a:ext cx="2464462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巩固练习，内化知识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9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一个数乘分数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79014" y="1497314"/>
            <a:ext cx="10343187" cy="400775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44446" y="1763502"/>
            <a:ext cx="10268540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结合生活经验和操作感悟，理解一个数乘分数的意义，探索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并掌握一个数乘分数的计算方法，理解一个数乘分数的算理；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经历一个数乘分数的意义和计算方法的探索过程，培养学生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初步的分析、推理能力；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</a:t>
            </a:r>
            <a:r>
              <a:rPr lang="zh-CN" altLang="en-US" sz="2800" dirty="0"/>
              <a:t>在学习过程中渗透数形结合的思想，获得成功的学习体验。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1109506" y="1184935"/>
            <a:ext cx="3005295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0420C48-D57F-BB82-5F12-3D78BABF07A6}"/>
                  </a:ext>
                </a:extLst>
              </p:cNvPr>
              <p:cNvSpPr txBox="1"/>
              <p:nvPr/>
            </p:nvSpPr>
            <p:spPr bwMode="auto">
              <a:xfrm>
                <a:off x="1231455" y="2363669"/>
                <a:ext cx="1959615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0420C48-D57F-BB82-5F12-3D78BABF0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1455" y="2363669"/>
                <a:ext cx="1959615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7285D62-35A5-A6C3-0CB7-55385D757E0E}"/>
                  </a:ext>
                </a:extLst>
              </p:cNvPr>
              <p:cNvSpPr txBox="1"/>
              <p:nvPr/>
            </p:nvSpPr>
            <p:spPr bwMode="auto">
              <a:xfrm>
                <a:off x="4655790" y="2363669"/>
                <a:ext cx="1959615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7285D62-35A5-A6C3-0CB7-55385D757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5790" y="2363669"/>
                <a:ext cx="1959615" cy="10148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5961848-C3A3-18E4-6B9D-DFB4BE70508D}"/>
                  </a:ext>
                </a:extLst>
              </p:cNvPr>
              <p:cNvSpPr txBox="1"/>
              <p:nvPr/>
            </p:nvSpPr>
            <p:spPr bwMode="auto">
              <a:xfrm>
                <a:off x="8080125" y="2363669"/>
                <a:ext cx="1959615" cy="1011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5961848-C3A3-18E4-6B9D-DFB4BE705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80125" y="2363669"/>
                <a:ext cx="1959615" cy="10111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EEAE89C-89A8-B300-4A63-F503B8B8666B}"/>
                  </a:ext>
                </a:extLst>
              </p:cNvPr>
              <p:cNvSpPr txBox="1"/>
              <p:nvPr/>
            </p:nvSpPr>
            <p:spPr bwMode="auto">
              <a:xfrm>
                <a:off x="1231455" y="4332428"/>
                <a:ext cx="1959615" cy="1015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EEAE89C-89A8-B300-4A63-F503B8B86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1455" y="4332428"/>
                <a:ext cx="1959615" cy="10157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B5D5522-65F8-3116-B98A-143900DE96BD}"/>
                  </a:ext>
                </a:extLst>
              </p:cNvPr>
              <p:cNvSpPr txBox="1"/>
              <p:nvPr/>
            </p:nvSpPr>
            <p:spPr bwMode="auto">
              <a:xfrm>
                <a:off x="4655790" y="4332428"/>
                <a:ext cx="1959615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B5D5522-65F8-3116-B98A-143900DE9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5790" y="4332428"/>
                <a:ext cx="1959615" cy="10148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723D5E9-22ED-F548-545D-3EFA31AA68C4}"/>
                  </a:ext>
                </a:extLst>
              </p:cNvPr>
              <p:cNvSpPr txBox="1"/>
              <p:nvPr/>
            </p:nvSpPr>
            <p:spPr bwMode="auto">
              <a:xfrm>
                <a:off x="8080125" y="4332428"/>
                <a:ext cx="244480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18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723D5E9-22ED-F548-545D-3EFA31AA6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80125" y="4332428"/>
                <a:ext cx="2444806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556464C-53BA-B323-7439-A269A5A1D44A}"/>
              </a:ext>
            </a:extLst>
          </p:cNvPr>
          <p:cNvCxnSpPr/>
          <p:nvPr/>
        </p:nvCxnSpPr>
        <p:spPr>
          <a:xfrm>
            <a:off x="1935530" y="274096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E66FDA0-7CCB-F4A2-111D-582FCC70BA6E}"/>
              </a:ext>
            </a:extLst>
          </p:cNvPr>
          <p:cNvCxnSpPr/>
          <p:nvPr/>
        </p:nvCxnSpPr>
        <p:spPr>
          <a:xfrm>
            <a:off x="1231455" y="3023545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F40547D-BA02-F984-2C60-1D4D8FD4714B}"/>
              </a:ext>
            </a:extLst>
          </p:cNvPr>
          <p:cNvSpPr txBox="1"/>
          <p:nvPr/>
        </p:nvSpPr>
        <p:spPr>
          <a:xfrm>
            <a:off x="1850228" y="220432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CD442E7-337E-95E0-5899-D0958C931BE1}"/>
              </a:ext>
            </a:extLst>
          </p:cNvPr>
          <p:cNvSpPr txBox="1"/>
          <p:nvPr/>
        </p:nvSpPr>
        <p:spPr>
          <a:xfrm>
            <a:off x="1250117" y="3289093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7011FF0-B866-1562-B05A-CDC988B055CC}"/>
              </a:ext>
            </a:extLst>
          </p:cNvPr>
          <p:cNvSpPr txBox="1"/>
          <p:nvPr/>
        </p:nvSpPr>
        <p:spPr>
          <a:xfrm>
            <a:off x="2443785" y="2518817"/>
            <a:ext cx="5442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endParaRPr lang="zh-CN" altLang="en-US" sz="36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A3F71C1-BA8C-D528-7D6D-313578976C27}"/>
                  </a:ext>
                </a:extLst>
              </p:cNvPr>
              <p:cNvSpPr txBox="1"/>
              <p:nvPr/>
            </p:nvSpPr>
            <p:spPr>
              <a:xfrm>
                <a:off x="5746672" y="2333156"/>
                <a:ext cx="970369" cy="1014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A3F71C1-BA8C-D528-7D6D-313578976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672" y="2333156"/>
                <a:ext cx="970369" cy="10148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8EB4EE9-6492-63F5-EDF8-14275FA01AA8}"/>
              </a:ext>
            </a:extLst>
          </p:cNvPr>
          <p:cNvCxnSpPr/>
          <p:nvPr/>
        </p:nvCxnSpPr>
        <p:spPr>
          <a:xfrm>
            <a:off x="8805986" y="274096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C300A62-CB19-FC2F-E6D4-E912325FC72E}"/>
              </a:ext>
            </a:extLst>
          </p:cNvPr>
          <p:cNvCxnSpPr/>
          <p:nvPr/>
        </p:nvCxnSpPr>
        <p:spPr>
          <a:xfrm>
            <a:off x="8251994" y="3023545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43ECA8DB-2892-9704-C56A-5CB78C0500C9}"/>
              </a:ext>
            </a:extLst>
          </p:cNvPr>
          <p:cNvSpPr txBox="1"/>
          <p:nvPr/>
        </p:nvSpPr>
        <p:spPr>
          <a:xfrm>
            <a:off x="8854109" y="2221290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D56EB7D-16E0-F842-5441-05C356CA8E6C}"/>
              </a:ext>
            </a:extLst>
          </p:cNvPr>
          <p:cNvSpPr txBox="1"/>
          <p:nvPr/>
        </p:nvSpPr>
        <p:spPr>
          <a:xfrm>
            <a:off x="8261324" y="3289093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E021EE6-2DF0-E60A-5DDC-D66CFECBB726}"/>
                  </a:ext>
                </a:extLst>
              </p:cNvPr>
              <p:cNvSpPr txBox="1"/>
              <p:nvPr/>
            </p:nvSpPr>
            <p:spPr>
              <a:xfrm>
                <a:off x="9420414" y="2361247"/>
                <a:ext cx="970369" cy="1014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E021EE6-2DF0-E60A-5DDC-D66CFECBB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0414" y="2361247"/>
                <a:ext cx="970369" cy="10148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F7483D4-AFE6-1C83-1D73-54F49766AA35}"/>
              </a:ext>
            </a:extLst>
          </p:cNvPr>
          <p:cNvCxnSpPr/>
          <p:nvPr/>
        </p:nvCxnSpPr>
        <p:spPr>
          <a:xfrm>
            <a:off x="1769346" y="4719057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813147E-AD89-3DA6-539C-0D35B79A9669}"/>
              </a:ext>
            </a:extLst>
          </p:cNvPr>
          <p:cNvCxnSpPr/>
          <p:nvPr/>
        </p:nvCxnSpPr>
        <p:spPr>
          <a:xfrm>
            <a:off x="1231455" y="500163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3559A31A-3522-C9FD-18FA-F68DCD2B5BC8}"/>
              </a:ext>
            </a:extLst>
          </p:cNvPr>
          <p:cNvSpPr txBox="1"/>
          <p:nvPr/>
        </p:nvSpPr>
        <p:spPr>
          <a:xfrm>
            <a:off x="1817469" y="4199379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6DC5848-28AD-BBAF-A9FF-451961642749}"/>
              </a:ext>
            </a:extLst>
          </p:cNvPr>
          <p:cNvSpPr txBox="1"/>
          <p:nvPr/>
        </p:nvSpPr>
        <p:spPr>
          <a:xfrm>
            <a:off x="1250117" y="526718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DFEECD2-C27F-C16A-0530-9795F8AFAEE7}"/>
                  </a:ext>
                </a:extLst>
              </p:cNvPr>
              <p:cNvSpPr txBox="1"/>
              <p:nvPr/>
            </p:nvSpPr>
            <p:spPr>
              <a:xfrm>
                <a:off x="2184322" y="4302015"/>
                <a:ext cx="970369" cy="1014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DFEECD2-C27F-C16A-0530-9795F8AFA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322" y="4302015"/>
                <a:ext cx="970369" cy="101489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0F72378-F83F-AF2C-D2F8-DCC3DF65C21A}"/>
              </a:ext>
            </a:extLst>
          </p:cNvPr>
          <p:cNvCxnSpPr/>
          <p:nvPr/>
        </p:nvCxnSpPr>
        <p:spPr>
          <a:xfrm>
            <a:off x="5204792" y="4719057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232E6F1B-5481-7115-0644-EF065247E2AC}"/>
              </a:ext>
            </a:extLst>
          </p:cNvPr>
          <p:cNvCxnSpPr/>
          <p:nvPr/>
        </p:nvCxnSpPr>
        <p:spPr>
          <a:xfrm>
            <a:off x="4665120" y="500163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701CFA98-824A-5501-2998-F621B5CA65DD}"/>
              </a:ext>
            </a:extLst>
          </p:cNvPr>
          <p:cNvSpPr txBox="1"/>
          <p:nvPr/>
        </p:nvSpPr>
        <p:spPr>
          <a:xfrm>
            <a:off x="5224922" y="4199379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9065989-A474-D394-40A4-2E1E8D7419ED}"/>
              </a:ext>
            </a:extLst>
          </p:cNvPr>
          <p:cNvSpPr txBox="1"/>
          <p:nvPr/>
        </p:nvSpPr>
        <p:spPr>
          <a:xfrm>
            <a:off x="4683782" y="526718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2940F0D-197D-D054-DC04-D3F2A7C16EB7}"/>
              </a:ext>
            </a:extLst>
          </p:cNvPr>
          <p:cNvSpPr txBox="1"/>
          <p:nvPr/>
        </p:nvSpPr>
        <p:spPr>
          <a:xfrm>
            <a:off x="5808066" y="4583527"/>
            <a:ext cx="5442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endParaRPr lang="zh-CN" altLang="en-US" sz="36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4FBC16A-C504-0C81-7227-2BB9688A4E8C}"/>
              </a:ext>
            </a:extLst>
          </p:cNvPr>
          <p:cNvCxnSpPr/>
          <p:nvPr/>
        </p:nvCxnSpPr>
        <p:spPr>
          <a:xfrm>
            <a:off x="8941767" y="4737719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7643DD8-6553-9089-0191-29F0A2442ABF}"/>
              </a:ext>
            </a:extLst>
          </p:cNvPr>
          <p:cNvCxnSpPr/>
          <p:nvPr/>
        </p:nvCxnSpPr>
        <p:spPr>
          <a:xfrm>
            <a:off x="8251994" y="502029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84F622C8-4A27-F3FF-B979-E5B81B26E9C2}"/>
              </a:ext>
            </a:extLst>
          </p:cNvPr>
          <p:cNvSpPr txBox="1"/>
          <p:nvPr/>
        </p:nvSpPr>
        <p:spPr>
          <a:xfrm>
            <a:off x="8989890" y="421804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9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8442B7F-65CF-C71A-938F-707AA039B739}"/>
              </a:ext>
            </a:extLst>
          </p:cNvPr>
          <p:cNvSpPr txBox="1"/>
          <p:nvPr/>
        </p:nvSpPr>
        <p:spPr>
          <a:xfrm>
            <a:off x="8121361" y="5285844"/>
            <a:ext cx="6027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10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984CE22-A4E3-536F-3B4C-F36429CE5E44}"/>
                  </a:ext>
                </a:extLst>
              </p:cNvPr>
              <p:cNvSpPr txBox="1"/>
              <p:nvPr/>
            </p:nvSpPr>
            <p:spPr>
              <a:xfrm>
                <a:off x="9554555" y="4302591"/>
                <a:ext cx="970369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99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984CE22-A4E3-536F-3B4C-F36429CE5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555" y="4302591"/>
                <a:ext cx="970369" cy="10143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3" grpId="0"/>
      <p:bldP spid="24" grpId="0"/>
      <p:bldP spid="27" grpId="0"/>
      <p:bldP spid="28" grpId="0"/>
      <p:bldP spid="29" grpId="0"/>
      <p:bldP spid="32" grpId="0"/>
      <p:bldP spid="33" grpId="0"/>
      <p:bldP spid="34" grpId="0"/>
      <p:bldP spid="37" grpId="0"/>
      <p:bldP spid="38" grpId="0"/>
      <p:bldP spid="39" grpId="0"/>
      <p:bldP spid="42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1364825" y="1227518"/>
            <a:ext cx="10391747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）一个面积为 </a:t>
            </a:r>
            <a:r>
              <a:rPr lang="en-US" altLang="zh-CN" dirty="0"/>
              <a:t>2 </a:t>
            </a:r>
            <a:r>
              <a:rPr lang="zh-CN" altLang="en-US" dirty="0"/>
              <a:t>公顷的育苗基地，它的     用来种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471439" y="1279062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/>
              <p:nvPr/>
            </p:nvSpPr>
            <p:spPr bwMode="auto">
              <a:xfrm>
                <a:off x="9414543" y="1063937"/>
                <a:ext cx="709170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14543" y="1063937"/>
                <a:ext cx="709170" cy="1027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D4604BFB-7A20-C324-E1FE-803EAAA4D117}"/>
              </a:ext>
            </a:extLst>
          </p:cNvPr>
          <p:cNvSpPr txBox="1"/>
          <p:nvPr/>
        </p:nvSpPr>
        <p:spPr>
          <a:xfrm>
            <a:off x="2417863" y="2116194"/>
            <a:ext cx="8153722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柳树苗。种柳树苗的面积是多少公顷？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751357" y="2753135"/>
            <a:ext cx="6349093" cy="1289313"/>
            <a:chOff x="646313" y="3816569"/>
            <a:chExt cx="6349093" cy="128931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313" y="3816569"/>
              <a:ext cx="1277484" cy="1289313"/>
            </a:xfrm>
            <a:prstGeom prst="rect">
              <a:avLst/>
            </a:prstGeom>
          </p:spPr>
        </p:pic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341986" y="4116482"/>
              <a:ext cx="4653420" cy="828740"/>
            </a:xfrm>
            <a:prstGeom prst="wedgeRoundRectCallout">
              <a:avLst>
                <a:gd name="adj1" fmla="val -59017"/>
                <a:gd name="adj2" fmla="val -20928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怎样列式？为什么这么列？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E577CD9-FA10-D325-D793-8AB616A68A9A}"/>
              </a:ext>
            </a:extLst>
          </p:cNvPr>
          <p:cNvGrpSpPr/>
          <p:nvPr/>
        </p:nvGrpSpPr>
        <p:grpSpPr>
          <a:xfrm>
            <a:off x="735523" y="4154281"/>
            <a:ext cx="11151675" cy="1024896"/>
            <a:chOff x="735523" y="4154281"/>
            <a:chExt cx="11151675" cy="102489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F62EDCC-C778-82F1-13E2-492B6D3DA098}"/>
                </a:ext>
              </a:extLst>
            </p:cNvPr>
            <p:cNvSpPr txBox="1"/>
            <p:nvPr/>
          </p:nvSpPr>
          <p:spPr>
            <a:xfrm>
              <a:off x="735523" y="4374342"/>
              <a:ext cx="111516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FF"/>
                  </a:solidFill>
                  <a:latin typeface="+mn-lt"/>
                  <a:ea typeface="+mj-ea"/>
                </a:rPr>
                <a:t>求 </a:t>
              </a:r>
              <a:r>
                <a:rPr lang="en-US" altLang="zh-CN" sz="3200" b="1" dirty="0">
                  <a:solidFill>
                    <a:srgbClr val="FF00FF"/>
                  </a:solidFill>
                  <a:latin typeface="+mn-lt"/>
                  <a:ea typeface="+mj-ea"/>
                </a:rPr>
                <a:t>2 </a:t>
              </a:r>
              <a:r>
                <a:rPr lang="zh-CN" altLang="en-US" sz="3200" b="1" dirty="0">
                  <a:solidFill>
                    <a:srgbClr val="FF00FF"/>
                  </a:solidFill>
                  <a:latin typeface="+mn-lt"/>
                  <a:ea typeface="+mj-ea"/>
                </a:rPr>
                <a:t>公顷的     是多少公顷，也就是求 </a:t>
              </a:r>
              <a:r>
                <a:rPr lang="en-US" altLang="zh-CN" sz="3200" b="1" dirty="0">
                  <a:solidFill>
                    <a:srgbClr val="FF00FF"/>
                  </a:solidFill>
                  <a:latin typeface="+mn-lt"/>
                  <a:ea typeface="+mj-ea"/>
                </a:rPr>
                <a:t>2 </a:t>
              </a:r>
              <a:r>
                <a:rPr lang="zh-CN" altLang="en-US" sz="3200" b="1" dirty="0">
                  <a:solidFill>
                    <a:srgbClr val="FF00FF"/>
                  </a:solidFill>
                  <a:latin typeface="+mn-lt"/>
                  <a:ea typeface="+mj-ea"/>
                </a:rPr>
                <a:t>公顷的     倍是多少。</a:t>
              </a:r>
              <a:endParaRPr lang="zh-CN" altLang="en-US" sz="3200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C05412ED-3B49-1D0D-BD27-BC09D642A197}"/>
                    </a:ext>
                  </a:extLst>
                </p:cNvPr>
                <p:cNvSpPr txBox="1"/>
                <p:nvPr/>
              </p:nvSpPr>
              <p:spPr>
                <a:xfrm>
                  <a:off x="2926299" y="4154281"/>
                  <a:ext cx="386070" cy="10248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2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2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C05412ED-3B49-1D0D-BD27-BC09D642A1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6299" y="4154281"/>
                  <a:ext cx="386070" cy="102489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A05461AB-5119-3E45-8BCD-1802BB4841E0}"/>
                    </a:ext>
                  </a:extLst>
                </p:cNvPr>
                <p:cNvSpPr txBox="1"/>
                <p:nvPr/>
              </p:nvSpPr>
              <p:spPr>
                <a:xfrm>
                  <a:off x="9177809" y="4154281"/>
                  <a:ext cx="386070" cy="10248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2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2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A05461AB-5119-3E45-8BCD-1802BB4841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7809" y="4154281"/>
                  <a:ext cx="386070" cy="102489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B6D27940-B4BB-0A89-A480-C9F3FD1422B7}"/>
              </a:ext>
            </a:extLst>
          </p:cNvPr>
          <p:cNvSpPr txBox="1"/>
          <p:nvPr/>
        </p:nvSpPr>
        <p:spPr>
          <a:xfrm>
            <a:off x="751506" y="5632505"/>
            <a:ext cx="7123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求一个数的几倍是多少，用乘法计算。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43BFC28-866C-59A1-8A21-4ED864133A01}"/>
                  </a:ext>
                </a:extLst>
              </p:cNvPr>
              <p:cNvSpPr txBox="1"/>
              <p:nvPr/>
            </p:nvSpPr>
            <p:spPr>
              <a:xfrm>
                <a:off x="8250304" y="5416034"/>
                <a:ext cx="1201563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43BFC28-866C-59A1-8A21-4ED864133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0304" y="5416034"/>
                <a:ext cx="1201563" cy="10277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>
            <a:extLst>
              <a:ext uri="{FF2B5EF4-FFF2-40B4-BE49-F238E27FC236}">
                <a16:creationId xmlns:a16="http://schemas.microsoft.com/office/drawing/2014/main" id="{1698BAFD-DC68-9142-86AB-6A8B2C1B94C0}"/>
              </a:ext>
            </a:extLst>
          </p:cNvPr>
          <p:cNvSpPr/>
          <p:nvPr/>
        </p:nvSpPr>
        <p:spPr>
          <a:xfrm>
            <a:off x="8153224" y="132233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A3E9706-CA4C-74EA-EF3D-27FADC9A85AB}"/>
              </a:ext>
            </a:extLst>
          </p:cNvPr>
          <p:cNvSpPr/>
          <p:nvPr/>
        </p:nvSpPr>
        <p:spPr>
          <a:xfrm>
            <a:off x="7790519" y="132233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7A4C3216-96AD-8EDD-64EF-A2F0733698D6}"/>
              </a:ext>
            </a:extLst>
          </p:cNvPr>
          <p:cNvSpPr/>
          <p:nvPr/>
        </p:nvSpPr>
        <p:spPr>
          <a:xfrm>
            <a:off x="7442532" y="132233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930CA65-EBE3-3E35-2AD1-E37D49AC3A7D}"/>
              </a:ext>
            </a:extLst>
          </p:cNvPr>
          <p:cNvSpPr/>
          <p:nvPr/>
        </p:nvSpPr>
        <p:spPr>
          <a:xfrm>
            <a:off x="7075495" y="132233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8B8773D-A4B0-F054-1FD3-6BAF7AE56D6C}"/>
              </a:ext>
            </a:extLst>
          </p:cNvPr>
          <p:cNvSpPr/>
          <p:nvPr/>
        </p:nvSpPr>
        <p:spPr>
          <a:xfrm>
            <a:off x="6708969" y="2834464"/>
            <a:ext cx="359862" cy="1512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56738C4-194E-C4A2-FCAA-F7D4639DEF16}"/>
                  </a:ext>
                </a:extLst>
              </p:cNvPr>
              <p:cNvSpPr txBox="1"/>
              <p:nvPr/>
            </p:nvSpPr>
            <p:spPr>
              <a:xfrm>
                <a:off x="6649648" y="3199184"/>
                <a:ext cx="459842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56738C4-194E-C4A2-FCAA-F7D4639DE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48" y="3199184"/>
                <a:ext cx="459842" cy="7863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>
            <a:extLst>
              <a:ext uri="{FF2B5EF4-FFF2-40B4-BE49-F238E27FC236}">
                <a16:creationId xmlns:a16="http://schemas.microsoft.com/office/drawing/2014/main" id="{66F4CBDA-1F3A-9B03-34B7-9CC3C3F2BAEB}"/>
              </a:ext>
            </a:extLst>
          </p:cNvPr>
          <p:cNvSpPr/>
          <p:nvPr/>
        </p:nvSpPr>
        <p:spPr>
          <a:xfrm>
            <a:off x="6708969" y="1324615"/>
            <a:ext cx="359862" cy="15122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4DC9891-2895-66CE-33DD-8FA9CD745E41}"/>
                  </a:ext>
                </a:extLst>
              </p:cNvPr>
              <p:cNvSpPr txBox="1"/>
              <p:nvPr/>
            </p:nvSpPr>
            <p:spPr>
              <a:xfrm>
                <a:off x="6649648" y="1689335"/>
                <a:ext cx="459842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54DC9891-2895-66CE-33DD-8FA9CD745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48" y="1689335"/>
                <a:ext cx="459842" cy="786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矩形 41">
            <a:extLst>
              <a:ext uri="{FF2B5EF4-FFF2-40B4-BE49-F238E27FC236}">
                <a16:creationId xmlns:a16="http://schemas.microsoft.com/office/drawing/2014/main" id="{0E4E863B-7E40-A249-D830-5AFA98CCFC28}"/>
              </a:ext>
            </a:extLst>
          </p:cNvPr>
          <p:cNvSpPr/>
          <p:nvPr/>
        </p:nvSpPr>
        <p:spPr>
          <a:xfrm>
            <a:off x="6708528" y="1321276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9513664-54A4-7B7C-EC9F-4F804DBA81BE}"/>
              </a:ext>
            </a:extLst>
          </p:cNvPr>
          <p:cNvSpPr txBox="1"/>
          <p:nvPr/>
        </p:nvSpPr>
        <p:spPr>
          <a:xfrm>
            <a:off x="1698626" y="454474"/>
            <a:ext cx="3093098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怎样计算？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0B93966-332C-465F-D5E4-06572060542A}"/>
                  </a:ext>
                </a:extLst>
              </p:cNvPr>
              <p:cNvSpPr txBox="1"/>
              <p:nvPr/>
            </p:nvSpPr>
            <p:spPr>
              <a:xfrm>
                <a:off x="508034" y="272086"/>
                <a:ext cx="1201563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0B93966-332C-465F-D5E4-065720605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34" y="272086"/>
                <a:ext cx="1201563" cy="10277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组合 29">
            <a:extLst>
              <a:ext uri="{FF2B5EF4-FFF2-40B4-BE49-F238E27FC236}">
                <a16:creationId xmlns:a16="http://schemas.microsoft.com/office/drawing/2014/main" id="{D3537944-0A90-C085-A803-B3B54C508EA7}"/>
              </a:ext>
            </a:extLst>
          </p:cNvPr>
          <p:cNvGrpSpPr/>
          <p:nvPr/>
        </p:nvGrpSpPr>
        <p:grpSpPr>
          <a:xfrm>
            <a:off x="659373" y="4559378"/>
            <a:ext cx="11231847" cy="910762"/>
            <a:chOff x="491415" y="4857965"/>
            <a:chExt cx="11231847" cy="91076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BA2ED1EB-6A98-0D77-3E6F-F739D9A92104}"/>
                </a:ext>
              </a:extLst>
            </p:cNvPr>
            <p:cNvSpPr txBox="1"/>
            <p:nvPr/>
          </p:nvSpPr>
          <p:spPr>
            <a:xfrm>
              <a:off x="491415" y="5098448"/>
              <a:ext cx="112318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求 </a:t>
              </a:r>
              <a:r>
                <a:rPr lang="en-US" altLang="zh-CN" sz="2800" dirty="0"/>
                <a:t>2 </a:t>
              </a:r>
              <a:r>
                <a:rPr lang="zh-CN" altLang="en-US" sz="2800" dirty="0"/>
                <a:t>公顷的     是多少，就是把 </a:t>
              </a:r>
              <a:r>
                <a:rPr lang="en-US" altLang="zh-CN" sz="2800" dirty="0"/>
                <a:t>2 </a:t>
              </a:r>
              <a:r>
                <a:rPr lang="zh-CN" altLang="en-US" sz="2800" dirty="0"/>
                <a:t>公顷平均分成 </a:t>
              </a:r>
              <a:r>
                <a:rPr lang="en-US" altLang="zh-CN" sz="2800" dirty="0"/>
                <a:t>8 </a:t>
              </a:r>
              <a:r>
                <a:rPr lang="zh-CN" altLang="en-US" sz="2800" dirty="0"/>
                <a:t>份，求其中的 </a:t>
              </a:r>
              <a:r>
                <a:rPr lang="en-US" altLang="zh-CN" sz="2800" dirty="0"/>
                <a:t>5 </a:t>
              </a:r>
              <a:r>
                <a:rPr lang="zh-CN" altLang="en-US" sz="2800" dirty="0"/>
                <a:t>份。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44C4B625-3AE4-B324-46E0-01B2BF08BC5C}"/>
                    </a:ext>
                  </a:extLst>
                </p:cNvPr>
                <p:cNvSpPr txBox="1"/>
                <p:nvPr/>
              </p:nvSpPr>
              <p:spPr>
                <a:xfrm>
                  <a:off x="2395882" y="4857965"/>
                  <a:ext cx="386070" cy="910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44C4B625-3AE4-B324-46E0-01B2BF08BC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5882" y="4857965"/>
                  <a:ext cx="386070" cy="91076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C334AECD-0F13-2D0E-6E8C-256938D70259}"/>
              </a:ext>
            </a:extLst>
          </p:cNvPr>
          <p:cNvSpPr/>
          <p:nvPr/>
        </p:nvSpPr>
        <p:spPr>
          <a:xfrm>
            <a:off x="2582698" y="1326520"/>
            <a:ext cx="2880000" cy="1512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1EED450-E954-C780-47F7-961E000BFB08}"/>
              </a:ext>
            </a:extLst>
          </p:cNvPr>
          <p:cNvSpPr/>
          <p:nvPr/>
        </p:nvSpPr>
        <p:spPr>
          <a:xfrm>
            <a:off x="2582698" y="1326520"/>
            <a:ext cx="2880000" cy="3024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90C0A6-70A3-8633-279C-C630ED2B9EE5}"/>
              </a:ext>
            </a:extLst>
          </p:cNvPr>
          <p:cNvSpPr txBox="1"/>
          <p:nvPr/>
        </p:nvSpPr>
        <p:spPr>
          <a:xfrm>
            <a:off x="3390938" y="1839572"/>
            <a:ext cx="1263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1 </a:t>
            </a:r>
            <a:r>
              <a:rPr lang="zh-CN" altLang="en-US" sz="2800" dirty="0">
                <a:solidFill>
                  <a:schemeClr val="tx1"/>
                </a:solidFill>
              </a:rPr>
              <a:t>公顷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BBF011C-CCD0-A929-D1A4-CC44F9302582}"/>
              </a:ext>
            </a:extLst>
          </p:cNvPr>
          <p:cNvSpPr txBox="1"/>
          <p:nvPr/>
        </p:nvSpPr>
        <p:spPr>
          <a:xfrm>
            <a:off x="3390938" y="3313809"/>
            <a:ext cx="1263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1 </a:t>
            </a:r>
            <a:r>
              <a:rPr lang="zh-CN" altLang="en-US" sz="2800" dirty="0">
                <a:solidFill>
                  <a:schemeClr val="tx1"/>
                </a:solidFill>
              </a:rPr>
              <a:t>公顷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8F108EE-AE93-4AE1-A6D3-366669621032}"/>
              </a:ext>
            </a:extLst>
          </p:cNvPr>
          <p:cNvSpPr/>
          <p:nvPr/>
        </p:nvSpPr>
        <p:spPr>
          <a:xfrm>
            <a:off x="5766316" y="2677881"/>
            <a:ext cx="597160" cy="3265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F0E636-5046-6BBA-DBE7-2B564EBF000B}"/>
              </a:ext>
            </a:extLst>
          </p:cNvPr>
          <p:cNvSpPr/>
          <p:nvPr/>
        </p:nvSpPr>
        <p:spPr>
          <a:xfrm>
            <a:off x="6706829" y="1326520"/>
            <a:ext cx="2880000" cy="1512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4B0F42-4B3C-4164-7F03-003B7CC9F3A4}"/>
              </a:ext>
            </a:extLst>
          </p:cNvPr>
          <p:cNvSpPr/>
          <p:nvPr/>
        </p:nvSpPr>
        <p:spPr>
          <a:xfrm>
            <a:off x="6706829" y="1326520"/>
            <a:ext cx="2880000" cy="3024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25F4D93-99B3-FB35-316F-E26D0849C258}"/>
              </a:ext>
            </a:extLst>
          </p:cNvPr>
          <p:cNvGrpSpPr/>
          <p:nvPr/>
        </p:nvGrpSpPr>
        <p:grpSpPr>
          <a:xfrm>
            <a:off x="7066874" y="1326520"/>
            <a:ext cx="2160270" cy="3024000"/>
            <a:chOff x="5116778" y="1615774"/>
            <a:chExt cx="2160270" cy="3024000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969D5656-6D5E-810B-334B-D20D3B61896B}"/>
                </a:ext>
              </a:extLst>
            </p:cNvPr>
            <p:cNvCxnSpPr/>
            <p:nvPr/>
          </p:nvCxnSpPr>
          <p:spPr>
            <a:xfrm>
              <a:off x="511677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AA68A5C-8F00-C37C-F4D9-AF8D13AC4CE9}"/>
                </a:ext>
              </a:extLst>
            </p:cNvPr>
            <p:cNvCxnSpPr/>
            <p:nvPr/>
          </p:nvCxnSpPr>
          <p:spPr>
            <a:xfrm>
              <a:off x="547682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D63CE40B-7BB7-2BCB-BE9B-51AE6AE46390}"/>
                </a:ext>
              </a:extLst>
            </p:cNvPr>
            <p:cNvCxnSpPr/>
            <p:nvPr/>
          </p:nvCxnSpPr>
          <p:spPr>
            <a:xfrm>
              <a:off x="583686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3DD3A999-7A4B-F3C8-2C99-549F8959C48F}"/>
                </a:ext>
              </a:extLst>
            </p:cNvPr>
            <p:cNvCxnSpPr/>
            <p:nvPr/>
          </p:nvCxnSpPr>
          <p:spPr>
            <a:xfrm>
              <a:off x="619691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6DB9DAA-25DD-19EB-BA4B-4E7E78589304}"/>
                </a:ext>
              </a:extLst>
            </p:cNvPr>
            <p:cNvCxnSpPr/>
            <p:nvPr/>
          </p:nvCxnSpPr>
          <p:spPr>
            <a:xfrm>
              <a:off x="655695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4E7D909C-BC1E-4386-42F7-5BE251923C42}"/>
                </a:ext>
              </a:extLst>
            </p:cNvPr>
            <p:cNvCxnSpPr/>
            <p:nvPr/>
          </p:nvCxnSpPr>
          <p:spPr>
            <a:xfrm>
              <a:off x="691700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FCCE967-8F45-598F-9680-8ADDEC75D85A}"/>
                </a:ext>
              </a:extLst>
            </p:cNvPr>
            <p:cNvCxnSpPr/>
            <p:nvPr/>
          </p:nvCxnSpPr>
          <p:spPr>
            <a:xfrm>
              <a:off x="727704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1EB04AD-FB8E-C4BD-CF7F-4F8BAC7C5512}"/>
                  </a:ext>
                </a:extLst>
              </p:cNvPr>
              <p:cNvSpPr txBox="1"/>
              <p:nvPr/>
            </p:nvSpPr>
            <p:spPr>
              <a:xfrm>
                <a:off x="6632183" y="521316"/>
                <a:ext cx="1183970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a:rPr lang="zh-CN" alt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公顷</m:t>
                      </m:r>
                    </m:oMath>
                  </m:oMathPara>
                </a14:m>
                <a:endParaRPr lang="zh-CN" alt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1EB04AD-FB8E-C4BD-CF7F-4F8BAC7C5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83" y="521316"/>
                <a:ext cx="1183970" cy="786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组合 51">
            <a:extLst>
              <a:ext uri="{FF2B5EF4-FFF2-40B4-BE49-F238E27FC236}">
                <a16:creationId xmlns:a16="http://schemas.microsoft.com/office/drawing/2014/main" id="{FF93E0C6-3152-5037-6931-4D5638556CC1}"/>
              </a:ext>
            </a:extLst>
          </p:cNvPr>
          <p:cNvGrpSpPr/>
          <p:nvPr/>
        </p:nvGrpSpPr>
        <p:grpSpPr>
          <a:xfrm>
            <a:off x="655355" y="5528172"/>
            <a:ext cx="6370604" cy="901978"/>
            <a:chOff x="478066" y="5621482"/>
            <a:chExt cx="6370604" cy="901978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2F7E0E9-BB06-534A-93FB-BE8578A2077A}"/>
                </a:ext>
              </a:extLst>
            </p:cNvPr>
            <p:cNvSpPr txBox="1"/>
            <p:nvPr/>
          </p:nvSpPr>
          <p:spPr>
            <a:xfrm>
              <a:off x="478066" y="5824584"/>
              <a:ext cx="63706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每份</a:t>
              </a:r>
              <a:r>
                <a:rPr lang="en-US" altLang="zh-CN" dirty="0"/>
                <a:t>    </a:t>
              </a:r>
              <a:r>
                <a:rPr lang="zh-CN" altLang="en-US" dirty="0"/>
                <a:t>公顷。</a:t>
              </a:r>
              <a:r>
                <a:rPr lang="en-US" altLang="zh-CN" dirty="0"/>
                <a:t>5 </a:t>
              </a:r>
              <a:r>
                <a:rPr lang="zh-CN" altLang="en-US" dirty="0"/>
                <a:t>份就是 </a:t>
              </a:r>
              <a:r>
                <a:rPr lang="en-US" altLang="zh-CN" dirty="0"/>
                <a:t>5 </a:t>
              </a:r>
              <a:r>
                <a:rPr lang="zh-CN" altLang="en-US" dirty="0"/>
                <a:t>个     公顷。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28FFA86D-2961-67B1-3C2B-824307CE0863}"/>
                    </a:ext>
                  </a:extLst>
                </p:cNvPr>
                <p:cNvSpPr txBox="1"/>
                <p:nvPr/>
              </p:nvSpPr>
              <p:spPr>
                <a:xfrm>
                  <a:off x="1269276" y="5621482"/>
                  <a:ext cx="386070" cy="901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28FFA86D-2961-67B1-3C2B-824307CE08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9276" y="5621482"/>
                  <a:ext cx="386070" cy="90197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EE35226F-E743-6E77-CD80-22BCA8AAAAE0}"/>
                    </a:ext>
                  </a:extLst>
                </p:cNvPr>
                <p:cNvSpPr txBox="1"/>
                <p:nvPr/>
              </p:nvSpPr>
              <p:spPr>
                <a:xfrm>
                  <a:off x="4805577" y="5621482"/>
                  <a:ext cx="386070" cy="901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EE35226F-E743-6E77-CD80-22BCA8AAAA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5577" y="5621482"/>
                  <a:ext cx="386070" cy="90197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5" grpId="0" animBg="1"/>
      <p:bldP spid="54" grpId="0" animBg="1"/>
      <p:bldP spid="53" grpId="0" animBg="1"/>
      <p:bldP spid="40" grpId="0" animBg="1"/>
      <p:bldP spid="41" grpId="0"/>
      <p:bldP spid="29" grpId="0" animBg="1"/>
      <p:bldP spid="39" grpId="0"/>
      <p:bldP spid="42" grpId="0" animBg="1"/>
      <p:bldP spid="5" grpId="0" animBg="1"/>
      <p:bldP spid="7" grpId="0" animBg="1"/>
      <p:bldP spid="8" grpId="0"/>
      <p:bldP spid="9" grpId="0"/>
      <p:bldP spid="10" grpId="0" animBg="1"/>
      <p:bldP spid="12" grpId="0" animBg="1"/>
      <p:bldP spid="13" grpId="0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AC436F9-5ECC-FF05-7EAF-836D6744B56A}"/>
              </a:ext>
            </a:extLst>
          </p:cNvPr>
          <p:cNvSpPr/>
          <p:nvPr/>
        </p:nvSpPr>
        <p:spPr>
          <a:xfrm>
            <a:off x="8153224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3E99BF1-BBA9-33DF-04B8-449EA7E39632}"/>
              </a:ext>
            </a:extLst>
          </p:cNvPr>
          <p:cNvSpPr/>
          <p:nvPr/>
        </p:nvSpPr>
        <p:spPr>
          <a:xfrm>
            <a:off x="7790519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021FA64-52B5-B282-795D-0451357D6ADB}"/>
              </a:ext>
            </a:extLst>
          </p:cNvPr>
          <p:cNvSpPr/>
          <p:nvPr/>
        </p:nvSpPr>
        <p:spPr>
          <a:xfrm>
            <a:off x="7442532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7FB8CD-DF30-5B54-F853-2C7A50470919}"/>
              </a:ext>
            </a:extLst>
          </p:cNvPr>
          <p:cNvSpPr/>
          <p:nvPr/>
        </p:nvSpPr>
        <p:spPr>
          <a:xfrm>
            <a:off x="7075495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3C6427-171C-087B-F094-D836494E48C8}"/>
              </a:ext>
            </a:extLst>
          </p:cNvPr>
          <p:cNvSpPr/>
          <p:nvPr/>
        </p:nvSpPr>
        <p:spPr>
          <a:xfrm>
            <a:off x="6708969" y="2535884"/>
            <a:ext cx="359862" cy="1512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0579507-FCE0-B2C2-D8CB-9DA3650CB6D9}"/>
                  </a:ext>
                </a:extLst>
              </p:cNvPr>
              <p:cNvSpPr txBox="1"/>
              <p:nvPr/>
            </p:nvSpPr>
            <p:spPr>
              <a:xfrm>
                <a:off x="6649648" y="2900604"/>
                <a:ext cx="459842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0579507-FCE0-B2C2-D8CB-9DA3650CB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48" y="2900604"/>
                <a:ext cx="459842" cy="7863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2A12353D-31E1-68E1-93CE-6C86FAADD815}"/>
              </a:ext>
            </a:extLst>
          </p:cNvPr>
          <p:cNvSpPr/>
          <p:nvPr/>
        </p:nvSpPr>
        <p:spPr>
          <a:xfrm>
            <a:off x="6708969" y="1026035"/>
            <a:ext cx="359862" cy="15122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677539A-3245-A36D-FEB3-94AE0B2D8EA4}"/>
                  </a:ext>
                </a:extLst>
              </p:cNvPr>
              <p:cNvSpPr txBox="1"/>
              <p:nvPr/>
            </p:nvSpPr>
            <p:spPr>
              <a:xfrm>
                <a:off x="6649648" y="1390755"/>
                <a:ext cx="459842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677539A-3245-A36D-FEB3-94AE0B2D8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48" y="1390755"/>
                <a:ext cx="459842" cy="786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>
            <a:extLst>
              <a:ext uri="{FF2B5EF4-FFF2-40B4-BE49-F238E27FC236}">
                <a16:creationId xmlns:a16="http://schemas.microsoft.com/office/drawing/2014/main" id="{84C2B0C5-A252-CE3B-0AD9-BF816EB95828}"/>
              </a:ext>
            </a:extLst>
          </p:cNvPr>
          <p:cNvSpPr/>
          <p:nvPr/>
        </p:nvSpPr>
        <p:spPr>
          <a:xfrm>
            <a:off x="6708528" y="1022696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66656EC-C24E-C99D-F682-B43C85796716}"/>
              </a:ext>
            </a:extLst>
          </p:cNvPr>
          <p:cNvSpPr/>
          <p:nvPr/>
        </p:nvSpPr>
        <p:spPr>
          <a:xfrm>
            <a:off x="2582698" y="1027940"/>
            <a:ext cx="2880000" cy="1512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6F3D0E7-3464-A7E5-8093-58647EEBFB1C}"/>
              </a:ext>
            </a:extLst>
          </p:cNvPr>
          <p:cNvSpPr/>
          <p:nvPr/>
        </p:nvSpPr>
        <p:spPr>
          <a:xfrm>
            <a:off x="2582698" y="1027940"/>
            <a:ext cx="2880000" cy="3024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CDA82B7-9F44-D3DC-FE58-3A66D3D44389}"/>
              </a:ext>
            </a:extLst>
          </p:cNvPr>
          <p:cNvSpPr txBox="1"/>
          <p:nvPr/>
        </p:nvSpPr>
        <p:spPr>
          <a:xfrm>
            <a:off x="3390938" y="1540992"/>
            <a:ext cx="1263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1 </a:t>
            </a:r>
            <a:r>
              <a:rPr lang="zh-CN" altLang="en-US" sz="2800" dirty="0">
                <a:solidFill>
                  <a:schemeClr val="tx1"/>
                </a:solidFill>
              </a:rPr>
              <a:t>公顷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83C3866-8CC7-E7DA-0B8D-BCBC3C41A5CA}"/>
              </a:ext>
            </a:extLst>
          </p:cNvPr>
          <p:cNvSpPr txBox="1"/>
          <p:nvPr/>
        </p:nvSpPr>
        <p:spPr>
          <a:xfrm>
            <a:off x="3390938" y="3015229"/>
            <a:ext cx="1263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1 </a:t>
            </a:r>
            <a:r>
              <a:rPr lang="zh-CN" altLang="en-US" sz="2800" dirty="0">
                <a:solidFill>
                  <a:schemeClr val="tx1"/>
                </a:solidFill>
              </a:rPr>
              <a:t>公顷</a:t>
            </a: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24669881-7EFD-DC7B-0869-5DD0A556036F}"/>
              </a:ext>
            </a:extLst>
          </p:cNvPr>
          <p:cNvSpPr/>
          <p:nvPr/>
        </p:nvSpPr>
        <p:spPr>
          <a:xfrm>
            <a:off x="5766316" y="2379301"/>
            <a:ext cx="597160" cy="3265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E3915D-7782-CD86-A304-42E78D0BCA76}"/>
              </a:ext>
            </a:extLst>
          </p:cNvPr>
          <p:cNvSpPr/>
          <p:nvPr/>
        </p:nvSpPr>
        <p:spPr>
          <a:xfrm>
            <a:off x="6706829" y="1027940"/>
            <a:ext cx="2880000" cy="1512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D5A70B5-2D0D-B341-F69F-5C553137A2A5}"/>
              </a:ext>
            </a:extLst>
          </p:cNvPr>
          <p:cNvSpPr/>
          <p:nvPr/>
        </p:nvSpPr>
        <p:spPr>
          <a:xfrm>
            <a:off x="6706829" y="1027940"/>
            <a:ext cx="2880000" cy="3024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F6638DC-4D67-DB28-0409-A7AD9BE5340C}"/>
              </a:ext>
            </a:extLst>
          </p:cNvPr>
          <p:cNvGrpSpPr/>
          <p:nvPr/>
        </p:nvGrpSpPr>
        <p:grpSpPr>
          <a:xfrm>
            <a:off x="7066874" y="1027940"/>
            <a:ext cx="2160270" cy="3024000"/>
            <a:chOff x="5116778" y="1615774"/>
            <a:chExt cx="2160270" cy="3024000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5FA8A1D-A4FF-F34E-A900-487415B252A7}"/>
                </a:ext>
              </a:extLst>
            </p:cNvPr>
            <p:cNvCxnSpPr/>
            <p:nvPr/>
          </p:nvCxnSpPr>
          <p:spPr>
            <a:xfrm>
              <a:off x="511677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0284467-F34D-39CF-CAD8-4109631E1ED6}"/>
                </a:ext>
              </a:extLst>
            </p:cNvPr>
            <p:cNvCxnSpPr/>
            <p:nvPr/>
          </p:nvCxnSpPr>
          <p:spPr>
            <a:xfrm>
              <a:off x="547682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A267A441-4F1E-9560-7681-F9AE98B7354D}"/>
                </a:ext>
              </a:extLst>
            </p:cNvPr>
            <p:cNvCxnSpPr/>
            <p:nvPr/>
          </p:nvCxnSpPr>
          <p:spPr>
            <a:xfrm>
              <a:off x="583686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6D23C96E-8504-3A7D-7873-A205E538F1A0}"/>
                </a:ext>
              </a:extLst>
            </p:cNvPr>
            <p:cNvCxnSpPr/>
            <p:nvPr/>
          </p:nvCxnSpPr>
          <p:spPr>
            <a:xfrm>
              <a:off x="619691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6EFAA2E-EF21-AF8F-AD12-6A39F92BDD5E}"/>
                </a:ext>
              </a:extLst>
            </p:cNvPr>
            <p:cNvCxnSpPr/>
            <p:nvPr/>
          </p:nvCxnSpPr>
          <p:spPr>
            <a:xfrm>
              <a:off x="655695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739D472-9B60-71C1-07DE-1567594742A6}"/>
                </a:ext>
              </a:extLst>
            </p:cNvPr>
            <p:cNvCxnSpPr/>
            <p:nvPr/>
          </p:nvCxnSpPr>
          <p:spPr>
            <a:xfrm>
              <a:off x="691700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1CE74ED-0C38-C087-D1FD-B6A0373CC27B}"/>
                </a:ext>
              </a:extLst>
            </p:cNvPr>
            <p:cNvCxnSpPr/>
            <p:nvPr/>
          </p:nvCxnSpPr>
          <p:spPr>
            <a:xfrm>
              <a:off x="727704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9D526E48-D9AD-A869-9D22-5D0FB7BB4494}"/>
                  </a:ext>
                </a:extLst>
              </p:cNvPr>
              <p:cNvSpPr txBox="1"/>
              <p:nvPr/>
            </p:nvSpPr>
            <p:spPr>
              <a:xfrm>
                <a:off x="6632183" y="222736"/>
                <a:ext cx="1183970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a:rPr lang="zh-CN" alt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公顷</m:t>
                      </m:r>
                    </m:oMath>
                  </m:oMathPara>
                </a14:m>
                <a:endParaRPr lang="zh-CN" alt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9D526E48-D9AD-A869-9D22-5D0FB7BB4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83" y="222736"/>
                <a:ext cx="1183970" cy="7863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9EC0704-0EC9-EB5A-5697-DD9B29BAD7C9}"/>
                  </a:ext>
                </a:extLst>
              </p:cNvPr>
              <p:cNvSpPr txBox="1"/>
              <p:nvPr/>
            </p:nvSpPr>
            <p:spPr>
              <a:xfrm>
                <a:off x="2079394" y="4598628"/>
                <a:ext cx="1341522" cy="971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9EC0704-0EC9-EB5A-5697-DD9B29BAD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9394" y="4598628"/>
                <a:ext cx="1341522" cy="971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C50B55C-EE6B-6E69-300F-DA1F93C9F999}"/>
                  </a:ext>
                </a:extLst>
              </p:cNvPr>
              <p:cNvSpPr txBox="1"/>
              <p:nvPr/>
            </p:nvSpPr>
            <p:spPr>
              <a:xfrm>
                <a:off x="2976300" y="4838892"/>
                <a:ext cx="240936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8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C50B55C-EE6B-6E69-300F-DA1F93C9F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300" y="4838892"/>
                <a:ext cx="2409367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D796F88-1B59-3A15-20F8-C7D7CAA60DE8}"/>
                  </a:ext>
                </a:extLst>
              </p:cNvPr>
              <p:cNvSpPr txBox="1"/>
              <p:nvPr/>
            </p:nvSpPr>
            <p:spPr>
              <a:xfrm>
                <a:off x="4813492" y="4598628"/>
                <a:ext cx="1690912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5</m:t>
                      </m:r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D796F88-1B59-3A15-20F8-C7D7CAA60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492" y="4598628"/>
                <a:ext cx="1690912" cy="9598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B4B69E9-1E15-8897-0F4B-F049477E50B3}"/>
                  </a:ext>
                </a:extLst>
              </p:cNvPr>
              <p:cNvSpPr txBox="1"/>
              <p:nvPr/>
            </p:nvSpPr>
            <p:spPr>
              <a:xfrm>
                <a:off x="6279538" y="4598628"/>
                <a:ext cx="1690912" cy="971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altLang="zh-CN" sz="30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0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B4B69E9-1E15-8897-0F4B-F049477E5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538" y="4598628"/>
                <a:ext cx="1690912" cy="9713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1151762-C352-9FCF-19E1-9116376833F9}"/>
                  </a:ext>
                </a:extLst>
              </p:cNvPr>
              <p:cNvSpPr txBox="1"/>
              <p:nvPr/>
            </p:nvSpPr>
            <p:spPr>
              <a:xfrm>
                <a:off x="7486380" y="4598628"/>
                <a:ext cx="1690912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1151762-C352-9FCF-19E1-911637683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380" y="4598628"/>
                <a:ext cx="1690912" cy="9598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F8D644F2-4689-E648-0FF6-FA624FE07671}"/>
              </a:ext>
            </a:extLst>
          </p:cNvPr>
          <p:cNvSpPr/>
          <p:nvPr/>
        </p:nvSpPr>
        <p:spPr>
          <a:xfrm flipV="1">
            <a:off x="2424687" y="5598365"/>
            <a:ext cx="4642187" cy="401217"/>
          </a:xfrm>
          <a:custGeom>
            <a:avLst/>
            <a:gdLst>
              <a:gd name="csX0" fmla="*/ 0 w 701040"/>
              <a:gd name="csY0" fmla="*/ 345440 h 350520"/>
              <a:gd name="csX1" fmla="*/ 0 w 701040"/>
              <a:gd name="csY1" fmla="*/ 0 h 350520"/>
              <a:gd name="csX2" fmla="*/ 701040 w 701040"/>
              <a:gd name="csY2" fmla="*/ 0 h 350520"/>
              <a:gd name="csX3" fmla="*/ 701040 w 701040"/>
              <a:gd name="csY3" fmla="*/ 350520 h 350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1040" h="350520">
                <a:moveTo>
                  <a:pt x="0" y="345440"/>
                </a:moveTo>
                <a:lnTo>
                  <a:pt x="0" y="0"/>
                </a:lnTo>
                <a:lnTo>
                  <a:pt x="701040" y="0"/>
                </a:lnTo>
                <a:lnTo>
                  <a:pt x="701040" y="350520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994860F-58FC-CD0A-CC9E-DBD26A76B2B9}"/>
              </a:ext>
            </a:extLst>
          </p:cNvPr>
          <p:cNvSpPr txBox="1"/>
          <p:nvPr/>
        </p:nvSpPr>
        <p:spPr>
          <a:xfrm>
            <a:off x="3180425" y="6067553"/>
            <a:ext cx="36029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分母不变，分子相乘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SSK--GBK1-0"/>
              </a:rPr>
              <a:t>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83C05A48-EE03-E607-B2EA-9F1ABA32C697}"/>
              </a:ext>
            </a:extLst>
          </p:cNvPr>
          <p:cNvCxnSpPr/>
          <p:nvPr/>
        </p:nvCxnSpPr>
        <p:spPr>
          <a:xfrm>
            <a:off x="7989305" y="4681307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3C16947C-6C61-FEE4-6A4C-4D67AE975840}"/>
              </a:ext>
            </a:extLst>
          </p:cNvPr>
          <p:cNvCxnSpPr/>
          <p:nvPr/>
        </p:nvCxnSpPr>
        <p:spPr>
          <a:xfrm>
            <a:off x="8017297" y="5203821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8FE455AB-457B-5EEB-9424-00A224D237A9}"/>
              </a:ext>
            </a:extLst>
          </p:cNvPr>
          <p:cNvSpPr txBox="1"/>
          <p:nvPr/>
        </p:nvSpPr>
        <p:spPr>
          <a:xfrm>
            <a:off x="7992242" y="412678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A59684-A0A1-CEF5-0F04-61BBD72EA0A5}"/>
              </a:ext>
            </a:extLst>
          </p:cNvPr>
          <p:cNvSpPr txBox="1"/>
          <p:nvPr/>
        </p:nvSpPr>
        <p:spPr>
          <a:xfrm>
            <a:off x="7992242" y="552637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C7560D96-FBA0-63B1-7316-EA664D4CC946}"/>
                  </a:ext>
                </a:extLst>
              </p:cNvPr>
              <p:cNvSpPr txBox="1"/>
              <p:nvPr/>
            </p:nvSpPr>
            <p:spPr>
              <a:xfrm>
                <a:off x="8507054" y="4598628"/>
                <a:ext cx="1112927" cy="9519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C7560D96-FBA0-63B1-7316-EA664D4CC9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7054" y="4598628"/>
                <a:ext cx="1112927" cy="95199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010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 animBg="1"/>
      <p:bldP spid="35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DD013D0-8694-2E4A-071E-AF545B48E562}"/>
              </a:ext>
            </a:extLst>
          </p:cNvPr>
          <p:cNvSpPr/>
          <p:nvPr/>
        </p:nvSpPr>
        <p:spPr>
          <a:xfrm>
            <a:off x="8153224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6C530A1-4180-4F63-D291-9FE777EEFB25}"/>
              </a:ext>
            </a:extLst>
          </p:cNvPr>
          <p:cNvSpPr/>
          <p:nvPr/>
        </p:nvSpPr>
        <p:spPr>
          <a:xfrm>
            <a:off x="7790519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565CC5-5338-2BC8-4366-B616863C29E6}"/>
              </a:ext>
            </a:extLst>
          </p:cNvPr>
          <p:cNvSpPr/>
          <p:nvPr/>
        </p:nvSpPr>
        <p:spPr>
          <a:xfrm>
            <a:off x="7442532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7047DD-01CF-B688-8A4D-4486EE6CEEA2}"/>
              </a:ext>
            </a:extLst>
          </p:cNvPr>
          <p:cNvSpPr/>
          <p:nvPr/>
        </p:nvSpPr>
        <p:spPr>
          <a:xfrm>
            <a:off x="7075495" y="1023752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78E7830-60FC-323F-4BC0-7AFEBD8EF8EC}"/>
              </a:ext>
            </a:extLst>
          </p:cNvPr>
          <p:cNvSpPr/>
          <p:nvPr/>
        </p:nvSpPr>
        <p:spPr>
          <a:xfrm>
            <a:off x="6708969" y="2535884"/>
            <a:ext cx="359862" cy="1512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87F4024-00AF-6F2D-D8E3-7DEB3D316DE3}"/>
                  </a:ext>
                </a:extLst>
              </p:cNvPr>
              <p:cNvSpPr txBox="1"/>
              <p:nvPr/>
            </p:nvSpPr>
            <p:spPr>
              <a:xfrm>
                <a:off x="6649648" y="2900604"/>
                <a:ext cx="459842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87F4024-00AF-6F2D-D8E3-7DEB3D316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48" y="2900604"/>
                <a:ext cx="459842" cy="7863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05CA1009-3FD0-DB1A-269A-1FDAA5BF71C7}"/>
              </a:ext>
            </a:extLst>
          </p:cNvPr>
          <p:cNvSpPr/>
          <p:nvPr/>
        </p:nvSpPr>
        <p:spPr>
          <a:xfrm>
            <a:off x="6708969" y="1026035"/>
            <a:ext cx="359862" cy="15122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E512CD7-D514-B964-D734-805258EF642D}"/>
                  </a:ext>
                </a:extLst>
              </p:cNvPr>
              <p:cNvSpPr txBox="1"/>
              <p:nvPr/>
            </p:nvSpPr>
            <p:spPr>
              <a:xfrm>
                <a:off x="6649648" y="1390755"/>
                <a:ext cx="459842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E512CD7-D514-B964-D734-805258EF6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48" y="1390755"/>
                <a:ext cx="459842" cy="786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>
            <a:extLst>
              <a:ext uri="{FF2B5EF4-FFF2-40B4-BE49-F238E27FC236}">
                <a16:creationId xmlns:a16="http://schemas.microsoft.com/office/drawing/2014/main" id="{592ADFC8-9DF6-A268-CDB0-BED0116DF8F1}"/>
              </a:ext>
            </a:extLst>
          </p:cNvPr>
          <p:cNvSpPr/>
          <p:nvPr/>
        </p:nvSpPr>
        <p:spPr>
          <a:xfrm>
            <a:off x="6708528" y="1022696"/>
            <a:ext cx="359862" cy="3037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6531796-EB36-D5E8-6320-1896043FE422}"/>
              </a:ext>
            </a:extLst>
          </p:cNvPr>
          <p:cNvSpPr/>
          <p:nvPr/>
        </p:nvSpPr>
        <p:spPr>
          <a:xfrm>
            <a:off x="2582698" y="1027940"/>
            <a:ext cx="2880000" cy="1512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8C9B32E-594D-109F-D601-A76198729FF6}"/>
              </a:ext>
            </a:extLst>
          </p:cNvPr>
          <p:cNvSpPr/>
          <p:nvPr/>
        </p:nvSpPr>
        <p:spPr>
          <a:xfrm>
            <a:off x="2582698" y="1027940"/>
            <a:ext cx="2880000" cy="3024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590F778-1AC0-928F-41FF-C46D4D5E2D00}"/>
              </a:ext>
            </a:extLst>
          </p:cNvPr>
          <p:cNvSpPr txBox="1"/>
          <p:nvPr/>
        </p:nvSpPr>
        <p:spPr>
          <a:xfrm>
            <a:off x="3390938" y="1540992"/>
            <a:ext cx="1263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1 </a:t>
            </a:r>
            <a:r>
              <a:rPr lang="zh-CN" altLang="en-US" sz="2800" dirty="0">
                <a:solidFill>
                  <a:schemeClr val="tx1"/>
                </a:solidFill>
              </a:rPr>
              <a:t>公顷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757CFC-E1E3-AE9C-6549-9760FDC1EC14}"/>
              </a:ext>
            </a:extLst>
          </p:cNvPr>
          <p:cNvSpPr txBox="1"/>
          <p:nvPr/>
        </p:nvSpPr>
        <p:spPr>
          <a:xfrm>
            <a:off x="3390938" y="3015229"/>
            <a:ext cx="1263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tx1"/>
                </a:solidFill>
              </a:rPr>
              <a:t>1 </a:t>
            </a:r>
            <a:r>
              <a:rPr lang="zh-CN" altLang="en-US" sz="2800" dirty="0">
                <a:solidFill>
                  <a:schemeClr val="tx1"/>
                </a:solidFill>
              </a:rPr>
              <a:t>公顷</a:t>
            </a: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A85FB05D-A948-98FB-8543-E8B7EC158517}"/>
              </a:ext>
            </a:extLst>
          </p:cNvPr>
          <p:cNvSpPr/>
          <p:nvPr/>
        </p:nvSpPr>
        <p:spPr>
          <a:xfrm>
            <a:off x="5766316" y="2379301"/>
            <a:ext cx="597160" cy="326572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E71FEC2-5FCD-7D17-4464-D7B4A84FC17C}"/>
              </a:ext>
            </a:extLst>
          </p:cNvPr>
          <p:cNvSpPr/>
          <p:nvPr/>
        </p:nvSpPr>
        <p:spPr>
          <a:xfrm>
            <a:off x="6706829" y="1027940"/>
            <a:ext cx="2880000" cy="1512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81383F0-12E0-5869-B63E-F842F5BA04E6}"/>
              </a:ext>
            </a:extLst>
          </p:cNvPr>
          <p:cNvSpPr/>
          <p:nvPr/>
        </p:nvSpPr>
        <p:spPr>
          <a:xfrm>
            <a:off x="6706829" y="1027940"/>
            <a:ext cx="2880000" cy="30240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F82C07B-BF79-A4B8-0202-4AC4D25E032D}"/>
              </a:ext>
            </a:extLst>
          </p:cNvPr>
          <p:cNvGrpSpPr/>
          <p:nvPr/>
        </p:nvGrpSpPr>
        <p:grpSpPr>
          <a:xfrm>
            <a:off x="7066874" y="1027940"/>
            <a:ext cx="2160270" cy="3024000"/>
            <a:chOff x="5116778" y="1615774"/>
            <a:chExt cx="2160270" cy="3024000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6D3316EC-0CE5-DD82-2548-6E5AB8AFE72F}"/>
                </a:ext>
              </a:extLst>
            </p:cNvPr>
            <p:cNvCxnSpPr/>
            <p:nvPr/>
          </p:nvCxnSpPr>
          <p:spPr>
            <a:xfrm>
              <a:off x="511677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5C0BD634-5445-CF0E-9F0B-AB53458855D6}"/>
                </a:ext>
              </a:extLst>
            </p:cNvPr>
            <p:cNvCxnSpPr/>
            <p:nvPr/>
          </p:nvCxnSpPr>
          <p:spPr>
            <a:xfrm>
              <a:off x="547682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8FAD31A-2FA5-15E5-1D71-867828CDF1CA}"/>
                </a:ext>
              </a:extLst>
            </p:cNvPr>
            <p:cNvCxnSpPr/>
            <p:nvPr/>
          </p:nvCxnSpPr>
          <p:spPr>
            <a:xfrm>
              <a:off x="583686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882610B-477B-6FD3-DBAB-6576BAA4B5C5}"/>
                </a:ext>
              </a:extLst>
            </p:cNvPr>
            <p:cNvCxnSpPr/>
            <p:nvPr/>
          </p:nvCxnSpPr>
          <p:spPr>
            <a:xfrm>
              <a:off x="619691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029CDD28-6CD6-ED23-E15B-7F8C70344976}"/>
                </a:ext>
              </a:extLst>
            </p:cNvPr>
            <p:cNvCxnSpPr/>
            <p:nvPr/>
          </p:nvCxnSpPr>
          <p:spPr>
            <a:xfrm>
              <a:off x="655695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7A261F2E-AE62-B32A-25A7-3EB35FE71D27}"/>
                </a:ext>
              </a:extLst>
            </p:cNvPr>
            <p:cNvCxnSpPr/>
            <p:nvPr/>
          </p:nvCxnSpPr>
          <p:spPr>
            <a:xfrm>
              <a:off x="6917003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F067C47-8E76-1A3E-6372-0810069CBEBD}"/>
                </a:ext>
              </a:extLst>
            </p:cNvPr>
            <p:cNvCxnSpPr/>
            <p:nvPr/>
          </p:nvCxnSpPr>
          <p:spPr>
            <a:xfrm>
              <a:off x="7277048" y="1615774"/>
              <a:ext cx="0" cy="3024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2B8BAFD-1C3F-A8EF-3272-24D0E5F4DDA3}"/>
                  </a:ext>
                </a:extLst>
              </p:cNvPr>
              <p:cNvSpPr txBox="1"/>
              <p:nvPr/>
            </p:nvSpPr>
            <p:spPr>
              <a:xfrm>
                <a:off x="6632183" y="222736"/>
                <a:ext cx="1183970" cy="786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B05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a:rPr lang="zh-CN" alt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公顷</m:t>
                      </m:r>
                    </m:oMath>
                  </m:oMathPara>
                </a14:m>
                <a:endParaRPr lang="zh-CN" alt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2B8BAFD-1C3F-A8EF-3272-24D0E5F4D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83" y="222736"/>
                <a:ext cx="1183970" cy="7863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342161" y="253265"/>
            <a:ext cx="6097554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说一说整数乘分数怎样计算？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C9FD451-ED91-8CE0-A844-7E4CA35E78D8}"/>
              </a:ext>
            </a:extLst>
          </p:cNvPr>
          <p:cNvGrpSpPr/>
          <p:nvPr/>
        </p:nvGrpSpPr>
        <p:grpSpPr>
          <a:xfrm>
            <a:off x="681784" y="4014987"/>
            <a:ext cx="10169707" cy="1263505"/>
            <a:chOff x="692905" y="4803561"/>
            <a:chExt cx="10169707" cy="1263505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9369A439-67F4-8D06-F8F5-457CB89DB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905" y="4803561"/>
              <a:ext cx="1231244" cy="126350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对话气泡: 圆角矩形 34">
                  <a:extLst>
                    <a:ext uri="{FF2B5EF4-FFF2-40B4-BE49-F238E27FC236}">
                      <a16:creationId xmlns:a16="http://schemas.microsoft.com/office/drawing/2014/main" id="{EFFBF4E8-6202-0D1C-1E61-4814F5526736}"/>
                    </a:ext>
                  </a:extLst>
                </p:cNvPr>
                <p:cNvSpPr/>
                <p:nvPr/>
              </p:nvSpPr>
              <p:spPr>
                <a:xfrm>
                  <a:off x="2350073" y="5010209"/>
                  <a:ext cx="8512539" cy="944885"/>
                </a:xfrm>
                <a:prstGeom prst="wedgeRoundRectCallout">
                  <a:avLst>
                    <a:gd name="adj1" fmla="val -55138"/>
                    <a:gd name="adj2" fmla="val -21082"/>
                    <a:gd name="adj3" fmla="val 16667"/>
                  </a:avLst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涂色部分是 </a:t>
                  </a:r>
                  <a:r>
                    <a:rPr lang="en-US" altLang="zh-CN" sz="2800" b="1" dirty="0">
                      <a:solidFill>
                        <a:schemeClr val="tx1"/>
                      </a:solidFill>
                      <a:ea typeface="+mj-ea"/>
                    </a:rPr>
                    <a:t>5 </a:t>
                  </a:r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个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  <m:t>8</m:t>
                          </m:r>
                        </m:den>
                      </m:f>
                    </m:oMath>
                  </a14:m>
                  <a:r>
                    <a:rPr lang="zh-CN" altLang="en-US" sz="2800" b="1" dirty="0">
                      <a:solidFill>
                        <a:schemeClr val="tx1"/>
                      </a:solidFill>
                      <a:latin typeface="+mj-lt"/>
                      <a:ea typeface="+mj-ea"/>
                    </a:rPr>
                    <a:t> </a:t>
                  </a:r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公顷，也就是 </a:t>
                  </a:r>
                  <a:r>
                    <a:rPr lang="en-US" altLang="zh-CN" sz="2800" b="1" dirty="0">
                      <a:solidFill>
                        <a:schemeClr val="tx1"/>
                      </a:solidFill>
                      <a:ea typeface="+mj-ea"/>
                    </a:rPr>
                    <a:t>(2×5) </a:t>
                  </a:r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个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  <m:t>8</m:t>
                          </m:r>
                        </m:den>
                      </m:f>
                    </m:oMath>
                  </a14:m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 公顷。</a:t>
                  </a:r>
                </a:p>
              </p:txBody>
            </p:sp>
          </mc:Choice>
          <mc:Fallback xmlns="">
            <p:sp>
              <p:nvSpPr>
                <p:cNvPr id="35" name="对话气泡: 圆角矩形 34">
                  <a:extLst>
                    <a:ext uri="{FF2B5EF4-FFF2-40B4-BE49-F238E27FC236}">
                      <a16:creationId xmlns:a16="http://schemas.microsoft.com/office/drawing/2014/main" id="{EFFBF4E8-6202-0D1C-1E61-4814F5526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0073" y="5010209"/>
                  <a:ext cx="8512539" cy="944885"/>
                </a:xfrm>
                <a:prstGeom prst="wedgeRoundRectCallout">
                  <a:avLst>
                    <a:gd name="adj1" fmla="val -55138"/>
                    <a:gd name="adj2" fmla="val -21082"/>
                    <a:gd name="adj3" fmla="val 16667"/>
                  </a:avLst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19257DB-8F61-3D7F-6FA9-ABF5ACE7D047}"/>
                  </a:ext>
                </a:extLst>
              </p:cNvPr>
              <p:cNvSpPr txBox="1"/>
              <p:nvPr/>
            </p:nvSpPr>
            <p:spPr>
              <a:xfrm>
                <a:off x="2320776" y="5457367"/>
                <a:ext cx="1341522" cy="971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19257DB-8F61-3D7F-6FA9-ABF5ACE7D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776" y="5457367"/>
                <a:ext cx="1341522" cy="9713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F26F8638-ED8C-C93A-6FD8-F05A266CA551}"/>
                  </a:ext>
                </a:extLst>
              </p:cNvPr>
              <p:cNvSpPr txBox="1"/>
              <p:nvPr/>
            </p:nvSpPr>
            <p:spPr>
              <a:xfrm>
                <a:off x="3172222" y="5457367"/>
                <a:ext cx="1690912" cy="971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altLang="zh-CN" sz="30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0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F26F8638-ED8C-C93A-6FD8-F05A266CA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222" y="5457367"/>
                <a:ext cx="1690912" cy="9713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组合 39">
            <a:extLst>
              <a:ext uri="{FF2B5EF4-FFF2-40B4-BE49-F238E27FC236}">
                <a16:creationId xmlns:a16="http://schemas.microsoft.com/office/drawing/2014/main" id="{CA00D0B1-210F-EF9A-653B-A7DB22BC8BF4}"/>
              </a:ext>
            </a:extLst>
          </p:cNvPr>
          <p:cNvGrpSpPr/>
          <p:nvPr/>
        </p:nvGrpSpPr>
        <p:grpSpPr>
          <a:xfrm>
            <a:off x="4952085" y="5250105"/>
            <a:ext cx="6792687" cy="1289313"/>
            <a:chOff x="3517643" y="3874479"/>
            <a:chExt cx="6792687" cy="1289313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60935020-D572-0C7E-6A1A-970146501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32846" y="3874479"/>
              <a:ext cx="1277484" cy="1289313"/>
            </a:xfrm>
            <a:prstGeom prst="rect">
              <a:avLst/>
            </a:prstGeom>
          </p:spPr>
        </p:pic>
        <p:sp>
          <p:nvSpPr>
            <p:cNvPr id="43" name="AutoShape 3">
              <a:extLst>
                <a:ext uri="{FF2B5EF4-FFF2-40B4-BE49-F238E27FC236}">
                  <a16:creationId xmlns:a16="http://schemas.microsoft.com/office/drawing/2014/main" id="{6A369D52-4851-475B-8CD1-3085E1998D26}"/>
                </a:ext>
              </a:extLst>
            </p:cNvPr>
            <p:cNvSpPr/>
            <p:nvPr/>
          </p:nvSpPr>
          <p:spPr bwMode="auto">
            <a:xfrm>
              <a:off x="3517643" y="4033215"/>
              <a:ext cx="5159823" cy="1067795"/>
            </a:xfrm>
            <a:prstGeom prst="wedgeRoundRectCallout">
              <a:avLst>
                <a:gd name="adj1" fmla="val 56277"/>
                <a:gd name="adj2" fmla="val -22054"/>
                <a:gd name="adj3" fmla="val 16667"/>
              </a:avLst>
            </a:prstGeom>
            <a:solidFill>
              <a:srgbClr val="FED497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整数乘分数，用整数乘分子的积作分子，分母不变。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59BDADD-2BD0-69C1-913C-97CAD58682C8}"/>
              </a:ext>
            </a:extLst>
          </p:cNvPr>
          <p:cNvSpPr txBox="1"/>
          <p:nvPr/>
        </p:nvSpPr>
        <p:spPr>
          <a:xfrm>
            <a:off x="249592" y="424455"/>
            <a:ext cx="11236390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）一个面积为    公顷的育苗基地，它的    用来种银杏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F99BAED-8BE1-74D9-A50A-4C77F7A959F9}"/>
                  </a:ext>
                </a:extLst>
              </p:cNvPr>
              <p:cNvSpPr txBox="1"/>
              <p:nvPr/>
            </p:nvSpPr>
            <p:spPr>
              <a:xfrm>
                <a:off x="3552318" y="289535"/>
                <a:ext cx="506494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F99BAED-8BE1-74D9-A50A-4C77F7A95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318" y="289535"/>
                <a:ext cx="506494" cy="9019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CC75F9F-CE50-19DA-FC9D-0F68817B9748}"/>
                  </a:ext>
                </a:extLst>
              </p:cNvPr>
              <p:cNvSpPr txBox="1"/>
              <p:nvPr/>
            </p:nvSpPr>
            <p:spPr>
              <a:xfrm>
                <a:off x="8338924" y="289535"/>
                <a:ext cx="506494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CC75F9F-CE50-19DA-FC9D-0F68817B9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924" y="289535"/>
                <a:ext cx="506494" cy="901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2D97E52C-4061-4DD6-4658-DE65A70FFB70}"/>
              </a:ext>
            </a:extLst>
          </p:cNvPr>
          <p:cNvSpPr txBox="1"/>
          <p:nvPr/>
        </p:nvSpPr>
        <p:spPr>
          <a:xfrm>
            <a:off x="1303950" y="1289386"/>
            <a:ext cx="8250596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树苗。种银杏树苗的面积是多少公顷？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8B3E495-E44C-F8D6-CA28-03890E214697}"/>
              </a:ext>
            </a:extLst>
          </p:cNvPr>
          <p:cNvSpPr/>
          <p:nvPr/>
        </p:nvSpPr>
        <p:spPr>
          <a:xfrm>
            <a:off x="3617635" y="289535"/>
            <a:ext cx="1295742" cy="901978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F35A954F-9FEE-D250-36D1-6D9028781D75}"/>
              </a:ext>
            </a:extLst>
          </p:cNvPr>
          <p:cNvCxnSpPr>
            <a:cxnSpLocks/>
          </p:cNvCxnSpPr>
          <p:nvPr/>
        </p:nvCxnSpPr>
        <p:spPr>
          <a:xfrm>
            <a:off x="2684571" y="1958834"/>
            <a:ext cx="5843609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78F0352-CF5A-C519-DBCB-ADF5EE4FBCF9}"/>
              </a:ext>
            </a:extLst>
          </p:cNvPr>
          <p:cNvSpPr/>
          <p:nvPr/>
        </p:nvSpPr>
        <p:spPr>
          <a:xfrm>
            <a:off x="8394908" y="289535"/>
            <a:ext cx="366537" cy="901978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5FFA9CA-41E5-A11D-C0DC-C905831A27EE}"/>
              </a:ext>
            </a:extLst>
          </p:cNvPr>
          <p:cNvSpPr txBox="1"/>
          <p:nvPr/>
        </p:nvSpPr>
        <p:spPr>
          <a:xfrm>
            <a:off x="1257303" y="2233261"/>
            <a:ext cx="894106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200" dirty="0">
                <a:solidFill>
                  <a:srgbClr val="0000FF"/>
                </a:solidFill>
              </a:rPr>
              <a:t>同样是分数为什么一个带单位一个不带单位？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2B98B27-5190-6C39-2C93-F6148811B0DB}"/>
              </a:ext>
            </a:extLst>
          </p:cNvPr>
          <p:cNvSpPr txBox="1"/>
          <p:nvPr/>
        </p:nvSpPr>
        <p:spPr>
          <a:xfrm>
            <a:off x="1257303" y="3024336"/>
            <a:ext cx="8941064" cy="113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分数表示具体的量时应带单位；分数表示两个量之间的倍数关系时，不带单位，这样的分数称为“率”。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E049D75-6832-CD0D-A570-183B21A086A8}"/>
              </a:ext>
            </a:extLst>
          </p:cNvPr>
          <p:cNvGrpSpPr/>
          <p:nvPr/>
        </p:nvGrpSpPr>
        <p:grpSpPr>
          <a:xfrm>
            <a:off x="3700051" y="4398332"/>
            <a:ext cx="7943225" cy="901978"/>
            <a:chOff x="3700051" y="4398332"/>
            <a:chExt cx="7943225" cy="901978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E53AF0B-81ED-5010-D86D-34D54251F342}"/>
                </a:ext>
              </a:extLst>
            </p:cNvPr>
            <p:cNvSpPr txBox="1"/>
            <p:nvPr/>
          </p:nvSpPr>
          <p:spPr>
            <a:xfrm>
              <a:off x="3700051" y="4546931"/>
              <a:ext cx="7943225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buFont typeface="Arial" panose="020B0604020202020204" pitchFamily="34" charset="0"/>
                <a:defRPr sz="3400" b="1">
                  <a:solidFill>
                    <a:srgbClr val="FF0000"/>
                  </a:solidFill>
                  <a:latin typeface="+mj-ea"/>
                  <a:ea typeface="+mj-ea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r>
                <a:rPr lang="zh-CN" altLang="en-US" sz="3200" dirty="0">
                  <a:solidFill>
                    <a:srgbClr val="FF00FF"/>
                  </a:solidFill>
                </a:rPr>
                <a:t>就是求  公顷的  倍是多少，用乘法计算。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19C0DE6F-696E-9677-5B7B-F022F353C3C0}"/>
                    </a:ext>
                  </a:extLst>
                </p:cNvPr>
                <p:cNvSpPr txBox="1"/>
                <p:nvPr/>
              </p:nvSpPr>
              <p:spPr>
                <a:xfrm>
                  <a:off x="4968780" y="4398332"/>
                  <a:ext cx="506494" cy="901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19C0DE6F-696E-9677-5B7B-F022F353C3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8780" y="4398332"/>
                  <a:ext cx="506494" cy="9019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9E19702B-4A96-B139-80AB-32844C53014F}"/>
                    </a:ext>
                  </a:extLst>
                </p:cNvPr>
                <p:cNvSpPr txBox="1"/>
                <p:nvPr/>
              </p:nvSpPr>
              <p:spPr>
                <a:xfrm>
                  <a:off x="6646002" y="4398332"/>
                  <a:ext cx="506494" cy="9019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9E19702B-4A96-B139-80AB-32844C5301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46002" y="4398332"/>
                  <a:ext cx="506494" cy="9019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3D82353-4AB0-23ED-0AAC-65B55DAF3768}"/>
                  </a:ext>
                </a:extLst>
              </p:cNvPr>
              <p:cNvSpPr txBox="1"/>
              <p:nvPr/>
            </p:nvSpPr>
            <p:spPr>
              <a:xfrm>
                <a:off x="4161694" y="5475517"/>
                <a:ext cx="1436923" cy="1015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FF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3D82353-4AB0-23ED-0AAC-65B55DAF3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694" y="5475517"/>
                <a:ext cx="1436923" cy="10157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6CE61D49-2AB8-E794-80B2-8238B38DAFE9}"/>
              </a:ext>
            </a:extLst>
          </p:cNvPr>
          <p:cNvSpPr txBox="1"/>
          <p:nvPr/>
        </p:nvSpPr>
        <p:spPr>
          <a:xfrm>
            <a:off x="1275957" y="4519263"/>
            <a:ext cx="2838842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>
                <a:solidFill>
                  <a:srgbClr val="FF00FF"/>
                </a:solidFill>
              </a:rPr>
              <a:t>怎么列式？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1DC486F-2E03-3C3D-58B2-5FFBF1EA26A8}"/>
              </a:ext>
            </a:extLst>
          </p:cNvPr>
          <p:cNvSpPr txBox="1"/>
          <p:nvPr/>
        </p:nvSpPr>
        <p:spPr>
          <a:xfrm>
            <a:off x="5335710" y="5653321"/>
            <a:ext cx="2390037" cy="6601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怎样计算？</a:t>
            </a:r>
          </a:p>
        </p:txBody>
      </p:sp>
    </p:spTree>
    <p:extLst>
      <p:ext uri="{BB962C8B-B14F-4D97-AF65-F5344CB8AC3E}">
        <p14:creationId xmlns:p14="http://schemas.microsoft.com/office/powerpoint/2010/main" val="1161303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5" grpId="0"/>
      <p:bldP spid="27" grpId="0"/>
      <p:bldP spid="31" grpId="0"/>
      <p:bldP spid="32" grpId="0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>
            <a:extLst>
              <a:ext uri="{FF2B5EF4-FFF2-40B4-BE49-F238E27FC236}">
                <a16:creationId xmlns:a16="http://schemas.microsoft.com/office/drawing/2014/main" id="{56BB86C4-353A-E6C0-A51C-1B2D148DBB73}"/>
              </a:ext>
            </a:extLst>
          </p:cNvPr>
          <p:cNvSpPr/>
          <p:nvPr/>
        </p:nvSpPr>
        <p:spPr>
          <a:xfrm>
            <a:off x="5288747" y="2625713"/>
            <a:ext cx="1801699" cy="1670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810F991-98E8-1957-F499-4A62965236EF}"/>
                  </a:ext>
                </a:extLst>
              </p:cNvPr>
              <p:cNvSpPr txBox="1"/>
              <p:nvPr/>
            </p:nvSpPr>
            <p:spPr>
              <a:xfrm>
                <a:off x="1396246" y="404173"/>
                <a:ext cx="1436923" cy="1015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FF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810F991-98E8-1957-F499-4A6296523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46" y="404173"/>
                <a:ext cx="1436923" cy="10157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EDCE2AB4-79FD-DFD2-193E-DBE717439690}"/>
              </a:ext>
            </a:extLst>
          </p:cNvPr>
          <p:cNvSpPr/>
          <p:nvPr/>
        </p:nvSpPr>
        <p:spPr>
          <a:xfrm>
            <a:off x="1614197" y="2621903"/>
            <a:ext cx="2700000" cy="2088000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84875AA-E82B-719C-9BDE-32FF49EFC921}"/>
              </a:ext>
            </a:extLst>
          </p:cNvPr>
          <p:cNvSpPr txBox="1"/>
          <p:nvPr/>
        </p:nvSpPr>
        <p:spPr>
          <a:xfrm>
            <a:off x="2388624" y="3395044"/>
            <a:ext cx="1090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i="0" u="none" strike="noStrike" baseline="0" dirty="0">
                <a:solidFill>
                  <a:srgbClr val="0070C0"/>
                </a:solidFill>
                <a:latin typeface="+mn-lt"/>
              </a:rPr>
              <a:t>1 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+mn-lt"/>
              </a:rPr>
              <a:t>公顷</a:t>
            </a:r>
            <a:endParaRPr lang="zh-CN" altLang="en-US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A61B0F-0F0E-C2C6-DA5E-25213C6B32B1}"/>
              </a:ext>
            </a:extLst>
          </p:cNvPr>
          <p:cNvSpPr/>
          <p:nvPr/>
        </p:nvSpPr>
        <p:spPr>
          <a:xfrm>
            <a:off x="1614197" y="2621903"/>
            <a:ext cx="2700000" cy="417600"/>
          </a:xfrm>
          <a:prstGeom prst="rect">
            <a:avLst/>
          </a:prstGeom>
          <a:solidFill>
            <a:schemeClr val="bg1"/>
          </a:solidFill>
          <a:ln w="19050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57D4A10-0932-21D3-F10B-A883727F15D3}"/>
              </a:ext>
            </a:extLst>
          </p:cNvPr>
          <p:cNvSpPr/>
          <p:nvPr/>
        </p:nvSpPr>
        <p:spPr>
          <a:xfrm>
            <a:off x="1614197" y="3039503"/>
            <a:ext cx="2700000" cy="417600"/>
          </a:xfrm>
          <a:prstGeom prst="rect">
            <a:avLst/>
          </a:prstGeom>
          <a:solidFill>
            <a:schemeClr val="bg1"/>
          </a:solidFill>
          <a:ln w="19050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12C6600-83A6-955F-E4F1-170F245EBC72}"/>
              </a:ext>
            </a:extLst>
          </p:cNvPr>
          <p:cNvSpPr/>
          <p:nvPr/>
        </p:nvSpPr>
        <p:spPr>
          <a:xfrm>
            <a:off x="1614197" y="3457103"/>
            <a:ext cx="2700000" cy="417600"/>
          </a:xfrm>
          <a:prstGeom prst="rect">
            <a:avLst/>
          </a:prstGeom>
          <a:solidFill>
            <a:schemeClr val="bg1"/>
          </a:solidFill>
          <a:ln w="19050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567F264-FF73-441B-7A07-A028A83E31F7}"/>
              </a:ext>
            </a:extLst>
          </p:cNvPr>
          <p:cNvSpPr/>
          <p:nvPr/>
        </p:nvSpPr>
        <p:spPr>
          <a:xfrm>
            <a:off x="1614197" y="3874703"/>
            <a:ext cx="2700000" cy="417600"/>
          </a:xfrm>
          <a:prstGeom prst="rect">
            <a:avLst/>
          </a:prstGeom>
          <a:solidFill>
            <a:schemeClr val="bg1"/>
          </a:solidFill>
          <a:ln w="19050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左大括号 21">
            <a:extLst>
              <a:ext uri="{FF2B5EF4-FFF2-40B4-BE49-F238E27FC236}">
                <a16:creationId xmlns:a16="http://schemas.microsoft.com/office/drawing/2014/main" id="{DD71D346-5F96-778C-01ED-2BBC9A3F132C}"/>
              </a:ext>
            </a:extLst>
          </p:cNvPr>
          <p:cNvSpPr/>
          <p:nvPr/>
        </p:nvSpPr>
        <p:spPr>
          <a:xfrm>
            <a:off x="1327922" y="2631234"/>
            <a:ext cx="248607" cy="1670400"/>
          </a:xfrm>
          <a:prstGeom prst="leftBrace">
            <a:avLst>
              <a:gd name="adj1" fmla="val 35555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6120C91-F864-5900-1492-0D637385A1C4}"/>
                  </a:ext>
                </a:extLst>
              </p:cNvPr>
              <p:cNvSpPr txBox="1"/>
              <p:nvPr/>
            </p:nvSpPr>
            <p:spPr>
              <a:xfrm>
                <a:off x="214981" y="3064688"/>
                <a:ext cx="1259243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u="none" strike="noStrike" baseline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u="none" strike="noStrike" baseline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u="none" strike="noStrike" baseline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2400" b="1" dirty="0">
                          <a:solidFill>
                            <a:srgbClr val="0070C0"/>
                          </a:solidFill>
                          <a:latin typeface="FZYBKSJW--GB1-0"/>
                        </a:rPr>
                        <m:t>公顷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6120C91-F864-5900-1492-0D637385A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981" y="3064688"/>
                <a:ext cx="1259243" cy="7848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:a16="http://schemas.microsoft.com/office/drawing/2014/main" id="{42342ADA-8D28-D251-1433-C6BB9ECC47D4}"/>
              </a:ext>
            </a:extLst>
          </p:cNvPr>
          <p:cNvSpPr txBox="1"/>
          <p:nvPr/>
        </p:nvSpPr>
        <p:spPr>
          <a:xfrm>
            <a:off x="1123826" y="4968440"/>
            <a:ext cx="3568778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latin typeface="+mn-lt"/>
              </a:rPr>
              <a:t>把 </a:t>
            </a:r>
            <a:r>
              <a:rPr lang="en-US" altLang="zh-CN" dirty="0">
                <a:latin typeface="+mn-lt"/>
              </a:rPr>
              <a:t>1 </a:t>
            </a:r>
            <a:r>
              <a:rPr lang="zh-CN" altLang="en-US" dirty="0">
                <a:latin typeface="+mn-lt"/>
              </a:rPr>
              <a:t>公顷平均分成 </a:t>
            </a:r>
            <a:r>
              <a:rPr lang="en-US" altLang="zh-CN" dirty="0">
                <a:latin typeface="+mn-lt"/>
              </a:rPr>
              <a:t>5 </a:t>
            </a:r>
            <a:r>
              <a:rPr lang="zh-CN" altLang="en-US" dirty="0">
                <a:latin typeface="+mn-lt"/>
              </a:rPr>
              <a:t>份，取其中 </a:t>
            </a:r>
            <a:r>
              <a:rPr lang="en-US" altLang="zh-CN" dirty="0">
                <a:latin typeface="+mn-lt"/>
              </a:rPr>
              <a:t>4 </a:t>
            </a:r>
            <a:r>
              <a:rPr lang="zh-CN" altLang="en-US" dirty="0">
                <a:latin typeface="+mn-lt"/>
              </a:rPr>
              <a:t>份。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BC3E9E7-BCCB-B9FB-CC81-115CCBD4321D}"/>
              </a:ext>
            </a:extLst>
          </p:cNvPr>
          <p:cNvGrpSpPr/>
          <p:nvPr/>
        </p:nvGrpSpPr>
        <p:grpSpPr>
          <a:xfrm>
            <a:off x="5014690" y="4893487"/>
            <a:ext cx="3568778" cy="1122588"/>
            <a:chOff x="5014690" y="4072392"/>
            <a:chExt cx="3568778" cy="1122588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3AA97E8-B27F-A88D-198E-116207023759}"/>
                </a:ext>
              </a:extLst>
            </p:cNvPr>
            <p:cNvSpPr txBox="1"/>
            <p:nvPr/>
          </p:nvSpPr>
          <p:spPr>
            <a:xfrm>
              <a:off x="5014690" y="4194000"/>
              <a:ext cx="3568778" cy="1000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70C0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dirty="0">
                  <a:latin typeface="+mn-lt"/>
                </a:rPr>
                <a:t>把    公顷平均分成 </a:t>
              </a:r>
              <a:r>
                <a:rPr lang="en-US" altLang="zh-CN" dirty="0">
                  <a:latin typeface="+mn-lt"/>
                </a:rPr>
                <a:t>3 </a:t>
              </a:r>
              <a:r>
                <a:rPr lang="zh-CN" altLang="en-US" dirty="0">
                  <a:latin typeface="+mn-lt"/>
                </a:rPr>
                <a:t>份，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dirty="0">
                  <a:latin typeface="+mn-lt"/>
                </a:rPr>
                <a:t>取其中 </a:t>
              </a:r>
              <a:r>
                <a:rPr lang="en-US" altLang="zh-CN" dirty="0">
                  <a:latin typeface="+mn-lt"/>
                </a:rPr>
                <a:t>2 </a:t>
              </a:r>
              <a:r>
                <a:rPr lang="zh-CN" altLang="en-US" dirty="0">
                  <a:latin typeface="+mn-lt"/>
                </a:rPr>
                <a:t>份。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70B41522-E688-CF2E-318C-89349B44D078}"/>
                    </a:ext>
                  </a:extLst>
                </p:cNvPr>
                <p:cNvSpPr txBox="1"/>
                <p:nvPr/>
              </p:nvSpPr>
              <p:spPr>
                <a:xfrm>
                  <a:off x="5337113" y="4072392"/>
                  <a:ext cx="494145" cy="7848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b="1" i="1" u="none" strike="noStrike" baseline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u="none" strike="noStrike" baseline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u="none" strike="noStrike" baseline="0" smtClean="0">
                                <a:solidFill>
                                  <a:srgbClr val="0070C0"/>
                                </a:solidFill>
                                <a:latin typeface="+mj-lt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zh-CN" altLang="en-US" sz="2400" b="1" dirty="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</mc:Choice>
          <mc:Fallback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70B41522-E688-CF2E-318C-89349B44D0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7113" y="4072392"/>
                  <a:ext cx="494145" cy="78483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箭头: 右 42">
            <a:extLst>
              <a:ext uri="{FF2B5EF4-FFF2-40B4-BE49-F238E27FC236}">
                <a16:creationId xmlns:a16="http://schemas.microsoft.com/office/drawing/2014/main" id="{41EBD4A6-0CAB-052E-C08F-7CD06CEF50FC}"/>
              </a:ext>
            </a:extLst>
          </p:cNvPr>
          <p:cNvSpPr/>
          <p:nvPr/>
        </p:nvSpPr>
        <p:spPr>
          <a:xfrm>
            <a:off x="4485086" y="3504576"/>
            <a:ext cx="615820" cy="29858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427CA39-CFED-0E18-37EC-673A32E3E588}"/>
              </a:ext>
            </a:extLst>
          </p:cNvPr>
          <p:cNvGrpSpPr/>
          <p:nvPr/>
        </p:nvGrpSpPr>
        <p:grpSpPr>
          <a:xfrm>
            <a:off x="5281127" y="2621903"/>
            <a:ext cx="2700000" cy="2088000"/>
            <a:chOff x="5309120" y="1838132"/>
            <a:chExt cx="2700000" cy="2088000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47C49670-695E-D85B-8920-83114619C290}"/>
                </a:ext>
              </a:extLst>
            </p:cNvPr>
            <p:cNvSpPr/>
            <p:nvPr/>
          </p:nvSpPr>
          <p:spPr>
            <a:xfrm>
              <a:off x="5309120" y="1838132"/>
              <a:ext cx="2700000" cy="2088000"/>
            </a:xfrm>
            <a:prstGeom prst="rect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EB59DEE-2300-1008-5D42-D909F6969E93}"/>
                </a:ext>
              </a:extLst>
            </p:cNvPr>
            <p:cNvSpPr/>
            <p:nvPr/>
          </p:nvSpPr>
          <p:spPr>
            <a:xfrm>
              <a:off x="5309120" y="18381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060B0314-E07A-A482-FDFB-9150345F5B21}"/>
                </a:ext>
              </a:extLst>
            </p:cNvPr>
            <p:cNvSpPr/>
            <p:nvPr/>
          </p:nvSpPr>
          <p:spPr>
            <a:xfrm>
              <a:off x="5309120" y="22557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1E75FA3-C9A8-AF28-C1F5-4F6DFCE63EF5}"/>
                </a:ext>
              </a:extLst>
            </p:cNvPr>
            <p:cNvSpPr/>
            <p:nvPr/>
          </p:nvSpPr>
          <p:spPr>
            <a:xfrm>
              <a:off x="5309120" y="26733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6004A61C-C6A2-3B77-5105-903EC4AB33D8}"/>
                </a:ext>
              </a:extLst>
            </p:cNvPr>
            <p:cNvSpPr/>
            <p:nvPr/>
          </p:nvSpPr>
          <p:spPr>
            <a:xfrm>
              <a:off x="5309120" y="30909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DCF7D0A5-B1AA-C8F8-2284-465ECFD8B732}"/>
              </a:ext>
            </a:extLst>
          </p:cNvPr>
          <p:cNvCxnSpPr>
            <a:cxnSpLocks/>
          </p:cNvCxnSpPr>
          <p:nvPr/>
        </p:nvCxnSpPr>
        <p:spPr>
          <a:xfrm>
            <a:off x="6181980" y="2625175"/>
            <a:ext cx="0" cy="1672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9F220DFE-ED2B-F466-5337-59F254103B6F}"/>
              </a:ext>
            </a:extLst>
          </p:cNvPr>
          <p:cNvCxnSpPr>
            <a:cxnSpLocks/>
          </p:cNvCxnSpPr>
          <p:nvPr/>
        </p:nvCxnSpPr>
        <p:spPr>
          <a:xfrm>
            <a:off x="7082833" y="2625175"/>
            <a:ext cx="0" cy="1672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左大括号 56">
            <a:extLst>
              <a:ext uri="{FF2B5EF4-FFF2-40B4-BE49-F238E27FC236}">
                <a16:creationId xmlns:a16="http://schemas.microsoft.com/office/drawing/2014/main" id="{EE8CBBA5-CE64-EBDC-47A8-43AE8E39BD0B}"/>
              </a:ext>
            </a:extLst>
          </p:cNvPr>
          <p:cNvSpPr/>
          <p:nvPr/>
        </p:nvSpPr>
        <p:spPr>
          <a:xfrm rot="5400000">
            <a:off x="6051880" y="1572886"/>
            <a:ext cx="248607" cy="1787705"/>
          </a:xfrm>
          <a:prstGeom prst="leftBrace">
            <a:avLst>
              <a:gd name="adj1" fmla="val 35555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DFC55B17-2AC6-3C54-D75F-CBBF73BC4C51}"/>
                  </a:ext>
                </a:extLst>
              </p:cNvPr>
              <p:cNvSpPr txBox="1"/>
              <p:nvPr/>
            </p:nvSpPr>
            <p:spPr>
              <a:xfrm>
                <a:off x="5225521" y="1581121"/>
                <a:ext cx="1968382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u="none" strike="noStrike" baseline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u="none" strike="noStrike" baseline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u="none" strike="noStrike" baseline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2400" b="1" dirty="0">
                          <a:solidFill>
                            <a:srgbClr val="0070C0"/>
                          </a:solidFill>
                          <a:latin typeface="FZYBKSJW--GB1-0"/>
                        </a:rPr>
                        <m:t>公顷</m:t>
                      </m:r>
                      <m:r>
                        <a:rPr lang="zh-CN" altLang="en-US" sz="2400" b="1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DFC55B17-2AC6-3C54-D75F-CBBF73BC4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521" y="1581121"/>
                <a:ext cx="1968382" cy="784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文本框 74">
            <a:extLst>
              <a:ext uri="{FF2B5EF4-FFF2-40B4-BE49-F238E27FC236}">
                <a16:creationId xmlns:a16="http://schemas.microsoft.com/office/drawing/2014/main" id="{684FEB42-7973-02E7-35A6-D959671A6297}"/>
              </a:ext>
            </a:extLst>
          </p:cNvPr>
          <p:cNvSpPr txBox="1"/>
          <p:nvPr/>
        </p:nvSpPr>
        <p:spPr>
          <a:xfrm>
            <a:off x="8767839" y="4965855"/>
            <a:ext cx="3125012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/>
              <a:t>相当于将 </a:t>
            </a:r>
            <a:r>
              <a:rPr lang="en-US" altLang="zh-CN" dirty="0"/>
              <a:t>1 </a:t>
            </a:r>
            <a:r>
              <a:rPr lang="zh-CN" altLang="en-US" dirty="0"/>
              <a:t>公顷平均分成（</a:t>
            </a:r>
            <a:r>
              <a:rPr lang="en-US" altLang="zh-CN" dirty="0"/>
              <a:t>5×3</a:t>
            </a:r>
            <a:r>
              <a:rPr lang="zh-CN" altLang="en-US" dirty="0"/>
              <a:t>）份，</a:t>
            </a:r>
            <a:endParaRPr lang="en-US" altLang="zh-CN" dirty="0"/>
          </a:p>
          <a:p>
            <a:r>
              <a:rPr lang="zh-CN" altLang="en-US" dirty="0"/>
              <a:t>取其中（</a:t>
            </a:r>
            <a:r>
              <a:rPr lang="en-US" altLang="zh-CN" dirty="0"/>
              <a:t>4×2</a:t>
            </a:r>
            <a:r>
              <a:rPr lang="zh-CN" altLang="en-US" dirty="0"/>
              <a:t>）份。</a:t>
            </a:r>
          </a:p>
        </p:txBody>
      </p:sp>
      <p:sp>
        <p:nvSpPr>
          <p:cNvPr id="78" name="箭头: 右 77">
            <a:extLst>
              <a:ext uri="{FF2B5EF4-FFF2-40B4-BE49-F238E27FC236}">
                <a16:creationId xmlns:a16="http://schemas.microsoft.com/office/drawing/2014/main" id="{306C82EC-58EE-4315-5542-60B0CAAE5195}"/>
              </a:ext>
            </a:extLst>
          </p:cNvPr>
          <p:cNvSpPr/>
          <p:nvPr/>
        </p:nvSpPr>
        <p:spPr>
          <a:xfrm>
            <a:off x="8124026" y="3504576"/>
            <a:ext cx="615820" cy="29858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3A2752DD-538A-5088-F81A-B9C6488B70BB}"/>
              </a:ext>
            </a:extLst>
          </p:cNvPr>
          <p:cNvSpPr/>
          <p:nvPr/>
        </p:nvSpPr>
        <p:spPr>
          <a:xfrm>
            <a:off x="8899695" y="2625713"/>
            <a:ext cx="1801699" cy="1670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9D7B7F62-263B-A163-D773-A4E18791BA07}"/>
              </a:ext>
            </a:extLst>
          </p:cNvPr>
          <p:cNvGrpSpPr/>
          <p:nvPr/>
        </p:nvGrpSpPr>
        <p:grpSpPr>
          <a:xfrm>
            <a:off x="8892075" y="2621903"/>
            <a:ext cx="2700000" cy="2088000"/>
            <a:chOff x="5309120" y="1838132"/>
            <a:chExt cx="2700000" cy="208800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6462C60A-6CC5-067F-D40A-361C6C61E3E0}"/>
                </a:ext>
              </a:extLst>
            </p:cNvPr>
            <p:cNvSpPr/>
            <p:nvPr/>
          </p:nvSpPr>
          <p:spPr>
            <a:xfrm>
              <a:off x="5309120" y="1838132"/>
              <a:ext cx="2700000" cy="2088000"/>
            </a:xfrm>
            <a:prstGeom prst="rect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4EBA6F80-7E4A-826D-9F33-7A51F6B74FDA}"/>
                </a:ext>
              </a:extLst>
            </p:cNvPr>
            <p:cNvSpPr/>
            <p:nvPr/>
          </p:nvSpPr>
          <p:spPr>
            <a:xfrm>
              <a:off x="5309120" y="18381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8809A266-BBF5-5806-622B-1C5F25B62329}"/>
                </a:ext>
              </a:extLst>
            </p:cNvPr>
            <p:cNvSpPr/>
            <p:nvPr/>
          </p:nvSpPr>
          <p:spPr>
            <a:xfrm>
              <a:off x="5309120" y="22557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64F73BC5-9519-0842-D37D-902556A33C56}"/>
                </a:ext>
              </a:extLst>
            </p:cNvPr>
            <p:cNvSpPr/>
            <p:nvPr/>
          </p:nvSpPr>
          <p:spPr>
            <a:xfrm>
              <a:off x="5309120" y="26733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148ABF36-5D21-4CFA-3387-F2D809B0F10D}"/>
                </a:ext>
              </a:extLst>
            </p:cNvPr>
            <p:cNvSpPr/>
            <p:nvPr/>
          </p:nvSpPr>
          <p:spPr>
            <a:xfrm>
              <a:off x="5309120" y="3090932"/>
              <a:ext cx="2700000" cy="417600"/>
            </a:xfrm>
            <a:prstGeom prst="rect">
              <a:avLst/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9E2D2139-A12A-F562-090C-BCE64965AC5C}"/>
              </a:ext>
            </a:extLst>
          </p:cNvPr>
          <p:cNvCxnSpPr>
            <a:cxnSpLocks/>
          </p:cNvCxnSpPr>
          <p:nvPr/>
        </p:nvCxnSpPr>
        <p:spPr>
          <a:xfrm>
            <a:off x="9792928" y="2625175"/>
            <a:ext cx="0" cy="1672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665850C7-2AEB-1B9B-964F-03B9E3F910A1}"/>
              </a:ext>
            </a:extLst>
          </p:cNvPr>
          <p:cNvCxnSpPr>
            <a:cxnSpLocks/>
          </p:cNvCxnSpPr>
          <p:nvPr/>
        </p:nvCxnSpPr>
        <p:spPr>
          <a:xfrm>
            <a:off x="10693781" y="2625175"/>
            <a:ext cx="0" cy="16721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左大括号 87">
            <a:extLst>
              <a:ext uri="{FF2B5EF4-FFF2-40B4-BE49-F238E27FC236}">
                <a16:creationId xmlns:a16="http://schemas.microsoft.com/office/drawing/2014/main" id="{F93A5F00-A1E0-F431-ABFB-C9BF0AE79883}"/>
              </a:ext>
            </a:extLst>
          </p:cNvPr>
          <p:cNvSpPr/>
          <p:nvPr/>
        </p:nvSpPr>
        <p:spPr>
          <a:xfrm rot="5400000">
            <a:off x="9662828" y="1572886"/>
            <a:ext cx="248607" cy="1787705"/>
          </a:xfrm>
          <a:prstGeom prst="leftBrace">
            <a:avLst>
              <a:gd name="adj1" fmla="val 35555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3314E467-5EB2-579D-0C7E-22BD01810863}"/>
                  </a:ext>
                </a:extLst>
              </p:cNvPr>
              <p:cNvSpPr txBox="1"/>
              <p:nvPr/>
            </p:nvSpPr>
            <p:spPr>
              <a:xfrm>
                <a:off x="8715170" y="1581121"/>
                <a:ext cx="2145663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b="1" i="0" dirty="0" smtClean="0">
                          <a:solidFill>
                            <a:srgbClr val="0070C0"/>
                          </a:solidFill>
                          <a:latin typeface="+mj-lt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2400" b="1" i="0" dirty="0" smtClean="0">
                          <a:solidFill>
                            <a:srgbClr val="0070C0"/>
                          </a:solidFill>
                          <a:latin typeface="FZYBKSJW--GB1-0"/>
                        </a:rPr>
                        <m:t> </m:t>
                      </m:r>
                      <m:r>
                        <m:rPr>
                          <m:nor/>
                        </m:rPr>
                        <a:rPr lang="zh-CN" altLang="en-US" sz="2400" b="1" dirty="0" smtClean="0">
                          <a:solidFill>
                            <a:srgbClr val="0070C0"/>
                          </a:solidFill>
                          <a:latin typeface="FZYBKSJW--GB1-0"/>
                        </a:rPr>
                        <m:t>公顷</m:t>
                      </m:r>
                      <m:r>
                        <a:rPr lang="zh-CN" altLang="en-US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70C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70C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3314E467-5EB2-579D-0C7E-22BD01810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170" y="1581121"/>
                <a:ext cx="2145663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1EB719CB-9156-E02D-BA7F-51026709BAA0}"/>
              </a:ext>
            </a:extLst>
          </p:cNvPr>
          <p:cNvCxnSpPr>
            <a:cxnSpLocks/>
          </p:cNvCxnSpPr>
          <p:nvPr/>
        </p:nvCxnSpPr>
        <p:spPr>
          <a:xfrm>
            <a:off x="9792928" y="4296495"/>
            <a:ext cx="0" cy="424276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28B7D491-5207-26F3-1703-A293B0B088AB}"/>
              </a:ext>
            </a:extLst>
          </p:cNvPr>
          <p:cNvCxnSpPr>
            <a:cxnSpLocks/>
          </p:cNvCxnSpPr>
          <p:nvPr/>
        </p:nvCxnSpPr>
        <p:spPr>
          <a:xfrm>
            <a:off x="10692088" y="4296495"/>
            <a:ext cx="0" cy="424276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A6212AA2-44E9-480C-FCB2-BFC0AB64F726}"/>
                  </a:ext>
                </a:extLst>
              </p:cNvPr>
              <p:cNvSpPr txBox="1"/>
              <p:nvPr/>
            </p:nvSpPr>
            <p:spPr>
              <a:xfrm>
                <a:off x="2581233" y="403275"/>
                <a:ext cx="1812793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A6212AA2-44E9-480C-FCB2-BFC0AB64F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233" y="403275"/>
                <a:ext cx="1812793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7A5EC5E8-9247-6A69-D088-EB00B6A0341B}"/>
                  </a:ext>
                </a:extLst>
              </p:cNvPr>
              <p:cNvSpPr txBox="1"/>
              <p:nvPr/>
            </p:nvSpPr>
            <p:spPr>
              <a:xfrm>
                <a:off x="4130114" y="403275"/>
                <a:ext cx="1328299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7A5EC5E8-9247-6A69-D088-EB00B6A03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114" y="403275"/>
                <a:ext cx="1328299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文本框 97">
            <a:extLst>
              <a:ext uri="{FF2B5EF4-FFF2-40B4-BE49-F238E27FC236}">
                <a16:creationId xmlns:a16="http://schemas.microsoft.com/office/drawing/2014/main" id="{8EA1F89D-CC33-3E9B-C451-73279D0D3E93}"/>
              </a:ext>
            </a:extLst>
          </p:cNvPr>
          <p:cNvSpPr txBox="1"/>
          <p:nvPr/>
        </p:nvSpPr>
        <p:spPr>
          <a:xfrm>
            <a:off x="5690971" y="412380"/>
            <a:ext cx="4675343" cy="999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i="0" u="none" strike="noStrike" baseline="0" dirty="0">
                <a:latin typeface="FZKTK--GBK1-0"/>
              </a:rPr>
              <a:t>画图可以清楚地看到用分数乘法求一个数的几分之几是多少</a:t>
            </a:r>
            <a:r>
              <a:rPr lang="zh-CN" altLang="en-US" sz="2400" b="1" i="0" u="none" strike="noStrike" baseline="0" dirty="0">
                <a:latin typeface="FZSSK--GBK1-0"/>
              </a:rPr>
              <a:t>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239797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2" grpId="0"/>
      <p:bldP spid="5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/>
      <p:bldP spid="43" grpId="0" animBg="1"/>
      <p:bldP spid="57" grpId="0" animBg="1"/>
      <p:bldP spid="58" grpId="0"/>
      <p:bldP spid="75" grpId="0"/>
      <p:bldP spid="78" grpId="0" animBg="1"/>
      <p:bldP spid="79" grpId="0" animBg="1"/>
      <p:bldP spid="88" grpId="0" animBg="1"/>
      <p:bldP spid="89" grpId="0"/>
      <p:bldP spid="95" grpId="0"/>
      <p:bldP spid="96" grpId="0"/>
      <p:bldP spid="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FFDF22-67F9-5DD9-AB1C-39C6F4645A62}"/>
              </a:ext>
            </a:extLst>
          </p:cNvPr>
          <p:cNvSpPr txBox="1"/>
          <p:nvPr/>
        </p:nvSpPr>
        <p:spPr>
          <a:xfrm>
            <a:off x="475860" y="1174141"/>
            <a:ext cx="6097554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分数乘法怎样计算？</a:t>
            </a:r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C4F4F47C-ABC2-DD99-A772-565D3EFEAC70}"/>
              </a:ext>
            </a:extLst>
          </p:cNvPr>
          <p:cNvSpPr/>
          <p:nvPr/>
        </p:nvSpPr>
        <p:spPr>
          <a:xfrm>
            <a:off x="531844" y="373223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讨 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F3C746D-0B98-F129-11B3-098F24F3EFB7}"/>
              </a:ext>
            </a:extLst>
          </p:cNvPr>
          <p:cNvSpPr txBox="1"/>
          <p:nvPr/>
        </p:nvSpPr>
        <p:spPr>
          <a:xfrm>
            <a:off x="475860" y="2060805"/>
            <a:ext cx="11290042" cy="635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/>
              <a:t>分数乘法，用分子相乘的积作分子，用分母相乘的积作分母。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725A31-FFDB-7FBC-EC32-8414442A7BBC}"/>
              </a:ext>
            </a:extLst>
          </p:cNvPr>
          <p:cNvSpPr txBox="1"/>
          <p:nvPr/>
        </p:nvSpPr>
        <p:spPr>
          <a:xfrm>
            <a:off x="475860" y="3123032"/>
            <a:ext cx="6097554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用字母表示就是：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52316D3-7524-2CCB-92EC-A8D3C7A2230F}"/>
                  </a:ext>
                </a:extLst>
              </p:cNvPr>
              <p:cNvSpPr txBox="1"/>
              <p:nvPr/>
            </p:nvSpPr>
            <p:spPr>
              <a:xfrm>
                <a:off x="4362461" y="2988612"/>
                <a:ext cx="1560854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a</m:t>
                          </m:r>
                        </m:den>
                      </m:f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zh-CN" altLang="en-US" sz="3200" i="1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52316D3-7524-2CCB-92EC-A8D3C7A22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461" y="2988612"/>
                <a:ext cx="1560854" cy="10277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D568B0E-DD74-4C2B-CEB4-95549B787C30}"/>
                  </a:ext>
                </a:extLst>
              </p:cNvPr>
              <p:cNvSpPr txBox="1"/>
              <p:nvPr/>
            </p:nvSpPr>
            <p:spPr>
              <a:xfrm>
                <a:off x="5452887" y="2972485"/>
                <a:ext cx="1800339" cy="1014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zh-CN" altLang="en-US" sz="3200" i="1" dirty="0">
                  <a:latin typeface="+mj-lt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D568B0E-DD74-4C2B-CEB4-95549B787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887" y="2972485"/>
                <a:ext cx="1800339" cy="10149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0107C86-DC23-B5AA-66AD-D1E6D0EEE5A1}"/>
                  </a:ext>
                </a:extLst>
              </p:cNvPr>
              <p:cNvSpPr txBox="1"/>
              <p:nvPr/>
            </p:nvSpPr>
            <p:spPr>
              <a:xfrm>
                <a:off x="6775358" y="2972485"/>
                <a:ext cx="3684657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c</m:t>
                          </m:r>
                        </m:den>
                      </m:f>
                      <m:d>
                        <m:dPr>
                          <m:ctrlPr>
                            <a:rPr lang="en-US" altLang="zh-CN" sz="3200" b="1" i="1" smtClean="0">
                              <a:latin typeface="+mj-lt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zh-CN" altLang="en-US" sz="3200" i="1">
                              <a:latin typeface="+mj-lt"/>
                            </a:rPr>
                            <m:t>、</m:t>
                          </m:r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c</m:t>
                          </m:r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m:rPr>
                              <m:nor/>
                            </m:rPr>
                            <a:rPr lang="en-US" altLang="zh-CN" sz="3200" b="1" smtClean="0"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zh-CN" altLang="en-US" sz="3200" i="1" dirty="0">
                  <a:latin typeface="+mj-lt"/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0107C86-DC23-B5AA-66AD-D1E6D0EEE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358" y="2972485"/>
                <a:ext cx="3684657" cy="10277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195AEA25-7433-7E6F-8B0D-ADA0C35D2FBB}"/>
              </a:ext>
            </a:extLst>
          </p:cNvPr>
          <p:cNvSpPr txBox="1"/>
          <p:nvPr/>
        </p:nvSpPr>
        <p:spPr>
          <a:xfrm>
            <a:off x="306758" y="4289494"/>
            <a:ext cx="6839339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ctr"/>
            <a:r>
              <a:rPr lang="zh-CN" altLang="en-US" dirty="0"/>
              <a:t>整数可以看成分母是 </a:t>
            </a:r>
            <a:r>
              <a:rPr lang="en-US" altLang="zh-CN" dirty="0"/>
              <a:t>1</a:t>
            </a:r>
            <a:r>
              <a:rPr lang="zh-CN" altLang="en-US" dirty="0"/>
              <a:t> 的分数。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8FA74B4-4D32-A0C7-723B-1AAB33727907}"/>
                  </a:ext>
                </a:extLst>
              </p:cNvPr>
              <p:cNvSpPr txBox="1"/>
              <p:nvPr/>
            </p:nvSpPr>
            <p:spPr>
              <a:xfrm>
                <a:off x="5012560" y="5237292"/>
                <a:ext cx="1560854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smtClean="0">
                              <a:latin typeface="+mj-lt"/>
                            </a:rPr>
                            <m:t>1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1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zh-CN" altLang="en-US" sz="3200" i="1" dirty="0">
                  <a:latin typeface="+mj-lt"/>
                </a:endParaRP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8FA74B4-4D32-A0C7-723B-1AAB33727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560" y="5237292"/>
                <a:ext cx="1560854" cy="10277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296171C8-59DD-062D-6FBE-4216CE1A7483}"/>
                  </a:ext>
                </a:extLst>
              </p:cNvPr>
              <p:cNvSpPr txBox="1"/>
              <p:nvPr/>
            </p:nvSpPr>
            <p:spPr>
              <a:xfrm>
                <a:off x="5923315" y="5221165"/>
                <a:ext cx="1800339" cy="1014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smtClean="0">
                              <a:latin typeface="+mj-lt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zh-CN" altLang="en-US" sz="3200" i="1" dirty="0">
                  <a:latin typeface="+mj-lt"/>
                </a:endParaRPr>
              </a:p>
            </p:txBody>
          </p:sp>
        </mc:Choice>
        <mc:Fallback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296171C8-59DD-062D-6FBE-4216CE1A7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315" y="5221165"/>
                <a:ext cx="1800339" cy="10149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70AFE84-616B-3F78-D4F7-788F09D21414}"/>
                  </a:ext>
                </a:extLst>
              </p:cNvPr>
              <p:cNvSpPr txBox="1"/>
              <p:nvPr/>
            </p:nvSpPr>
            <p:spPr>
              <a:xfrm>
                <a:off x="7194104" y="5221165"/>
                <a:ext cx="2697698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1">
                              <a:latin typeface="+mj-lt"/>
                            </a:rPr>
                            <m:t>c</m:t>
                          </m:r>
                        </m:den>
                      </m:f>
                      <m:d>
                        <m:dPr>
                          <m:ctrlPr>
                            <a:rPr lang="en-US" altLang="zh-CN" sz="3200" b="1" i="1" smtClean="0">
                              <a:latin typeface="+mj-lt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c</m:t>
                          </m:r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m:rPr>
                              <m:nor/>
                            </m:rPr>
                            <a:rPr lang="en-US" altLang="zh-CN" sz="3200" b="1" smtClean="0"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zh-CN" altLang="en-US" sz="3200" i="1" dirty="0">
                  <a:latin typeface="+mj-lt"/>
                </a:endParaRPr>
              </a:p>
            </p:txBody>
          </p:sp>
        </mc:Choice>
        <mc:Fallback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70AFE84-616B-3F78-D4F7-788F09D21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104" y="5221165"/>
                <a:ext cx="2697698" cy="10277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70B8BA2-73F0-8C1B-2320-A9721E955C08}"/>
                  </a:ext>
                </a:extLst>
              </p:cNvPr>
              <p:cNvSpPr txBox="1"/>
              <p:nvPr/>
            </p:nvSpPr>
            <p:spPr>
              <a:xfrm>
                <a:off x="3683632" y="5188423"/>
                <a:ext cx="1420384" cy="1027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1" smtClean="0">
                          <a:latin typeface="+mj-lt"/>
                          <a:ea typeface="Cambria Math" panose="020405030504060302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altLang="zh-CN" sz="3200" i="1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c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70B8BA2-73F0-8C1B-2320-A9721E955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3632" y="5188423"/>
                <a:ext cx="1420384" cy="10277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5100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3" grpId="0"/>
      <p:bldP spid="14" grpId="0"/>
      <p:bldP spid="15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35755-FB6B-E5A2-1ACF-D5B16C4FA5B5}"/>
              </a:ext>
            </a:extLst>
          </p:cNvPr>
          <p:cNvSpPr txBox="1"/>
          <p:nvPr/>
        </p:nvSpPr>
        <p:spPr>
          <a:xfrm>
            <a:off x="6574607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296246" y="1272452"/>
            <a:ext cx="340800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600" dirty="0"/>
              <a:t>1. </a:t>
            </a:r>
            <a:r>
              <a:rPr lang="zh-CN" altLang="en-US" sz="3600" dirty="0"/>
              <a:t>看图计算。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AA310C9-7DA9-F353-F168-88663D89BD7A}"/>
                  </a:ext>
                </a:extLst>
              </p:cNvPr>
              <p:cNvSpPr txBox="1"/>
              <p:nvPr/>
            </p:nvSpPr>
            <p:spPr bwMode="auto">
              <a:xfrm>
                <a:off x="1191985" y="4269596"/>
                <a:ext cx="2880001" cy="11473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     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     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AA310C9-7DA9-F353-F168-88663D89B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1985" y="4269596"/>
                <a:ext cx="2880001" cy="11473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721872B7-B2C7-43CC-5311-9319496A3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098503"/>
              </p:ext>
            </p:extLst>
          </p:nvPr>
        </p:nvGraphicFramePr>
        <p:xfrm>
          <a:off x="1285294" y="2689155"/>
          <a:ext cx="2772000" cy="14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6000">
                  <a:extLst>
                    <a:ext uri="{9D8B030D-6E8A-4147-A177-3AD203B41FA5}">
                      <a16:colId xmlns:a16="http://schemas.microsoft.com/office/drawing/2014/main" val="4187689488"/>
                    </a:ext>
                  </a:extLst>
                </a:gridCol>
                <a:gridCol w="1386000">
                  <a:extLst>
                    <a:ext uri="{9D8B030D-6E8A-4147-A177-3AD203B41FA5}">
                      <a16:colId xmlns:a16="http://schemas.microsoft.com/office/drawing/2014/main" val="2499226642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4216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787092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637EDF7A-FF93-BA64-5E73-47F46B71D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945881"/>
              </p:ext>
            </p:extLst>
          </p:nvPr>
        </p:nvGraphicFramePr>
        <p:xfrm>
          <a:off x="5045950" y="2689155"/>
          <a:ext cx="2772000" cy="14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400">
                  <a:extLst>
                    <a:ext uri="{9D8B030D-6E8A-4147-A177-3AD203B41FA5}">
                      <a16:colId xmlns:a16="http://schemas.microsoft.com/office/drawing/2014/main" val="1043258924"/>
                    </a:ext>
                  </a:extLst>
                </a:gridCol>
                <a:gridCol w="554400">
                  <a:extLst>
                    <a:ext uri="{9D8B030D-6E8A-4147-A177-3AD203B41FA5}">
                      <a16:colId xmlns:a16="http://schemas.microsoft.com/office/drawing/2014/main" val="3581927646"/>
                    </a:ext>
                  </a:extLst>
                </a:gridCol>
                <a:gridCol w="554400">
                  <a:extLst>
                    <a:ext uri="{9D8B030D-6E8A-4147-A177-3AD203B41FA5}">
                      <a16:colId xmlns:a16="http://schemas.microsoft.com/office/drawing/2014/main" val="2436269819"/>
                    </a:ext>
                  </a:extLst>
                </a:gridCol>
                <a:gridCol w="554400">
                  <a:extLst>
                    <a:ext uri="{9D8B030D-6E8A-4147-A177-3AD203B41FA5}">
                      <a16:colId xmlns:a16="http://schemas.microsoft.com/office/drawing/2014/main" val="1671905281"/>
                    </a:ext>
                  </a:extLst>
                </a:gridCol>
                <a:gridCol w="554400">
                  <a:extLst>
                    <a:ext uri="{9D8B030D-6E8A-4147-A177-3AD203B41FA5}">
                      <a16:colId xmlns:a16="http://schemas.microsoft.com/office/drawing/2014/main" val="2789722956"/>
                    </a:ext>
                  </a:extLst>
                </a:gridCol>
              </a:tblGrid>
              <a:tr h="48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950283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36377"/>
                  </a:ext>
                </a:extLst>
              </a:tr>
              <a:tr h="48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58290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0C68C23C-5389-B60B-9EBA-C8D8F4A72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618890"/>
              </p:ext>
            </p:extLst>
          </p:nvPr>
        </p:nvGraphicFramePr>
        <p:xfrm>
          <a:off x="8937238" y="2333268"/>
          <a:ext cx="2772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3000">
                  <a:extLst>
                    <a:ext uri="{9D8B030D-6E8A-4147-A177-3AD203B41FA5}">
                      <a16:colId xmlns:a16="http://schemas.microsoft.com/office/drawing/2014/main" val="357887626"/>
                    </a:ext>
                  </a:extLst>
                </a:gridCol>
                <a:gridCol w="693000">
                  <a:extLst>
                    <a:ext uri="{9D8B030D-6E8A-4147-A177-3AD203B41FA5}">
                      <a16:colId xmlns:a16="http://schemas.microsoft.com/office/drawing/2014/main" val="2374142924"/>
                    </a:ext>
                  </a:extLst>
                </a:gridCol>
                <a:gridCol w="693000">
                  <a:extLst>
                    <a:ext uri="{9D8B030D-6E8A-4147-A177-3AD203B41FA5}">
                      <a16:colId xmlns:a16="http://schemas.microsoft.com/office/drawing/2014/main" val="2380680016"/>
                    </a:ext>
                  </a:extLst>
                </a:gridCol>
                <a:gridCol w="693000">
                  <a:extLst>
                    <a:ext uri="{9D8B030D-6E8A-4147-A177-3AD203B41FA5}">
                      <a16:colId xmlns:a16="http://schemas.microsoft.com/office/drawing/2014/main" val="3503003309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7564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97118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55944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613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B07F6F3-0A2F-562C-38A6-F58BE83CB05C}"/>
                  </a:ext>
                </a:extLst>
              </p:cNvPr>
              <p:cNvSpPr txBox="1"/>
              <p:nvPr/>
            </p:nvSpPr>
            <p:spPr bwMode="auto">
              <a:xfrm>
                <a:off x="4997200" y="4269596"/>
                <a:ext cx="2900758" cy="1117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     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     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B07F6F3-0A2F-562C-38A6-F58BE83CB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7200" y="4269596"/>
                <a:ext cx="2900758" cy="11176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AE372E6-267E-DB10-1A2C-DC61DB2693C1}"/>
                  </a:ext>
                </a:extLst>
              </p:cNvPr>
              <p:cNvSpPr txBox="1"/>
              <p:nvPr/>
            </p:nvSpPr>
            <p:spPr bwMode="auto">
              <a:xfrm>
                <a:off x="8916058" y="4269596"/>
                <a:ext cx="2900758" cy="1117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     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3200" b="1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     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AE372E6-267E-DB10-1A2C-DC61DB269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16058" y="4269596"/>
                <a:ext cx="2900758" cy="11176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9D510EC-9A97-9389-CDF8-C6DE8F4F96D6}"/>
                  </a:ext>
                </a:extLst>
              </p:cNvPr>
              <p:cNvSpPr txBox="1"/>
              <p:nvPr/>
            </p:nvSpPr>
            <p:spPr bwMode="auto">
              <a:xfrm>
                <a:off x="223936" y="2625365"/>
                <a:ext cx="922558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b="1" i="0" smtClean="0">
                          <a:solidFill>
                            <a:srgbClr val="0070C0"/>
                          </a:solidFill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  <m:r>
                        <a:rPr lang="zh-CN" alt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9D510EC-9A97-9389-CDF8-C6DE8F4F9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936" y="2625365"/>
                <a:ext cx="922558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1A7651C4-ED22-F1BB-9D96-9C6D40C7BE43}"/>
                  </a:ext>
                </a:extLst>
              </p:cNvPr>
              <p:cNvSpPr txBox="1"/>
              <p:nvPr/>
            </p:nvSpPr>
            <p:spPr bwMode="auto">
              <a:xfrm>
                <a:off x="3993500" y="2765325"/>
                <a:ext cx="922558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b="1" i="0" smtClean="0">
                          <a:solidFill>
                            <a:srgbClr val="0070C0"/>
                          </a:solidFill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  <m:r>
                        <a:rPr lang="zh-CN" alt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1A7651C4-ED22-F1BB-9D96-9C6D40C7B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3500" y="2765325"/>
                <a:ext cx="922558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434CFAA4-8A01-5BEF-6F59-C1FF0746F4C7}"/>
                  </a:ext>
                </a:extLst>
              </p:cNvPr>
              <p:cNvSpPr txBox="1"/>
              <p:nvPr/>
            </p:nvSpPr>
            <p:spPr bwMode="auto">
              <a:xfrm>
                <a:off x="9505174" y="1366740"/>
                <a:ext cx="922558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b="1" i="0" smtClean="0">
                          <a:solidFill>
                            <a:srgbClr val="0070C0"/>
                          </a:solidFill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  <m:r>
                        <a:rPr lang="zh-CN" alt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434CFAA4-8A01-5BEF-6F59-C1FF0746F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05174" y="1366740"/>
                <a:ext cx="922558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E480521C-A4F2-0F96-4C20-3FE4D413D5CB}"/>
                  </a:ext>
                </a:extLst>
              </p:cNvPr>
              <p:cNvSpPr txBox="1"/>
              <p:nvPr/>
            </p:nvSpPr>
            <p:spPr bwMode="auto">
              <a:xfrm>
                <a:off x="2990997" y="1843001"/>
                <a:ext cx="1080989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a:rPr lang="zh-CN" alt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E480521C-A4F2-0F96-4C20-3FE4D413D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0997" y="1843001"/>
                <a:ext cx="1080989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左大括号 37">
            <a:extLst>
              <a:ext uri="{FF2B5EF4-FFF2-40B4-BE49-F238E27FC236}">
                <a16:creationId xmlns:a16="http://schemas.microsoft.com/office/drawing/2014/main" id="{99176291-4E59-B388-96DA-85A3079E65EB}"/>
              </a:ext>
            </a:extLst>
          </p:cNvPr>
          <p:cNvSpPr/>
          <p:nvPr/>
        </p:nvSpPr>
        <p:spPr>
          <a:xfrm>
            <a:off x="1080878" y="2696354"/>
            <a:ext cx="180000" cy="709324"/>
          </a:xfrm>
          <a:prstGeom prst="leftBrace">
            <a:avLst>
              <a:gd name="adj1" fmla="val 1808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左大括号 38">
            <a:extLst>
              <a:ext uri="{FF2B5EF4-FFF2-40B4-BE49-F238E27FC236}">
                <a16:creationId xmlns:a16="http://schemas.microsoft.com/office/drawing/2014/main" id="{E3FD9373-66BD-CF68-0F51-466BD2B122E2}"/>
              </a:ext>
            </a:extLst>
          </p:cNvPr>
          <p:cNvSpPr/>
          <p:nvPr/>
        </p:nvSpPr>
        <p:spPr>
          <a:xfrm>
            <a:off x="4841117" y="2696354"/>
            <a:ext cx="180000" cy="948084"/>
          </a:xfrm>
          <a:prstGeom prst="leftBrace">
            <a:avLst>
              <a:gd name="adj1" fmla="val 1808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左大括号 40">
            <a:extLst>
              <a:ext uri="{FF2B5EF4-FFF2-40B4-BE49-F238E27FC236}">
                <a16:creationId xmlns:a16="http://schemas.microsoft.com/office/drawing/2014/main" id="{46A2FC4C-272C-67FE-E3A3-A5BA2379D0AC}"/>
              </a:ext>
            </a:extLst>
          </p:cNvPr>
          <p:cNvSpPr/>
          <p:nvPr/>
        </p:nvSpPr>
        <p:spPr>
          <a:xfrm rot="5400000">
            <a:off x="1885056" y="1881521"/>
            <a:ext cx="180000" cy="1368648"/>
          </a:xfrm>
          <a:prstGeom prst="leftBrace">
            <a:avLst>
              <a:gd name="adj1" fmla="val 1808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2C72630D-DD6D-F1C3-13E7-DA2E1FBCD798}"/>
              </a:ext>
            </a:extLst>
          </p:cNvPr>
          <p:cNvSpPr/>
          <p:nvPr/>
        </p:nvSpPr>
        <p:spPr>
          <a:xfrm>
            <a:off x="1971040" y="2284678"/>
            <a:ext cx="1051560" cy="164817"/>
          </a:xfrm>
          <a:custGeom>
            <a:avLst/>
            <a:gdLst>
              <a:gd name="csX0" fmla="*/ 0 w 1051560"/>
              <a:gd name="csY0" fmla="*/ 164817 h 164817"/>
              <a:gd name="csX1" fmla="*/ 375920 w 1051560"/>
              <a:gd name="csY1" fmla="*/ 22577 h 164817"/>
              <a:gd name="csX2" fmla="*/ 1051560 w 1051560"/>
              <a:gd name="csY2" fmla="*/ 2257 h 1648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51560" h="164817">
                <a:moveTo>
                  <a:pt x="0" y="164817"/>
                </a:moveTo>
                <a:cubicBezTo>
                  <a:pt x="100330" y="107243"/>
                  <a:pt x="200660" y="49670"/>
                  <a:pt x="375920" y="22577"/>
                </a:cubicBezTo>
                <a:cubicBezTo>
                  <a:pt x="551180" y="-4516"/>
                  <a:pt x="801370" y="-1130"/>
                  <a:pt x="1051560" y="2257"/>
                </a:cubicBez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左大括号 49">
            <a:extLst>
              <a:ext uri="{FF2B5EF4-FFF2-40B4-BE49-F238E27FC236}">
                <a16:creationId xmlns:a16="http://schemas.microsoft.com/office/drawing/2014/main" id="{811C13E2-47EC-4FFA-C172-B603AF8ECF61}"/>
              </a:ext>
            </a:extLst>
          </p:cNvPr>
          <p:cNvSpPr/>
          <p:nvPr/>
        </p:nvSpPr>
        <p:spPr>
          <a:xfrm rot="5400000">
            <a:off x="6070340" y="1468136"/>
            <a:ext cx="180000" cy="2195418"/>
          </a:xfrm>
          <a:prstGeom prst="leftBrace">
            <a:avLst>
              <a:gd name="adj1" fmla="val 1808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CFFC0AF-4439-BE62-E7CB-1682263F6C29}"/>
                  </a:ext>
                </a:extLst>
              </p:cNvPr>
              <p:cNvSpPr txBox="1"/>
              <p:nvPr/>
            </p:nvSpPr>
            <p:spPr bwMode="auto">
              <a:xfrm>
                <a:off x="5626688" y="1705841"/>
                <a:ext cx="1080989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a:rPr lang="zh-CN" alt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CFFC0AF-4439-BE62-E7CB-1682263F6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6688" y="1705841"/>
                <a:ext cx="1080989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左大括号 51">
            <a:extLst>
              <a:ext uri="{FF2B5EF4-FFF2-40B4-BE49-F238E27FC236}">
                <a16:creationId xmlns:a16="http://schemas.microsoft.com/office/drawing/2014/main" id="{3AC37816-9054-C631-E757-00B1A40B09C1}"/>
              </a:ext>
            </a:extLst>
          </p:cNvPr>
          <p:cNvSpPr/>
          <p:nvPr/>
        </p:nvSpPr>
        <p:spPr>
          <a:xfrm rot="5400000">
            <a:off x="9880963" y="1181839"/>
            <a:ext cx="180000" cy="2079874"/>
          </a:xfrm>
          <a:prstGeom prst="leftBrace">
            <a:avLst>
              <a:gd name="adj1" fmla="val 1808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4A0BC1E-BB8A-6126-CE08-6D55527F182A}"/>
              </a:ext>
            </a:extLst>
          </p:cNvPr>
          <p:cNvSpPr txBox="1"/>
          <p:nvPr/>
        </p:nvSpPr>
        <p:spPr>
          <a:xfrm>
            <a:off x="2731539" y="5527719"/>
            <a:ext cx="69443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分母相乘的积表示平均分成的份数，分子相乘的积表示取的份数。</a:t>
            </a:r>
            <a:endParaRPr lang="zh-CN" altLang="en-US" sz="32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77E51A22-2789-ACAE-0112-D9F5400E4008}"/>
                  </a:ext>
                </a:extLst>
              </p:cNvPr>
              <p:cNvSpPr txBox="1"/>
              <p:nvPr/>
            </p:nvSpPr>
            <p:spPr bwMode="auto">
              <a:xfrm>
                <a:off x="3165266" y="4243719"/>
                <a:ext cx="3803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77E51A22-2789-ACAE-0112-D9F5400E4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5266" y="4243719"/>
                <a:ext cx="380367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28B3FF9F-7C13-DBDE-363E-23368A2500F8}"/>
                  </a:ext>
                </a:extLst>
              </p:cNvPr>
              <p:cNvSpPr txBox="1"/>
              <p:nvPr/>
            </p:nvSpPr>
            <p:spPr bwMode="auto">
              <a:xfrm>
                <a:off x="3165266" y="4859541"/>
                <a:ext cx="3803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4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28B3FF9F-7C13-DBDE-363E-23368A250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5266" y="4859541"/>
                <a:ext cx="380367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2DD4465D-D753-F08E-458C-0364808FC4D9}"/>
                  </a:ext>
                </a:extLst>
              </p:cNvPr>
              <p:cNvSpPr txBox="1"/>
              <p:nvPr/>
            </p:nvSpPr>
            <p:spPr bwMode="auto">
              <a:xfrm>
                <a:off x="6972156" y="4243719"/>
                <a:ext cx="3803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8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2DD4465D-D753-F08E-458C-0364808FC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2156" y="4243719"/>
                <a:ext cx="380367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55A40176-AAC1-2A6E-1842-995FF8A5A763}"/>
                  </a:ext>
                </a:extLst>
              </p:cNvPr>
              <p:cNvSpPr txBox="1"/>
              <p:nvPr/>
            </p:nvSpPr>
            <p:spPr bwMode="auto">
              <a:xfrm>
                <a:off x="6850856" y="4859541"/>
                <a:ext cx="7629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15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55A40176-AAC1-2A6E-1842-995FF8A5A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0856" y="4859541"/>
                <a:ext cx="762922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E8C6B367-55CA-473A-9C9A-777E468B916E}"/>
                  </a:ext>
                </a:extLst>
              </p:cNvPr>
              <p:cNvSpPr txBox="1"/>
              <p:nvPr/>
            </p:nvSpPr>
            <p:spPr bwMode="auto">
              <a:xfrm>
                <a:off x="7833516" y="2565109"/>
                <a:ext cx="1080989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a:rPr lang="zh-CN" altLang="en-US" sz="24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E8C6B367-55CA-473A-9C9A-777E468B9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3516" y="2565109"/>
                <a:ext cx="1080989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左大括号 59">
            <a:extLst>
              <a:ext uri="{FF2B5EF4-FFF2-40B4-BE49-F238E27FC236}">
                <a16:creationId xmlns:a16="http://schemas.microsoft.com/office/drawing/2014/main" id="{70D2D43C-3075-E975-FBC9-9B1E25D95FDA}"/>
              </a:ext>
            </a:extLst>
          </p:cNvPr>
          <p:cNvSpPr/>
          <p:nvPr/>
        </p:nvSpPr>
        <p:spPr>
          <a:xfrm>
            <a:off x="8737503" y="2331720"/>
            <a:ext cx="180000" cy="1335578"/>
          </a:xfrm>
          <a:prstGeom prst="leftBrace">
            <a:avLst>
              <a:gd name="adj1" fmla="val 1808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0386A780-B8C6-3136-547D-BCEA7AE5FFDE}"/>
                  </a:ext>
                </a:extLst>
              </p:cNvPr>
              <p:cNvSpPr txBox="1"/>
              <p:nvPr/>
            </p:nvSpPr>
            <p:spPr bwMode="auto">
              <a:xfrm>
                <a:off x="10881683" y="4243719"/>
                <a:ext cx="3803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9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0386A780-B8C6-3136-547D-BCEA7AE5F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1683" y="4243719"/>
                <a:ext cx="380367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56F097C8-4A45-F930-ED56-5588AE6B1842}"/>
                  </a:ext>
                </a:extLst>
              </p:cNvPr>
              <p:cNvSpPr txBox="1"/>
              <p:nvPr/>
            </p:nvSpPr>
            <p:spPr bwMode="auto">
              <a:xfrm>
                <a:off x="10760383" y="4859541"/>
                <a:ext cx="7629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16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56F097C8-4A45-F930-ED56-5588AE6B1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0383" y="4859541"/>
                <a:ext cx="762922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6" grpId="0"/>
      <p:bldP spid="37" grpId="0"/>
      <p:bldP spid="38" grpId="0" animBg="1"/>
      <p:bldP spid="39" grpId="0" animBg="1"/>
      <p:bldP spid="41" grpId="0" animBg="1"/>
      <p:bldP spid="44" grpId="0" animBg="1"/>
      <p:bldP spid="50" grpId="0" animBg="1"/>
      <p:bldP spid="51" grpId="0"/>
      <p:bldP spid="52" grpId="0" animBg="1"/>
      <p:bldP spid="54" grpId="0"/>
      <p:bldP spid="55" grpId="0"/>
      <p:bldP spid="56" grpId="0"/>
      <p:bldP spid="57" grpId="0"/>
      <p:bldP spid="58" grpId="0"/>
      <p:bldP spid="59" grpId="0"/>
      <p:bldP spid="60" grpId="0" animBg="1"/>
      <p:bldP spid="61" grpId="0"/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CBF50EA-F274-45CF-DAEC-17429B04D2F5}"/>
              </a:ext>
            </a:extLst>
          </p:cNvPr>
          <p:cNvSpPr txBox="1"/>
          <p:nvPr/>
        </p:nvSpPr>
        <p:spPr>
          <a:xfrm>
            <a:off x="594823" y="623257"/>
            <a:ext cx="542342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600" dirty="0"/>
              <a:t>2. </a:t>
            </a:r>
            <a:r>
              <a:rPr lang="zh-CN" altLang="en-US" sz="3600" dirty="0"/>
              <a:t>计算下面各题。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E3F3BB-34F7-DED9-09C0-EB5F6DEB2F5A}"/>
              </a:ext>
            </a:extLst>
          </p:cNvPr>
          <p:cNvSpPr txBox="1"/>
          <p:nvPr/>
        </p:nvSpPr>
        <p:spPr>
          <a:xfrm>
            <a:off x="966910" y="2898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0A1B420-8586-BA19-DF15-89B87EAC7B09}"/>
                  </a:ext>
                </a:extLst>
              </p:cNvPr>
              <p:cNvSpPr txBox="1"/>
              <p:nvPr/>
            </p:nvSpPr>
            <p:spPr bwMode="auto">
              <a:xfrm>
                <a:off x="1136226" y="1649263"/>
                <a:ext cx="1588314" cy="1024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0A1B420-8586-BA19-DF15-89B87EAC7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6226" y="1649263"/>
                <a:ext cx="1588314" cy="10243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2CF92F9-0AE6-6A69-AD37-F6E9D1184F94}"/>
                  </a:ext>
                </a:extLst>
              </p:cNvPr>
              <p:cNvSpPr txBox="1"/>
              <p:nvPr/>
            </p:nvSpPr>
            <p:spPr bwMode="auto">
              <a:xfrm>
                <a:off x="3826553" y="1649263"/>
                <a:ext cx="1588314" cy="1013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2CF92F9-0AE6-6A69-AD37-F6E9D1184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6553" y="1649263"/>
                <a:ext cx="1588314" cy="10130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2F02012-E314-59B3-3A76-AEE9CB09EBF6}"/>
                  </a:ext>
                </a:extLst>
              </p:cNvPr>
              <p:cNvSpPr txBox="1"/>
              <p:nvPr/>
            </p:nvSpPr>
            <p:spPr bwMode="auto">
              <a:xfrm>
                <a:off x="6516880" y="1649263"/>
                <a:ext cx="181224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2F02012-E314-59B3-3A76-AEE9CB09E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6880" y="1649263"/>
                <a:ext cx="1812248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E31FBF7-6E7F-CB09-DB16-9B1C863C9CD8}"/>
                  </a:ext>
                </a:extLst>
              </p:cNvPr>
              <p:cNvSpPr txBox="1"/>
              <p:nvPr/>
            </p:nvSpPr>
            <p:spPr bwMode="auto">
              <a:xfrm>
                <a:off x="9431141" y="1649263"/>
                <a:ext cx="1812248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6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E31FBF7-6E7F-CB09-DB16-9B1C863C9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31141" y="1649263"/>
                <a:ext cx="1812248" cy="10143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E9C6EC0-36AE-8EB7-6817-4D9E977F98FA}"/>
                  </a:ext>
                </a:extLst>
              </p:cNvPr>
              <p:cNvSpPr txBox="1"/>
              <p:nvPr/>
            </p:nvSpPr>
            <p:spPr bwMode="auto">
              <a:xfrm>
                <a:off x="699705" y="3216444"/>
                <a:ext cx="216488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E9C6EC0-36AE-8EB7-6817-4D9E977F9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9705" y="3216444"/>
                <a:ext cx="2164888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3802F35C-78A6-C46C-A2D7-06881EED81FA}"/>
              </a:ext>
            </a:extLst>
          </p:cNvPr>
          <p:cNvCxnSpPr/>
          <p:nvPr/>
        </p:nvCxnSpPr>
        <p:spPr>
          <a:xfrm>
            <a:off x="1785856" y="3336322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0EA06A32-C683-5638-2997-A00642E29149}"/>
              </a:ext>
            </a:extLst>
          </p:cNvPr>
          <p:cNvCxnSpPr/>
          <p:nvPr/>
        </p:nvCxnSpPr>
        <p:spPr>
          <a:xfrm>
            <a:off x="1444086" y="393565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AECDE7C-D35F-311C-8C31-CCE0A93754B3}"/>
              </a:ext>
            </a:extLst>
          </p:cNvPr>
          <p:cNvSpPr txBox="1"/>
          <p:nvPr/>
        </p:nvSpPr>
        <p:spPr>
          <a:xfrm>
            <a:off x="1861971" y="2816644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05225C7-7A05-0A1D-6632-7DDFAD2BD2DE}"/>
              </a:ext>
            </a:extLst>
          </p:cNvPr>
          <p:cNvSpPr txBox="1"/>
          <p:nvPr/>
        </p:nvSpPr>
        <p:spPr>
          <a:xfrm>
            <a:off x="1453417" y="4236536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2B53006-8CB3-B547-FDAE-B69641D4DCE4}"/>
                  </a:ext>
                </a:extLst>
              </p:cNvPr>
              <p:cNvSpPr txBox="1"/>
              <p:nvPr/>
            </p:nvSpPr>
            <p:spPr bwMode="auto">
              <a:xfrm>
                <a:off x="699705" y="4821311"/>
                <a:ext cx="1455668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2B53006-8CB3-B547-FDAE-B69641D4D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9705" y="4821311"/>
                <a:ext cx="1455668" cy="10275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7581AFD1-7970-D9D1-B2F1-B195C479707B}"/>
                  </a:ext>
                </a:extLst>
              </p:cNvPr>
              <p:cNvSpPr txBox="1"/>
              <p:nvPr/>
            </p:nvSpPr>
            <p:spPr bwMode="auto">
              <a:xfrm>
                <a:off x="3349599" y="3216444"/>
                <a:ext cx="216488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7581AFD1-7970-D9D1-B2F1-B195C4797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9599" y="3216444"/>
                <a:ext cx="2164888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81F052C-3C6B-9240-9573-7D5ED2DFD10D}"/>
              </a:ext>
            </a:extLst>
          </p:cNvPr>
          <p:cNvCxnSpPr/>
          <p:nvPr/>
        </p:nvCxnSpPr>
        <p:spPr>
          <a:xfrm>
            <a:off x="3771736" y="329169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6800A80D-E1D8-27E8-C8C6-7BDB905B58F1}"/>
              </a:ext>
            </a:extLst>
          </p:cNvPr>
          <p:cNvCxnSpPr/>
          <p:nvPr/>
        </p:nvCxnSpPr>
        <p:spPr>
          <a:xfrm>
            <a:off x="4266093" y="392107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6D24F2B7-2844-3EBE-1994-130425C4C09D}"/>
              </a:ext>
            </a:extLst>
          </p:cNvPr>
          <p:cNvSpPr txBox="1"/>
          <p:nvPr/>
        </p:nvSpPr>
        <p:spPr>
          <a:xfrm>
            <a:off x="3781067" y="2737145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00E1336-1E4B-A337-ED8A-2DF03C9493E8}"/>
              </a:ext>
            </a:extLst>
          </p:cNvPr>
          <p:cNvSpPr txBox="1"/>
          <p:nvPr/>
        </p:nvSpPr>
        <p:spPr>
          <a:xfrm>
            <a:off x="4293285" y="4175403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BAB0F1DC-DCBC-84CB-AA93-53AA5244FFB7}"/>
                  </a:ext>
                </a:extLst>
              </p:cNvPr>
              <p:cNvSpPr txBox="1"/>
              <p:nvPr/>
            </p:nvSpPr>
            <p:spPr bwMode="auto">
              <a:xfrm>
                <a:off x="3349599" y="4821311"/>
                <a:ext cx="1455668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BAB0F1DC-DCBC-84CB-AA93-53AA5244F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9599" y="4821311"/>
                <a:ext cx="1455668" cy="10275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3253653F-F526-36D1-8C57-1C864F9CD79F}"/>
                  </a:ext>
                </a:extLst>
              </p:cNvPr>
              <p:cNvSpPr txBox="1"/>
              <p:nvPr/>
            </p:nvSpPr>
            <p:spPr bwMode="auto">
              <a:xfrm>
                <a:off x="6260750" y="3216444"/>
                <a:ext cx="216488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20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3253653F-F526-36D1-8C57-1C864F9CD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0750" y="3216444"/>
                <a:ext cx="2164888" cy="10175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D55CC052-A134-4A54-BE5F-7BE5BF5A17B2}"/>
              </a:ext>
            </a:extLst>
          </p:cNvPr>
          <p:cNvCxnSpPr/>
          <p:nvPr/>
        </p:nvCxnSpPr>
        <p:spPr>
          <a:xfrm>
            <a:off x="6841509" y="329169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C980D5EE-800C-87FC-0775-2486BB5C5D3F}"/>
              </a:ext>
            </a:extLst>
          </p:cNvPr>
          <p:cNvCxnSpPr/>
          <p:nvPr/>
        </p:nvCxnSpPr>
        <p:spPr>
          <a:xfrm>
            <a:off x="7310524" y="393688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93D8996B-7BF0-487C-FE83-A3B1DCAF0CFD}"/>
              </a:ext>
            </a:extLst>
          </p:cNvPr>
          <p:cNvSpPr txBox="1"/>
          <p:nvPr/>
        </p:nvSpPr>
        <p:spPr>
          <a:xfrm>
            <a:off x="6804187" y="275451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DE17F11-D465-0DBA-9F67-57855F5F7267}"/>
              </a:ext>
            </a:extLst>
          </p:cNvPr>
          <p:cNvSpPr txBox="1"/>
          <p:nvPr/>
        </p:nvSpPr>
        <p:spPr>
          <a:xfrm>
            <a:off x="7337717" y="4145857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A61E932F-4249-C06B-47DF-45B9CCB1F83B}"/>
              </a:ext>
            </a:extLst>
          </p:cNvPr>
          <p:cNvCxnSpPr/>
          <p:nvPr/>
        </p:nvCxnSpPr>
        <p:spPr>
          <a:xfrm>
            <a:off x="7357350" y="332642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892AE08E-3D50-68E8-D7C1-15A12E725A23}"/>
              </a:ext>
            </a:extLst>
          </p:cNvPr>
          <p:cNvCxnSpPr/>
          <p:nvPr/>
        </p:nvCxnSpPr>
        <p:spPr>
          <a:xfrm>
            <a:off x="6701376" y="3846172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50E8D6A7-99B0-9E87-C811-65E855D25A8C}"/>
              </a:ext>
            </a:extLst>
          </p:cNvPr>
          <p:cNvSpPr txBox="1"/>
          <p:nvPr/>
        </p:nvSpPr>
        <p:spPr>
          <a:xfrm>
            <a:off x="7320028" y="275451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EB32536B-71FD-E179-9F9B-81AC00A1413E}"/>
              </a:ext>
            </a:extLst>
          </p:cNvPr>
          <p:cNvSpPr txBox="1"/>
          <p:nvPr/>
        </p:nvSpPr>
        <p:spPr>
          <a:xfrm>
            <a:off x="6728569" y="4145857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C749963C-CA0E-734E-5840-B1B60A8D45B6}"/>
                  </a:ext>
                </a:extLst>
              </p:cNvPr>
              <p:cNvSpPr txBox="1"/>
              <p:nvPr/>
            </p:nvSpPr>
            <p:spPr bwMode="auto">
              <a:xfrm>
                <a:off x="6260750" y="4821311"/>
                <a:ext cx="1455668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C749963C-CA0E-734E-5840-B1B60A8D4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0750" y="4821311"/>
                <a:ext cx="1455668" cy="10275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8A6BD0B2-8641-0FD2-C947-2B075A1F6D43}"/>
                  </a:ext>
                </a:extLst>
              </p:cNvPr>
              <p:cNvSpPr txBox="1"/>
              <p:nvPr/>
            </p:nvSpPr>
            <p:spPr bwMode="auto">
              <a:xfrm>
                <a:off x="9087925" y="3216444"/>
                <a:ext cx="216488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8A6BD0B2-8641-0FD2-C947-2B075A1F6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87925" y="3216444"/>
                <a:ext cx="2164888" cy="10175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4E82AF15-DC25-B3DB-EB0B-ED4BC8890E9C}"/>
              </a:ext>
            </a:extLst>
          </p:cNvPr>
          <p:cNvCxnSpPr/>
          <p:nvPr/>
        </p:nvCxnSpPr>
        <p:spPr>
          <a:xfrm>
            <a:off x="9510062" y="329169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117A5AE0-EDFA-0435-856B-4499EEBABB19}"/>
              </a:ext>
            </a:extLst>
          </p:cNvPr>
          <p:cNvCxnSpPr/>
          <p:nvPr/>
        </p:nvCxnSpPr>
        <p:spPr>
          <a:xfrm>
            <a:off x="9866649" y="389308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2D3B6670-78AA-AA4E-17E4-814340469319}"/>
              </a:ext>
            </a:extLst>
          </p:cNvPr>
          <p:cNvSpPr txBox="1"/>
          <p:nvPr/>
        </p:nvSpPr>
        <p:spPr>
          <a:xfrm>
            <a:off x="9519393" y="2737145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B492365-5F6B-2EB6-8134-95508424802A}"/>
              </a:ext>
            </a:extLst>
          </p:cNvPr>
          <p:cNvSpPr txBox="1"/>
          <p:nvPr/>
        </p:nvSpPr>
        <p:spPr>
          <a:xfrm>
            <a:off x="9912501" y="414741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104D2B5A-F963-61F2-A438-1B6F21A40034}"/>
                  </a:ext>
                </a:extLst>
              </p:cNvPr>
              <p:cNvSpPr txBox="1"/>
              <p:nvPr/>
            </p:nvSpPr>
            <p:spPr bwMode="auto">
              <a:xfrm>
                <a:off x="9087925" y="4821311"/>
                <a:ext cx="1455668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104D2B5A-F963-61F2-A438-1B6F21A40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87925" y="4821311"/>
                <a:ext cx="1455668" cy="102752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文本框 82">
            <a:extLst>
              <a:ext uri="{FF2B5EF4-FFF2-40B4-BE49-F238E27FC236}">
                <a16:creationId xmlns:a16="http://schemas.microsoft.com/office/drawing/2014/main" id="{E7EF1F6E-41CA-7D9A-9FFA-960C501338CF}"/>
              </a:ext>
            </a:extLst>
          </p:cNvPr>
          <p:cNvSpPr txBox="1"/>
          <p:nvPr/>
        </p:nvSpPr>
        <p:spPr>
          <a:xfrm>
            <a:off x="5439841" y="358575"/>
            <a:ext cx="5206389" cy="93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YBKSJW--GB1-0"/>
              </a:rPr>
              <a:t>分子相乘的积作分子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YBKSJW--GB1-0"/>
              </a:rPr>
              <a:t>分母相乘的积作分母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YBKSJW--GB1-0"/>
              </a:rPr>
              <a:t>计算结果要化成最简分数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  <p:bldP spid="32" grpId="0"/>
      <p:bldP spid="45" grpId="0"/>
      <p:bldP spid="46" grpId="0"/>
      <p:bldP spid="50" grpId="0"/>
      <p:bldP spid="51" grpId="0"/>
      <p:bldP spid="58" grpId="0"/>
      <p:bldP spid="59" grpId="0"/>
      <p:bldP spid="63" grpId="0"/>
      <p:bldP spid="64" grpId="0"/>
      <p:bldP spid="67" grpId="0"/>
      <p:bldP spid="68" grpId="0"/>
      <p:bldP spid="75" grpId="0"/>
      <p:bldP spid="76" grpId="0"/>
      <p:bldP spid="79" grpId="0"/>
      <p:bldP spid="80" grpId="0"/>
      <p:bldP spid="81" grpId="0"/>
      <p:bldP spid="8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8E11A5EF-1BFE-CF46-5345-6AF6A795768C}"/>
              </a:ext>
            </a:extLst>
          </p:cNvPr>
          <p:cNvGrpSpPr/>
          <p:nvPr/>
        </p:nvGrpSpPr>
        <p:grpSpPr>
          <a:xfrm>
            <a:off x="1422296" y="1037836"/>
            <a:ext cx="8698430" cy="3265667"/>
            <a:chOff x="1422296" y="991181"/>
            <a:chExt cx="8698430" cy="3265667"/>
          </a:xfrm>
        </p:grpSpPr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1FD60A21-D067-8EA2-028D-7ADB5811EB76}"/>
                </a:ext>
              </a:extLst>
            </p:cNvPr>
            <p:cNvSpPr/>
            <p:nvPr/>
          </p:nvSpPr>
          <p:spPr>
            <a:xfrm rot="5400000">
              <a:off x="5456888" y="-336291"/>
              <a:ext cx="279919" cy="5414304"/>
            </a:xfrm>
            <a:custGeom>
              <a:avLst/>
              <a:gdLst>
                <a:gd name="csX0" fmla="*/ 279919 w 279919"/>
                <a:gd name="csY0" fmla="*/ 0 h 2799184"/>
                <a:gd name="csX1" fmla="*/ 0 w 279919"/>
                <a:gd name="csY1" fmla="*/ 0 h 2799184"/>
                <a:gd name="csX2" fmla="*/ 0 w 279919"/>
                <a:gd name="csY2" fmla="*/ 2799184 h 2799184"/>
                <a:gd name="csX3" fmla="*/ 233266 w 279919"/>
                <a:gd name="csY3" fmla="*/ 2799184 h 2799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9919" h="2799184">
                  <a:moveTo>
                    <a:pt x="279919" y="0"/>
                  </a:moveTo>
                  <a:lnTo>
                    <a:pt x="0" y="0"/>
                  </a:lnTo>
                  <a:lnTo>
                    <a:pt x="0" y="2799184"/>
                  </a:lnTo>
                  <a:lnTo>
                    <a:pt x="233266" y="2799184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CB83BDAA-2A4E-FC1E-AC0A-A846AD9EA188}"/>
                </a:ext>
              </a:extLst>
            </p:cNvPr>
            <p:cNvSpPr/>
            <p:nvPr/>
          </p:nvSpPr>
          <p:spPr>
            <a:xfrm>
              <a:off x="1896088" y="2461456"/>
              <a:ext cx="2160000" cy="72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整数乘分数</a:t>
              </a:r>
            </a:p>
          </p:txBody>
        </p:sp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B591D9CD-2E89-22D8-780D-20122D7D4A7A}"/>
                </a:ext>
              </a:extLst>
            </p:cNvPr>
            <p:cNvSpPr/>
            <p:nvPr/>
          </p:nvSpPr>
          <p:spPr>
            <a:xfrm>
              <a:off x="7029084" y="2461456"/>
              <a:ext cx="2160000" cy="72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分数乘分数</a:t>
              </a: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FD5B476F-DEC4-116C-0C58-58FD9E5F139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352515" y="1974875"/>
              <a:ext cx="51205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E901BAAA-BE45-2630-09CD-0F1EAA267D4C}"/>
                </a:ext>
              </a:extLst>
            </p:cNvPr>
            <p:cNvGrpSpPr/>
            <p:nvPr/>
          </p:nvGrpSpPr>
          <p:grpSpPr>
            <a:xfrm>
              <a:off x="1422296" y="3251412"/>
              <a:ext cx="3432036" cy="1005436"/>
              <a:chOff x="1207691" y="3423261"/>
              <a:chExt cx="3432036" cy="1005436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" name="文本框 1">
                    <a:extLst>
                      <a:ext uri="{FF2B5EF4-FFF2-40B4-BE49-F238E27FC236}">
                        <a16:creationId xmlns:a16="http://schemas.microsoft.com/office/drawing/2014/main" id="{01F8557B-9779-8279-7EEF-51E6AB59CC67}"/>
                      </a:ext>
                    </a:extLst>
                  </p:cNvPr>
                  <p:cNvSpPr txBox="1"/>
                  <p:nvPr/>
                </p:nvSpPr>
                <p:spPr>
                  <a:xfrm>
                    <a:off x="1207691" y="3423261"/>
                    <a:ext cx="1341522" cy="97135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000" i="1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8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000" dirty="0">
                      <a:solidFill>
                        <a:srgbClr val="FF0000"/>
                      </a:solidFill>
                      <a:latin typeface="+mj-lt"/>
                    </a:endParaRPr>
                  </a:p>
                </p:txBody>
              </p:sp>
            </mc:Choice>
            <mc:Fallback>
              <p:sp>
                <p:nvSpPr>
                  <p:cNvPr id="2" name="文本框 1">
                    <a:extLst>
                      <a:ext uri="{FF2B5EF4-FFF2-40B4-BE49-F238E27FC236}">
                        <a16:creationId xmlns:a16="http://schemas.microsoft.com/office/drawing/2014/main" id="{01F8557B-9779-8279-7EEF-51E6AB59CC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07691" y="3423261"/>
                    <a:ext cx="1341522" cy="971356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文本框 3">
                    <a:extLst>
                      <a:ext uri="{FF2B5EF4-FFF2-40B4-BE49-F238E27FC236}">
                        <a16:creationId xmlns:a16="http://schemas.microsoft.com/office/drawing/2014/main" id="{DFCDA063-B7DC-6617-3FEF-EE98F610F084}"/>
                      </a:ext>
                    </a:extLst>
                  </p:cNvPr>
                  <p:cNvSpPr txBox="1"/>
                  <p:nvPr/>
                </p:nvSpPr>
                <p:spPr>
                  <a:xfrm>
                    <a:off x="2042173" y="3429000"/>
                    <a:ext cx="2597554" cy="9996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3000" i="1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US" altLang="zh-CN" sz="3000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m:rPr>
                                  <m:nor/>
                                </m:rPr>
                                <a:rPr lang="en-US" altLang="zh-CN" sz="30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8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000" dirty="0">
                      <a:solidFill>
                        <a:srgbClr val="FF0000"/>
                      </a:solidFill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4" name="文本框 3">
                    <a:extLst>
                      <a:ext uri="{FF2B5EF4-FFF2-40B4-BE49-F238E27FC236}">
                        <a16:creationId xmlns:a16="http://schemas.microsoft.com/office/drawing/2014/main" id="{DFCDA063-B7DC-6617-3FEF-EE98F610F08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2173" y="3429000"/>
                    <a:ext cx="2597554" cy="9996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5D13F9F-BA8D-0C6D-9C98-F32C02F4AC3C}"/>
                </a:ext>
              </a:extLst>
            </p:cNvPr>
            <p:cNvGrpSpPr/>
            <p:nvPr/>
          </p:nvGrpSpPr>
          <p:grpSpPr>
            <a:xfrm>
              <a:off x="6518720" y="3181456"/>
              <a:ext cx="3602006" cy="1064396"/>
              <a:chOff x="564872" y="5441586"/>
              <a:chExt cx="3602006" cy="1064396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" name="文本框 4">
                    <a:extLst>
                      <a:ext uri="{FF2B5EF4-FFF2-40B4-BE49-F238E27FC236}">
                        <a16:creationId xmlns:a16="http://schemas.microsoft.com/office/drawing/2014/main" id="{40718FEB-F48C-2E19-1E2B-18106428ABE6}"/>
                      </a:ext>
                    </a:extLst>
                  </p:cNvPr>
                  <p:cNvSpPr txBox="1"/>
                  <p:nvPr/>
                </p:nvSpPr>
                <p:spPr>
                  <a:xfrm>
                    <a:off x="564872" y="5470509"/>
                    <a:ext cx="1436923" cy="10157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3200" i="1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200" dirty="0">
                      <a:solidFill>
                        <a:srgbClr val="FF00FF"/>
                      </a:solidFill>
                      <a:latin typeface="+mj-lt"/>
                    </a:endParaRPr>
                  </a:p>
                </p:txBody>
              </p:sp>
            </mc:Choice>
            <mc:Fallback>
              <p:sp>
                <p:nvSpPr>
                  <p:cNvPr id="5" name="文本框 4">
                    <a:extLst>
                      <a:ext uri="{FF2B5EF4-FFF2-40B4-BE49-F238E27FC236}">
                        <a16:creationId xmlns:a16="http://schemas.microsoft.com/office/drawing/2014/main" id="{40718FEB-F48C-2E19-1E2B-18106428AB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4872" y="5470509"/>
                    <a:ext cx="1436923" cy="101572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文本框 5">
                    <a:extLst>
                      <a:ext uri="{FF2B5EF4-FFF2-40B4-BE49-F238E27FC236}">
                        <a16:creationId xmlns:a16="http://schemas.microsoft.com/office/drawing/2014/main" id="{9CF16037-DFBA-8290-9B12-44A46C274DD6}"/>
                      </a:ext>
                    </a:extLst>
                  </p:cNvPr>
                  <p:cNvSpPr txBox="1"/>
                  <p:nvPr/>
                </p:nvSpPr>
                <p:spPr>
                  <a:xfrm>
                    <a:off x="1541744" y="5488459"/>
                    <a:ext cx="1812793" cy="101752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sz="32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3200" i="1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5</m:t>
                              </m:r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200" dirty="0">
                      <a:solidFill>
                        <a:srgbClr val="FF00FF"/>
                      </a:solidFill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6" name="文本框 5">
                    <a:extLst>
                      <a:ext uri="{FF2B5EF4-FFF2-40B4-BE49-F238E27FC236}">
                        <a16:creationId xmlns:a16="http://schemas.microsoft.com/office/drawing/2014/main" id="{9CF16037-DFBA-8290-9B12-44A46C274D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41744" y="5488459"/>
                    <a:ext cx="1812793" cy="101752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" name="文本框 6">
                    <a:extLst>
                      <a:ext uri="{FF2B5EF4-FFF2-40B4-BE49-F238E27FC236}">
                        <a16:creationId xmlns:a16="http://schemas.microsoft.com/office/drawing/2014/main" id="{74A103CD-7021-DA83-B94A-A04DCCCFF815}"/>
                      </a:ext>
                    </a:extLst>
                  </p:cNvPr>
                  <p:cNvSpPr txBox="1"/>
                  <p:nvPr/>
                </p:nvSpPr>
                <p:spPr>
                  <a:xfrm>
                    <a:off x="2838579" y="5441586"/>
                    <a:ext cx="1328299" cy="101752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sz="32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altLang="zh-CN" sz="3200" i="1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FF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200" dirty="0">
                      <a:solidFill>
                        <a:srgbClr val="FF00FF"/>
                      </a:solidFill>
                      <a:latin typeface="+mj-lt"/>
                    </a:endParaRPr>
                  </a:p>
                </p:txBody>
              </p:sp>
            </mc:Choice>
            <mc:Fallback>
              <p:sp>
                <p:nvSpPr>
                  <p:cNvPr id="7" name="文本框 6">
                    <a:extLst>
                      <a:ext uri="{FF2B5EF4-FFF2-40B4-BE49-F238E27FC236}">
                        <a16:creationId xmlns:a16="http://schemas.microsoft.com/office/drawing/2014/main" id="{74A103CD-7021-DA83-B94A-A04DCCCFF8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38579" y="5441586"/>
                    <a:ext cx="1328299" cy="101752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51F555CE-E365-BD43-A173-2AADEA6DF7CE}"/>
                </a:ext>
              </a:extLst>
            </p:cNvPr>
            <p:cNvSpPr/>
            <p:nvPr/>
          </p:nvSpPr>
          <p:spPr>
            <a:xfrm>
              <a:off x="4404879" y="991181"/>
              <a:ext cx="2415798" cy="72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一个数乘分数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E918D7CA-FFE6-3D7A-5EDE-8F2BDE016A47}"/>
              </a:ext>
            </a:extLst>
          </p:cNvPr>
          <p:cNvSpPr txBox="1"/>
          <p:nvPr/>
        </p:nvSpPr>
        <p:spPr>
          <a:xfrm>
            <a:off x="495045" y="4435533"/>
            <a:ext cx="11597436" cy="601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pPr algn="ctr"/>
            <a:r>
              <a:rPr lang="zh-CN" altLang="en-US" dirty="0"/>
              <a:t>一个数乘分数，用分子相乘的积作分子，用分母相乘的数作分母。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9FEE3D0-556F-7AFE-C7A7-0896C0D72ACD}"/>
              </a:ext>
            </a:extLst>
          </p:cNvPr>
          <p:cNvGrpSpPr/>
          <p:nvPr/>
        </p:nvGrpSpPr>
        <p:grpSpPr>
          <a:xfrm>
            <a:off x="3293478" y="5330645"/>
            <a:ext cx="5988026" cy="1027717"/>
            <a:chOff x="4558884" y="2972485"/>
            <a:chExt cx="5988026" cy="102771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99C7609F-2258-33B6-BCDA-2F909D6B400F}"/>
                    </a:ext>
                  </a:extLst>
                </p:cNvPr>
                <p:cNvSpPr txBox="1"/>
                <p:nvPr/>
              </p:nvSpPr>
              <p:spPr>
                <a:xfrm>
                  <a:off x="4558884" y="2972485"/>
                  <a:ext cx="1560854" cy="10277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2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b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a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i="1" smtClean="0"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200" i="1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c</m:t>
                            </m:r>
                          </m:den>
                        </m:f>
                      </m:oMath>
                    </m:oMathPara>
                  </a14:m>
                  <a:endParaRPr lang="zh-CN" altLang="en-US" sz="3200" i="1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99C7609F-2258-33B6-BCDA-2F909D6B40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8884" y="2972485"/>
                  <a:ext cx="1560854" cy="102771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BE38FC6E-04C2-194E-22C5-43607ACB9F0F}"/>
                    </a:ext>
                  </a:extLst>
                </p:cNvPr>
                <p:cNvSpPr txBox="1"/>
                <p:nvPr/>
              </p:nvSpPr>
              <p:spPr>
                <a:xfrm>
                  <a:off x="5569224" y="2972485"/>
                  <a:ext cx="1800339" cy="10149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b</m:t>
                            </m:r>
                            <m:r>
                              <m:rPr>
                                <m:nor/>
                              </m:rPr>
                              <a:rPr lang="en-US" altLang="zh-CN" sz="3200" i="1">
                                <a:latin typeface="+mj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3200" i="1">
                                <a:latin typeface="+mj-lt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altLang="zh-CN" sz="3200" i="1">
                                <a:latin typeface="+mj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3200" i="1">
                                <a:latin typeface="+mj-lt"/>
                              </a:rPr>
                              <m:t>c</m:t>
                            </m:r>
                          </m:den>
                        </m:f>
                      </m:oMath>
                    </m:oMathPara>
                  </a14:m>
                  <a:endParaRPr lang="zh-CN" altLang="en-US" sz="3200" i="1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BE38FC6E-04C2-194E-22C5-43607ACB9F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9224" y="2972485"/>
                  <a:ext cx="1800339" cy="101495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431A9D48-1DFC-AD62-C8DA-0F8A405B3D64}"/>
                    </a:ext>
                  </a:extLst>
                </p:cNvPr>
                <p:cNvSpPr txBox="1"/>
                <p:nvPr/>
              </p:nvSpPr>
              <p:spPr>
                <a:xfrm>
                  <a:off x="6862253" y="2972485"/>
                  <a:ext cx="3684657" cy="10277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b</m:t>
                            </m:r>
                            <m:r>
                              <m:rPr>
                                <m:nor/>
                              </m:rPr>
                              <a:rPr lang="en-US" altLang="zh-CN" sz="3200" i="1">
                                <a:latin typeface="+mj-lt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altLang="zh-CN" sz="3200" i="1">
                                <a:latin typeface="+mj-lt"/>
                              </a:rPr>
                              <m:t>c</m:t>
                            </m:r>
                          </m:den>
                        </m:f>
                        <m:d>
                          <m:dPr>
                            <m:ctrlPr>
                              <a:rPr lang="en-US" altLang="zh-CN" sz="3200" b="1" i="1" smtClean="0">
                                <a:latin typeface="+mj-lt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zh-CN" altLang="en-US" sz="3200" i="0">
                                <a:latin typeface="+mj-lt"/>
                              </a:rPr>
                              <m:t>、</m:t>
                            </m:r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≠0</m:t>
                            </m:r>
                          </m:e>
                        </m:d>
                      </m:oMath>
                    </m:oMathPara>
                  </a14:m>
                  <a:endParaRPr lang="zh-CN" altLang="en-US" sz="32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431A9D48-1DFC-AD62-C8DA-0F8A405B3D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2253" y="2972485"/>
                  <a:ext cx="3684657" cy="102771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17550</TotalTime>
  <Words>780</Words>
  <Application>Microsoft Office PowerPoint</Application>
  <PresentationFormat>宽屏</PresentationFormat>
  <Paragraphs>170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FZKTK--GBK1-0</vt:lpstr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Admin</cp:lastModifiedBy>
  <cp:revision>3449</cp:revision>
  <dcterms:created xsi:type="dcterms:W3CDTF">2016-01-14T07:05:00Z</dcterms:created>
  <dcterms:modified xsi:type="dcterms:W3CDTF">2026-06-04T08:16:51Z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