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82" r:id="rId2"/>
    <p:sldId id="811" r:id="rId3"/>
    <p:sldId id="743" r:id="rId4"/>
    <p:sldId id="925" r:id="rId5"/>
    <p:sldId id="814" r:id="rId6"/>
    <p:sldId id="916" r:id="rId7"/>
    <p:sldId id="926" r:id="rId8"/>
    <p:sldId id="919" r:id="rId9"/>
    <p:sldId id="927" r:id="rId10"/>
    <p:sldId id="928" r:id="rId11"/>
    <p:sldId id="929" r:id="rId12"/>
    <p:sldId id="921" r:id="rId13"/>
    <p:sldId id="815" r:id="rId14"/>
    <p:sldId id="905" r:id="rId15"/>
    <p:sldId id="930" r:id="rId16"/>
    <p:sldId id="680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D497"/>
    <a:srgbClr val="DFD5E7"/>
    <a:srgbClr val="CFC1DB"/>
    <a:srgbClr val="FDE3E8"/>
    <a:srgbClr val="FCD1D9"/>
    <a:srgbClr val="343433"/>
    <a:srgbClr val="F76217"/>
    <a:srgbClr val="A1C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58" d="100"/>
          <a:sy n="58" d="100"/>
        </p:scale>
        <p:origin x="90" y="127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2" y="214046"/>
            <a:ext cx="279696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214043"/>
            <a:ext cx="2464462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巩固练习，内化知识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0.png"/><Relationship Id="rId5" Type="http://schemas.openxmlformats.org/officeDocument/2006/relationships/image" Target="../media/image470.png"/><Relationship Id="rId10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小数乘分数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487983"/>
            <a:ext cx="10700276" cy="400775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41804" y="1791496"/>
            <a:ext cx="10637486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在解决问题的过程中，进一步巩固一个数乘分数的意义，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掌握小数乘分数的一般算法和简便算法；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在观察、计算、比较、交流等数学活动中，发展学生的数感，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提高运算能力，能正确、合理、简捷地进行小数乘分数的计算；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增强学生解决问题的自信心，使学生体会数学计算的应用价值。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475024" y="1119618"/>
            <a:ext cx="470346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分数和小数的互化。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CDCE23D-95C2-37F7-61C2-DAFC05AC8F0C}"/>
              </a:ext>
            </a:extLst>
          </p:cNvPr>
          <p:cNvSpPr txBox="1"/>
          <p:nvPr/>
        </p:nvSpPr>
        <p:spPr>
          <a:xfrm>
            <a:off x="950885" y="2397915"/>
            <a:ext cx="174566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0.25 =</a:t>
            </a:r>
            <a:endParaRPr lang="zh-CN" altLang="en-US" sz="34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EF035A8-8364-C07E-15D4-6505F629E694}"/>
              </a:ext>
            </a:extLst>
          </p:cNvPr>
          <p:cNvSpPr txBox="1"/>
          <p:nvPr/>
        </p:nvSpPr>
        <p:spPr>
          <a:xfrm>
            <a:off x="4683123" y="2397915"/>
            <a:ext cx="174566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0.6 =</a:t>
            </a:r>
            <a:endParaRPr lang="zh-CN" altLang="en-US" sz="34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0EB82D9-BCF0-98C0-D8BE-3474A5C97CF6}"/>
              </a:ext>
            </a:extLst>
          </p:cNvPr>
          <p:cNvSpPr txBox="1"/>
          <p:nvPr/>
        </p:nvSpPr>
        <p:spPr>
          <a:xfrm>
            <a:off x="8331390" y="2397915"/>
            <a:ext cx="174566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1.2 =</a:t>
            </a:r>
            <a:endParaRPr lang="zh-CN" altLang="en-US" sz="34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25C28F7-06EF-70C0-E333-9DD8AB9D704E}"/>
                  </a:ext>
                </a:extLst>
              </p:cNvPr>
              <p:cNvSpPr txBox="1"/>
              <p:nvPr/>
            </p:nvSpPr>
            <p:spPr bwMode="auto">
              <a:xfrm>
                <a:off x="1071978" y="4030736"/>
                <a:ext cx="1064526" cy="102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25C28F7-06EF-70C0-E333-9DD8AB9D7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1978" y="4030736"/>
                <a:ext cx="1064526" cy="10277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8574888-4AAF-5249-A757-40CF963B603D}"/>
                  </a:ext>
                </a:extLst>
              </p:cNvPr>
              <p:cNvSpPr txBox="1"/>
              <p:nvPr/>
            </p:nvSpPr>
            <p:spPr bwMode="auto">
              <a:xfrm>
                <a:off x="4785764" y="3974752"/>
                <a:ext cx="1064526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8574888-4AAF-5249-A757-40CF963B6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5764" y="3974752"/>
                <a:ext cx="1064526" cy="10143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2F4F7A8-A13F-0503-D693-07EE9D11BEDF}"/>
                  </a:ext>
                </a:extLst>
              </p:cNvPr>
              <p:cNvSpPr txBox="1"/>
              <p:nvPr/>
            </p:nvSpPr>
            <p:spPr bwMode="auto">
              <a:xfrm>
                <a:off x="8426006" y="3974752"/>
                <a:ext cx="106452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en-US" altLang="zh-CN" sz="32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</m:oMath>
                  </m:oMathPara>
                </a14:m>
                <a:endParaRPr lang="en-US" altLang="zh-CN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2F4F7A8-A13F-0503-D693-07EE9D11B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26006" y="3974752"/>
                <a:ext cx="1064526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ED11026-62DD-5996-84B6-0ADA96B59372}"/>
                  </a:ext>
                </a:extLst>
              </p:cNvPr>
              <p:cNvSpPr txBox="1"/>
              <p:nvPr/>
            </p:nvSpPr>
            <p:spPr bwMode="auto">
              <a:xfrm>
                <a:off x="2226921" y="2307893"/>
                <a:ext cx="1057454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ED11026-62DD-5996-84B6-0ADA96B59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26921" y="2307893"/>
                <a:ext cx="1057454" cy="910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3CACC7D-A75E-A503-6DCB-BF944EFC1734}"/>
              </a:ext>
            </a:extLst>
          </p:cNvPr>
          <p:cNvCxnSpPr>
            <a:cxnSpLocks/>
          </p:cNvCxnSpPr>
          <p:nvPr/>
        </p:nvCxnSpPr>
        <p:spPr>
          <a:xfrm>
            <a:off x="2389600" y="2385719"/>
            <a:ext cx="513360" cy="27064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D0A36384-900D-335F-837D-8420047CEE75}"/>
              </a:ext>
            </a:extLst>
          </p:cNvPr>
          <p:cNvCxnSpPr>
            <a:cxnSpLocks/>
          </p:cNvCxnSpPr>
          <p:nvPr/>
        </p:nvCxnSpPr>
        <p:spPr>
          <a:xfrm>
            <a:off x="2319551" y="2857187"/>
            <a:ext cx="647584" cy="32455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8049FDC2-65D6-7D71-6F38-C342BE77B8A7}"/>
              </a:ext>
            </a:extLst>
          </p:cNvPr>
          <p:cNvSpPr txBox="1"/>
          <p:nvPr/>
        </p:nvSpPr>
        <p:spPr>
          <a:xfrm>
            <a:off x="2463105" y="1834035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38076FF-8172-E476-087C-C1CD75652BE0}"/>
              </a:ext>
            </a:extLst>
          </p:cNvPr>
          <p:cNvSpPr txBox="1"/>
          <p:nvPr/>
        </p:nvSpPr>
        <p:spPr>
          <a:xfrm>
            <a:off x="2479794" y="318298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BEEEF517-9039-45A5-639A-AABD4AE8D988}"/>
                  </a:ext>
                </a:extLst>
              </p:cNvPr>
              <p:cNvSpPr txBox="1"/>
              <p:nvPr/>
            </p:nvSpPr>
            <p:spPr bwMode="auto">
              <a:xfrm>
                <a:off x="2916061" y="2325630"/>
                <a:ext cx="955477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BEEEF517-9039-45A5-639A-AABD4AE8D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6061" y="2325630"/>
                <a:ext cx="955477" cy="9105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D17BE1F-3D00-06BA-689B-66594C282F78}"/>
                  </a:ext>
                </a:extLst>
              </p:cNvPr>
              <p:cNvSpPr txBox="1"/>
              <p:nvPr/>
            </p:nvSpPr>
            <p:spPr bwMode="auto">
              <a:xfrm>
                <a:off x="5772551" y="2307893"/>
                <a:ext cx="811268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D17BE1F-3D00-06BA-689B-66594C282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2551" y="2307893"/>
                <a:ext cx="811268" cy="9105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C9989B0B-B436-4E62-EFA5-4D9FBE8C283E}"/>
              </a:ext>
            </a:extLst>
          </p:cNvPr>
          <p:cNvCxnSpPr>
            <a:cxnSpLocks/>
          </p:cNvCxnSpPr>
          <p:nvPr/>
        </p:nvCxnSpPr>
        <p:spPr>
          <a:xfrm>
            <a:off x="5879244" y="2423043"/>
            <a:ext cx="381592" cy="20117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FE80E8F-FB30-F581-B259-E0352D9FF0B1}"/>
              </a:ext>
            </a:extLst>
          </p:cNvPr>
          <p:cNvCxnSpPr>
            <a:cxnSpLocks/>
          </p:cNvCxnSpPr>
          <p:nvPr/>
        </p:nvCxnSpPr>
        <p:spPr>
          <a:xfrm>
            <a:off x="5837188" y="2885180"/>
            <a:ext cx="460971" cy="2310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FF029BEC-4940-4D9D-F23D-578B5708ED89}"/>
              </a:ext>
            </a:extLst>
          </p:cNvPr>
          <p:cNvSpPr txBox="1"/>
          <p:nvPr/>
        </p:nvSpPr>
        <p:spPr>
          <a:xfrm>
            <a:off x="5896765" y="1834035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B2C9998-5B3F-446F-A7B0-F56BE2F3F2C6}"/>
              </a:ext>
            </a:extLst>
          </p:cNvPr>
          <p:cNvSpPr txBox="1"/>
          <p:nvPr/>
        </p:nvSpPr>
        <p:spPr>
          <a:xfrm>
            <a:off x="5922783" y="318298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5470FB09-E69D-E589-FA45-ADD403C70459}"/>
                  </a:ext>
                </a:extLst>
              </p:cNvPr>
              <p:cNvSpPr txBox="1"/>
              <p:nvPr/>
            </p:nvSpPr>
            <p:spPr bwMode="auto">
              <a:xfrm>
                <a:off x="6333032" y="2325630"/>
                <a:ext cx="955477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5470FB09-E69D-E589-FA45-ADD403C70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3032" y="2325630"/>
                <a:ext cx="955477" cy="9105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FCFC708-C433-1410-3EC6-87E681C70F23}"/>
                  </a:ext>
                </a:extLst>
              </p:cNvPr>
              <p:cNvSpPr txBox="1"/>
              <p:nvPr/>
            </p:nvSpPr>
            <p:spPr bwMode="auto">
              <a:xfrm>
                <a:off x="9364837" y="2307893"/>
                <a:ext cx="811268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FCFC708-C433-1410-3EC6-87E681C70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64837" y="2307893"/>
                <a:ext cx="811268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0F1A936D-9251-E4A3-6375-8ACB070DA0F6}"/>
              </a:ext>
            </a:extLst>
          </p:cNvPr>
          <p:cNvCxnSpPr>
            <a:cxnSpLocks/>
          </p:cNvCxnSpPr>
          <p:nvPr/>
        </p:nvCxnSpPr>
        <p:spPr>
          <a:xfrm>
            <a:off x="9471530" y="2423043"/>
            <a:ext cx="381592" cy="20117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34F1C412-BDDC-11CB-1611-3139526BC4AE}"/>
              </a:ext>
            </a:extLst>
          </p:cNvPr>
          <p:cNvCxnSpPr>
            <a:cxnSpLocks/>
          </p:cNvCxnSpPr>
          <p:nvPr/>
        </p:nvCxnSpPr>
        <p:spPr>
          <a:xfrm>
            <a:off x="9429474" y="2885180"/>
            <a:ext cx="460971" cy="23102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E131CCAC-6841-0457-FAF4-20B31D009689}"/>
              </a:ext>
            </a:extLst>
          </p:cNvPr>
          <p:cNvSpPr txBox="1"/>
          <p:nvPr/>
        </p:nvSpPr>
        <p:spPr>
          <a:xfrm>
            <a:off x="9489051" y="1824704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6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519C0A6-EB89-52EF-72CE-E9D124DB99E8}"/>
              </a:ext>
            </a:extLst>
          </p:cNvPr>
          <p:cNvSpPr txBox="1"/>
          <p:nvPr/>
        </p:nvSpPr>
        <p:spPr>
          <a:xfrm>
            <a:off x="9515069" y="318298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1FD15A11-DA06-B79E-09B1-6BA4258810B7}"/>
                  </a:ext>
                </a:extLst>
              </p:cNvPr>
              <p:cNvSpPr txBox="1"/>
              <p:nvPr/>
            </p:nvSpPr>
            <p:spPr bwMode="auto">
              <a:xfrm>
                <a:off x="9925318" y="2325630"/>
                <a:ext cx="955477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1FD15A11-DA06-B79E-09B1-6BA425881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25318" y="2325630"/>
                <a:ext cx="955477" cy="91057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文本框 69">
            <a:extLst>
              <a:ext uri="{FF2B5EF4-FFF2-40B4-BE49-F238E27FC236}">
                <a16:creationId xmlns:a16="http://schemas.microsoft.com/office/drawing/2014/main" id="{402B5117-D305-4CA4-B7B8-551C15026EB0}"/>
              </a:ext>
            </a:extLst>
          </p:cNvPr>
          <p:cNvSpPr txBox="1"/>
          <p:nvPr/>
        </p:nvSpPr>
        <p:spPr bwMode="auto">
          <a:xfrm>
            <a:off x="1696865" y="4252208"/>
            <a:ext cx="12247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5÷8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026D7F9-CC05-3319-5EDE-1F5F0E7F50B9}"/>
              </a:ext>
            </a:extLst>
          </p:cNvPr>
          <p:cNvSpPr txBox="1"/>
          <p:nvPr/>
        </p:nvSpPr>
        <p:spPr bwMode="auto">
          <a:xfrm>
            <a:off x="2657918" y="4252208"/>
            <a:ext cx="15408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0.625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8794AAB0-671C-259A-09D5-A2E1FD31C46F}"/>
              </a:ext>
            </a:extLst>
          </p:cNvPr>
          <p:cNvSpPr txBox="1"/>
          <p:nvPr/>
        </p:nvSpPr>
        <p:spPr bwMode="auto">
          <a:xfrm>
            <a:off x="5550408" y="4252208"/>
            <a:ext cx="12247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3÷4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9693075-DA71-38FC-42E1-85EADFD42B50}"/>
              </a:ext>
            </a:extLst>
          </p:cNvPr>
          <p:cNvSpPr txBox="1"/>
          <p:nvPr/>
        </p:nvSpPr>
        <p:spPr bwMode="auto">
          <a:xfrm>
            <a:off x="6511461" y="4252208"/>
            <a:ext cx="15408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0.75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0B0572B2-D6DF-BE9A-A4F6-EEDB33FA3D5D}"/>
              </a:ext>
            </a:extLst>
          </p:cNvPr>
          <p:cNvSpPr txBox="1"/>
          <p:nvPr/>
        </p:nvSpPr>
        <p:spPr bwMode="auto">
          <a:xfrm>
            <a:off x="9152026" y="4252208"/>
            <a:ext cx="12247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2÷5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E17F4A2-AAFE-0B60-41B4-BA7B26AF0298}"/>
              </a:ext>
            </a:extLst>
          </p:cNvPr>
          <p:cNvSpPr txBox="1"/>
          <p:nvPr/>
        </p:nvSpPr>
        <p:spPr bwMode="auto">
          <a:xfrm>
            <a:off x="10113079" y="4252208"/>
            <a:ext cx="15408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0.4</a:t>
            </a:r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33CC8634-B040-2D94-746B-FA0415153ED7}"/>
              </a:ext>
            </a:extLst>
          </p:cNvPr>
          <p:cNvSpPr/>
          <p:nvPr/>
        </p:nvSpPr>
        <p:spPr>
          <a:xfrm>
            <a:off x="763098" y="5409290"/>
            <a:ext cx="1440000" cy="79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小数</a:t>
            </a:r>
          </a:p>
        </p:txBody>
      </p:sp>
      <p:sp>
        <p:nvSpPr>
          <p:cNvPr id="80" name="矩形: 圆角 79">
            <a:extLst>
              <a:ext uri="{FF2B5EF4-FFF2-40B4-BE49-F238E27FC236}">
                <a16:creationId xmlns:a16="http://schemas.microsoft.com/office/drawing/2014/main" id="{C5BA3035-5299-1DD9-A5EF-2CE6A0D04457}"/>
              </a:ext>
            </a:extLst>
          </p:cNvPr>
          <p:cNvSpPr/>
          <p:nvPr/>
        </p:nvSpPr>
        <p:spPr>
          <a:xfrm>
            <a:off x="9907107" y="5409290"/>
            <a:ext cx="1440000" cy="79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</a:rPr>
              <a:t>分数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94ECCC4C-6DCE-F447-7806-8EE33D949D99}"/>
              </a:ext>
            </a:extLst>
          </p:cNvPr>
          <p:cNvGrpSpPr/>
          <p:nvPr/>
        </p:nvGrpSpPr>
        <p:grpSpPr>
          <a:xfrm>
            <a:off x="2202018" y="5240163"/>
            <a:ext cx="7761769" cy="544816"/>
            <a:chOff x="2202018" y="5240163"/>
            <a:chExt cx="7761769" cy="544816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A7AD6665-3CCC-89C0-4DDD-BDBF1CEB34DF}"/>
                </a:ext>
              </a:extLst>
            </p:cNvPr>
            <p:cNvSpPr txBox="1"/>
            <p:nvPr/>
          </p:nvSpPr>
          <p:spPr>
            <a:xfrm>
              <a:off x="2202018" y="5240163"/>
              <a:ext cx="7761769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把小数化成分母是</a:t>
              </a:r>
              <a:r>
                <a:rPr lang="en-US" altLang="zh-CN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10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、</a:t>
              </a:r>
              <a:r>
                <a:rPr lang="en-US" altLang="zh-CN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100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、</a:t>
              </a:r>
              <a:r>
                <a:rPr lang="en-US" altLang="zh-CN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1000······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的分数，再约分；</a:t>
              </a:r>
            </a:p>
          </p:txBody>
        </p:sp>
        <p:cxnSp>
          <p:nvCxnSpPr>
            <p:cNvPr id="83" name="直接箭头连接符 82">
              <a:extLst>
                <a:ext uri="{FF2B5EF4-FFF2-40B4-BE49-F238E27FC236}">
                  <a16:creationId xmlns:a16="http://schemas.microsoft.com/office/drawing/2014/main" id="{45BA3956-1849-8E38-6234-FC8EB0E9DEB5}"/>
                </a:ext>
              </a:extLst>
            </p:cNvPr>
            <p:cNvCxnSpPr>
              <a:cxnSpLocks/>
            </p:cNvCxnSpPr>
            <p:nvPr/>
          </p:nvCxnSpPr>
          <p:spPr>
            <a:xfrm>
              <a:off x="2248495" y="5784979"/>
              <a:ext cx="756730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55A284B-425E-4514-070D-752BB9A1C5FC}"/>
              </a:ext>
            </a:extLst>
          </p:cNvPr>
          <p:cNvGrpSpPr/>
          <p:nvPr/>
        </p:nvGrpSpPr>
        <p:grpSpPr>
          <a:xfrm>
            <a:off x="2202018" y="5971592"/>
            <a:ext cx="7761769" cy="526539"/>
            <a:chOff x="2202018" y="5971592"/>
            <a:chExt cx="7761769" cy="526539"/>
          </a:xfrm>
        </p:grpSpPr>
        <p:cxnSp>
          <p:nvCxnSpPr>
            <p:cNvPr id="85" name="直接箭头连接符 84">
              <a:extLst>
                <a:ext uri="{FF2B5EF4-FFF2-40B4-BE49-F238E27FC236}">
                  <a16:creationId xmlns:a16="http://schemas.microsoft.com/office/drawing/2014/main" id="{4A86CF08-BEC4-86CC-FCCA-55736B0673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8495" y="5971592"/>
              <a:ext cx="756730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E0403E1-F204-28D5-5E74-C1CB91E04B03}"/>
                </a:ext>
              </a:extLst>
            </p:cNvPr>
            <p:cNvSpPr txBox="1"/>
            <p:nvPr/>
          </p:nvSpPr>
          <p:spPr>
            <a:xfrm>
              <a:off x="2202018" y="5977283"/>
              <a:ext cx="7761769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2400" b="1" kern="0" dirty="0">
                  <a:solidFill>
                    <a:sysClr val="windowText" lastClr="000000"/>
                  </a:solidFill>
                  <a:latin typeface="+mn-lt"/>
                  <a:ea typeface="+mj-ea"/>
                </a:rPr>
                <a:t>直接用分子除以分母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9" grpId="0"/>
      <p:bldP spid="50" grpId="0"/>
      <p:bldP spid="53" grpId="0"/>
      <p:bldP spid="54" grpId="0"/>
      <p:bldP spid="57" grpId="0"/>
      <p:bldP spid="58" grpId="0"/>
      <p:bldP spid="59" grpId="0"/>
      <p:bldP spid="62" grpId="0"/>
      <p:bldP spid="65" grpId="0"/>
      <p:bldP spid="66" grpId="0"/>
      <p:bldP spid="67" grpId="0"/>
      <p:bldP spid="70" grpId="0"/>
      <p:bldP spid="71" grpId="0"/>
      <p:bldP spid="72" grpId="0"/>
      <p:bldP spid="73" grpId="0"/>
      <p:bldP spid="74" grpId="0"/>
      <p:bldP spid="75" grpId="0"/>
      <p:bldP spid="79" grpId="0" animBg="1"/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508017-CDDD-EF84-25EA-D46CFD94887F}"/>
              </a:ext>
            </a:extLst>
          </p:cNvPr>
          <p:cNvSpPr txBox="1"/>
          <p:nvPr/>
        </p:nvSpPr>
        <p:spPr>
          <a:xfrm>
            <a:off x="698960" y="1184935"/>
            <a:ext cx="470346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计算整数乘分数。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717E6B5-B82D-6BED-1C65-85A16BC8552D}"/>
                  </a:ext>
                </a:extLst>
              </p:cNvPr>
              <p:cNvSpPr txBox="1"/>
              <p:nvPr/>
            </p:nvSpPr>
            <p:spPr bwMode="auto">
              <a:xfrm>
                <a:off x="1460629" y="2376683"/>
                <a:ext cx="1812248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24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717E6B5-B82D-6BED-1C65-85A16BC85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0629" y="2376683"/>
                <a:ext cx="1812248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F84666E-EA79-55A2-AEE9-D0E8081D0B2C}"/>
              </a:ext>
            </a:extLst>
          </p:cNvPr>
          <p:cNvCxnSpPr>
            <a:cxnSpLocks/>
          </p:cNvCxnSpPr>
          <p:nvPr/>
        </p:nvCxnSpPr>
        <p:spPr>
          <a:xfrm>
            <a:off x="1550507" y="2732217"/>
            <a:ext cx="491187" cy="3919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0DC5883-5DD1-58A0-AE87-6A0479602243}"/>
              </a:ext>
            </a:extLst>
          </p:cNvPr>
          <p:cNvCxnSpPr/>
          <p:nvPr/>
        </p:nvCxnSpPr>
        <p:spPr>
          <a:xfrm>
            <a:off x="2237975" y="309485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119BE91-2EE9-F044-3793-0E7AE158E203}"/>
              </a:ext>
            </a:extLst>
          </p:cNvPr>
          <p:cNvSpPr txBox="1"/>
          <p:nvPr/>
        </p:nvSpPr>
        <p:spPr>
          <a:xfrm>
            <a:off x="1621018" y="2100509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6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953213-8020-D602-FEC8-A32E6DAC4EB1}"/>
              </a:ext>
            </a:extLst>
          </p:cNvPr>
          <p:cNvSpPr txBox="1"/>
          <p:nvPr/>
        </p:nvSpPr>
        <p:spPr>
          <a:xfrm>
            <a:off x="2244109" y="3429000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AB21D12-98F9-4757-86BA-E0D51E5B52A8}"/>
              </a:ext>
            </a:extLst>
          </p:cNvPr>
          <p:cNvSpPr txBox="1"/>
          <p:nvPr/>
        </p:nvSpPr>
        <p:spPr bwMode="auto">
          <a:xfrm>
            <a:off x="2602714" y="2628925"/>
            <a:ext cx="1455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18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3293B47-B333-6072-9588-6619D39C3376}"/>
                  </a:ext>
                </a:extLst>
              </p:cNvPr>
              <p:cNvSpPr txBox="1"/>
              <p:nvPr/>
            </p:nvSpPr>
            <p:spPr bwMode="auto">
              <a:xfrm>
                <a:off x="6097943" y="2376683"/>
                <a:ext cx="1812248" cy="1024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21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3293B47-B333-6072-9588-6619D39C3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7943" y="2376683"/>
                <a:ext cx="1812248" cy="1024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D92F90C-0E02-8935-7FBF-268303D5CE8A}"/>
              </a:ext>
            </a:extLst>
          </p:cNvPr>
          <p:cNvCxnSpPr>
            <a:cxnSpLocks/>
          </p:cNvCxnSpPr>
          <p:nvPr/>
        </p:nvCxnSpPr>
        <p:spPr>
          <a:xfrm>
            <a:off x="6197152" y="2713556"/>
            <a:ext cx="491187" cy="3919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2D075E4-4207-0DE2-1F6C-A8BAE7EE5479}"/>
              </a:ext>
            </a:extLst>
          </p:cNvPr>
          <p:cNvCxnSpPr/>
          <p:nvPr/>
        </p:nvCxnSpPr>
        <p:spPr>
          <a:xfrm>
            <a:off x="6890754" y="3013417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2E67AF73-71A0-AE2B-C803-F3F5E24DF068}"/>
              </a:ext>
            </a:extLst>
          </p:cNvPr>
          <p:cNvSpPr txBox="1"/>
          <p:nvPr/>
        </p:nvSpPr>
        <p:spPr>
          <a:xfrm>
            <a:off x="6267663" y="2081848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B853AD6-BA9C-04FB-A3DD-CF74B93AA4C2}"/>
              </a:ext>
            </a:extLst>
          </p:cNvPr>
          <p:cNvSpPr txBox="1"/>
          <p:nvPr/>
        </p:nvSpPr>
        <p:spPr>
          <a:xfrm>
            <a:off x="6896888" y="3347559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D5A102A-E80B-9979-F530-F3182DF95CF3}"/>
              </a:ext>
            </a:extLst>
          </p:cNvPr>
          <p:cNvSpPr txBox="1"/>
          <p:nvPr/>
        </p:nvSpPr>
        <p:spPr bwMode="auto">
          <a:xfrm>
            <a:off x="7280759" y="2628925"/>
            <a:ext cx="1455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15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5634914-EA94-AA8B-5CDA-4504A75DDF78}"/>
              </a:ext>
            </a:extLst>
          </p:cNvPr>
          <p:cNvSpPr txBox="1"/>
          <p:nvPr/>
        </p:nvSpPr>
        <p:spPr>
          <a:xfrm>
            <a:off x="1128369" y="4264793"/>
            <a:ext cx="934057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4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上面两题中的整数如果是小数，你会计算吗？</a:t>
            </a:r>
          </a:p>
        </p:txBody>
      </p:sp>
    </p:spTree>
    <p:extLst>
      <p:ext uri="{BB962C8B-B14F-4D97-AF65-F5344CB8AC3E}">
        <p14:creationId xmlns:p14="http://schemas.microsoft.com/office/powerpoint/2010/main" val="1627459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8" grpId="0"/>
      <p:bldP spid="19" grpId="0"/>
      <p:bldP spid="20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1700732" y="1134212"/>
            <a:ext cx="10242452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松鼠的尾巴长度约是身体长度的     。松鼠欢欢身体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长 </a:t>
            </a:r>
            <a:r>
              <a:rPr lang="en-US" altLang="zh-CN" dirty="0"/>
              <a:t>2.1 dm</a:t>
            </a:r>
            <a:r>
              <a:rPr lang="zh-CN" altLang="en-US" dirty="0"/>
              <a:t>，松鼠乐乐身体长 </a:t>
            </a:r>
            <a:r>
              <a:rPr lang="en-US" altLang="zh-CN" dirty="0"/>
              <a:t>2.4 dm</a:t>
            </a:r>
            <a:r>
              <a:rPr lang="zh-CN" altLang="en-US" dirty="0"/>
              <a:t>。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639392" y="1185756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/>
              <p:nvPr/>
            </p:nvSpPr>
            <p:spPr bwMode="auto">
              <a:xfrm>
                <a:off x="7877081" y="995993"/>
                <a:ext cx="485236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A7012E8-E3A2-EA0E-75A5-9A6CC3912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7081" y="995993"/>
                <a:ext cx="485236" cy="1027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组合 14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826006" y="2614652"/>
            <a:ext cx="6713129" cy="1289313"/>
            <a:chOff x="646313" y="3816569"/>
            <a:chExt cx="6713129" cy="128931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313" y="3816569"/>
              <a:ext cx="1277484" cy="1289313"/>
            </a:xfrm>
            <a:prstGeom prst="rect">
              <a:avLst/>
            </a:prstGeom>
          </p:spPr>
        </p:pic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341985" y="4116482"/>
              <a:ext cx="5017457" cy="828740"/>
            </a:xfrm>
            <a:prstGeom prst="wedgeRoundRectCallout">
              <a:avLst>
                <a:gd name="adj1" fmla="val -59017"/>
                <a:gd name="adj2" fmla="val -20928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从中你得到了哪些数学信息</a:t>
              </a:r>
              <a:r>
                <a:rPr lang="en-US" altLang="zh-CN" sz="2800" b="1" dirty="0">
                  <a:latin typeface="+mj-ea"/>
                  <a:ea typeface="+mj-ea"/>
                </a:rPr>
                <a:t>?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DD72E06-5244-2442-CD21-43C149855FF6}"/>
              </a:ext>
            </a:extLst>
          </p:cNvPr>
          <p:cNvGrpSpPr/>
          <p:nvPr/>
        </p:nvGrpSpPr>
        <p:grpSpPr>
          <a:xfrm>
            <a:off x="1871180" y="3915031"/>
            <a:ext cx="9393010" cy="1140813"/>
            <a:chOff x="1871180" y="4017668"/>
            <a:chExt cx="9393010" cy="1140813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7327DD0F-C2C1-5076-1317-4EC1EC143EB0}"/>
                </a:ext>
              </a:extLst>
            </p:cNvPr>
            <p:cNvSpPr/>
            <p:nvPr/>
          </p:nvSpPr>
          <p:spPr bwMode="auto">
            <a:xfrm>
              <a:off x="1871180" y="4144114"/>
              <a:ext cx="7830704" cy="828740"/>
            </a:xfrm>
            <a:prstGeom prst="wedgeRoundRectCallout">
              <a:avLst>
                <a:gd name="adj1" fmla="val 55370"/>
                <a:gd name="adj2" fmla="val -20928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根据这些数学信息你能提出什么数学问题</a:t>
              </a:r>
              <a:r>
                <a:rPr lang="en-US" altLang="zh-CN" sz="2800" b="1" dirty="0">
                  <a:latin typeface="+mj-ea"/>
                  <a:ea typeface="+mj-ea"/>
                </a:rPr>
                <a:t>?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4F744DE-F77C-E8F0-E4DF-A5D4EC2F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0468" y="4017668"/>
              <a:ext cx="1173722" cy="1140813"/>
            </a:xfrm>
            <a:prstGeom prst="rect">
              <a:avLst/>
            </a:prstGeom>
          </p:spPr>
        </p:pic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3A697974-5B63-0C5A-8584-911CFC098509}"/>
              </a:ext>
            </a:extLst>
          </p:cNvPr>
          <p:cNvSpPr txBox="1"/>
          <p:nvPr/>
        </p:nvSpPr>
        <p:spPr>
          <a:xfrm>
            <a:off x="2085409" y="5049536"/>
            <a:ext cx="58899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latin typeface="+mn-lt"/>
                <a:ea typeface="+mn-ea"/>
              </a:rPr>
              <a:t>（</a:t>
            </a:r>
            <a:r>
              <a:rPr lang="en-US" altLang="zh-CN" sz="3000" b="1" i="0" u="none" strike="noStrike" baseline="0" dirty="0">
                <a:latin typeface="+mn-lt"/>
                <a:ea typeface="+mn-ea"/>
              </a:rPr>
              <a:t>1</a:t>
            </a:r>
            <a:r>
              <a:rPr lang="zh-CN" altLang="en-US" sz="3000" b="1" i="0" u="none" strike="noStrike" baseline="0" dirty="0">
                <a:latin typeface="+mn-lt"/>
                <a:ea typeface="+mn-ea"/>
              </a:rPr>
              <a:t>）松鼠欢欢的尾巴约有多长？</a:t>
            </a:r>
            <a:endParaRPr lang="zh-CN" altLang="en-US" sz="3000" b="1" dirty="0">
              <a:latin typeface="+mn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2DB521F-66EB-2B61-085B-AE8490F22163}"/>
              </a:ext>
            </a:extLst>
          </p:cNvPr>
          <p:cNvSpPr txBox="1"/>
          <p:nvPr/>
        </p:nvSpPr>
        <p:spPr>
          <a:xfrm>
            <a:off x="2085409" y="5778285"/>
            <a:ext cx="57813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latin typeface="+mn-lt"/>
                <a:ea typeface="+mn-ea"/>
              </a:rPr>
              <a:t>（</a:t>
            </a:r>
            <a:r>
              <a:rPr lang="en-US" altLang="zh-CN" sz="3000" b="1" i="0" u="none" strike="noStrike" baseline="0" dirty="0">
                <a:latin typeface="+mn-lt"/>
                <a:ea typeface="+mn-ea"/>
              </a:rPr>
              <a:t>2</a:t>
            </a:r>
            <a:r>
              <a:rPr lang="zh-CN" altLang="en-US" sz="3000" b="1" i="0" u="none" strike="noStrike" baseline="0" dirty="0">
                <a:latin typeface="+mn-lt"/>
                <a:ea typeface="+mn-ea"/>
              </a:rPr>
              <a:t>）松鼠乐乐的尾巴约有多长？</a:t>
            </a:r>
            <a:endParaRPr lang="zh-CN" altLang="en-US" sz="30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9B580BCA-7178-3686-118A-88A6F9AF60E7}"/>
              </a:ext>
            </a:extLst>
          </p:cNvPr>
          <p:cNvSpPr/>
          <p:nvPr/>
        </p:nvSpPr>
        <p:spPr>
          <a:xfrm>
            <a:off x="1747387" y="809385"/>
            <a:ext cx="6588000" cy="93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81B8FF-4584-D0A0-86EE-BAECAA281516}"/>
              </a:ext>
            </a:extLst>
          </p:cNvPr>
          <p:cNvSpPr txBox="1"/>
          <p:nvPr/>
        </p:nvSpPr>
        <p:spPr>
          <a:xfrm>
            <a:off x="1700732" y="900949"/>
            <a:ext cx="10242452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松鼠的尾巴长度约是身体长度的     。松鼠欢欢身体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长 </a:t>
            </a:r>
            <a:r>
              <a:rPr lang="en-US" altLang="zh-CN" dirty="0"/>
              <a:t>2.1 dm</a:t>
            </a:r>
            <a:r>
              <a:rPr lang="zh-CN" altLang="en-US" dirty="0"/>
              <a:t>，松鼠乐乐身体长 </a:t>
            </a:r>
            <a:r>
              <a:rPr lang="en-US" altLang="zh-CN" dirty="0"/>
              <a:t>2.4 dm</a:t>
            </a:r>
            <a:r>
              <a:rPr lang="zh-CN" altLang="en-US" dirty="0"/>
              <a:t>。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BC282113-60E5-A6B1-9D01-FC419120955D}"/>
              </a:ext>
            </a:extLst>
          </p:cNvPr>
          <p:cNvSpPr/>
          <p:nvPr/>
        </p:nvSpPr>
        <p:spPr>
          <a:xfrm>
            <a:off x="639392" y="95249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07C89DF-8AF6-2FDA-1D09-470C0F7D3D7B}"/>
                  </a:ext>
                </a:extLst>
              </p:cNvPr>
              <p:cNvSpPr txBox="1"/>
              <p:nvPr/>
            </p:nvSpPr>
            <p:spPr bwMode="auto">
              <a:xfrm>
                <a:off x="7877081" y="762730"/>
                <a:ext cx="485236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07C89DF-8AF6-2FDA-1D09-470C0F7D3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7081" y="762730"/>
                <a:ext cx="485236" cy="1027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46391E28-B17F-2F9A-E9AC-F8510E957316}"/>
              </a:ext>
            </a:extLst>
          </p:cNvPr>
          <p:cNvSpPr txBox="1"/>
          <p:nvPr/>
        </p:nvSpPr>
        <p:spPr>
          <a:xfrm>
            <a:off x="1506910" y="2450536"/>
            <a:ext cx="63706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latin typeface="+mn-lt"/>
                <a:ea typeface="+mn-ea"/>
              </a:rPr>
              <a:t>（</a:t>
            </a:r>
            <a:r>
              <a:rPr lang="en-US" altLang="zh-CN" sz="3200" b="1" i="0" u="none" strike="noStrike" baseline="0" dirty="0">
                <a:latin typeface="+mn-lt"/>
                <a:ea typeface="+mn-ea"/>
              </a:rPr>
              <a:t>1</a:t>
            </a:r>
            <a:r>
              <a:rPr lang="zh-CN" altLang="en-US" sz="3200" b="1" i="0" u="none" strike="noStrike" baseline="0" dirty="0">
                <a:latin typeface="+mn-lt"/>
                <a:ea typeface="+mn-ea"/>
              </a:rPr>
              <a:t>）松鼠欢欢的尾巴约有多长？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3F67641-AAA3-F9C6-26A6-9ADD69DD5892}"/>
              </a:ext>
            </a:extLst>
          </p:cNvPr>
          <p:cNvSpPr txBox="1"/>
          <p:nvPr/>
        </p:nvSpPr>
        <p:spPr>
          <a:xfrm>
            <a:off x="1506910" y="3179285"/>
            <a:ext cx="6253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latin typeface="+mn-lt"/>
                <a:ea typeface="+mn-ea"/>
              </a:rPr>
              <a:t>（</a:t>
            </a:r>
            <a:r>
              <a:rPr lang="en-US" altLang="zh-CN" sz="3200" b="1" i="0" u="none" strike="noStrike" baseline="0" dirty="0">
                <a:latin typeface="+mn-lt"/>
                <a:ea typeface="+mn-ea"/>
              </a:rPr>
              <a:t>2</a:t>
            </a:r>
            <a:r>
              <a:rPr lang="zh-CN" altLang="en-US" sz="3200" b="1" i="0" u="none" strike="noStrike" baseline="0" dirty="0">
                <a:latin typeface="+mn-lt"/>
                <a:ea typeface="+mn-ea"/>
              </a:rPr>
              <a:t>）松鼠乐乐的尾巴约有多长？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6D7A421-5C2A-DA9A-D07E-AD727C69A3A1}"/>
              </a:ext>
            </a:extLst>
          </p:cNvPr>
          <p:cNvSpPr txBox="1"/>
          <p:nvPr/>
        </p:nvSpPr>
        <p:spPr>
          <a:xfrm>
            <a:off x="3497940" y="283607"/>
            <a:ext cx="3666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r>
              <a:rPr lang="zh-CN" altLang="en-US" sz="2800" dirty="0"/>
              <a:t>怎样理解这句话？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A7BAD5C-8015-317C-62A7-3834FC7513E3}"/>
              </a:ext>
            </a:extLst>
          </p:cNvPr>
          <p:cNvGrpSpPr/>
          <p:nvPr/>
        </p:nvGrpSpPr>
        <p:grpSpPr>
          <a:xfrm>
            <a:off x="641708" y="4025351"/>
            <a:ext cx="5872443" cy="1024896"/>
            <a:chOff x="1962213" y="4088968"/>
            <a:chExt cx="5872443" cy="1024896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C02AFDA-4CC4-664E-3A8D-E0891FCD8946}"/>
                </a:ext>
              </a:extLst>
            </p:cNvPr>
            <p:cNvSpPr txBox="1"/>
            <p:nvPr/>
          </p:nvSpPr>
          <p:spPr>
            <a:xfrm>
              <a:off x="1962213" y="4374342"/>
              <a:ext cx="581456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FF"/>
                  </a:solidFill>
                  <a:latin typeface="+mn-lt"/>
                  <a:ea typeface="+mj-ea"/>
                </a:rPr>
                <a:t>松鼠的尾巴长度 </a:t>
              </a:r>
              <a:r>
                <a:rPr lang="en-US" altLang="zh-CN" sz="3200" b="1" dirty="0">
                  <a:solidFill>
                    <a:srgbClr val="FF00FF"/>
                  </a:solidFill>
                  <a:latin typeface="+mn-lt"/>
                  <a:ea typeface="+mj-ea"/>
                </a:rPr>
                <a:t>= </a:t>
              </a:r>
              <a:r>
                <a:rPr lang="zh-CN" altLang="en-US" sz="3200" b="1" dirty="0">
                  <a:solidFill>
                    <a:srgbClr val="FF00FF"/>
                  </a:solidFill>
                  <a:latin typeface="+mn-lt"/>
                  <a:ea typeface="+mj-ea"/>
                </a:rPr>
                <a:t>身体长度</a:t>
              </a:r>
              <a:r>
                <a:rPr lang="en-US" altLang="zh-CN" sz="3200" b="1" dirty="0">
                  <a:solidFill>
                    <a:srgbClr val="FF00FF"/>
                  </a:solidFill>
                  <a:latin typeface="+mn-lt"/>
                  <a:ea typeface="+mj-ea"/>
                </a:rPr>
                <a:t>× </a:t>
              </a:r>
              <a:endParaRPr lang="zh-CN" altLang="en-US" sz="3200" dirty="0">
                <a:solidFill>
                  <a:srgbClr val="FF00FF"/>
                </a:solidFill>
                <a:latin typeface="+mn-lt"/>
                <a:ea typeface="+mj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35CFD7D-7918-3084-ADE8-E0E14E15709F}"/>
                    </a:ext>
                  </a:extLst>
                </p:cNvPr>
                <p:cNvSpPr txBox="1"/>
                <p:nvPr/>
              </p:nvSpPr>
              <p:spPr>
                <a:xfrm>
                  <a:off x="7297397" y="4088968"/>
                  <a:ext cx="537259" cy="10248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200" i="1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FF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200" dirty="0">
                    <a:solidFill>
                      <a:srgbClr val="FF00FF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35CFD7D-7918-3084-ADE8-E0E14E1570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7397" y="4088968"/>
                  <a:ext cx="537259" cy="102489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BA5B953E-131D-B319-DB38-2C5B8181A7DE}"/>
              </a:ext>
            </a:extLst>
          </p:cNvPr>
          <p:cNvGrpSpPr/>
          <p:nvPr/>
        </p:nvGrpSpPr>
        <p:grpSpPr>
          <a:xfrm>
            <a:off x="4066369" y="4904832"/>
            <a:ext cx="1583094" cy="620588"/>
            <a:chOff x="5386874" y="4968449"/>
            <a:chExt cx="1583094" cy="620588"/>
          </a:xfrm>
        </p:grpSpPr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D36A1BEE-27A7-A69E-7ECB-F7201C78FA8C}"/>
                </a:ext>
              </a:extLst>
            </p:cNvPr>
            <p:cNvCxnSpPr>
              <a:cxnSpLocks/>
            </p:cNvCxnSpPr>
            <p:nvPr/>
          </p:nvCxnSpPr>
          <p:spPr>
            <a:xfrm>
              <a:off x="5386874" y="4968449"/>
              <a:ext cx="158309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3F39CD47-B080-EA72-AC8A-8F2F235E1A3D}"/>
                </a:ext>
              </a:extLst>
            </p:cNvPr>
            <p:cNvCxnSpPr>
              <a:cxnSpLocks/>
            </p:cNvCxnSpPr>
            <p:nvPr/>
          </p:nvCxnSpPr>
          <p:spPr>
            <a:xfrm>
              <a:off x="6178421" y="4977780"/>
              <a:ext cx="0" cy="611257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7E209269-9C07-B41B-91E9-03CE10E3EE7F}"/>
              </a:ext>
            </a:extLst>
          </p:cNvPr>
          <p:cNvGrpSpPr/>
          <p:nvPr/>
        </p:nvGrpSpPr>
        <p:grpSpPr>
          <a:xfrm>
            <a:off x="6018058" y="5087571"/>
            <a:ext cx="424505" cy="611257"/>
            <a:chOff x="7459861" y="5151188"/>
            <a:chExt cx="424505" cy="611257"/>
          </a:xfrm>
        </p:grpSpPr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79809DFD-308F-8874-7DBF-F348A3CAA41E}"/>
                </a:ext>
              </a:extLst>
            </p:cNvPr>
            <p:cNvCxnSpPr>
              <a:cxnSpLocks/>
            </p:cNvCxnSpPr>
            <p:nvPr/>
          </p:nvCxnSpPr>
          <p:spPr>
            <a:xfrm>
              <a:off x="7459861" y="5151188"/>
              <a:ext cx="42450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1ACD24AE-CDE9-7D3F-550C-9A26F1005CB1}"/>
                </a:ext>
              </a:extLst>
            </p:cNvPr>
            <p:cNvCxnSpPr>
              <a:cxnSpLocks/>
            </p:cNvCxnSpPr>
            <p:nvPr/>
          </p:nvCxnSpPr>
          <p:spPr>
            <a:xfrm>
              <a:off x="7684594" y="5151188"/>
              <a:ext cx="0" cy="611257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80BE15C5-A3CA-25EF-1F05-0B3EC390AEF4}"/>
              </a:ext>
            </a:extLst>
          </p:cNvPr>
          <p:cNvSpPr txBox="1"/>
          <p:nvPr/>
        </p:nvSpPr>
        <p:spPr>
          <a:xfrm>
            <a:off x="4042261" y="5508804"/>
            <a:ext cx="16341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单位“</a:t>
            </a:r>
            <a:r>
              <a:rPr lang="en-US" altLang="zh-CN" sz="2400" b="1" i="0" u="none" strike="noStrike" baseline="0" dirty="0">
                <a:solidFill>
                  <a:srgbClr val="0070C0"/>
                </a:solidFill>
                <a:latin typeface="+mj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”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ECDA8A6-4145-16E9-8011-3414B534D078}"/>
              </a:ext>
            </a:extLst>
          </p:cNvPr>
          <p:cNvSpPr txBox="1"/>
          <p:nvPr/>
        </p:nvSpPr>
        <p:spPr>
          <a:xfrm>
            <a:off x="5860810" y="5726218"/>
            <a:ext cx="16341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对应分率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64" name="右大括号 63">
            <a:extLst>
              <a:ext uri="{FF2B5EF4-FFF2-40B4-BE49-F238E27FC236}">
                <a16:creationId xmlns:a16="http://schemas.microsoft.com/office/drawing/2014/main" id="{6B0FACA7-A391-A69C-E232-1E5E1B149E24}"/>
              </a:ext>
            </a:extLst>
          </p:cNvPr>
          <p:cNvSpPr/>
          <p:nvPr/>
        </p:nvSpPr>
        <p:spPr>
          <a:xfrm>
            <a:off x="7521795" y="2576145"/>
            <a:ext cx="254982" cy="1070133"/>
          </a:xfrm>
          <a:prstGeom prst="rightBrace">
            <a:avLst>
              <a:gd name="adj1" fmla="val 35274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50F4B54-0F1B-80A7-50EF-CCEB6C492173}"/>
              </a:ext>
            </a:extLst>
          </p:cNvPr>
          <p:cNvSpPr/>
          <p:nvPr/>
        </p:nvSpPr>
        <p:spPr>
          <a:xfrm>
            <a:off x="7869649" y="2687091"/>
            <a:ext cx="2390037" cy="82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怎么列式？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3D82353-4AB0-23ED-0AAC-65B55DAF3768}"/>
                  </a:ext>
                </a:extLst>
              </p:cNvPr>
              <p:cNvSpPr txBox="1"/>
              <p:nvPr/>
            </p:nvSpPr>
            <p:spPr>
              <a:xfrm>
                <a:off x="7837106" y="3588795"/>
                <a:ext cx="247378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2.1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3D82353-4AB0-23ED-0AAC-65B55DAF3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106" y="3588795"/>
                <a:ext cx="2473783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23A4052-022C-1042-3CCA-DEFB52815586}"/>
                  </a:ext>
                </a:extLst>
              </p:cNvPr>
              <p:cNvSpPr txBox="1"/>
              <p:nvPr/>
            </p:nvSpPr>
            <p:spPr>
              <a:xfrm>
                <a:off x="7878979" y="4755484"/>
                <a:ext cx="2390036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US" altLang="zh-CN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2.4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23A4052-022C-1042-3CCA-DEFB52815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979" y="4755484"/>
                <a:ext cx="2390036" cy="10143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文本框 68">
            <a:extLst>
              <a:ext uri="{FF2B5EF4-FFF2-40B4-BE49-F238E27FC236}">
                <a16:creationId xmlns:a16="http://schemas.microsoft.com/office/drawing/2014/main" id="{01DC486F-2E03-3C3D-58B2-5FFBF1EA26A8}"/>
              </a:ext>
            </a:extLst>
          </p:cNvPr>
          <p:cNvSpPr txBox="1"/>
          <p:nvPr/>
        </p:nvSpPr>
        <p:spPr>
          <a:xfrm>
            <a:off x="7920852" y="5867155"/>
            <a:ext cx="2390037" cy="6601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怎样计算？</a:t>
            </a:r>
          </a:p>
        </p:txBody>
      </p:sp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61" grpId="0"/>
      <p:bldP spid="63" grpId="0"/>
      <p:bldP spid="64" grpId="0" animBg="1"/>
      <p:bldP spid="65" grpId="0" animBg="1"/>
      <p:bldP spid="66" grpId="0"/>
      <p:bldP spid="68" grpId="0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6FF5FB-7204-56DF-B443-707614DFD419}"/>
                  </a:ext>
                </a:extLst>
              </p:cNvPr>
              <p:cNvSpPr txBox="1"/>
              <p:nvPr/>
            </p:nvSpPr>
            <p:spPr>
              <a:xfrm>
                <a:off x="951115" y="500363"/>
                <a:ext cx="247378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e>
                      </m:d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 2.1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6FF5FB-7204-56DF-B443-707614DFD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115" y="500363"/>
                <a:ext cx="2473783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C4C75714-9833-C858-04A9-DE851280BA2B}"/>
              </a:ext>
            </a:extLst>
          </p:cNvPr>
          <p:cNvSpPr txBox="1"/>
          <p:nvPr/>
        </p:nvSpPr>
        <p:spPr>
          <a:xfrm>
            <a:off x="1033365" y="1816748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方法一：把小数化成分数。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05C78E-9FE0-B459-F9CA-DF5066E22EA7}"/>
              </a:ext>
            </a:extLst>
          </p:cNvPr>
          <p:cNvSpPr txBox="1"/>
          <p:nvPr/>
        </p:nvSpPr>
        <p:spPr>
          <a:xfrm>
            <a:off x="2855167" y="686664"/>
            <a:ext cx="5776912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400" b="1" kern="0" dirty="0">
                <a:solidFill>
                  <a:srgbClr val="006443"/>
                </a:solidFill>
                <a:latin typeface="+mn-ea"/>
                <a:ea typeface="+mn-ea"/>
              </a:rPr>
              <a:t>先尝试计算，再汇报交流。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B299F07-7D53-DADF-055F-3F7DB4E87C4F}"/>
                  </a:ext>
                </a:extLst>
              </p:cNvPr>
              <p:cNvSpPr txBox="1"/>
              <p:nvPr/>
            </p:nvSpPr>
            <p:spPr>
              <a:xfrm>
                <a:off x="1433629" y="2749041"/>
                <a:ext cx="177342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2.1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B299F07-7D53-DADF-055F-3F7DB4E87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629" y="2749041"/>
                <a:ext cx="1773423" cy="10143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775E10B-189B-9625-E669-F4672A82767D}"/>
                  </a:ext>
                </a:extLst>
              </p:cNvPr>
              <p:cNvSpPr txBox="1"/>
              <p:nvPr/>
            </p:nvSpPr>
            <p:spPr>
              <a:xfrm>
                <a:off x="2658616" y="2749041"/>
                <a:ext cx="2118658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775E10B-189B-9625-E669-F4672A827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616" y="2749041"/>
                <a:ext cx="2118658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D6CEAB5-6C41-7550-FBF3-3E2A8F69476F}"/>
                  </a:ext>
                </a:extLst>
              </p:cNvPr>
              <p:cNvSpPr txBox="1"/>
              <p:nvPr/>
            </p:nvSpPr>
            <p:spPr>
              <a:xfrm>
                <a:off x="4233963" y="2749041"/>
                <a:ext cx="2323930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 </m:t>
                      </m:r>
                      <m:d>
                        <m:d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dm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D6CEAB5-6C41-7550-FBF3-3E2A8F694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963" y="2749041"/>
                <a:ext cx="2323930" cy="10143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FF18A0D7-BDC7-BEE9-F3AA-F006AE2D091B}"/>
              </a:ext>
            </a:extLst>
          </p:cNvPr>
          <p:cNvSpPr txBox="1"/>
          <p:nvPr/>
        </p:nvSpPr>
        <p:spPr>
          <a:xfrm>
            <a:off x="1033365" y="4093417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方法二：把分数化成小数。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7E3C3F9-CD40-5A3F-23CB-903E13CC9DB8}"/>
                  </a:ext>
                </a:extLst>
              </p:cNvPr>
              <p:cNvSpPr txBox="1"/>
              <p:nvPr/>
            </p:nvSpPr>
            <p:spPr>
              <a:xfrm>
                <a:off x="1342696" y="5025710"/>
                <a:ext cx="177342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2.1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7E3C3F9-CD40-5A3F-23CB-903E13CC9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696" y="5025710"/>
                <a:ext cx="1773423" cy="1014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FB637BCA-DC92-EF2B-9526-B7440ADB545D}"/>
              </a:ext>
            </a:extLst>
          </p:cNvPr>
          <p:cNvSpPr txBox="1"/>
          <p:nvPr/>
        </p:nvSpPr>
        <p:spPr>
          <a:xfrm>
            <a:off x="2658615" y="5314961"/>
            <a:ext cx="24732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</a:rPr>
              <a:t>= 2.1×0.75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41A6C12-5185-B277-90AE-3175D7198DD7}"/>
              </a:ext>
            </a:extLst>
          </p:cNvPr>
          <p:cNvSpPr txBox="1"/>
          <p:nvPr/>
        </p:nvSpPr>
        <p:spPr>
          <a:xfrm>
            <a:off x="4795327" y="5314963"/>
            <a:ext cx="29024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</a:rPr>
              <a:t>= 1.575</a:t>
            </a:r>
            <a:r>
              <a:rPr lang="zh-CN" altLang="en-US" sz="3200" dirty="0">
                <a:solidFill>
                  <a:srgbClr val="FF0000"/>
                </a:solidFill>
              </a:rPr>
              <a:t>（</a:t>
            </a:r>
            <a:r>
              <a:rPr lang="en-US" altLang="zh-CN" sz="3200" dirty="0">
                <a:solidFill>
                  <a:srgbClr val="FF0000"/>
                </a:solidFill>
                <a:latin typeface="+mj-lt"/>
              </a:rPr>
              <a:t>dm</a:t>
            </a:r>
            <a:r>
              <a:rPr lang="zh-CN" altLang="en-US" sz="3200" dirty="0">
                <a:solidFill>
                  <a:srgbClr val="FF000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755060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3" grpId="0"/>
      <p:bldP spid="14" grpId="0"/>
      <p:bldP spid="18" grpId="0"/>
      <p:bldP spid="19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B243AA9-A8C8-50ED-BCB8-D6A2E8F98594}"/>
                  </a:ext>
                </a:extLst>
              </p:cNvPr>
              <p:cNvSpPr txBox="1"/>
              <p:nvPr/>
            </p:nvSpPr>
            <p:spPr>
              <a:xfrm>
                <a:off x="750384" y="388391"/>
                <a:ext cx="2390036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2</m:t>
                          </m:r>
                        </m:e>
                      </m:d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 2.4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6B243AA9-A8C8-50ED-BCB8-D6A2E8F98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84" y="388391"/>
                <a:ext cx="2390036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B17C7B87-D04B-24DC-1D89-226CD1F4EC0E}"/>
              </a:ext>
            </a:extLst>
          </p:cNvPr>
          <p:cNvSpPr txBox="1"/>
          <p:nvPr/>
        </p:nvSpPr>
        <p:spPr>
          <a:xfrm>
            <a:off x="2744547" y="557539"/>
            <a:ext cx="5021262" cy="6760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400" b="1" kern="0" dirty="0">
                <a:solidFill>
                  <a:srgbClr val="006443"/>
                </a:solidFill>
                <a:latin typeface="+mn-ea"/>
                <a:ea typeface="+mn-ea"/>
              </a:rPr>
              <a:t>用你喜欢的方法算一算。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26014BD7-F92D-111B-09B7-C9ED0CA345E9}"/>
              </a:ext>
            </a:extLst>
          </p:cNvPr>
          <p:cNvGrpSpPr/>
          <p:nvPr/>
        </p:nvGrpSpPr>
        <p:grpSpPr>
          <a:xfrm>
            <a:off x="941780" y="1297195"/>
            <a:ext cx="7326014" cy="1962597"/>
            <a:chOff x="969773" y="1325188"/>
            <a:chExt cx="7326014" cy="19625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F4D4651D-1066-CFB5-0974-B512A485033D}"/>
                    </a:ext>
                  </a:extLst>
                </p:cNvPr>
                <p:cNvSpPr txBox="1"/>
                <p:nvPr/>
              </p:nvSpPr>
              <p:spPr>
                <a:xfrm>
                  <a:off x="969773" y="1806649"/>
                  <a:ext cx="7326014" cy="10175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①</m:t>
                        </m:r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2.4</m:t>
                        </m:r>
                        <m:r>
                          <m:rPr>
                            <m:nor/>
                          </m:rPr>
                          <a:rPr lang="en-US" altLang="zh-CN" sz="3200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12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5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1</m:t>
                        </m:r>
                        <m:f>
                          <m:f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dm</m:t>
                            </m:r>
                          </m:e>
                        </m:d>
                      </m:oMath>
                    </m:oMathPara>
                  </a14:m>
                  <a:endParaRPr lang="zh-CN" altLang="en-US" sz="32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F4D4651D-1066-CFB5-0974-B512A48503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773" y="1806649"/>
                  <a:ext cx="7326014" cy="101752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437F91B8-9BA8-90C7-D3A6-FCA9326DA314}"/>
                </a:ext>
              </a:extLst>
            </p:cNvPr>
            <p:cNvCxnSpPr/>
            <p:nvPr/>
          </p:nvCxnSpPr>
          <p:spPr>
            <a:xfrm>
              <a:off x="3153264" y="1940907"/>
              <a:ext cx="377477" cy="30123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97B88094-E4FB-2069-0945-75F42252CAE6}"/>
                </a:ext>
              </a:extLst>
            </p:cNvPr>
            <p:cNvCxnSpPr/>
            <p:nvPr/>
          </p:nvCxnSpPr>
          <p:spPr>
            <a:xfrm>
              <a:off x="3931665" y="2525849"/>
              <a:ext cx="377477" cy="30123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61964A7-E8B9-99CE-C7BB-C19887476913}"/>
                </a:ext>
              </a:extLst>
            </p:cNvPr>
            <p:cNvSpPr txBox="1"/>
            <p:nvPr/>
          </p:nvSpPr>
          <p:spPr>
            <a:xfrm>
              <a:off x="3153264" y="1325188"/>
              <a:ext cx="43052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0" u="none" strike="noStrike" baseline="0" dirty="0">
                  <a:solidFill>
                    <a:srgbClr val="0070C0"/>
                  </a:solidFill>
                  <a:latin typeface="+mn-lt"/>
                </a:rPr>
                <a:t>3</a:t>
              </a:r>
              <a:endParaRPr lang="zh-CN" altLang="en-US" sz="32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2606ACC-ED3D-C4DD-5A54-DC51FBDEF0D9}"/>
                </a:ext>
              </a:extLst>
            </p:cNvPr>
            <p:cNvSpPr txBox="1"/>
            <p:nvPr/>
          </p:nvSpPr>
          <p:spPr>
            <a:xfrm>
              <a:off x="3905141" y="2703010"/>
              <a:ext cx="43052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0" u="none" strike="noStrike" baseline="0" dirty="0">
                  <a:solidFill>
                    <a:srgbClr val="0070C0"/>
                  </a:solidFill>
                  <a:latin typeface="+mn-lt"/>
                </a:rPr>
                <a:t>1</a:t>
              </a:r>
              <a:endParaRPr lang="zh-CN" altLang="en-US" sz="3200" b="1" dirty="0">
                <a:solidFill>
                  <a:srgbClr val="0070C0"/>
                </a:solidFill>
                <a:latin typeface="+mn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BBA90460-1AB6-397C-964D-0DD399D4E1D9}"/>
                  </a:ext>
                </a:extLst>
              </p:cNvPr>
              <p:cNvSpPr txBox="1"/>
              <p:nvPr/>
            </p:nvSpPr>
            <p:spPr>
              <a:xfrm>
                <a:off x="941780" y="3430174"/>
                <a:ext cx="7521081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②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2.4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=2.4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0.75=1.8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dm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BBA90460-1AB6-397C-964D-0DD399D4E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780" y="3430174"/>
                <a:ext cx="7521081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组合 67">
            <a:extLst>
              <a:ext uri="{FF2B5EF4-FFF2-40B4-BE49-F238E27FC236}">
                <a16:creationId xmlns:a16="http://schemas.microsoft.com/office/drawing/2014/main" id="{A401257D-9CD3-F01F-88DF-22E48FF0163F}"/>
              </a:ext>
            </a:extLst>
          </p:cNvPr>
          <p:cNvGrpSpPr/>
          <p:nvPr/>
        </p:nvGrpSpPr>
        <p:grpSpPr>
          <a:xfrm>
            <a:off x="941780" y="4786098"/>
            <a:ext cx="7326014" cy="1729944"/>
            <a:chOff x="969773" y="4814091"/>
            <a:chExt cx="7326014" cy="172994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EEB4C813-B951-23A4-291F-C31C7AAB812C}"/>
                    </a:ext>
                  </a:extLst>
                </p:cNvPr>
                <p:cNvSpPr txBox="1"/>
                <p:nvPr/>
              </p:nvSpPr>
              <p:spPr>
                <a:xfrm>
                  <a:off x="969773" y="5025711"/>
                  <a:ext cx="7326014" cy="10143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zh-CN" alt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③</m:t>
                        </m:r>
                        <m:r>
                          <a:rPr lang="en-US" altLang="zh-CN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2.4</m:t>
                        </m:r>
                        <m:r>
                          <m:rPr>
                            <m:nor/>
                          </m:rPr>
                          <a:rPr lang="en-US" altLang="zh-CN" sz="3200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i="0">
                            <a:solidFill>
                              <a:srgbClr val="FF0000"/>
                            </a:solidFill>
                            <a:latin typeface="+mj-lt"/>
                          </a:rPr>
                          <m:t>=2.4</m:t>
                        </m:r>
                        <m:r>
                          <m:rPr>
                            <m:nor/>
                          </m:rPr>
                          <a:rPr lang="en-US" altLang="zh-CN" sz="3200" i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3200" i="1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2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=1.8</m:t>
                        </m:r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altLang="zh-CN" sz="32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dm</m:t>
                            </m:r>
                          </m:e>
                        </m:d>
                      </m:oMath>
                    </m:oMathPara>
                  </a14:m>
                  <a:endParaRPr lang="zh-CN" altLang="en-US" sz="32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EEB4C813-B951-23A4-291F-C31C7AAB81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773" y="5025711"/>
                  <a:ext cx="7326014" cy="101431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86089362-2947-D338-4807-BBC7B5F17084}"/>
                </a:ext>
              </a:extLst>
            </p:cNvPr>
            <p:cNvCxnSpPr>
              <a:cxnSpLocks/>
            </p:cNvCxnSpPr>
            <p:nvPr/>
          </p:nvCxnSpPr>
          <p:spPr>
            <a:xfrm>
              <a:off x="2773306" y="5465433"/>
              <a:ext cx="651049" cy="30942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24674A71-AA7D-90DC-A2B7-A932A29DE896}"/>
                </a:ext>
              </a:extLst>
            </p:cNvPr>
            <p:cNvCxnSpPr/>
            <p:nvPr/>
          </p:nvCxnSpPr>
          <p:spPr>
            <a:xfrm>
              <a:off x="3716402" y="5738789"/>
              <a:ext cx="377477" cy="30123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551B604C-FE78-9114-DC0F-456C0EF6E6E5}"/>
                </a:ext>
              </a:extLst>
            </p:cNvPr>
            <p:cNvSpPr txBox="1"/>
            <p:nvPr/>
          </p:nvSpPr>
          <p:spPr>
            <a:xfrm>
              <a:off x="2705577" y="4814091"/>
              <a:ext cx="78650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b="1" i="0" u="none" strike="noStrike" baseline="0" dirty="0">
                  <a:solidFill>
                    <a:srgbClr val="0070C0"/>
                  </a:solidFill>
                  <a:latin typeface="+mn-lt"/>
                </a:rPr>
                <a:t>0.6</a:t>
              </a:r>
              <a:endParaRPr lang="zh-CN" altLang="en-US" sz="3200" b="1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44FE5E1B-4D9B-687C-5A22-97301E213431}"/>
                </a:ext>
              </a:extLst>
            </p:cNvPr>
            <p:cNvSpPr txBox="1"/>
            <p:nvPr/>
          </p:nvSpPr>
          <p:spPr>
            <a:xfrm>
              <a:off x="3670570" y="5959260"/>
              <a:ext cx="43052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i="0" u="none" strike="noStrike" baseline="0" dirty="0">
                  <a:solidFill>
                    <a:srgbClr val="0070C0"/>
                  </a:solidFill>
                  <a:latin typeface="+mn-lt"/>
                </a:rPr>
                <a:t>1</a:t>
              </a:r>
              <a:endParaRPr lang="zh-CN" altLang="en-US" sz="3200" b="1" dirty="0">
                <a:solidFill>
                  <a:srgbClr val="0070C0"/>
                </a:solidFill>
                <a:latin typeface="+mn-lt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1F1C3EF7-6385-D893-DB5F-BBF625D3BAA2}"/>
              </a:ext>
            </a:extLst>
          </p:cNvPr>
          <p:cNvGrpSpPr/>
          <p:nvPr/>
        </p:nvGrpSpPr>
        <p:grpSpPr>
          <a:xfrm>
            <a:off x="8051042" y="2257381"/>
            <a:ext cx="3559717" cy="2109345"/>
            <a:chOff x="8051042" y="2593286"/>
            <a:chExt cx="3559717" cy="2109345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5BAE972B-1B48-E024-D233-D0A062E4F3B6}"/>
                </a:ext>
              </a:extLst>
            </p:cNvPr>
            <p:cNvSpPr txBox="1"/>
            <p:nvPr/>
          </p:nvSpPr>
          <p:spPr>
            <a:xfrm>
              <a:off x="8149944" y="2963946"/>
              <a:ext cx="3445328" cy="14811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4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r>
                <a:rPr lang="zh-CN" altLang="en-US" dirty="0"/>
                <a:t>对比这三种计算方法，哪一种算法比较简便？为什么？</a:t>
              </a: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198B415A-235D-1D77-8FEE-7B43054F7D9F}"/>
                </a:ext>
              </a:extLst>
            </p:cNvPr>
            <p:cNvSpPr/>
            <p:nvPr/>
          </p:nvSpPr>
          <p:spPr>
            <a:xfrm>
              <a:off x="8051042" y="2593286"/>
              <a:ext cx="3559717" cy="2109345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5" name="图片 74">
            <a:extLst>
              <a:ext uri="{FF2B5EF4-FFF2-40B4-BE49-F238E27FC236}">
                <a16:creationId xmlns:a16="http://schemas.microsoft.com/office/drawing/2014/main" id="{4F26EE49-773C-8153-17B3-0EBDB8D902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8171" y="5504016"/>
            <a:ext cx="1016037" cy="1016037"/>
          </a:xfrm>
          <a:prstGeom prst="rect">
            <a:avLst/>
          </a:prstGeom>
        </p:spPr>
      </p:pic>
      <p:sp>
        <p:nvSpPr>
          <p:cNvPr id="78" name="文本框 77">
            <a:extLst>
              <a:ext uri="{FF2B5EF4-FFF2-40B4-BE49-F238E27FC236}">
                <a16:creationId xmlns:a16="http://schemas.microsoft.com/office/drawing/2014/main" id="{73AD87A3-73DE-0641-9E34-1C3DCBBB877B}"/>
              </a:ext>
            </a:extLst>
          </p:cNvPr>
          <p:cNvSpPr txBox="1"/>
          <p:nvPr/>
        </p:nvSpPr>
        <p:spPr>
          <a:xfrm>
            <a:off x="7204138" y="5172121"/>
            <a:ext cx="486034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kern="0" dirty="0">
                <a:solidFill>
                  <a:srgbClr val="0070C0"/>
                </a:solidFill>
                <a:latin typeface="+mn-lt"/>
                <a:ea typeface="+mj-ea"/>
              </a:rPr>
              <a:t>能约分的先约分再计算！</a:t>
            </a:r>
          </a:p>
        </p:txBody>
      </p:sp>
    </p:spTree>
    <p:extLst>
      <p:ext uri="{BB962C8B-B14F-4D97-AF65-F5344CB8AC3E}">
        <p14:creationId xmlns:p14="http://schemas.microsoft.com/office/powerpoint/2010/main" val="105201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FFDF22-67F9-5DD9-AB1C-39C6F4645A62}"/>
              </a:ext>
            </a:extLst>
          </p:cNvPr>
          <p:cNvSpPr txBox="1"/>
          <p:nvPr/>
        </p:nvSpPr>
        <p:spPr>
          <a:xfrm>
            <a:off x="2949831" y="1407209"/>
            <a:ext cx="4142792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能简便计算吗？</a:t>
            </a:r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C4F4F47C-ABC2-DD99-A772-565D3EFEAC70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考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E8F2A321-4A21-1A1C-2AE0-8181605930AC}"/>
                  </a:ext>
                </a:extLst>
              </p:cNvPr>
              <p:cNvSpPr txBox="1"/>
              <p:nvPr/>
            </p:nvSpPr>
            <p:spPr>
              <a:xfrm>
                <a:off x="923124" y="1246812"/>
                <a:ext cx="247378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2.1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E8F2A321-4A21-1A1C-2AE0-818160593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24" y="1246812"/>
                <a:ext cx="2473783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3F833902-93C8-7765-55FA-5B37FC4A34F0}"/>
              </a:ext>
            </a:extLst>
          </p:cNvPr>
          <p:cNvSpPr txBox="1"/>
          <p:nvPr/>
        </p:nvSpPr>
        <p:spPr>
          <a:xfrm>
            <a:off x="1487069" y="2886247"/>
            <a:ext cx="773740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+mn-ea"/>
              </a:rPr>
              <a:t>不能。因为 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2.1 </a:t>
            </a: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+mn-ea"/>
              </a:rPr>
              <a:t>无法与分母 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+mn-ea"/>
              </a:rPr>
              <a:t> 约分。</a:t>
            </a:r>
          </a:p>
        </p:txBody>
      </p:sp>
    </p:spTree>
    <p:extLst>
      <p:ext uri="{BB962C8B-B14F-4D97-AF65-F5344CB8AC3E}">
        <p14:creationId xmlns:p14="http://schemas.microsoft.com/office/powerpoint/2010/main" val="1279131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085CBBF1-87EC-8A97-FC4B-DD84F623E94E}"/>
              </a:ext>
            </a:extLst>
          </p:cNvPr>
          <p:cNvSpPr/>
          <p:nvPr/>
        </p:nvSpPr>
        <p:spPr>
          <a:xfrm>
            <a:off x="8005665" y="1761230"/>
            <a:ext cx="410547" cy="1027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5AF696-79E6-5648-1925-357D21728411}"/>
              </a:ext>
            </a:extLst>
          </p:cNvPr>
          <p:cNvSpPr txBox="1"/>
          <p:nvPr/>
        </p:nvSpPr>
        <p:spPr>
          <a:xfrm>
            <a:off x="621676" y="345783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4F4121-214A-21CA-5711-D4B3B96456D9}"/>
              </a:ext>
            </a:extLst>
          </p:cNvPr>
          <p:cNvSpPr txBox="1"/>
          <p:nvPr/>
        </p:nvSpPr>
        <p:spPr>
          <a:xfrm>
            <a:off x="699796" y="828709"/>
            <a:ext cx="4142792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计算下面各题。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6ECA2EC-9128-985A-13AE-9E6C7D2BF07D}"/>
                  </a:ext>
                </a:extLst>
              </p:cNvPr>
              <p:cNvSpPr txBox="1"/>
              <p:nvPr/>
            </p:nvSpPr>
            <p:spPr bwMode="auto">
              <a:xfrm>
                <a:off x="794103" y="1761230"/>
                <a:ext cx="1725161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1.2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6ECA2EC-9128-985A-13AE-9E6C7D2BF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4103" y="1761230"/>
                <a:ext cx="1725161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5F12BBA-8CB1-A16D-21A9-2390D69EF40D}"/>
                  </a:ext>
                </a:extLst>
              </p:cNvPr>
              <p:cNvSpPr txBox="1"/>
              <p:nvPr/>
            </p:nvSpPr>
            <p:spPr bwMode="auto">
              <a:xfrm>
                <a:off x="3835882" y="1761230"/>
                <a:ext cx="1725161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2.5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5F12BBA-8CB1-A16D-21A9-2390D69EF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5882" y="1761230"/>
                <a:ext cx="1725161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2C39A16-8A4C-6F5B-9456-9335B6213E7D}"/>
                  </a:ext>
                </a:extLst>
              </p:cNvPr>
              <p:cNvSpPr txBox="1"/>
              <p:nvPr/>
            </p:nvSpPr>
            <p:spPr bwMode="auto">
              <a:xfrm>
                <a:off x="7143084" y="1761230"/>
                <a:ext cx="1725161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1.4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2C39A16-8A4C-6F5B-9456-9335B6213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3084" y="1761230"/>
                <a:ext cx="1725161" cy="10275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E6A8DAE-931F-ED4B-8D2E-E83AED54D2A1}"/>
                  </a:ext>
                </a:extLst>
              </p:cNvPr>
              <p:cNvSpPr txBox="1"/>
              <p:nvPr/>
            </p:nvSpPr>
            <p:spPr bwMode="auto">
              <a:xfrm>
                <a:off x="9919440" y="1761230"/>
                <a:ext cx="1725161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2.4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E6A8DAE-931F-ED4B-8D2E-E83AED54D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19440" y="1761230"/>
                <a:ext cx="1725161" cy="1027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79BEAE0B-6112-CA38-D77F-181A9900E869}"/>
              </a:ext>
            </a:extLst>
          </p:cNvPr>
          <p:cNvSpPr txBox="1"/>
          <p:nvPr/>
        </p:nvSpPr>
        <p:spPr>
          <a:xfrm>
            <a:off x="1126672" y="4259430"/>
            <a:ext cx="1025667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pPr algn="l"/>
            <a:r>
              <a:rPr lang="zh-CN" altLang="en-US" sz="3200" dirty="0"/>
              <a:t>观察这几道题中分数与小数的数据特征，思考哪些题目可以用简便算法计算，哪些题目只能用一般算法计算。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2AFB0D-D21B-A171-A650-0BD7E0285123}"/>
              </a:ext>
            </a:extLst>
          </p:cNvPr>
          <p:cNvSpPr txBox="1"/>
          <p:nvPr/>
        </p:nvSpPr>
        <p:spPr>
          <a:xfrm>
            <a:off x="407071" y="2830743"/>
            <a:ext cx="321420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①把小数转化成分数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1AA44C2-4DEF-B029-BB66-74C3DD085196}"/>
              </a:ext>
            </a:extLst>
          </p:cNvPr>
          <p:cNvSpPr txBox="1"/>
          <p:nvPr/>
        </p:nvSpPr>
        <p:spPr>
          <a:xfrm>
            <a:off x="407070" y="3415041"/>
            <a:ext cx="321420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②把分数转化成小数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B65EC9C-E24C-E594-F1A2-D99F50D62583}"/>
              </a:ext>
            </a:extLst>
          </p:cNvPr>
          <p:cNvSpPr txBox="1"/>
          <p:nvPr/>
        </p:nvSpPr>
        <p:spPr>
          <a:xfrm>
            <a:off x="3775424" y="2830743"/>
            <a:ext cx="214951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先约分再计算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0AE3E90-6223-BBDC-B9B0-1839EC668A15}"/>
              </a:ext>
            </a:extLst>
          </p:cNvPr>
          <p:cNvSpPr txBox="1"/>
          <p:nvPr/>
        </p:nvSpPr>
        <p:spPr>
          <a:xfrm>
            <a:off x="6751889" y="1263200"/>
            <a:ext cx="344647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分数不能化成有限小数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D0C1B06-D872-268D-AAD9-86DFA1B74DAB}"/>
              </a:ext>
            </a:extLst>
          </p:cNvPr>
          <p:cNvSpPr txBox="1"/>
          <p:nvPr/>
        </p:nvSpPr>
        <p:spPr>
          <a:xfrm>
            <a:off x="6970967" y="3119762"/>
            <a:ext cx="1930437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dirty="0"/>
              <a:t>只能把小数转化成分数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9767784-33E9-3878-D006-6F81D476ADBA}"/>
              </a:ext>
            </a:extLst>
          </p:cNvPr>
          <p:cNvGrpSpPr/>
          <p:nvPr/>
        </p:nvGrpSpPr>
        <p:grpSpPr>
          <a:xfrm>
            <a:off x="7218982" y="2646441"/>
            <a:ext cx="576000" cy="540000"/>
            <a:chOff x="7459860" y="5151188"/>
            <a:chExt cx="576000" cy="540000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1C46459-F06C-6CBC-6BA9-D145AFAC35D5}"/>
                </a:ext>
              </a:extLst>
            </p:cNvPr>
            <p:cNvCxnSpPr>
              <a:cxnSpLocks/>
            </p:cNvCxnSpPr>
            <p:nvPr/>
          </p:nvCxnSpPr>
          <p:spPr>
            <a:xfrm>
              <a:off x="7459860" y="5151188"/>
              <a:ext cx="576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451FF693-408D-7BD5-79C5-23A797A87AF9}"/>
                </a:ext>
              </a:extLst>
            </p:cNvPr>
            <p:cNvCxnSpPr>
              <a:cxnSpLocks/>
            </p:cNvCxnSpPr>
            <p:nvPr/>
          </p:nvCxnSpPr>
          <p:spPr>
            <a:xfrm>
              <a:off x="7777902" y="5151188"/>
              <a:ext cx="0" cy="54000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369BA9D-E9A6-4749-BCE4-7129F3F23501}"/>
              </a:ext>
            </a:extLst>
          </p:cNvPr>
          <p:cNvSpPr txBox="1"/>
          <p:nvPr/>
        </p:nvSpPr>
        <p:spPr>
          <a:xfrm>
            <a:off x="9719024" y="2858735"/>
            <a:ext cx="214951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rgbClr val="0000FF"/>
                </a:solidFill>
                <a:latin typeface="+mn-lt"/>
                <a:ea typeface="+mj-ea"/>
              </a:rPr>
              <a:t>先约分再计算</a:t>
            </a:r>
          </a:p>
        </p:txBody>
      </p:sp>
    </p:spTree>
    <p:extLst>
      <p:ext uri="{BB962C8B-B14F-4D97-AF65-F5344CB8AC3E}">
        <p14:creationId xmlns:p14="http://schemas.microsoft.com/office/powerpoint/2010/main" val="13078438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/>
      <p:bldP spid="13" grpId="0"/>
      <p:bldP spid="14" grpId="0"/>
      <p:bldP spid="15" grpId="0"/>
      <p:bldP spid="17" grpId="0"/>
      <p:bldP spid="19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421206-C88A-8E0F-3152-1D0492730590}"/>
              </a:ext>
            </a:extLst>
          </p:cNvPr>
          <p:cNvSpPr txBox="1"/>
          <p:nvPr/>
        </p:nvSpPr>
        <p:spPr>
          <a:xfrm>
            <a:off x="621676" y="345783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E30B4D-6AA8-C6BD-8B0B-187E4ABEFF07}"/>
              </a:ext>
            </a:extLst>
          </p:cNvPr>
          <p:cNvSpPr txBox="1"/>
          <p:nvPr/>
        </p:nvSpPr>
        <p:spPr>
          <a:xfrm>
            <a:off x="699796" y="828709"/>
            <a:ext cx="4142792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计算下面各题。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10F083C-AC95-E31E-36E6-2F0561EA2ABF}"/>
                  </a:ext>
                </a:extLst>
              </p:cNvPr>
              <p:cNvSpPr txBox="1"/>
              <p:nvPr/>
            </p:nvSpPr>
            <p:spPr bwMode="auto">
              <a:xfrm>
                <a:off x="794103" y="1761230"/>
                <a:ext cx="1725161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1.2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10F083C-AC95-E31E-36E6-2F0561EA2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4103" y="1761230"/>
                <a:ext cx="1725161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8AD9066-AF39-40A1-941D-6B2A437BC10A}"/>
                  </a:ext>
                </a:extLst>
              </p:cNvPr>
              <p:cNvSpPr txBox="1"/>
              <p:nvPr/>
            </p:nvSpPr>
            <p:spPr bwMode="auto">
              <a:xfrm>
                <a:off x="3835882" y="1761230"/>
                <a:ext cx="1725161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2.5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8AD9066-AF39-40A1-941D-6B2A437BC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5882" y="1761230"/>
                <a:ext cx="1725161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94FA476-3B8E-4C43-3832-69C58F2FA926}"/>
                  </a:ext>
                </a:extLst>
              </p:cNvPr>
              <p:cNvSpPr txBox="1"/>
              <p:nvPr/>
            </p:nvSpPr>
            <p:spPr bwMode="auto">
              <a:xfrm>
                <a:off x="9919440" y="1761230"/>
                <a:ext cx="1725161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2.4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94FA476-3B8E-4C43-3832-69C58F2FA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19440" y="1761230"/>
                <a:ext cx="1725161" cy="1027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57325926-C43F-D6AD-80C3-C95807F92464}"/>
              </a:ext>
            </a:extLst>
          </p:cNvPr>
          <p:cNvSpPr txBox="1"/>
          <p:nvPr/>
        </p:nvSpPr>
        <p:spPr bwMode="auto">
          <a:xfrm>
            <a:off x="457107" y="3500511"/>
            <a:ext cx="21648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1.2×0.6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1EC735C-A8DB-8E19-EFA3-7FB613F315F9}"/>
              </a:ext>
            </a:extLst>
          </p:cNvPr>
          <p:cNvSpPr txBox="1"/>
          <p:nvPr/>
        </p:nvSpPr>
        <p:spPr bwMode="auto">
          <a:xfrm>
            <a:off x="457107" y="5169090"/>
            <a:ext cx="1455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0.72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E791BED-4549-B8D7-3815-6D8F43C3C900}"/>
                  </a:ext>
                </a:extLst>
              </p:cNvPr>
              <p:cNvSpPr txBox="1"/>
              <p:nvPr/>
            </p:nvSpPr>
            <p:spPr bwMode="auto">
              <a:xfrm>
                <a:off x="3462656" y="3284137"/>
                <a:ext cx="2098387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2.5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E791BED-4549-B8D7-3815-6D8F43C3C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2656" y="3284137"/>
                <a:ext cx="2098387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55CC052-A134-4A54-BE5F-7BE5BF5A17B2}"/>
              </a:ext>
            </a:extLst>
          </p:cNvPr>
          <p:cNvCxnSpPr>
            <a:cxnSpLocks/>
          </p:cNvCxnSpPr>
          <p:nvPr/>
        </p:nvCxnSpPr>
        <p:spPr>
          <a:xfrm>
            <a:off x="3978129" y="3680938"/>
            <a:ext cx="584540" cy="4043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C980D5EE-800C-87FC-0775-2486BB5C5D3F}"/>
              </a:ext>
            </a:extLst>
          </p:cNvPr>
          <p:cNvCxnSpPr/>
          <p:nvPr/>
        </p:nvCxnSpPr>
        <p:spPr>
          <a:xfrm>
            <a:off x="4748032" y="399785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3D8996B-7BF0-487C-FE83-A3B1DCAF0CFD}"/>
              </a:ext>
            </a:extLst>
          </p:cNvPr>
          <p:cNvSpPr txBox="1"/>
          <p:nvPr/>
        </p:nvSpPr>
        <p:spPr>
          <a:xfrm>
            <a:off x="3959467" y="3077493"/>
            <a:ext cx="823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0.5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E17F11-D465-0DBA-9F67-57855F5F7267}"/>
              </a:ext>
            </a:extLst>
          </p:cNvPr>
          <p:cNvSpPr txBox="1"/>
          <p:nvPr/>
        </p:nvSpPr>
        <p:spPr>
          <a:xfrm>
            <a:off x="4779433" y="4270114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1A53E9B-7BC2-BB90-4E6A-F9E2547AFBDD}"/>
              </a:ext>
            </a:extLst>
          </p:cNvPr>
          <p:cNvSpPr txBox="1"/>
          <p:nvPr/>
        </p:nvSpPr>
        <p:spPr bwMode="auto">
          <a:xfrm>
            <a:off x="3461564" y="5169090"/>
            <a:ext cx="1455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1.5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C7CBF45-E90C-A861-3524-8D41B89824C0}"/>
                  </a:ext>
                </a:extLst>
              </p:cNvPr>
              <p:cNvSpPr txBox="1"/>
              <p:nvPr/>
            </p:nvSpPr>
            <p:spPr bwMode="auto">
              <a:xfrm>
                <a:off x="6739077" y="3284137"/>
                <a:ext cx="2098387" cy="1014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C7CBF45-E90C-A861-3524-8D41B8982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9077" y="3284137"/>
                <a:ext cx="2098387" cy="10149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877F24CB-95C0-9386-E0BD-750E6307C9B1}"/>
              </a:ext>
            </a:extLst>
          </p:cNvPr>
          <p:cNvCxnSpPr>
            <a:cxnSpLocks/>
          </p:cNvCxnSpPr>
          <p:nvPr/>
        </p:nvCxnSpPr>
        <p:spPr>
          <a:xfrm>
            <a:off x="7760302" y="3364763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CB1E114-341C-BB2C-E1B2-20453EADFC98}"/>
              </a:ext>
            </a:extLst>
          </p:cNvPr>
          <p:cNvCxnSpPr/>
          <p:nvPr/>
        </p:nvCxnSpPr>
        <p:spPr>
          <a:xfrm>
            <a:off x="7153866" y="3932361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F763B1F8-7814-07B5-4E78-F742EC665085}"/>
              </a:ext>
            </a:extLst>
          </p:cNvPr>
          <p:cNvSpPr txBox="1"/>
          <p:nvPr/>
        </p:nvSpPr>
        <p:spPr>
          <a:xfrm>
            <a:off x="7690533" y="2727976"/>
            <a:ext cx="475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10AE6F1-B9E8-A8C5-0C51-5E8EDBA9D51D}"/>
              </a:ext>
            </a:extLst>
          </p:cNvPr>
          <p:cNvSpPr txBox="1"/>
          <p:nvPr/>
        </p:nvSpPr>
        <p:spPr>
          <a:xfrm>
            <a:off x="7181059" y="4186688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0740CD7-B78C-2434-C5BD-5E1BE9390FD3}"/>
                  </a:ext>
                </a:extLst>
              </p:cNvPr>
              <p:cNvSpPr txBox="1"/>
              <p:nvPr/>
            </p:nvSpPr>
            <p:spPr bwMode="auto">
              <a:xfrm>
                <a:off x="6739077" y="4954319"/>
                <a:ext cx="2098387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0740CD7-B78C-2434-C5BD-5E1BE9390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9077" y="4954319"/>
                <a:ext cx="2098387" cy="10143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8DC38B2-8A98-3C51-B2E9-6F3DAB0879B3}"/>
                  </a:ext>
                </a:extLst>
              </p:cNvPr>
              <p:cNvSpPr txBox="1"/>
              <p:nvPr/>
            </p:nvSpPr>
            <p:spPr bwMode="auto">
              <a:xfrm>
                <a:off x="9518223" y="3284137"/>
                <a:ext cx="2098387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2.4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78DC38B2-8A98-3C51-B2E9-6F3DAB087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18223" y="3284137"/>
                <a:ext cx="2098387" cy="10275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AF10E01-7128-8154-DEDB-18C8B9816AC1}"/>
              </a:ext>
            </a:extLst>
          </p:cNvPr>
          <p:cNvCxnSpPr>
            <a:cxnSpLocks/>
          </p:cNvCxnSpPr>
          <p:nvPr/>
        </p:nvCxnSpPr>
        <p:spPr>
          <a:xfrm>
            <a:off x="10033696" y="3680938"/>
            <a:ext cx="619263" cy="2420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A393545-451F-D6E2-3361-762DCB5B9C05}"/>
              </a:ext>
            </a:extLst>
          </p:cNvPr>
          <p:cNvCxnSpPr/>
          <p:nvPr/>
        </p:nvCxnSpPr>
        <p:spPr>
          <a:xfrm>
            <a:off x="10797810" y="3978619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A62B06DA-96C2-DFF5-D39B-004DE698AD05}"/>
              </a:ext>
            </a:extLst>
          </p:cNvPr>
          <p:cNvSpPr txBox="1"/>
          <p:nvPr/>
        </p:nvSpPr>
        <p:spPr>
          <a:xfrm>
            <a:off x="10015034" y="3077493"/>
            <a:ext cx="8239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0.4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90766A3-116D-A52E-0337-3FB9E90F2F33}"/>
              </a:ext>
            </a:extLst>
          </p:cNvPr>
          <p:cNvSpPr txBox="1"/>
          <p:nvPr/>
        </p:nvSpPr>
        <p:spPr>
          <a:xfrm>
            <a:off x="10838977" y="4233600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4B42CF3-24C8-3E59-1DA4-92AD3845DDC7}"/>
              </a:ext>
            </a:extLst>
          </p:cNvPr>
          <p:cNvSpPr txBox="1"/>
          <p:nvPr/>
        </p:nvSpPr>
        <p:spPr bwMode="auto">
          <a:xfrm>
            <a:off x="9517131" y="5169090"/>
            <a:ext cx="14556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3146799-F0D0-4FA8-914B-EA244555146F}"/>
                  </a:ext>
                </a:extLst>
              </p:cNvPr>
              <p:cNvSpPr txBox="1"/>
              <p:nvPr/>
            </p:nvSpPr>
            <p:spPr bwMode="auto">
              <a:xfrm>
                <a:off x="7143084" y="1761230"/>
                <a:ext cx="1725161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1.4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3146799-F0D0-4FA8-914B-EA2445551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3084" y="1761230"/>
                <a:ext cx="1725161" cy="10275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0031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7" grpId="0"/>
      <p:bldP spid="18" grpId="0"/>
      <p:bldP spid="19" grpId="0"/>
      <p:bldP spid="22" grpId="0"/>
      <p:bldP spid="25" grpId="0"/>
      <p:bldP spid="26" grpId="0"/>
      <p:bldP spid="28" grpId="0"/>
      <p:bldP spid="31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662471" y="1344950"/>
            <a:ext cx="9632263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怎样计算分数乘小数？计算时应注意什么？</a:t>
            </a:r>
          </a:p>
        </p:txBody>
      </p:sp>
      <p:sp>
        <p:nvSpPr>
          <p:cNvPr id="27" name="箭头: 五边形 26">
            <a:extLst>
              <a:ext uri="{FF2B5EF4-FFF2-40B4-BE49-F238E27FC236}">
                <a16:creationId xmlns:a16="http://schemas.microsoft.com/office/drawing/2014/main" id="{784B49B7-D6C9-8A8D-2E2A-08AABD0D6220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2A8124A-824E-9A1F-BD1E-C6C6E1B768DC}"/>
              </a:ext>
            </a:extLst>
          </p:cNvPr>
          <p:cNvSpPr txBox="1"/>
          <p:nvPr/>
        </p:nvSpPr>
        <p:spPr>
          <a:xfrm>
            <a:off x="662471" y="2472680"/>
            <a:ext cx="109844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①小数乘分数，可以把小数化成分数，也可以把分数化成小数。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5D6C2AA-04D3-EB4D-024D-C74C92D02F67}"/>
              </a:ext>
            </a:extLst>
          </p:cNvPr>
          <p:cNvSpPr txBox="1"/>
          <p:nvPr/>
        </p:nvSpPr>
        <p:spPr>
          <a:xfrm>
            <a:off x="662471" y="3494291"/>
            <a:ext cx="83508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②当分数和小数可以约分时，先约分再计算。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E1BBEC4-BE7C-1136-8F8A-3A8A139B6A1D}"/>
              </a:ext>
            </a:extLst>
          </p:cNvPr>
          <p:cNvSpPr txBox="1"/>
          <p:nvPr/>
        </p:nvSpPr>
        <p:spPr>
          <a:xfrm>
            <a:off x="662471" y="4515901"/>
            <a:ext cx="108888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③当分数不能化成有限小数时，只能把小数化成分数来计算。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2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35755-FB6B-E5A2-1ACF-D5B16C4FA5B5}"/>
              </a:ext>
            </a:extLst>
          </p:cNvPr>
          <p:cNvSpPr txBox="1"/>
          <p:nvPr/>
        </p:nvSpPr>
        <p:spPr>
          <a:xfrm>
            <a:off x="6574607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520179" y="1272450"/>
            <a:ext cx="11208401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600" dirty="0"/>
              <a:t>1. </a:t>
            </a:r>
            <a:r>
              <a:rPr lang="zh-CN" altLang="en-US" sz="3600" dirty="0"/>
              <a:t>蜂鸟是目前发现的世界上最小的鸟。蜂鸟的飞行速度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80714FC-BA98-0FAB-3EA1-C5A58F6DE511}"/>
              </a:ext>
            </a:extLst>
          </p:cNvPr>
          <p:cNvSpPr txBox="1"/>
          <p:nvPr/>
        </p:nvSpPr>
        <p:spPr>
          <a:xfrm>
            <a:off x="974269" y="2105497"/>
            <a:ext cx="884153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600" dirty="0"/>
              <a:t>是 </a:t>
            </a:r>
            <a:r>
              <a:rPr lang="en-US" altLang="zh-CN" sz="3600" dirty="0"/>
              <a:t>0.8 </a:t>
            </a:r>
            <a:r>
              <a:rPr lang="zh-CN" altLang="en-US" sz="3600" dirty="0"/>
              <a:t>千米</a:t>
            </a:r>
            <a:r>
              <a:rPr lang="en-US" altLang="zh-CN" sz="3600" dirty="0"/>
              <a:t>/</a:t>
            </a:r>
            <a:r>
              <a:rPr lang="zh-CN" altLang="en-US" sz="3600" dirty="0"/>
              <a:t>分，它     分钟飞行多少千米？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AE3899-0724-B53F-3AB8-791EE5966B37}"/>
              </a:ext>
            </a:extLst>
          </p:cNvPr>
          <p:cNvSpPr txBox="1"/>
          <p:nvPr/>
        </p:nvSpPr>
        <p:spPr>
          <a:xfrm>
            <a:off x="1005370" y="3049562"/>
            <a:ext cx="565668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600" dirty="0"/>
              <a:t>5 </a:t>
            </a:r>
            <a:r>
              <a:rPr lang="zh-CN" altLang="en-US" sz="3600" dirty="0"/>
              <a:t>分钟飞行多少千米？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/>
              <p:nvPr/>
            </p:nvSpPr>
            <p:spPr bwMode="auto">
              <a:xfrm>
                <a:off x="4799430" y="1966484"/>
                <a:ext cx="513183" cy="10130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9430" y="1966484"/>
                <a:ext cx="513183" cy="10130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6B6B786F-18A1-23D4-D128-2DE2E909E575}"/>
              </a:ext>
            </a:extLst>
          </p:cNvPr>
          <p:cNvSpPr txBox="1"/>
          <p:nvPr/>
        </p:nvSpPr>
        <p:spPr>
          <a:xfrm>
            <a:off x="5545882" y="3136612"/>
            <a:ext cx="45490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SSK--GBK1-0"/>
              </a:rPr>
              <a:t>“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YBKSJW--GB1-0"/>
              </a:rPr>
              <a:t>距离 </a:t>
            </a:r>
            <a:r>
              <a:rPr lang="en-US" altLang="zh-CN" sz="3200" b="1" i="0" u="none" strike="noStrike" baseline="0" dirty="0">
                <a:solidFill>
                  <a:srgbClr val="0066FF"/>
                </a:solidFill>
                <a:latin typeface="NEU-BZ-Regular"/>
              </a:rPr>
              <a:t>= 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YBKSJW--GB1-0"/>
              </a:rPr>
              <a:t>速度</a:t>
            </a:r>
            <a:r>
              <a:rPr lang="en-US" altLang="zh-CN" sz="3200" b="1" i="0" u="none" strike="noStrike" baseline="0" dirty="0">
                <a:solidFill>
                  <a:srgbClr val="0066FF"/>
                </a:solidFill>
                <a:latin typeface="NEU-BZ-Regular"/>
              </a:rPr>
              <a:t>×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YBKSJW--GB1-0"/>
              </a:rPr>
              <a:t>时间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SSK--GBK1-0"/>
              </a:rPr>
              <a:t>”</a:t>
            </a:r>
            <a:endParaRPr lang="zh-CN" altLang="en-US" sz="3200" b="1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05DEFD9-6F70-D666-A233-3A0BA9ED9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744" y="3916270"/>
            <a:ext cx="3639968" cy="24087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F3092E7-7540-EB9C-F506-1E0C03B5F2E0}"/>
                  </a:ext>
                </a:extLst>
              </p:cNvPr>
              <p:cNvSpPr txBox="1"/>
              <p:nvPr/>
            </p:nvSpPr>
            <p:spPr bwMode="auto">
              <a:xfrm>
                <a:off x="1040486" y="4124976"/>
                <a:ext cx="4277982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0.8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=0. 6 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km</m:t>
                          </m:r>
                        </m:e>
                      </m:d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F3092E7-7540-EB9C-F506-1E0C03B5F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486" y="4124976"/>
                <a:ext cx="4277982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0F745E2-CAC4-9FD8-7CD3-D37E4DC1DBF5}"/>
                  </a:ext>
                </a:extLst>
              </p:cNvPr>
              <p:cNvSpPr txBox="1"/>
              <p:nvPr/>
            </p:nvSpPr>
            <p:spPr bwMode="auto">
              <a:xfrm>
                <a:off x="1040486" y="5515239"/>
                <a:ext cx="427798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0.8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5=4 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km</m:t>
                          </m:r>
                        </m:e>
                      </m:d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0F745E2-CAC4-9FD8-7CD3-D37E4DC1D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486" y="5515239"/>
                <a:ext cx="4277982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CBF50EA-F274-45CF-DAEC-17429B04D2F5}"/>
              </a:ext>
            </a:extLst>
          </p:cNvPr>
          <p:cNvSpPr txBox="1"/>
          <p:nvPr/>
        </p:nvSpPr>
        <p:spPr>
          <a:xfrm>
            <a:off x="398876" y="613925"/>
            <a:ext cx="1117107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2. 2021 </a:t>
            </a:r>
            <a:r>
              <a:rPr lang="zh-CN" altLang="en-US" dirty="0"/>
              <a:t>年我国人均国内生产总值约为 </a:t>
            </a:r>
            <a:r>
              <a:rPr lang="en-US" altLang="zh-CN" dirty="0"/>
              <a:t>8.1 </a:t>
            </a:r>
            <a:r>
              <a:rPr lang="zh-CN" altLang="en-US" dirty="0"/>
              <a:t>万元。</a:t>
            </a:r>
            <a:r>
              <a:rPr lang="en-US" altLang="zh-CN" dirty="0"/>
              <a:t>2020 </a:t>
            </a:r>
            <a:r>
              <a:rPr lang="zh-CN" altLang="en-US" dirty="0"/>
              <a:t>年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E3F3BB-34F7-DED9-09C0-EB5F6DEB2F5A}"/>
              </a:ext>
            </a:extLst>
          </p:cNvPr>
          <p:cNvSpPr txBox="1"/>
          <p:nvPr/>
        </p:nvSpPr>
        <p:spPr>
          <a:xfrm>
            <a:off x="761631" y="2898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BF218DC-5303-7AFB-0C24-5C74952569DB}"/>
                  </a:ext>
                </a:extLst>
              </p:cNvPr>
              <p:cNvSpPr txBox="1"/>
              <p:nvPr/>
            </p:nvSpPr>
            <p:spPr bwMode="auto">
              <a:xfrm>
                <a:off x="7999830" y="1358589"/>
                <a:ext cx="513183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CBF218DC-5303-7AFB-0C24-5C7495256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99830" y="1358589"/>
                <a:ext cx="513183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514B7593-B685-D20D-A5A3-E263072FAF22}"/>
              </a:ext>
            </a:extLst>
          </p:cNvPr>
          <p:cNvSpPr txBox="1"/>
          <p:nvPr/>
        </p:nvSpPr>
        <p:spPr>
          <a:xfrm>
            <a:off x="772104" y="1444544"/>
            <a:ext cx="11068442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我国人均国内生产总值约为 </a:t>
            </a:r>
            <a:r>
              <a:rPr lang="en-US" altLang="zh-CN" dirty="0"/>
              <a:t>2021 </a:t>
            </a:r>
            <a:r>
              <a:rPr lang="zh-CN" altLang="en-US" dirty="0"/>
              <a:t>年的    。</a:t>
            </a:r>
            <a:r>
              <a:rPr lang="en-US" altLang="zh-CN" dirty="0"/>
              <a:t>2020 </a:t>
            </a:r>
            <a:r>
              <a:rPr lang="zh-CN" altLang="en-US" dirty="0"/>
              <a:t>年我国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94A09A-E038-E92B-92C8-0B09BE3A0976}"/>
              </a:ext>
            </a:extLst>
          </p:cNvPr>
          <p:cNvSpPr txBox="1"/>
          <p:nvPr/>
        </p:nvSpPr>
        <p:spPr>
          <a:xfrm>
            <a:off x="772104" y="2244193"/>
            <a:ext cx="7420172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人均国内生产总值约为多少万元？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72AF6BD-A360-7ACD-76F0-E5797FACEC90}"/>
              </a:ext>
            </a:extLst>
          </p:cNvPr>
          <p:cNvSpPr txBox="1"/>
          <p:nvPr/>
        </p:nvSpPr>
        <p:spPr>
          <a:xfrm>
            <a:off x="7325691" y="2479919"/>
            <a:ext cx="4346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“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的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”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前面的量是单位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j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”。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8E6316BF-5D76-B9E5-1169-43BC8359D36F}"/>
              </a:ext>
            </a:extLst>
          </p:cNvPr>
          <p:cNvSpPr/>
          <p:nvPr/>
        </p:nvSpPr>
        <p:spPr>
          <a:xfrm>
            <a:off x="7626603" y="2143903"/>
            <a:ext cx="305914" cy="263719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B07B90F-A9F2-BE93-C091-34BB52BB5EB6}"/>
              </a:ext>
            </a:extLst>
          </p:cNvPr>
          <p:cNvCxnSpPr>
            <a:cxnSpLocks/>
          </p:cNvCxnSpPr>
          <p:nvPr/>
        </p:nvCxnSpPr>
        <p:spPr>
          <a:xfrm>
            <a:off x="8901405" y="2202024"/>
            <a:ext cx="234198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6242C9C-7F4F-61C6-BE21-884CF216F2DF}"/>
              </a:ext>
            </a:extLst>
          </p:cNvPr>
          <p:cNvCxnSpPr>
            <a:cxnSpLocks/>
          </p:cNvCxnSpPr>
          <p:nvPr/>
        </p:nvCxnSpPr>
        <p:spPr>
          <a:xfrm>
            <a:off x="858417" y="2976465"/>
            <a:ext cx="62328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D2C2D217-DC05-C6D9-5EBA-979494AA3A6D}"/>
              </a:ext>
            </a:extLst>
          </p:cNvPr>
          <p:cNvSpPr txBox="1"/>
          <p:nvPr/>
        </p:nvSpPr>
        <p:spPr>
          <a:xfrm>
            <a:off x="1927588" y="3167390"/>
            <a:ext cx="39351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</a:rPr>
              <a:t>单位“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j-lt"/>
              </a:rPr>
              <a:t>1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</a:rPr>
              <a:t>”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</a:rPr>
              <a:t>×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</a:rPr>
              <a:t>对应分率</a:t>
            </a:r>
            <a:endParaRPr lang="en-US" altLang="zh-CN" sz="2800" b="1" i="0" u="none" strike="noStrike" baseline="0" dirty="0">
              <a:solidFill>
                <a:srgbClr val="0066FF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ACECCB5-4BC4-AE2F-7C88-5F1627948C61}"/>
                  </a:ext>
                </a:extLst>
              </p:cNvPr>
              <p:cNvSpPr txBox="1"/>
              <p:nvPr/>
            </p:nvSpPr>
            <p:spPr bwMode="auto">
              <a:xfrm>
                <a:off x="1927588" y="4050331"/>
                <a:ext cx="4277982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8.1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=7.2 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zh-CN" altLang="en-US" sz="32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万元</m:t>
                          </m:r>
                        </m:e>
                      </m:d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ACECCB5-4BC4-AE2F-7C88-5F1627948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7588" y="4050331"/>
                <a:ext cx="4277982" cy="10143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29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400AE4D3-4D7E-54FB-90F2-50C1814B09C2}"/>
              </a:ext>
            </a:extLst>
          </p:cNvPr>
          <p:cNvSpPr/>
          <p:nvPr/>
        </p:nvSpPr>
        <p:spPr>
          <a:xfrm>
            <a:off x="4786600" y="1224143"/>
            <a:ext cx="485196" cy="9872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ADAE91F-DC48-61FC-968F-C202A4CA847F}"/>
              </a:ext>
            </a:extLst>
          </p:cNvPr>
          <p:cNvSpPr txBox="1"/>
          <p:nvPr/>
        </p:nvSpPr>
        <p:spPr>
          <a:xfrm>
            <a:off x="398876" y="604594"/>
            <a:ext cx="1117107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蜂蜜最主要的成分是果糖和葡萄糖，果糖和葡萄糖的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E4BB137-049B-4B70-C878-B4B0D07C6FCE}"/>
              </a:ext>
            </a:extLst>
          </p:cNvPr>
          <p:cNvSpPr txBox="1"/>
          <p:nvPr/>
        </p:nvSpPr>
        <p:spPr>
          <a:xfrm>
            <a:off x="770962" y="280469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095165E-2856-CDE1-DBFF-D46C52837943}"/>
              </a:ext>
            </a:extLst>
          </p:cNvPr>
          <p:cNvSpPr txBox="1"/>
          <p:nvPr/>
        </p:nvSpPr>
        <p:spPr>
          <a:xfrm>
            <a:off x="761631" y="1322615"/>
            <a:ext cx="1042577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质量占蜂蜜总质量的     以上。有一种蜂蜜，果糖和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06E6A1-948E-3CE1-920A-7610E26E6426}"/>
              </a:ext>
            </a:extLst>
          </p:cNvPr>
          <p:cNvSpPr txBox="1"/>
          <p:nvPr/>
        </p:nvSpPr>
        <p:spPr>
          <a:xfrm>
            <a:off x="761632" y="2146505"/>
            <a:ext cx="1080832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葡萄糖的质量占蜂蜜总质量的     。有 </a:t>
            </a:r>
            <a:r>
              <a:rPr lang="en-US" altLang="zh-CN" dirty="0"/>
              <a:t>2.5 kg </a:t>
            </a:r>
            <a:r>
              <a:rPr lang="zh-CN" altLang="en-US" dirty="0"/>
              <a:t>这种蜂蜜，</a:t>
            </a: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86E05C-263B-D1BC-D0F0-99327D6473E4}"/>
              </a:ext>
            </a:extLst>
          </p:cNvPr>
          <p:cNvSpPr txBox="1"/>
          <p:nvPr/>
        </p:nvSpPr>
        <p:spPr>
          <a:xfrm>
            <a:off x="761631" y="3018855"/>
            <a:ext cx="7356002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其中果糖和葡萄糖共有多少千克？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D002E69-36DC-BBFC-D808-8D8241E09CD2}"/>
                  </a:ext>
                </a:extLst>
              </p:cNvPr>
              <p:cNvSpPr txBox="1"/>
              <p:nvPr/>
            </p:nvSpPr>
            <p:spPr bwMode="auto">
              <a:xfrm>
                <a:off x="4786600" y="1224143"/>
                <a:ext cx="513183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D002E69-36DC-BBFC-D808-8D8241E09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6600" y="1224143"/>
                <a:ext cx="513183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D4895B4-CC2A-381E-3AB3-49B3C038BCC9}"/>
                  </a:ext>
                </a:extLst>
              </p:cNvPr>
              <p:cNvSpPr txBox="1"/>
              <p:nvPr/>
            </p:nvSpPr>
            <p:spPr bwMode="auto">
              <a:xfrm>
                <a:off x="6522093" y="2054568"/>
                <a:ext cx="513183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D4895B4-CC2A-381E-3AB3-49B3C038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22093" y="2054568"/>
                <a:ext cx="513183" cy="9596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3572E09-D70F-3146-772E-0AE2C93699E6}"/>
              </a:ext>
            </a:extLst>
          </p:cNvPr>
          <p:cNvCxnSpPr/>
          <p:nvPr/>
        </p:nvCxnSpPr>
        <p:spPr>
          <a:xfrm>
            <a:off x="7977673" y="2873857"/>
            <a:ext cx="1184987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3754B04F-7DF1-CBF3-15D1-BD8588074F9D}"/>
              </a:ext>
            </a:extLst>
          </p:cNvPr>
          <p:cNvSpPr txBox="1"/>
          <p:nvPr/>
        </p:nvSpPr>
        <p:spPr>
          <a:xfrm>
            <a:off x="8117633" y="2929879"/>
            <a:ext cx="1641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单位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“</a:t>
            </a:r>
            <a:r>
              <a:rPr lang="en-US" altLang="zh-CN" sz="2400" b="1" i="0" u="none" strike="noStrike" baseline="0" dirty="0">
                <a:solidFill>
                  <a:srgbClr val="FF00FF"/>
                </a:solidFill>
                <a:latin typeface="+mj-lt"/>
              </a:rPr>
              <a:t>1</a:t>
            </a:r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SSK--GBK1-0"/>
              </a:rPr>
              <a:t>”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93041F4-C0F3-3735-99A7-6FCACED9258C}"/>
              </a:ext>
            </a:extLst>
          </p:cNvPr>
          <p:cNvSpPr/>
          <p:nvPr/>
        </p:nvSpPr>
        <p:spPr>
          <a:xfrm>
            <a:off x="6522093" y="2063899"/>
            <a:ext cx="513183" cy="992278"/>
          </a:xfrm>
          <a:prstGeom prst="round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B98474C7-7DDA-FF7C-6A2E-3DA9C408E171}"/>
              </a:ext>
            </a:extLst>
          </p:cNvPr>
          <p:cNvSpPr/>
          <p:nvPr/>
        </p:nvSpPr>
        <p:spPr>
          <a:xfrm>
            <a:off x="7035282" y="3023118"/>
            <a:ext cx="699796" cy="541176"/>
          </a:xfrm>
          <a:custGeom>
            <a:avLst/>
            <a:gdLst>
              <a:gd name="csX0" fmla="*/ 0 w 699796"/>
              <a:gd name="csY0" fmla="*/ 0 h 541176"/>
              <a:gd name="csX1" fmla="*/ 391885 w 699796"/>
              <a:gd name="csY1" fmla="*/ 391886 h 541176"/>
              <a:gd name="csX2" fmla="*/ 699796 w 699796"/>
              <a:gd name="csY2" fmla="*/ 541176 h 541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99796" h="541176">
                <a:moveTo>
                  <a:pt x="0" y="0"/>
                </a:moveTo>
                <a:cubicBezTo>
                  <a:pt x="137626" y="150845"/>
                  <a:pt x="275252" y="301690"/>
                  <a:pt x="391885" y="391886"/>
                </a:cubicBezTo>
                <a:cubicBezTo>
                  <a:pt x="508518" y="482082"/>
                  <a:pt x="604157" y="511629"/>
                  <a:pt x="699796" y="541176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89A0D00-60A4-FCC8-2EDF-B1A3AA808E91}"/>
              </a:ext>
            </a:extLst>
          </p:cNvPr>
          <p:cNvSpPr txBox="1"/>
          <p:nvPr/>
        </p:nvSpPr>
        <p:spPr>
          <a:xfrm>
            <a:off x="7707085" y="3424402"/>
            <a:ext cx="1641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FF00FF"/>
                </a:solidFill>
                <a:latin typeface="FZYBKSJW--GB1-0"/>
              </a:rPr>
              <a:t>对应分率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EC95032A-395E-56C5-0ECE-CFD2BF851A4E}"/>
              </a:ext>
            </a:extLst>
          </p:cNvPr>
          <p:cNvSpPr/>
          <p:nvPr/>
        </p:nvSpPr>
        <p:spPr>
          <a:xfrm>
            <a:off x="5216642" y="457199"/>
            <a:ext cx="475861" cy="774441"/>
          </a:xfrm>
          <a:custGeom>
            <a:avLst/>
            <a:gdLst>
              <a:gd name="csX0" fmla="*/ 0 w 475861"/>
              <a:gd name="csY0" fmla="*/ 795266 h 795266"/>
              <a:gd name="csX1" fmla="*/ 139959 w 475861"/>
              <a:gd name="csY1" fmla="*/ 123462 h 795266"/>
              <a:gd name="csX2" fmla="*/ 475861 w 475861"/>
              <a:gd name="csY2" fmla="*/ 2164 h 7952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861" h="795266">
                <a:moveTo>
                  <a:pt x="0" y="795266"/>
                </a:moveTo>
                <a:cubicBezTo>
                  <a:pt x="30324" y="525456"/>
                  <a:pt x="60649" y="255646"/>
                  <a:pt x="139959" y="123462"/>
                </a:cubicBezTo>
                <a:cubicBezTo>
                  <a:pt x="219269" y="-8722"/>
                  <a:pt x="347565" y="-3279"/>
                  <a:pt x="475861" y="2164"/>
                </a:cubicBezTo>
              </a:path>
            </a:pathLst>
          </a:custGeom>
          <a:noFill/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6DE1BB2-4162-0741-9187-BEFBF1A5A6EE}"/>
              </a:ext>
            </a:extLst>
          </p:cNvPr>
          <p:cNvSpPr txBox="1"/>
          <p:nvPr/>
        </p:nvSpPr>
        <p:spPr>
          <a:xfrm>
            <a:off x="5670083" y="239899"/>
            <a:ext cx="16410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0000FF"/>
                </a:solidFill>
                <a:latin typeface="FZYBKSJW--GB1-0"/>
              </a:rPr>
              <a:t>无关条件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EB2C5896-9A26-281F-5F60-CEEBD33CF81D}"/>
              </a:ext>
            </a:extLst>
          </p:cNvPr>
          <p:cNvCxnSpPr>
            <a:cxnSpLocks/>
          </p:cNvCxnSpPr>
          <p:nvPr/>
        </p:nvCxnSpPr>
        <p:spPr>
          <a:xfrm>
            <a:off x="1810139" y="3736876"/>
            <a:ext cx="521581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8CDCEA7D-20EA-2399-A95B-25E35304B7F5}"/>
              </a:ext>
            </a:extLst>
          </p:cNvPr>
          <p:cNvSpPr txBox="1"/>
          <p:nvPr/>
        </p:nvSpPr>
        <p:spPr>
          <a:xfrm>
            <a:off x="2636714" y="3772786"/>
            <a:ext cx="39693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66FF"/>
                </a:solidFill>
                <a:latin typeface="+mn-lt"/>
              </a:rPr>
              <a:t>蜂蜜总质量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</a:rPr>
              <a:t>×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</a:rPr>
              <a:t>对应分率</a:t>
            </a:r>
            <a:endParaRPr lang="en-US" altLang="zh-CN" sz="2800" b="1" i="0" u="none" strike="noStrike" baseline="0" dirty="0">
              <a:solidFill>
                <a:srgbClr val="0066FF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73B79CD6-A966-DC03-15EE-D7124665C431}"/>
                  </a:ext>
                </a:extLst>
              </p:cNvPr>
              <p:cNvSpPr txBox="1"/>
              <p:nvPr/>
            </p:nvSpPr>
            <p:spPr bwMode="auto">
              <a:xfrm>
                <a:off x="2693528" y="4638202"/>
                <a:ext cx="427798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2.5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=2 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kg</m:t>
                          </m:r>
                        </m:e>
                      </m:d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73B79CD6-A966-DC03-15EE-D7124665C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3528" y="4638202"/>
                <a:ext cx="4277982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8940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/>
      <p:bldP spid="15" grpId="0" animBg="1"/>
      <p:bldP spid="16" grpId="0" animBg="1"/>
      <p:bldP spid="18" grpId="0"/>
      <p:bldP spid="21" grpId="0" animBg="1"/>
      <p:bldP spid="23" grpId="0"/>
      <p:bldP spid="27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113F1CA9-EAA6-5980-AEC3-8125A993AF7A}"/>
              </a:ext>
            </a:extLst>
          </p:cNvPr>
          <p:cNvSpPr txBox="1"/>
          <p:nvPr/>
        </p:nvSpPr>
        <p:spPr>
          <a:xfrm>
            <a:off x="849085" y="1310386"/>
            <a:ext cx="9006372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400" b="1" kern="0" dirty="0">
                <a:solidFill>
                  <a:srgbClr val="006443"/>
                </a:solidFill>
                <a:latin typeface="+mn-ea"/>
                <a:ea typeface="+mn-ea"/>
              </a:rPr>
              <a:t>怎样计算分数乘小数？计算时应注意什么？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4EEACEF-769B-F71C-E756-DC6DF7D02DDC}"/>
              </a:ext>
            </a:extLst>
          </p:cNvPr>
          <p:cNvSpPr txBox="1"/>
          <p:nvPr/>
        </p:nvSpPr>
        <p:spPr>
          <a:xfrm>
            <a:off x="849085" y="2472680"/>
            <a:ext cx="1098446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①小数乘分数，可以把小数化成分数，也可以把分数化成小数。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A44B866-66AC-632C-E5E2-8F5B0A6C4C2B}"/>
              </a:ext>
            </a:extLst>
          </p:cNvPr>
          <p:cNvSpPr txBox="1"/>
          <p:nvPr/>
        </p:nvSpPr>
        <p:spPr>
          <a:xfrm>
            <a:off x="849085" y="3494291"/>
            <a:ext cx="83508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②当分数和小数可以约分时，先约分再计算。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44BAB6B-C78F-B0DA-C04D-082B976B594A}"/>
              </a:ext>
            </a:extLst>
          </p:cNvPr>
          <p:cNvSpPr txBox="1"/>
          <p:nvPr/>
        </p:nvSpPr>
        <p:spPr>
          <a:xfrm>
            <a:off x="849085" y="4515901"/>
            <a:ext cx="108888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③当分数不能化成有限小数时，只能把小数化成分数来计算。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17786</TotalTime>
  <Words>1004</Words>
  <Application>Microsoft Office PowerPoint</Application>
  <PresentationFormat>宽屏</PresentationFormat>
  <Paragraphs>165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FZSSK--GBK1-0</vt:lpstr>
      <vt:lpstr>FZYBKSJW--GB1-0</vt:lpstr>
      <vt:lpstr>Gill Sans</vt:lpstr>
      <vt:lpstr>NEU-BZ-Regular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Admin</cp:lastModifiedBy>
  <cp:revision>3505</cp:revision>
  <dcterms:created xsi:type="dcterms:W3CDTF">2016-01-14T07:05:00Z</dcterms:created>
  <dcterms:modified xsi:type="dcterms:W3CDTF">2026-06-04T09:38:28Z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