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811" r:id="rId3"/>
    <p:sldId id="743" r:id="rId4"/>
    <p:sldId id="925" r:id="rId5"/>
    <p:sldId id="814" r:id="rId6"/>
    <p:sldId id="931" r:id="rId7"/>
    <p:sldId id="932" r:id="rId8"/>
    <p:sldId id="933" r:id="rId9"/>
    <p:sldId id="916" r:id="rId10"/>
    <p:sldId id="921" r:id="rId11"/>
    <p:sldId id="815" r:id="rId12"/>
    <p:sldId id="905" r:id="rId13"/>
    <p:sldId id="934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ED497"/>
    <a:srgbClr val="DFD5E7"/>
    <a:srgbClr val="CFC1DB"/>
    <a:srgbClr val="FDE3E8"/>
    <a:srgbClr val="FCD1D9"/>
    <a:srgbClr val="343433"/>
    <a:srgbClr val="F76217"/>
    <a:srgbClr val="A1C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2026/6/4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二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32922" y="214046"/>
            <a:ext cx="279696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214043"/>
            <a:ext cx="2464462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27163"/>
            <a:ext cx="512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巩固练习，内化知识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23000"/>
            <a:ext cx="5100418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2177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分数混合运算及运算律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分数乘法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13699" y="1487983"/>
            <a:ext cx="10700276" cy="4157037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951135" y="1623542"/>
            <a:ext cx="10445828" cy="38885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能熟练进行分数混合运算，理解整数乘法运算律对于分数乘法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同样适用，并能应用运算律进行简便计算；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在观察、猜测、推理、计算、验证等数学活动中，培养学生的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推理能力及思维的灵活性；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培养学生探索数学问题的兴趣，使其在自主探究、合作交流中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体验成功的喜悦。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F7EBDA8-72EF-57B1-46B9-D38E7C775E6F}"/>
              </a:ext>
            </a:extLst>
          </p:cNvPr>
          <p:cNvSpPr txBox="1"/>
          <p:nvPr/>
        </p:nvSpPr>
        <p:spPr>
          <a:xfrm>
            <a:off x="1081517" y="1231585"/>
            <a:ext cx="571661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说说下面各题的运算顺序。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103DABB-C454-4378-0541-B7714145D2CC}"/>
              </a:ext>
            </a:extLst>
          </p:cNvPr>
          <p:cNvSpPr txBox="1"/>
          <p:nvPr/>
        </p:nvSpPr>
        <p:spPr>
          <a:xfrm>
            <a:off x="1103184" y="2247954"/>
            <a:ext cx="2590800" cy="6636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18×20</a:t>
            </a:r>
            <a:r>
              <a:rPr lang="zh-CN" altLang="en-US" sz="3200" b="1" dirty="0">
                <a:latin typeface="+mn-lt"/>
                <a:ea typeface="+mj-ea"/>
              </a:rPr>
              <a:t> </a:t>
            </a:r>
            <a:r>
              <a:rPr lang="en-US" altLang="zh-CN" sz="3200" b="1" dirty="0">
                <a:latin typeface="+mn-lt"/>
                <a:ea typeface="+mj-ea"/>
              </a:rPr>
              <a:t>+ 152 </a:t>
            </a:r>
            <a:endParaRPr lang="zh-CN" altLang="zh-CN" sz="3200" b="1" dirty="0">
              <a:latin typeface="+mn-lt"/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AC35AF4-A14F-698F-FBA1-40094C5DEEC5}"/>
              </a:ext>
            </a:extLst>
          </p:cNvPr>
          <p:cNvSpPr txBox="1"/>
          <p:nvPr/>
        </p:nvSpPr>
        <p:spPr>
          <a:xfrm>
            <a:off x="6366589" y="2247953"/>
            <a:ext cx="2743200" cy="6636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651</a:t>
            </a:r>
            <a:r>
              <a:rPr lang="zh-CN" altLang="en-US" sz="3200" b="1" dirty="0">
                <a:latin typeface="+mn-lt"/>
                <a:ea typeface="+mj-ea"/>
              </a:rPr>
              <a:t>－</a:t>
            </a:r>
            <a:r>
              <a:rPr lang="en-US" altLang="zh-CN" sz="3200" b="1" dirty="0">
                <a:latin typeface="+mn-lt"/>
                <a:ea typeface="+mj-ea"/>
              </a:rPr>
              <a:t>65÷13</a:t>
            </a:r>
            <a:endParaRPr lang="zh-CN" altLang="zh-CN" sz="3200" b="1" dirty="0">
              <a:latin typeface="+mn-lt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C1A9576-6CF5-1970-6B61-E889BB2C3339}"/>
              </a:ext>
            </a:extLst>
          </p:cNvPr>
          <p:cNvSpPr txBox="1"/>
          <p:nvPr/>
        </p:nvSpPr>
        <p:spPr>
          <a:xfrm>
            <a:off x="1103184" y="3950032"/>
            <a:ext cx="323636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18</a:t>
            </a:r>
            <a:r>
              <a:rPr lang="zh-CN" altLang="en-US" sz="3200" b="1" dirty="0">
                <a:latin typeface="+mn-lt"/>
                <a:ea typeface="+mj-ea"/>
              </a:rPr>
              <a:t> </a:t>
            </a:r>
            <a:r>
              <a:rPr lang="en-US" altLang="zh-CN" sz="3200" b="1" dirty="0">
                <a:latin typeface="+mn-lt"/>
                <a:ea typeface="+mj-ea"/>
              </a:rPr>
              <a:t>+ 569</a:t>
            </a:r>
            <a:r>
              <a:rPr lang="zh-CN" altLang="en-US" sz="3200" b="1" dirty="0">
                <a:latin typeface="+mn-lt"/>
                <a:ea typeface="+mj-ea"/>
              </a:rPr>
              <a:t>－</a:t>
            </a:r>
            <a:r>
              <a:rPr lang="en-US" altLang="zh-CN" sz="3200" b="1" dirty="0">
                <a:latin typeface="+mn-lt"/>
                <a:ea typeface="+mj-ea"/>
              </a:rPr>
              <a:t>238 </a:t>
            </a:r>
            <a:endParaRPr lang="zh-CN" altLang="zh-CN" sz="3200" b="1" dirty="0">
              <a:latin typeface="+mn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2FC7DBB-8CE9-0048-8DA7-3FDD7ADAD9B5}"/>
              </a:ext>
            </a:extLst>
          </p:cNvPr>
          <p:cNvSpPr txBox="1"/>
          <p:nvPr/>
        </p:nvSpPr>
        <p:spPr>
          <a:xfrm>
            <a:off x="6366589" y="3950031"/>
            <a:ext cx="2774950" cy="6636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68×</a:t>
            </a:r>
            <a:r>
              <a:rPr lang="en-US" altLang="zh-CN" sz="3200" b="1" dirty="0">
                <a:latin typeface="+mj-ea"/>
                <a:ea typeface="+mj-ea"/>
              </a:rPr>
              <a:t>(</a:t>
            </a:r>
            <a:r>
              <a:rPr lang="en-US" altLang="zh-CN" sz="3200" b="1" dirty="0">
                <a:latin typeface="+mn-lt"/>
                <a:ea typeface="+mj-ea"/>
              </a:rPr>
              <a:t>72÷6</a:t>
            </a:r>
            <a:r>
              <a:rPr lang="en-US" altLang="zh-CN" sz="3200" b="1" dirty="0">
                <a:latin typeface="+mj-ea"/>
                <a:ea typeface="+mj-ea"/>
              </a:rPr>
              <a:t>)</a:t>
            </a:r>
            <a:endParaRPr lang="zh-CN" altLang="zh-CN" sz="3200" b="1" dirty="0">
              <a:latin typeface="+mj-ea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B042C78-C4C6-C1BD-BD24-076256A7CE1B}"/>
              </a:ext>
            </a:extLst>
          </p:cNvPr>
          <p:cNvSpPr txBox="1"/>
          <p:nvPr/>
        </p:nvSpPr>
        <p:spPr>
          <a:xfrm>
            <a:off x="1146685" y="3157410"/>
            <a:ext cx="3360811" cy="519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先算乘法，再算加法。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94B586-A03D-9307-0AF1-6ADDCDF4A605}"/>
              </a:ext>
            </a:extLst>
          </p:cNvPr>
          <p:cNvSpPr txBox="1"/>
          <p:nvPr/>
        </p:nvSpPr>
        <p:spPr>
          <a:xfrm>
            <a:off x="6343836" y="3157410"/>
            <a:ext cx="3360811" cy="519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先算除法，再算加法。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F69136-1708-8C55-DACD-3ECFAF2375C1}"/>
              </a:ext>
            </a:extLst>
          </p:cNvPr>
          <p:cNvSpPr txBox="1"/>
          <p:nvPr/>
        </p:nvSpPr>
        <p:spPr>
          <a:xfrm>
            <a:off x="1146685" y="4874242"/>
            <a:ext cx="3360811" cy="527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70C0"/>
                </a:solidFill>
                <a:latin typeface="FZYBKSJW--GB1-0"/>
              </a:rPr>
              <a:t>从左往右依次计算</a:t>
            </a: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A317D1A-4B4E-0B61-EB92-501D93AEFB83}"/>
              </a:ext>
            </a:extLst>
          </p:cNvPr>
          <p:cNvSpPr txBox="1"/>
          <p:nvPr/>
        </p:nvSpPr>
        <p:spPr>
          <a:xfrm>
            <a:off x="6366589" y="4911625"/>
            <a:ext cx="5408644" cy="519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先算括号里面的，再算括号外面的。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6508017-CDDD-EF84-25EA-D46CFD94887F}"/>
              </a:ext>
            </a:extLst>
          </p:cNvPr>
          <p:cNvSpPr txBox="1"/>
          <p:nvPr/>
        </p:nvSpPr>
        <p:spPr>
          <a:xfrm>
            <a:off x="1090844" y="1250252"/>
            <a:ext cx="8447372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回顾一下，整数混合运算的顺序是怎样的？</a:t>
            </a:r>
            <a:endParaRPr lang="en-US" altLang="zh-CN" sz="34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6028B05-A6AD-4A6D-6AA0-C1BC4D01CB6A}"/>
              </a:ext>
            </a:extLst>
          </p:cNvPr>
          <p:cNvSpPr txBox="1"/>
          <p:nvPr/>
        </p:nvSpPr>
        <p:spPr>
          <a:xfrm>
            <a:off x="1090844" y="2441538"/>
            <a:ext cx="609755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j-ea"/>
              </a:rPr>
              <a:t>①同级运算，从左往右依次计算；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07BCC93-79A6-0CEE-2FC9-3702F9AB9F08}"/>
              </a:ext>
            </a:extLst>
          </p:cNvPr>
          <p:cNvSpPr txBox="1"/>
          <p:nvPr/>
        </p:nvSpPr>
        <p:spPr>
          <a:xfrm>
            <a:off x="1090844" y="3345181"/>
            <a:ext cx="609755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j-ea"/>
              </a:rPr>
              <a:t>②多级运算，先乘除后加减；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60ABB3D-88C0-B99B-C8DD-CFB5731D50BC}"/>
              </a:ext>
            </a:extLst>
          </p:cNvPr>
          <p:cNvSpPr txBox="1"/>
          <p:nvPr/>
        </p:nvSpPr>
        <p:spPr>
          <a:xfrm>
            <a:off x="1090844" y="4248824"/>
            <a:ext cx="8864919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j-ea"/>
              </a:rPr>
              <a:t>③有括号时，先算括号里面的，再算括号外面的。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C27E54E-1E8F-798C-B2A7-4CEBBE9E78A2}"/>
              </a:ext>
            </a:extLst>
          </p:cNvPr>
          <p:cNvSpPr txBox="1"/>
          <p:nvPr/>
        </p:nvSpPr>
        <p:spPr>
          <a:xfrm>
            <a:off x="1090844" y="5413717"/>
            <a:ext cx="825292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4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如果把整数换成分数，又该怎样计算呢？</a:t>
            </a: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51AE6D7B-DC68-5648-12A4-F8C520ABBC5C}"/>
              </a:ext>
            </a:extLst>
          </p:cNvPr>
          <p:cNvSpPr/>
          <p:nvPr/>
        </p:nvSpPr>
        <p:spPr>
          <a:xfrm>
            <a:off x="961053" y="2239343"/>
            <a:ext cx="9255967" cy="2985797"/>
          </a:xfrm>
          <a:prstGeom prst="roundRect">
            <a:avLst>
              <a:gd name="adj" fmla="val 5156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4595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23" grpId="0"/>
      <p:bldP spid="25" grpId="0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25E373AE-BE80-50CA-4A50-22B5B8126618}"/>
              </a:ext>
            </a:extLst>
          </p:cNvPr>
          <p:cNvSpPr txBox="1"/>
          <p:nvPr/>
        </p:nvSpPr>
        <p:spPr>
          <a:xfrm>
            <a:off x="984105" y="1227518"/>
            <a:ext cx="10242452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你会计算这两个算式吗？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525ED5F-4608-D5AD-AFF6-1A2B78AE7125}"/>
                  </a:ext>
                </a:extLst>
              </p:cNvPr>
              <p:cNvSpPr txBox="1"/>
              <p:nvPr/>
            </p:nvSpPr>
            <p:spPr bwMode="auto">
              <a:xfrm>
                <a:off x="1064690" y="2210648"/>
                <a:ext cx="3143416" cy="1198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b="1" i="1" smtClean="0"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b="1" i="1"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>
                                  <a:latin typeface="+mj-lt"/>
                                  <a:ea typeface="黑体" panose="02010609060101010101" pitchFamily="49" charset="-122"/>
                                </a:rPr>
                                <m:t>5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200" b="1" i="1"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黑体" panose="02010609060101010101" pitchFamily="49" charset="-122"/>
                        </a:rPr>
                        <m:t>2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525ED5F-4608-D5AD-AFF6-1A2B78AE7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4690" y="2210648"/>
                <a:ext cx="3143416" cy="11988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69248BE-9ABA-A018-7A6D-2423229DA1BB}"/>
                  </a:ext>
                </a:extLst>
              </p:cNvPr>
              <p:cNvSpPr txBox="1"/>
              <p:nvPr/>
            </p:nvSpPr>
            <p:spPr bwMode="auto">
              <a:xfrm>
                <a:off x="6271170" y="2301314"/>
                <a:ext cx="3143416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>
                              <a:latin typeface="+mj-lt"/>
                              <a:ea typeface="黑体" panose="02010609060101010101" pitchFamily="49" charset="-122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2+</m:t>
                      </m:r>
                      <m:f>
                        <m:fPr>
                          <m:ctrlPr>
                            <a:rPr lang="en-US" altLang="zh-CN" sz="32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>
                          <a:latin typeface="+mj-lt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altLang="zh-CN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69248BE-9ABA-A018-7A6D-2423229DA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71170" y="2301314"/>
                <a:ext cx="3143416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CFEADBC5-308D-D085-689A-8908253B6C54}"/>
              </a:ext>
            </a:extLst>
          </p:cNvPr>
          <p:cNvSpPr txBox="1"/>
          <p:nvPr/>
        </p:nvSpPr>
        <p:spPr>
          <a:xfrm>
            <a:off x="3376701" y="2271002"/>
            <a:ext cx="2773170" cy="999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先算括号里面的，再算括号外面的。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B442ED3D-8FD5-09D9-8632-C337231059F9}"/>
                  </a:ext>
                </a:extLst>
              </p:cNvPr>
              <p:cNvSpPr txBox="1"/>
              <p:nvPr/>
            </p:nvSpPr>
            <p:spPr>
              <a:xfrm>
                <a:off x="773832" y="3616789"/>
                <a:ext cx="2118658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B442ED3D-8FD5-09D9-8632-C33723105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32" y="3616789"/>
                <a:ext cx="2118658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636A203F-C8D0-F791-226D-2D240E38D63A}"/>
                  </a:ext>
                </a:extLst>
              </p:cNvPr>
              <p:cNvSpPr txBox="1"/>
              <p:nvPr/>
            </p:nvSpPr>
            <p:spPr>
              <a:xfrm>
                <a:off x="773832" y="4969728"/>
                <a:ext cx="2118658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636A203F-C8D0-F791-226D-2D240E38D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32" y="4969728"/>
                <a:ext cx="2118658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文本框 30">
            <a:extLst>
              <a:ext uri="{FF2B5EF4-FFF2-40B4-BE49-F238E27FC236}">
                <a16:creationId xmlns:a16="http://schemas.microsoft.com/office/drawing/2014/main" id="{6D26C8DA-C295-D184-7A8F-8B9CB6D33074}"/>
              </a:ext>
            </a:extLst>
          </p:cNvPr>
          <p:cNvSpPr txBox="1"/>
          <p:nvPr/>
        </p:nvSpPr>
        <p:spPr>
          <a:xfrm>
            <a:off x="8881763" y="2271002"/>
            <a:ext cx="1829780" cy="999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先算乘法，</a:t>
            </a:r>
            <a:endParaRPr lang="en-US" altLang="zh-CN" sz="2400" b="1" i="0" u="none" strike="noStrike" baseline="0" dirty="0">
              <a:solidFill>
                <a:srgbClr val="0070C0"/>
              </a:solidFill>
              <a:latin typeface="FZYBKSJW--GB1-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i="0" u="none" strike="noStrike" baseline="0" dirty="0">
                <a:solidFill>
                  <a:srgbClr val="0070C0"/>
                </a:solidFill>
                <a:latin typeface="FZYBKSJW--GB1-0"/>
              </a:rPr>
              <a:t>再算加法。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6A49CDA4-BAD1-1FE6-42B6-5352B64A60E9}"/>
                  </a:ext>
                </a:extLst>
              </p:cNvPr>
              <p:cNvSpPr txBox="1"/>
              <p:nvPr/>
            </p:nvSpPr>
            <p:spPr>
              <a:xfrm>
                <a:off x="5887007" y="3616789"/>
                <a:ext cx="2118658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6A49CDA4-BAD1-1FE6-42B6-5352B64A6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007" y="3616789"/>
                <a:ext cx="2118658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F3B1C6A-0B6F-E401-3F51-3CB68D9D4161}"/>
                  </a:ext>
                </a:extLst>
              </p:cNvPr>
              <p:cNvSpPr txBox="1"/>
              <p:nvPr/>
            </p:nvSpPr>
            <p:spPr>
              <a:xfrm>
                <a:off x="5887007" y="4969728"/>
                <a:ext cx="2118658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F3B1C6A-0B6F-E401-3F51-3CB68D9D4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007" y="4969728"/>
                <a:ext cx="2118658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文本框 34">
            <a:extLst>
              <a:ext uri="{FF2B5EF4-FFF2-40B4-BE49-F238E27FC236}">
                <a16:creationId xmlns:a16="http://schemas.microsoft.com/office/drawing/2014/main" id="{E646DA65-07D7-6187-53AE-20C613C91769}"/>
              </a:ext>
            </a:extLst>
          </p:cNvPr>
          <p:cNvSpPr txBox="1"/>
          <p:nvPr/>
        </p:nvSpPr>
        <p:spPr>
          <a:xfrm>
            <a:off x="7937740" y="4007613"/>
            <a:ext cx="3734854" cy="16933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70C0"/>
                </a:solidFill>
                <a:latin typeface="FZYBKSJW--GB1-0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分数混合运算的运算顺序和整数混合运算的运算顺序相同</a:t>
            </a: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</a:rPr>
              <a:t>.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31" grpId="0"/>
      <p:bldP spid="32" grpId="0"/>
      <p:bldP spid="33" grpId="0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5632277-5A58-F6B4-1F05-06341BB8769C}"/>
              </a:ext>
            </a:extLst>
          </p:cNvPr>
          <p:cNvSpPr txBox="1"/>
          <p:nvPr/>
        </p:nvSpPr>
        <p:spPr>
          <a:xfrm>
            <a:off x="1207267" y="1211713"/>
            <a:ext cx="9494945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我们已经学过哪些整数和小数的乘法运算律？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E7BEABA-332C-1A1A-603F-99A8D5B6E3D3}"/>
              </a:ext>
            </a:extLst>
          </p:cNvPr>
          <p:cNvSpPr txBox="1"/>
          <p:nvPr/>
        </p:nvSpPr>
        <p:spPr>
          <a:xfrm>
            <a:off x="1191986" y="5662415"/>
            <a:ext cx="7877369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这些运算律在分数运算中是否适用呢？</a:t>
            </a:r>
          </a:p>
        </p:txBody>
      </p:sp>
      <p:sp>
        <p:nvSpPr>
          <p:cNvPr id="16" name="箭头: 五边形 15">
            <a:extLst>
              <a:ext uri="{FF2B5EF4-FFF2-40B4-BE49-F238E27FC236}">
                <a16:creationId xmlns:a16="http://schemas.microsoft.com/office/drawing/2014/main" id="{C4F4F47C-ABC2-DD99-A772-565D3EFEAC70}"/>
              </a:ext>
            </a:extLst>
          </p:cNvPr>
          <p:cNvSpPr/>
          <p:nvPr/>
        </p:nvSpPr>
        <p:spPr>
          <a:xfrm>
            <a:off x="531844" y="382554"/>
            <a:ext cx="2124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考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1AC3424-562C-B783-1B1F-1DFC1D27E0DF}"/>
              </a:ext>
            </a:extLst>
          </p:cNvPr>
          <p:cNvGrpSpPr/>
          <p:nvPr/>
        </p:nvGrpSpPr>
        <p:grpSpPr>
          <a:xfrm>
            <a:off x="1250302" y="2155364"/>
            <a:ext cx="9255967" cy="3322965"/>
            <a:chOff x="1250302" y="2155364"/>
            <a:chExt cx="9255967" cy="3322965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4DE6C06-B4B0-9043-8C75-BFC4EB4A4819}"/>
                </a:ext>
              </a:extLst>
            </p:cNvPr>
            <p:cNvSpPr txBox="1"/>
            <p:nvPr/>
          </p:nvSpPr>
          <p:spPr>
            <a:xfrm>
              <a:off x="1380092" y="2357559"/>
              <a:ext cx="8258429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j-ea"/>
                </a:rPr>
                <a:t>①乘方交换律：</a:t>
              </a:r>
              <a:r>
                <a:rPr lang="en-US" altLang="zh-CN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j-ea"/>
                </a:rPr>
                <a:t>________________________</a:t>
              </a:r>
              <a:endPara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j-ea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CFAD3C1-FA11-5797-4A77-F548794F16A0}"/>
                </a:ext>
              </a:extLst>
            </p:cNvPr>
            <p:cNvSpPr/>
            <p:nvPr/>
          </p:nvSpPr>
          <p:spPr>
            <a:xfrm>
              <a:off x="1250302" y="2155364"/>
              <a:ext cx="9255967" cy="3322965"/>
            </a:xfrm>
            <a:prstGeom prst="roundRect">
              <a:avLst>
                <a:gd name="adj" fmla="val 5156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711ED8A-43D8-B3A6-0B8E-1152E7E4260C}"/>
                </a:ext>
              </a:extLst>
            </p:cNvPr>
            <p:cNvSpPr txBox="1"/>
            <p:nvPr/>
          </p:nvSpPr>
          <p:spPr>
            <a:xfrm>
              <a:off x="1380092" y="3411918"/>
              <a:ext cx="8258429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j-ea"/>
                </a:rPr>
                <a:t>②乘方结合律：</a:t>
              </a:r>
              <a:r>
                <a:rPr lang="en-US" altLang="zh-CN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j-ea"/>
                </a:rPr>
                <a:t>________________________</a:t>
              </a:r>
              <a:endPara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j-ea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B65DD4C-10C6-F106-4359-F5B9C2C0787B}"/>
                </a:ext>
              </a:extLst>
            </p:cNvPr>
            <p:cNvSpPr txBox="1"/>
            <p:nvPr/>
          </p:nvSpPr>
          <p:spPr>
            <a:xfrm>
              <a:off x="1380092" y="4466277"/>
              <a:ext cx="8258429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j-ea"/>
                </a:rPr>
                <a:t>③乘方分配律：</a:t>
              </a:r>
              <a:r>
                <a:rPr lang="en-US" altLang="zh-CN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j-ea"/>
                </a:rPr>
                <a:t>________________________</a:t>
              </a:r>
              <a:endPara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j-ea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5E66BDFE-78F1-F860-9297-EC4667E97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755" y="2371805"/>
            <a:ext cx="28813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 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70F4902-635C-EC96-1BE6-ACFB3289C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422" y="3435881"/>
            <a:ext cx="52974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(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200" b="1" i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0FB7CAA-498F-5FC7-C773-18028BF0F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441" y="4459463"/>
            <a:ext cx="4914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 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 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0354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73D82353-4AB0-23ED-0AAC-65B55DAF3768}"/>
                  </a:ext>
                </a:extLst>
              </p:cNvPr>
              <p:cNvSpPr txBox="1"/>
              <p:nvPr/>
            </p:nvSpPr>
            <p:spPr>
              <a:xfrm>
                <a:off x="3414391" y="1071883"/>
                <a:ext cx="1306894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73D82353-4AB0-23ED-0AAC-65B55DAF3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391" y="1071883"/>
                <a:ext cx="1306894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椭圆 5">
            <a:extLst>
              <a:ext uri="{FF2B5EF4-FFF2-40B4-BE49-F238E27FC236}">
                <a16:creationId xmlns:a16="http://schemas.microsoft.com/office/drawing/2014/main" id="{D16684B7-9D3A-F3B1-8B76-C8C975B225AA}"/>
              </a:ext>
            </a:extLst>
          </p:cNvPr>
          <p:cNvSpPr/>
          <p:nvPr/>
        </p:nvSpPr>
        <p:spPr>
          <a:xfrm>
            <a:off x="4721285" y="1219041"/>
            <a:ext cx="720000" cy="72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610A568-DC12-9C8A-E4C3-ACF52501BB1F}"/>
                  </a:ext>
                </a:extLst>
              </p:cNvPr>
              <p:cNvSpPr txBox="1"/>
              <p:nvPr/>
            </p:nvSpPr>
            <p:spPr>
              <a:xfrm>
                <a:off x="5616415" y="1070280"/>
                <a:ext cx="1306894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610A568-DC12-9C8A-E4C3-ACF52501B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415" y="1070280"/>
                <a:ext cx="1306894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7DB76A7-9EDB-E985-4E33-E8709EF02FD9}"/>
                  </a:ext>
                </a:extLst>
              </p:cNvPr>
              <p:cNvSpPr txBox="1"/>
              <p:nvPr/>
            </p:nvSpPr>
            <p:spPr>
              <a:xfrm>
                <a:off x="2174028" y="2798046"/>
                <a:ext cx="2584581" cy="1198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 smtClean="0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7DB76A7-9EDB-E985-4E33-E8709EF02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028" y="2798046"/>
                <a:ext cx="2584581" cy="11988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椭圆 10">
            <a:extLst>
              <a:ext uri="{FF2B5EF4-FFF2-40B4-BE49-F238E27FC236}">
                <a16:creationId xmlns:a16="http://schemas.microsoft.com/office/drawing/2014/main" id="{FC954991-6F32-1E95-B7CA-BB35251426C9}"/>
              </a:ext>
            </a:extLst>
          </p:cNvPr>
          <p:cNvSpPr/>
          <p:nvPr/>
        </p:nvSpPr>
        <p:spPr>
          <a:xfrm>
            <a:off x="4721285" y="2945204"/>
            <a:ext cx="720000" cy="72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516D8E9-0E08-DF20-07E9-0A3FDA43AA39}"/>
                  </a:ext>
                </a:extLst>
              </p:cNvPr>
              <p:cNvSpPr txBox="1"/>
              <p:nvPr/>
            </p:nvSpPr>
            <p:spPr>
              <a:xfrm>
                <a:off x="5616415" y="2796443"/>
                <a:ext cx="2584580" cy="1198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200" i="1" smtClean="0">
                              <a:solidFill>
                                <a:schemeClr val="tx1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latin typeface="+mj-lt"/>
                                </a:rPr>
                                <m:t>3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516D8E9-0E08-DF20-07E9-0A3FDA43A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415" y="2796443"/>
                <a:ext cx="2584580" cy="11988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E55E0BB0-54F9-F51D-BEB3-0E878E81E5E5}"/>
              </a:ext>
            </a:extLst>
          </p:cNvPr>
          <p:cNvSpPr txBox="1"/>
          <p:nvPr/>
        </p:nvSpPr>
        <p:spPr>
          <a:xfrm>
            <a:off x="795132" y="236820"/>
            <a:ext cx="9991056" cy="69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计算下面每组的两个算式，看看它们是否相等。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C5CCCE4-110E-113F-2026-AE262CA71B71}"/>
                  </a:ext>
                </a:extLst>
              </p:cNvPr>
              <p:cNvSpPr txBox="1"/>
              <p:nvPr/>
            </p:nvSpPr>
            <p:spPr>
              <a:xfrm>
                <a:off x="2174028" y="4617528"/>
                <a:ext cx="2584581" cy="1198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C5CCCE4-110E-113F-2026-AE262CA71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028" y="4617528"/>
                <a:ext cx="2584581" cy="11988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椭圆 7">
            <a:extLst>
              <a:ext uri="{FF2B5EF4-FFF2-40B4-BE49-F238E27FC236}">
                <a16:creationId xmlns:a16="http://schemas.microsoft.com/office/drawing/2014/main" id="{87ADD417-3D45-C6B7-4824-0FAC097FBBC0}"/>
              </a:ext>
            </a:extLst>
          </p:cNvPr>
          <p:cNvSpPr/>
          <p:nvPr/>
        </p:nvSpPr>
        <p:spPr>
          <a:xfrm>
            <a:off x="4721285" y="4764686"/>
            <a:ext cx="720000" cy="72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13AC7A9-6EAF-518C-4CD5-A82B7F039A27}"/>
                  </a:ext>
                </a:extLst>
              </p:cNvPr>
              <p:cNvSpPr txBox="1"/>
              <p:nvPr/>
            </p:nvSpPr>
            <p:spPr>
              <a:xfrm>
                <a:off x="5616414" y="4615925"/>
                <a:ext cx="3079709" cy="1017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</a:rPr>
                        <m:t>+</m:t>
                      </m:r>
                      <m:f>
                        <m:fPr>
                          <m:ctrlPr>
                            <a:rPr lang="en-US" altLang="zh-CN" sz="3200" i="1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13AC7A9-6EAF-518C-4CD5-A82B7F039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414" y="4615925"/>
                <a:ext cx="3079709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9D2D216C-D7F8-2463-4DEC-D9C85F7AB1F7}"/>
              </a:ext>
            </a:extLst>
          </p:cNvPr>
          <p:cNvCxnSpPr/>
          <p:nvPr/>
        </p:nvCxnSpPr>
        <p:spPr>
          <a:xfrm flipH="1">
            <a:off x="2827169" y="1618534"/>
            <a:ext cx="49452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B46EBD66-DAE5-1F53-CFF4-FD4F0147704F}"/>
              </a:ext>
            </a:extLst>
          </p:cNvPr>
          <p:cNvCxnSpPr>
            <a:cxnSpLocks/>
          </p:cNvCxnSpPr>
          <p:nvPr/>
        </p:nvCxnSpPr>
        <p:spPr>
          <a:xfrm>
            <a:off x="6788019" y="1618534"/>
            <a:ext cx="49452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FA978C33-91B1-3C1A-A261-2F89FAE91C3D}"/>
              </a:ext>
            </a:extLst>
          </p:cNvPr>
          <p:cNvSpPr txBox="1"/>
          <p:nvPr/>
        </p:nvSpPr>
        <p:spPr>
          <a:xfrm>
            <a:off x="3687228" y="2203948"/>
            <a:ext cx="2675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i="0" u="none" strike="noStrike" baseline="0" dirty="0">
                <a:solidFill>
                  <a:srgbClr val="FF0000"/>
                </a:solidFill>
                <a:latin typeface="FZYBKSJW--GB1-0"/>
              </a:rPr>
              <a:t>交换乘数的位置 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8DB77B2-9D5D-B611-6872-C156AA5B0E34}"/>
                  </a:ext>
                </a:extLst>
              </p:cNvPr>
              <p:cNvSpPr txBox="1"/>
              <p:nvPr/>
            </p:nvSpPr>
            <p:spPr>
              <a:xfrm>
                <a:off x="2389443" y="1123615"/>
                <a:ext cx="439146" cy="90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8DB77B2-9D5D-B611-6872-C156AA5B0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9443" y="1123615"/>
                <a:ext cx="439146" cy="9017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550B61E7-B01C-8862-8501-B1368EF19D06}"/>
                  </a:ext>
                </a:extLst>
              </p:cNvPr>
              <p:cNvSpPr txBox="1"/>
              <p:nvPr/>
            </p:nvSpPr>
            <p:spPr>
              <a:xfrm>
                <a:off x="7282543" y="1114284"/>
                <a:ext cx="439146" cy="90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550B61E7-B01C-8862-8501-B1368EF19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2543" y="1114284"/>
                <a:ext cx="439146" cy="9017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>
            <a:extLst>
              <a:ext uri="{FF2B5EF4-FFF2-40B4-BE49-F238E27FC236}">
                <a16:creationId xmlns:a16="http://schemas.microsoft.com/office/drawing/2014/main" id="{5A0B396D-3891-F2C3-69EE-8A6E9E88B9CE}"/>
              </a:ext>
            </a:extLst>
          </p:cNvPr>
          <p:cNvSpPr txBox="1"/>
          <p:nvPr/>
        </p:nvSpPr>
        <p:spPr>
          <a:xfrm>
            <a:off x="4734189" y="1200076"/>
            <a:ext cx="7164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0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endParaRPr lang="zh-CN" altLang="en-US" sz="4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CB27EAA-666D-2EE7-9083-8AA129E647BC}"/>
              </a:ext>
            </a:extLst>
          </p:cNvPr>
          <p:cNvSpPr txBox="1"/>
          <p:nvPr/>
        </p:nvSpPr>
        <p:spPr>
          <a:xfrm>
            <a:off x="7962483" y="1391637"/>
            <a:ext cx="246914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符合乘法交换律</a:t>
            </a: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5B24007D-EB1C-3204-38C1-670D94E54C6E}"/>
              </a:ext>
            </a:extLst>
          </p:cNvPr>
          <p:cNvSpPr/>
          <p:nvPr/>
        </p:nvSpPr>
        <p:spPr>
          <a:xfrm>
            <a:off x="3408993" y="2143661"/>
            <a:ext cx="936000" cy="49537"/>
          </a:xfrm>
          <a:custGeom>
            <a:avLst/>
            <a:gdLst>
              <a:gd name="csX0" fmla="*/ 0 w 1196340"/>
              <a:gd name="csY0" fmla="*/ 19050 h 49537"/>
              <a:gd name="csX1" fmla="*/ 53340 w 1196340"/>
              <a:gd name="csY1" fmla="*/ 7620 h 49537"/>
              <a:gd name="csX2" fmla="*/ 114300 w 1196340"/>
              <a:gd name="csY2" fmla="*/ 49530 h 49537"/>
              <a:gd name="csX3" fmla="*/ 205740 w 1196340"/>
              <a:gd name="csY3" fmla="*/ 7620 h 49537"/>
              <a:gd name="csX4" fmla="*/ 274320 w 1196340"/>
              <a:gd name="csY4" fmla="*/ 49530 h 49537"/>
              <a:gd name="csX5" fmla="*/ 361950 w 1196340"/>
              <a:gd name="csY5" fmla="*/ 3810 h 49537"/>
              <a:gd name="csX6" fmla="*/ 445770 w 1196340"/>
              <a:gd name="csY6" fmla="*/ 45720 h 49537"/>
              <a:gd name="csX7" fmla="*/ 537210 w 1196340"/>
              <a:gd name="csY7" fmla="*/ 0 h 49537"/>
              <a:gd name="csX8" fmla="*/ 613410 w 1196340"/>
              <a:gd name="csY8" fmla="*/ 45720 h 49537"/>
              <a:gd name="csX9" fmla="*/ 701040 w 1196340"/>
              <a:gd name="csY9" fmla="*/ 0 h 49537"/>
              <a:gd name="csX10" fmla="*/ 788670 w 1196340"/>
              <a:gd name="csY10" fmla="*/ 45720 h 49537"/>
              <a:gd name="csX11" fmla="*/ 872490 w 1196340"/>
              <a:gd name="csY11" fmla="*/ 0 h 49537"/>
              <a:gd name="csX12" fmla="*/ 941070 w 1196340"/>
              <a:gd name="csY12" fmla="*/ 45720 h 49537"/>
              <a:gd name="csX13" fmla="*/ 1036320 w 1196340"/>
              <a:gd name="csY13" fmla="*/ 3810 h 49537"/>
              <a:gd name="csX14" fmla="*/ 1127760 w 1196340"/>
              <a:gd name="csY14" fmla="*/ 49530 h 49537"/>
              <a:gd name="csX15" fmla="*/ 1196340 w 1196340"/>
              <a:gd name="csY15" fmla="*/ 0 h 49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196340" h="49537">
                <a:moveTo>
                  <a:pt x="0" y="19050"/>
                </a:moveTo>
                <a:cubicBezTo>
                  <a:pt x="17145" y="10795"/>
                  <a:pt x="34290" y="2540"/>
                  <a:pt x="53340" y="7620"/>
                </a:cubicBezTo>
                <a:cubicBezTo>
                  <a:pt x="72390" y="12700"/>
                  <a:pt x="88900" y="49530"/>
                  <a:pt x="114300" y="49530"/>
                </a:cubicBezTo>
                <a:cubicBezTo>
                  <a:pt x="139700" y="49530"/>
                  <a:pt x="179070" y="7620"/>
                  <a:pt x="205740" y="7620"/>
                </a:cubicBezTo>
                <a:cubicBezTo>
                  <a:pt x="232410" y="7620"/>
                  <a:pt x="248285" y="50165"/>
                  <a:pt x="274320" y="49530"/>
                </a:cubicBezTo>
                <a:cubicBezTo>
                  <a:pt x="300355" y="48895"/>
                  <a:pt x="333375" y="4445"/>
                  <a:pt x="361950" y="3810"/>
                </a:cubicBezTo>
                <a:cubicBezTo>
                  <a:pt x="390525" y="3175"/>
                  <a:pt x="416560" y="46355"/>
                  <a:pt x="445770" y="45720"/>
                </a:cubicBezTo>
                <a:cubicBezTo>
                  <a:pt x="474980" y="45085"/>
                  <a:pt x="509270" y="0"/>
                  <a:pt x="537210" y="0"/>
                </a:cubicBezTo>
                <a:cubicBezTo>
                  <a:pt x="565150" y="0"/>
                  <a:pt x="586105" y="45720"/>
                  <a:pt x="613410" y="45720"/>
                </a:cubicBezTo>
                <a:cubicBezTo>
                  <a:pt x="640715" y="45720"/>
                  <a:pt x="671830" y="0"/>
                  <a:pt x="701040" y="0"/>
                </a:cubicBezTo>
                <a:cubicBezTo>
                  <a:pt x="730250" y="0"/>
                  <a:pt x="760095" y="45720"/>
                  <a:pt x="788670" y="45720"/>
                </a:cubicBezTo>
                <a:cubicBezTo>
                  <a:pt x="817245" y="45720"/>
                  <a:pt x="847090" y="0"/>
                  <a:pt x="872490" y="0"/>
                </a:cubicBezTo>
                <a:cubicBezTo>
                  <a:pt x="897890" y="0"/>
                  <a:pt x="913765" y="45085"/>
                  <a:pt x="941070" y="45720"/>
                </a:cubicBezTo>
                <a:cubicBezTo>
                  <a:pt x="968375" y="46355"/>
                  <a:pt x="1005205" y="3175"/>
                  <a:pt x="1036320" y="3810"/>
                </a:cubicBezTo>
                <a:cubicBezTo>
                  <a:pt x="1067435" y="4445"/>
                  <a:pt x="1101090" y="50165"/>
                  <a:pt x="1127760" y="49530"/>
                </a:cubicBezTo>
                <a:cubicBezTo>
                  <a:pt x="1154430" y="48895"/>
                  <a:pt x="1175385" y="24447"/>
                  <a:pt x="1196340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FF7C243F-377C-2F25-7E2B-EF0F4CB53455}"/>
              </a:ext>
            </a:extLst>
          </p:cNvPr>
          <p:cNvSpPr/>
          <p:nvPr/>
        </p:nvSpPr>
        <p:spPr>
          <a:xfrm>
            <a:off x="5628000" y="2157952"/>
            <a:ext cx="936000" cy="49537"/>
          </a:xfrm>
          <a:custGeom>
            <a:avLst/>
            <a:gdLst>
              <a:gd name="csX0" fmla="*/ 0 w 1196340"/>
              <a:gd name="csY0" fmla="*/ 19050 h 49537"/>
              <a:gd name="csX1" fmla="*/ 53340 w 1196340"/>
              <a:gd name="csY1" fmla="*/ 7620 h 49537"/>
              <a:gd name="csX2" fmla="*/ 114300 w 1196340"/>
              <a:gd name="csY2" fmla="*/ 49530 h 49537"/>
              <a:gd name="csX3" fmla="*/ 205740 w 1196340"/>
              <a:gd name="csY3" fmla="*/ 7620 h 49537"/>
              <a:gd name="csX4" fmla="*/ 274320 w 1196340"/>
              <a:gd name="csY4" fmla="*/ 49530 h 49537"/>
              <a:gd name="csX5" fmla="*/ 361950 w 1196340"/>
              <a:gd name="csY5" fmla="*/ 3810 h 49537"/>
              <a:gd name="csX6" fmla="*/ 445770 w 1196340"/>
              <a:gd name="csY6" fmla="*/ 45720 h 49537"/>
              <a:gd name="csX7" fmla="*/ 537210 w 1196340"/>
              <a:gd name="csY7" fmla="*/ 0 h 49537"/>
              <a:gd name="csX8" fmla="*/ 613410 w 1196340"/>
              <a:gd name="csY8" fmla="*/ 45720 h 49537"/>
              <a:gd name="csX9" fmla="*/ 701040 w 1196340"/>
              <a:gd name="csY9" fmla="*/ 0 h 49537"/>
              <a:gd name="csX10" fmla="*/ 788670 w 1196340"/>
              <a:gd name="csY10" fmla="*/ 45720 h 49537"/>
              <a:gd name="csX11" fmla="*/ 872490 w 1196340"/>
              <a:gd name="csY11" fmla="*/ 0 h 49537"/>
              <a:gd name="csX12" fmla="*/ 941070 w 1196340"/>
              <a:gd name="csY12" fmla="*/ 45720 h 49537"/>
              <a:gd name="csX13" fmla="*/ 1036320 w 1196340"/>
              <a:gd name="csY13" fmla="*/ 3810 h 49537"/>
              <a:gd name="csX14" fmla="*/ 1127760 w 1196340"/>
              <a:gd name="csY14" fmla="*/ 49530 h 49537"/>
              <a:gd name="csX15" fmla="*/ 1196340 w 1196340"/>
              <a:gd name="csY15" fmla="*/ 0 h 49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196340" h="49537">
                <a:moveTo>
                  <a:pt x="0" y="19050"/>
                </a:moveTo>
                <a:cubicBezTo>
                  <a:pt x="17145" y="10795"/>
                  <a:pt x="34290" y="2540"/>
                  <a:pt x="53340" y="7620"/>
                </a:cubicBezTo>
                <a:cubicBezTo>
                  <a:pt x="72390" y="12700"/>
                  <a:pt x="88900" y="49530"/>
                  <a:pt x="114300" y="49530"/>
                </a:cubicBezTo>
                <a:cubicBezTo>
                  <a:pt x="139700" y="49530"/>
                  <a:pt x="179070" y="7620"/>
                  <a:pt x="205740" y="7620"/>
                </a:cubicBezTo>
                <a:cubicBezTo>
                  <a:pt x="232410" y="7620"/>
                  <a:pt x="248285" y="50165"/>
                  <a:pt x="274320" y="49530"/>
                </a:cubicBezTo>
                <a:cubicBezTo>
                  <a:pt x="300355" y="48895"/>
                  <a:pt x="333375" y="4445"/>
                  <a:pt x="361950" y="3810"/>
                </a:cubicBezTo>
                <a:cubicBezTo>
                  <a:pt x="390525" y="3175"/>
                  <a:pt x="416560" y="46355"/>
                  <a:pt x="445770" y="45720"/>
                </a:cubicBezTo>
                <a:cubicBezTo>
                  <a:pt x="474980" y="45085"/>
                  <a:pt x="509270" y="0"/>
                  <a:pt x="537210" y="0"/>
                </a:cubicBezTo>
                <a:cubicBezTo>
                  <a:pt x="565150" y="0"/>
                  <a:pt x="586105" y="45720"/>
                  <a:pt x="613410" y="45720"/>
                </a:cubicBezTo>
                <a:cubicBezTo>
                  <a:pt x="640715" y="45720"/>
                  <a:pt x="671830" y="0"/>
                  <a:pt x="701040" y="0"/>
                </a:cubicBezTo>
                <a:cubicBezTo>
                  <a:pt x="730250" y="0"/>
                  <a:pt x="760095" y="45720"/>
                  <a:pt x="788670" y="45720"/>
                </a:cubicBezTo>
                <a:cubicBezTo>
                  <a:pt x="817245" y="45720"/>
                  <a:pt x="847090" y="0"/>
                  <a:pt x="872490" y="0"/>
                </a:cubicBezTo>
                <a:cubicBezTo>
                  <a:pt x="897890" y="0"/>
                  <a:pt x="913765" y="45085"/>
                  <a:pt x="941070" y="45720"/>
                </a:cubicBezTo>
                <a:cubicBezTo>
                  <a:pt x="968375" y="46355"/>
                  <a:pt x="1005205" y="3175"/>
                  <a:pt x="1036320" y="3810"/>
                </a:cubicBezTo>
                <a:cubicBezTo>
                  <a:pt x="1067435" y="4445"/>
                  <a:pt x="1101090" y="50165"/>
                  <a:pt x="1127760" y="49530"/>
                </a:cubicBezTo>
                <a:cubicBezTo>
                  <a:pt x="1154430" y="48895"/>
                  <a:pt x="1175385" y="24447"/>
                  <a:pt x="1196340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F179C9A8-FE30-4F66-22E2-1D7BB6E485D2}"/>
              </a:ext>
            </a:extLst>
          </p:cNvPr>
          <p:cNvCxnSpPr/>
          <p:nvPr/>
        </p:nvCxnSpPr>
        <p:spPr>
          <a:xfrm flipH="1">
            <a:off x="1679504" y="3400681"/>
            <a:ext cx="49452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7013A6C-7939-0614-E26D-B0C2B9FFC8AB}"/>
                  </a:ext>
                </a:extLst>
              </p:cNvPr>
              <p:cNvSpPr txBox="1"/>
              <p:nvPr/>
            </p:nvSpPr>
            <p:spPr>
              <a:xfrm>
                <a:off x="1008510" y="2905762"/>
                <a:ext cx="652329" cy="90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7013A6C-7939-0614-E26D-B0C2B9FFC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510" y="2905762"/>
                <a:ext cx="652329" cy="901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C04E3CC0-B752-1389-EA12-504BB4CAF9F5}"/>
              </a:ext>
            </a:extLst>
          </p:cNvPr>
          <p:cNvCxnSpPr>
            <a:cxnSpLocks/>
          </p:cNvCxnSpPr>
          <p:nvPr/>
        </p:nvCxnSpPr>
        <p:spPr>
          <a:xfrm>
            <a:off x="7861040" y="3382020"/>
            <a:ext cx="49452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8FCD208-385D-87CF-6417-0350F5C88583}"/>
                  </a:ext>
                </a:extLst>
              </p:cNvPr>
              <p:cNvSpPr txBox="1"/>
              <p:nvPr/>
            </p:nvSpPr>
            <p:spPr>
              <a:xfrm>
                <a:off x="8308908" y="2877770"/>
                <a:ext cx="703237" cy="90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38FCD208-385D-87CF-6417-0350F5C88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908" y="2877770"/>
                <a:ext cx="703237" cy="90178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文本框 37">
            <a:extLst>
              <a:ext uri="{FF2B5EF4-FFF2-40B4-BE49-F238E27FC236}">
                <a16:creationId xmlns:a16="http://schemas.microsoft.com/office/drawing/2014/main" id="{6F0A711F-9606-3395-C839-6BAACB804A0A}"/>
              </a:ext>
            </a:extLst>
          </p:cNvPr>
          <p:cNvSpPr txBox="1"/>
          <p:nvPr/>
        </p:nvSpPr>
        <p:spPr>
          <a:xfrm>
            <a:off x="4734189" y="2944900"/>
            <a:ext cx="7164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0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endParaRPr lang="zh-CN" altLang="en-US" sz="4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14C7862-33FD-CB14-7627-ED50CF9CAB91}"/>
              </a:ext>
            </a:extLst>
          </p:cNvPr>
          <p:cNvSpPr txBox="1"/>
          <p:nvPr/>
        </p:nvSpPr>
        <p:spPr>
          <a:xfrm>
            <a:off x="1923743" y="4107393"/>
            <a:ext cx="2675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FZYBKSJW--GB1-0"/>
              </a:rPr>
              <a:t>先算前两个数的积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76138B91-781A-66DB-D2B5-1D9E20608A0E}"/>
              </a:ext>
            </a:extLst>
          </p:cNvPr>
          <p:cNvSpPr/>
          <p:nvPr/>
        </p:nvSpPr>
        <p:spPr>
          <a:xfrm>
            <a:off x="2389793" y="4011327"/>
            <a:ext cx="1044000" cy="49537"/>
          </a:xfrm>
          <a:custGeom>
            <a:avLst/>
            <a:gdLst>
              <a:gd name="csX0" fmla="*/ 0 w 1196340"/>
              <a:gd name="csY0" fmla="*/ 19050 h 49537"/>
              <a:gd name="csX1" fmla="*/ 53340 w 1196340"/>
              <a:gd name="csY1" fmla="*/ 7620 h 49537"/>
              <a:gd name="csX2" fmla="*/ 114300 w 1196340"/>
              <a:gd name="csY2" fmla="*/ 49530 h 49537"/>
              <a:gd name="csX3" fmla="*/ 205740 w 1196340"/>
              <a:gd name="csY3" fmla="*/ 7620 h 49537"/>
              <a:gd name="csX4" fmla="*/ 274320 w 1196340"/>
              <a:gd name="csY4" fmla="*/ 49530 h 49537"/>
              <a:gd name="csX5" fmla="*/ 361950 w 1196340"/>
              <a:gd name="csY5" fmla="*/ 3810 h 49537"/>
              <a:gd name="csX6" fmla="*/ 445770 w 1196340"/>
              <a:gd name="csY6" fmla="*/ 45720 h 49537"/>
              <a:gd name="csX7" fmla="*/ 537210 w 1196340"/>
              <a:gd name="csY7" fmla="*/ 0 h 49537"/>
              <a:gd name="csX8" fmla="*/ 613410 w 1196340"/>
              <a:gd name="csY8" fmla="*/ 45720 h 49537"/>
              <a:gd name="csX9" fmla="*/ 701040 w 1196340"/>
              <a:gd name="csY9" fmla="*/ 0 h 49537"/>
              <a:gd name="csX10" fmla="*/ 788670 w 1196340"/>
              <a:gd name="csY10" fmla="*/ 45720 h 49537"/>
              <a:gd name="csX11" fmla="*/ 872490 w 1196340"/>
              <a:gd name="csY11" fmla="*/ 0 h 49537"/>
              <a:gd name="csX12" fmla="*/ 941070 w 1196340"/>
              <a:gd name="csY12" fmla="*/ 45720 h 49537"/>
              <a:gd name="csX13" fmla="*/ 1036320 w 1196340"/>
              <a:gd name="csY13" fmla="*/ 3810 h 49537"/>
              <a:gd name="csX14" fmla="*/ 1127760 w 1196340"/>
              <a:gd name="csY14" fmla="*/ 49530 h 49537"/>
              <a:gd name="csX15" fmla="*/ 1196340 w 1196340"/>
              <a:gd name="csY15" fmla="*/ 0 h 49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196340" h="49537">
                <a:moveTo>
                  <a:pt x="0" y="19050"/>
                </a:moveTo>
                <a:cubicBezTo>
                  <a:pt x="17145" y="10795"/>
                  <a:pt x="34290" y="2540"/>
                  <a:pt x="53340" y="7620"/>
                </a:cubicBezTo>
                <a:cubicBezTo>
                  <a:pt x="72390" y="12700"/>
                  <a:pt x="88900" y="49530"/>
                  <a:pt x="114300" y="49530"/>
                </a:cubicBezTo>
                <a:cubicBezTo>
                  <a:pt x="139700" y="49530"/>
                  <a:pt x="179070" y="7620"/>
                  <a:pt x="205740" y="7620"/>
                </a:cubicBezTo>
                <a:cubicBezTo>
                  <a:pt x="232410" y="7620"/>
                  <a:pt x="248285" y="50165"/>
                  <a:pt x="274320" y="49530"/>
                </a:cubicBezTo>
                <a:cubicBezTo>
                  <a:pt x="300355" y="48895"/>
                  <a:pt x="333375" y="4445"/>
                  <a:pt x="361950" y="3810"/>
                </a:cubicBezTo>
                <a:cubicBezTo>
                  <a:pt x="390525" y="3175"/>
                  <a:pt x="416560" y="46355"/>
                  <a:pt x="445770" y="45720"/>
                </a:cubicBezTo>
                <a:cubicBezTo>
                  <a:pt x="474980" y="45085"/>
                  <a:pt x="509270" y="0"/>
                  <a:pt x="537210" y="0"/>
                </a:cubicBezTo>
                <a:cubicBezTo>
                  <a:pt x="565150" y="0"/>
                  <a:pt x="586105" y="45720"/>
                  <a:pt x="613410" y="45720"/>
                </a:cubicBezTo>
                <a:cubicBezTo>
                  <a:pt x="640715" y="45720"/>
                  <a:pt x="671830" y="0"/>
                  <a:pt x="701040" y="0"/>
                </a:cubicBezTo>
                <a:cubicBezTo>
                  <a:pt x="730250" y="0"/>
                  <a:pt x="760095" y="45720"/>
                  <a:pt x="788670" y="45720"/>
                </a:cubicBezTo>
                <a:cubicBezTo>
                  <a:pt x="817245" y="45720"/>
                  <a:pt x="847090" y="0"/>
                  <a:pt x="872490" y="0"/>
                </a:cubicBezTo>
                <a:cubicBezTo>
                  <a:pt x="897890" y="0"/>
                  <a:pt x="913765" y="45085"/>
                  <a:pt x="941070" y="45720"/>
                </a:cubicBezTo>
                <a:cubicBezTo>
                  <a:pt x="968375" y="46355"/>
                  <a:pt x="1005205" y="3175"/>
                  <a:pt x="1036320" y="3810"/>
                </a:cubicBezTo>
                <a:cubicBezTo>
                  <a:pt x="1067435" y="4445"/>
                  <a:pt x="1101090" y="50165"/>
                  <a:pt x="1127760" y="49530"/>
                </a:cubicBezTo>
                <a:cubicBezTo>
                  <a:pt x="1154430" y="48895"/>
                  <a:pt x="1175385" y="24447"/>
                  <a:pt x="1196340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C75833A-2563-316F-5A43-D0069F93E437}"/>
              </a:ext>
            </a:extLst>
          </p:cNvPr>
          <p:cNvSpPr txBox="1"/>
          <p:nvPr/>
        </p:nvSpPr>
        <p:spPr>
          <a:xfrm>
            <a:off x="6178503" y="4107393"/>
            <a:ext cx="2675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FZYBKSJW--GB1-0"/>
              </a:rPr>
              <a:t>先算后两个数的积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AF03A34A-6937-2258-3CA5-F250E577DE98}"/>
              </a:ext>
            </a:extLst>
          </p:cNvPr>
          <p:cNvSpPr/>
          <p:nvPr/>
        </p:nvSpPr>
        <p:spPr>
          <a:xfrm>
            <a:off x="6358956" y="4011327"/>
            <a:ext cx="1044000" cy="49537"/>
          </a:xfrm>
          <a:custGeom>
            <a:avLst/>
            <a:gdLst>
              <a:gd name="csX0" fmla="*/ 0 w 1196340"/>
              <a:gd name="csY0" fmla="*/ 19050 h 49537"/>
              <a:gd name="csX1" fmla="*/ 53340 w 1196340"/>
              <a:gd name="csY1" fmla="*/ 7620 h 49537"/>
              <a:gd name="csX2" fmla="*/ 114300 w 1196340"/>
              <a:gd name="csY2" fmla="*/ 49530 h 49537"/>
              <a:gd name="csX3" fmla="*/ 205740 w 1196340"/>
              <a:gd name="csY3" fmla="*/ 7620 h 49537"/>
              <a:gd name="csX4" fmla="*/ 274320 w 1196340"/>
              <a:gd name="csY4" fmla="*/ 49530 h 49537"/>
              <a:gd name="csX5" fmla="*/ 361950 w 1196340"/>
              <a:gd name="csY5" fmla="*/ 3810 h 49537"/>
              <a:gd name="csX6" fmla="*/ 445770 w 1196340"/>
              <a:gd name="csY6" fmla="*/ 45720 h 49537"/>
              <a:gd name="csX7" fmla="*/ 537210 w 1196340"/>
              <a:gd name="csY7" fmla="*/ 0 h 49537"/>
              <a:gd name="csX8" fmla="*/ 613410 w 1196340"/>
              <a:gd name="csY8" fmla="*/ 45720 h 49537"/>
              <a:gd name="csX9" fmla="*/ 701040 w 1196340"/>
              <a:gd name="csY9" fmla="*/ 0 h 49537"/>
              <a:gd name="csX10" fmla="*/ 788670 w 1196340"/>
              <a:gd name="csY10" fmla="*/ 45720 h 49537"/>
              <a:gd name="csX11" fmla="*/ 872490 w 1196340"/>
              <a:gd name="csY11" fmla="*/ 0 h 49537"/>
              <a:gd name="csX12" fmla="*/ 941070 w 1196340"/>
              <a:gd name="csY12" fmla="*/ 45720 h 49537"/>
              <a:gd name="csX13" fmla="*/ 1036320 w 1196340"/>
              <a:gd name="csY13" fmla="*/ 3810 h 49537"/>
              <a:gd name="csX14" fmla="*/ 1127760 w 1196340"/>
              <a:gd name="csY14" fmla="*/ 49530 h 49537"/>
              <a:gd name="csX15" fmla="*/ 1196340 w 1196340"/>
              <a:gd name="csY15" fmla="*/ 0 h 49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196340" h="49537">
                <a:moveTo>
                  <a:pt x="0" y="19050"/>
                </a:moveTo>
                <a:cubicBezTo>
                  <a:pt x="17145" y="10795"/>
                  <a:pt x="34290" y="2540"/>
                  <a:pt x="53340" y="7620"/>
                </a:cubicBezTo>
                <a:cubicBezTo>
                  <a:pt x="72390" y="12700"/>
                  <a:pt x="88900" y="49530"/>
                  <a:pt x="114300" y="49530"/>
                </a:cubicBezTo>
                <a:cubicBezTo>
                  <a:pt x="139700" y="49530"/>
                  <a:pt x="179070" y="7620"/>
                  <a:pt x="205740" y="7620"/>
                </a:cubicBezTo>
                <a:cubicBezTo>
                  <a:pt x="232410" y="7620"/>
                  <a:pt x="248285" y="50165"/>
                  <a:pt x="274320" y="49530"/>
                </a:cubicBezTo>
                <a:cubicBezTo>
                  <a:pt x="300355" y="48895"/>
                  <a:pt x="333375" y="4445"/>
                  <a:pt x="361950" y="3810"/>
                </a:cubicBezTo>
                <a:cubicBezTo>
                  <a:pt x="390525" y="3175"/>
                  <a:pt x="416560" y="46355"/>
                  <a:pt x="445770" y="45720"/>
                </a:cubicBezTo>
                <a:cubicBezTo>
                  <a:pt x="474980" y="45085"/>
                  <a:pt x="509270" y="0"/>
                  <a:pt x="537210" y="0"/>
                </a:cubicBezTo>
                <a:cubicBezTo>
                  <a:pt x="565150" y="0"/>
                  <a:pt x="586105" y="45720"/>
                  <a:pt x="613410" y="45720"/>
                </a:cubicBezTo>
                <a:cubicBezTo>
                  <a:pt x="640715" y="45720"/>
                  <a:pt x="671830" y="0"/>
                  <a:pt x="701040" y="0"/>
                </a:cubicBezTo>
                <a:cubicBezTo>
                  <a:pt x="730250" y="0"/>
                  <a:pt x="760095" y="45720"/>
                  <a:pt x="788670" y="45720"/>
                </a:cubicBezTo>
                <a:cubicBezTo>
                  <a:pt x="817245" y="45720"/>
                  <a:pt x="847090" y="0"/>
                  <a:pt x="872490" y="0"/>
                </a:cubicBezTo>
                <a:cubicBezTo>
                  <a:pt x="897890" y="0"/>
                  <a:pt x="913765" y="45085"/>
                  <a:pt x="941070" y="45720"/>
                </a:cubicBezTo>
                <a:cubicBezTo>
                  <a:pt x="968375" y="46355"/>
                  <a:pt x="1005205" y="3175"/>
                  <a:pt x="1036320" y="3810"/>
                </a:cubicBezTo>
                <a:cubicBezTo>
                  <a:pt x="1067435" y="4445"/>
                  <a:pt x="1101090" y="50165"/>
                  <a:pt x="1127760" y="49530"/>
                </a:cubicBezTo>
                <a:cubicBezTo>
                  <a:pt x="1154430" y="48895"/>
                  <a:pt x="1175385" y="24447"/>
                  <a:pt x="1196340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29F0173-39AD-6ADA-5047-7924BD1C744A}"/>
              </a:ext>
            </a:extLst>
          </p:cNvPr>
          <p:cNvSpPr txBox="1"/>
          <p:nvPr/>
        </p:nvSpPr>
        <p:spPr>
          <a:xfrm>
            <a:off x="9184791" y="3239098"/>
            <a:ext cx="2469139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符合乘法结合律</a:t>
            </a:r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E08971A4-96D7-2D47-7219-53E0A78001A7}"/>
              </a:ext>
            </a:extLst>
          </p:cNvPr>
          <p:cNvCxnSpPr/>
          <p:nvPr/>
        </p:nvCxnSpPr>
        <p:spPr>
          <a:xfrm flipH="1">
            <a:off x="1744818" y="5266804"/>
            <a:ext cx="49452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AFF8C108-0FAB-B022-FFAA-1FFC49059055}"/>
                  </a:ext>
                </a:extLst>
              </p:cNvPr>
              <p:cNvSpPr txBox="1"/>
              <p:nvPr/>
            </p:nvSpPr>
            <p:spPr>
              <a:xfrm>
                <a:off x="1307092" y="4771885"/>
                <a:ext cx="439146" cy="90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AFF8C108-0FAB-B022-FFAA-1FFC49059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092" y="4771885"/>
                <a:ext cx="439146" cy="90178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25FE9E14-4081-1C11-9195-98B95DCCB98A}"/>
              </a:ext>
            </a:extLst>
          </p:cNvPr>
          <p:cNvCxnSpPr>
            <a:cxnSpLocks/>
          </p:cNvCxnSpPr>
          <p:nvPr/>
        </p:nvCxnSpPr>
        <p:spPr>
          <a:xfrm>
            <a:off x="8196942" y="5182828"/>
            <a:ext cx="494523" cy="0"/>
          </a:xfrm>
          <a:prstGeom prst="straightConnector1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3C32FDD0-0E47-3EB6-182D-E88A45E9FF78}"/>
                  </a:ext>
                </a:extLst>
              </p:cNvPr>
              <p:cNvSpPr txBox="1"/>
              <p:nvPr/>
            </p:nvSpPr>
            <p:spPr>
              <a:xfrm>
                <a:off x="8691466" y="4678578"/>
                <a:ext cx="439146" cy="90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3C32FDD0-0E47-3EB6-182D-E88A45E9F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1466" y="4678578"/>
                <a:ext cx="439146" cy="9017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文本框 47">
            <a:extLst>
              <a:ext uri="{FF2B5EF4-FFF2-40B4-BE49-F238E27FC236}">
                <a16:creationId xmlns:a16="http://schemas.microsoft.com/office/drawing/2014/main" id="{7B6C7DB1-5384-A519-88D3-6574925777A4}"/>
              </a:ext>
            </a:extLst>
          </p:cNvPr>
          <p:cNvSpPr txBox="1"/>
          <p:nvPr/>
        </p:nvSpPr>
        <p:spPr>
          <a:xfrm>
            <a:off x="4715528" y="4764369"/>
            <a:ext cx="7164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000" b="1" i="0" u="none" strike="noStrike" baseline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endParaRPr lang="zh-CN" altLang="en-US" sz="4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56FA577-A5FD-B8A6-FC6A-8EE29077B4E4}"/>
              </a:ext>
            </a:extLst>
          </p:cNvPr>
          <p:cNvSpPr txBox="1"/>
          <p:nvPr/>
        </p:nvSpPr>
        <p:spPr>
          <a:xfrm>
            <a:off x="1942403" y="5926862"/>
            <a:ext cx="3217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FZYBKSJW--GB1-0"/>
              </a:rPr>
              <a:t>两个数的和乘一个数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id="{FE6A6170-90FF-43A9-3546-E1B3BA6421ED}"/>
              </a:ext>
            </a:extLst>
          </p:cNvPr>
          <p:cNvSpPr/>
          <p:nvPr/>
        </p:nvSpPr>
        <p:spPr>
          <a:xfrm>
            <a:off x="2436446" y="5830796"/>
            <a:ext cx="1044000" cy="49537"/>
          </a:xfrm>
          <a:custGeom>
            <a:avLst/>
            <a:gdLst>
              <a:gd name="csX0" fmla="*/ 0 w 1196340"/>
              <a:gd name="csY0" fmla="*/ 19050 h 49537"/>
              <a:gd name="csX1" fmla="*/ 53340 w 1196340"/>
              <a:gd name="csY1" fmla="*/ 7620 h 49537"/>
              <a:gd name="csX2" fmla="*/ 114300 w 1196340"/>
              <a:gd name="csY2" fmla="*/ 49530 h 49537"/>
              <a:gd name="csX3" fmla="*/ 205740 w 1196340"/>
              <a:gd name="csY3" fmla="*/ 7620 h 49537"/>
              <a:gd name="csX4" fmla="*/ 274320 w 1196340"/>
              <a:gd name="csY4" fmla="*/ 49530 h 49537"/>
              <a:gd name="csX5" fmla="*/ 361950 w 1196340"/>
              <a:gd name="csY5" fmla="*/ 3810 h 49537"/>
              <a:gd name="csX6" fmla="*/ 445770 w 1196340"/>
              <a:gd name="csY6" fmla="*/ 45720 h 49537"/>
              <a:gd name="csX7" fmla="*/ 537210 w 1196340"/>
              <a:gd name="csY7" fmla="*/ 0 h 49537"/>
              <a:gd name="csX8" fmla="*/ 613410 w 1196340"/>
              <a:gd name="csY8" fmla="*/ 45720 h 49537"/>
              <a:gd name="csX9" fmla="*/ 701040 w 1196340"/>
              <a:gd name="csY9" fmla="*/ 0 h 49537"/>
              <a:gd name="csX10" fmla="*/ 788670 w 1196340"/>
              <a:gd name="csY10" fmla="*/ 45720 h 49537"/>
              <a:gd name="csX11" fmla="*/ 872490 w 1196340"/>
              <a:gd name="csY11" fmla="*/ 0 h 49537"/>
              <a:gd name="csX12" fmla="*/ 941070 w 1196340"/>
              <a:gd name="csY12" fmla="*/ 45720 h 49537"/>
              <a:gd name="csX13" fmla="*/ 1036320 w 1196340"/>
              <a:gd name="csY13" fmla="*/ 3810 h 49537"/>
              <a:gd name="csX14" fmla="*/ 1127760 w 1196340"/>
              <a:gd name="csY14" fmla="*/ 49530 h 49537"/>
              <a:gd name="csX15" fmla="*/ 1196340 w 1196340"/>
              <a:gd name="csY15" fmla="*/ 0 h 49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196340" h="49537">
                <a:moveTo>
                  <a:pt x="0" y="19050"/>
                </a:moveTo>
                <a:cubicBezTo>
                  <a:pt x="17145" y="10795"/>
                  <a:pt x="34290" y="2540"/>
                  <a:pt x="53340" y="7620"/>
                </a:cubicBezTo>
                <a:cubicBezTo>
                  <a:pt x="72390" y="12700"/>
                  <a:pt x="88900" y="49530"/>
                  <a:pt x="114300" y="49530"/>
                </a:cubicBezTo>
                <a:cubicBezTo>
                  <a:pt x="139700" y="49530"/>
                  <a:pt x="179070" y="7620"/>
                  <a:pt x="205740" y="7620"/>
                </a:cubicBezTo>
                <a:cubicBezTo>
                  <a:pt x="232410" y="7620"/>
                  <a:pt x="248285" y="50165"/>
                  <a:pt x="274320" y="49530"/>
                </a:cubicBezTo>
                <a:cubicBezTo>
                  <a:pt x="300355" y="48895"/>
                  <a:pt x="333375" y="4445"/>
                  <a:pt x="361950" y="3810"/>
                </a:cubicBezTo>
                <a:cubicBezTo>
                  <a:pt x="390525" y="3175"/>
                  <a:pt x="416560" y="46355"/>
                  <a:pt x="445770" y="45720"/>
                </a:cubicBezTo>
                <a:cubicBezTo>
                  <a:pt x="474980" y="45085"/>
                  <a:pt x="509270" y="0"/>
                  <a:pt x="537210" y="0"/>
                </a:cubicBezTo>
                <a:cubicBezTo>
                  <a:pt x="565150" y="0"/>
                  <a:pt x="586105" y="45720"/>
                  <a:pt x="613410" y="45720"/>
                </a:cubicBezTo>
                <a:cubicBezTo>
                  <a:pt x="640715" y="45720"/>
                  <a:pt x="671830" y="0"/>
                  <a:pt x="701040" y="0"/>
                </a:cubicBezTo>
                <a:cubicBezTo>
                  <a:pt x="730250" y="0"/>
                  <a:pt x="760095" y="45720"/>
                  <a:pt x="788670" y="45720"/>
                </a:cubicBezTo>
                <a:cubicBezTo>
                  <a:pt x="817245" y="45720"/>
                  <a:pt x="847090" y="0"/>
                  <a:pt x="872490" y="0"/>
                </a:cubicBezTo>
                <a:cubicBezTo>
                  <a:pt x="897890" y="0"/>
                  <a:pt x="913765" y="45085"/>
                  <a:pt x="941070" y="45720"/>
                </a:cubicBezTo>
                <a:cubicBezTo>
                  <a:pt x="968375" y="46355"/>
                  <a:pt x="1005205" y="3175"/>
                  <a:pt x="1036320" y="3810"/>
                </a:cubicBezTo>
                <a:cubicBezTo>
                  <a:pt x="1067435" y="4445"/>
                  <a:pt x="1101090" y="50165"/>
                  <a:pt x="1127760" y="49530"/>
                </a:cubicBezTo>
                <a:cubicBezTo>
                  <a:pt x="1154430" y="48895"/>
                  <a:pt x="1175385" y="24447"/>
                  <a:pt x="1196340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B98B66C-5EB1-3D1F-ACD5-F69B0FE15EFA}"/>
              </a:ext>
            </a:extLst>
          </p:cNvPr>
          <p:cNvSpPr txBox="1"/>
          <p:nvPr/>
        </p:nvSpPr>
        <p:spPr>
          <a:xfrm>
            <a:off x="5510233" y="5850879"/>
            <a:ext cx="44407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FZYBKSJW--GB1-0"/>
              </a:rPr>
              <a:t>两个数分别乘这个数，再相加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id="{B5217CF3-6DDE-C591-8FD6-9FE95A58DB80}"/>
              </a:ext>
            </a:extLst>
          </p:cNvPr>
          <p:cNvSpPr/>
          <p:nvPr/>
        </p:nvSpPr>
        <p:spPr>
          <a:xfrm>
            <a:off x="5711491" y="5718829"/>
            <a:ext cx="2149549" cy="45719"/>
          </a:xfrm>
          <a:custGeom>
            <a:avLst/>
            <a:gdLst>
              <a:gd name="csX0" fmla="*/ 0 w 1196340"/>
              <a:gd name="csY0" fmla="*/ 19050 h 49537"/>
              <a:gd name="csX1" fmla="*/ 53340 w 1196340"/>
              <a:gd name="csY1" fmla="*/ 7620 h 49537"/>
              <a:gd name="csX2" fmla="*/ 114300 w 1196340"/>
              <a:gd name="csY2" fmla="*/ 49530 h 49537"/>
              <a:gd name="csX3" fmla="*/ 205740 w 1196340"/>
              <a:gd name="csY3" fmla="*/ 7620 h 49537"/>
              <a:gd name="csX4" fmla="*/ 274320 w 1196340"/>
              <a:gd name="csY4" fmla="*/ 49530 h 49537"/>
              <a:gd name="csX5" fmla="*/ 361950 w 1196340"/>
              <a:gd name="csY5" fmla="*/ 3810 h 49537"/>
              <a:gd name="csX6" fmla="*/ 445770 w 1196340"/>
              <a:gd name="csY6" fmla="*/ 45720 h 49537"/>
              <a:gd name="csX7" fmla="*/ 537210 w 1196340"/>
              <a:gd name="csY7" fmla="*/ 0 h 49537"/>
              <a:gd name="csX8" fmla="*/ 613410 w 1196340"/>
              <a:gd name="csY8" fmla="*/ 45720 h 49537"/>
              <a:gd name="csX9" fmla="*/ 701040 w 1196340"/>
              <a:gd name="csY9" fmla="*/ 0 h 49537"/>
              <a:gd name="csX10" fmla="*/ 788670 w 1196340"/>
              <a:gd name="csY10" fmla="*/ 45720 h 49537"/>
              <a:gd name="csX11" fmla="*/ 872490 w 1196340"/>
              <a:gd name="csY11" fmla="*/ 0 h 49537"/>
              <a:gd name="csX12" fmla="*/ 941070 w 1196340"/>
              <a:gd name="csY12" fmla="*/ 45720 h 49537"/>
              <a:gd name="csX13" fmla="*/ 1036320 w 1196340"/>
              <a:gd name="csY13" fmla="*/ 3810 h 49537"/>
              <a:gd name="csX14" fmla="*/ 1127760 w 1196340"/>
              <a:gd name="csY14" fmla="*/ 49530 h 49537"/>
              <a:gd name="csX15" fmla="*/ 1196340 w 1196340"/>
              <a:gd name="csY15" fmla="*/ 0 h 495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196340" h="49537">
                <a:moveTo>
                  <a:pt x="0" y="19050"/>
                </a:moveTo>
                <a:cubicBezTo>
                  <a:pt x="17145" y="10795"/>
                  <a:pt x="34290" y="2540"/>
                  <a:pt x="53340" y="7620"/>
                </a:cubicBezTo>
                <a:cubicBezTo>
                  <a:pt x="72390" y="12700"/>
                  <a:pt x="88900" y="49530"/>
                  <a:pt x="114300" y="49530"/>
                </a:cubicBezTo>
                <a:cubicBezTo>
                  <a:pt x="139700" y="49530"/>
                  <a:pt x="179070" y="7620"/>
                  <a:pt x="205740" y="7620"/>
                </a:cubicBezTo>
                <a:cubicBezTo>
                  <a:pt x="232410" y="7620"/>
                  <a:pt x="248285" y="50165"/>
                  <a:pt x="274320" y="49530"/>
                </a:cubicBezTo>
                <a:cubicBezTo>
                  <a:pt x="300355" y="48895"/>
                  <a:pt x="333375" y="4445"/>
                  <a:pt x="361950" y="3810"/>
                </a:cubicBezTo>
                <a:cubicBezTo>
                  <a:pt x="390525" y="3175"/>
                  <a:pt x="416560" y="46355"/>
                  <a:pt x="445770" y="45720"/>
                </a:cubicBezTo>
                <a:cubicBezTo>
                  <a:pt x="474980" y="45085"/>
                  <a:pt x="509270" y="0"/>
                  <a:pt x="537210" y="0"/>
                </a:cubicBezTo>
                <a:cubicBezTo>
                  <a:pt x="565150" y="0"/>
                  <a:pt x="586105" y="45720"/>
                  <a:pt x="613410" y="45720"/>
                </a:cubicBezTo>
                <a:cubicBezTo>
                  <a:pt x="640715" y="45720"/>
                  <a:pt x="671830" y="0"/>
                  <a:pt x="701040" y="0"/>
                </a:cubicBezTo>
                <a:cubicBezTo>
                  <a:pt x="730250" y="0"/>
                  <a:pt x="760095" y="45720"/>
                  <a:pt x="788670" y="45720"/>
                </a:cubicBezTo>
                <a:cubicBezTo>
                  <a:pt x="817245" y="45720"/>
                  <a:pt x="847090" y="0"/>
                  <a:pt x="872490" y="0"/>
                </a:cubicBezTo>
                <a:cubicBezTo>
                  <a:pt x="897890" y="0"/>
                  <a:pt x="913765" y="45085"/>
                  <a:pt x="941070" y="45720"/>
                </a:cubicBezTo>
                <a:cubicBezTo>
                  <a:pt x="968375" y="46355"/>
                  <a:pt x="1005205" y="3175"/>
                  <a:pt x="1036320" y="3810"/>
                </a:cubicBezTo>
                <a:cubicBezTo>
                  <a:pt x="1067435" y="4445"/>
                  <a:pt x="1101090" y="50165"/>
                  <a:pt x="1127760" y="49530"/>
                </a:cubicBezTo>
                <a:cubicBezTo>
                  <a:pt x="1154430" y="48895"/>
                  <a:pt x="1175385" y="24447"/>
                  <a:pt x="1196340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C225AE1-8471-CA02-E245-59E2DF16DA6D}"/>
              </a:ext>
            </a:extLst>
          </p:cNvPr>
          <p:cNvSpPr txBox="1"/>
          <p:nvPr/>
        </p:nvSpPr>
        <p:spPr>
          <a:xfrm>
            <a:off x="9306090" y="4946600"/>
            <a:ext cx="246042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符合乘法分配律</a:t>
            </a:r>
          </a:p>
        </p:txBody>
      </p:sp>
    </p:spTree>
    <p:extLst>
      <p:ext uri="{BB962C8B-B14F-4D97-AF65-F5344CB8AC3E}">
        <p14:creationId xmlns:p14="http://schemas.microsoft.com/office/powerpoint/2010/main" val="1195135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8" grpId="0" animBg="1"/>
      <p:bldP spid="32" grpId="0" animBg="1"/>
      <p:bldP spid="33" grpId="0" animBg="1"/>
      <p:bldP spid="35" grpId="0"/>
      <p:bldP spid="37" grpId="0"/>
      <p:bldP spid="38" grpId="0"/>
      <p:bldP spid="39" grpId="0"/>
      <p:bldP spid="40" grpId="0" animBg="1"/>
      <p:bldP spid="41" grpId="0"/>
      <p:bldP spid="42" grpId="0" animBg="1"/>
      <p:bldP spid="43" grpId="0" animBg="1"/>
      <p:bldP spid="45" grpId="0"/>
      <p:bldP spid="47" grpId="0"/>
      <p:bldP spid="48" grpId="0"/>
      <p:bldP spid="49" grpId="0"/>
      <p:bldP spid="50" grpId="0" animBg="1"/>
      <p:bldP spid="51" grpId="0"/>
      <p:bldP spid="52" grpId="0" animBg="1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BC282113-60E5-A6B1-9D01-FC419120955D}"/>
              </a:ext>
            </a:extLst>
          </p:cNvPr>
          <p:cNvSpPr/>
          <p:nvPr/>
        </p:nvSpPr>
        <p:spPr>
          <a:xfrm>
            <a:off x="322147" y="553848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4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C6FF5FB-7204-56DF-B443-707614DFD419}"/>
                  </a:ext>
                </a:extLst>
              </p:cNvPr>
              <p:cNvSpPr txBox="1"/>
              <p:nvPr/>
            </p:nvSpPr>
            <p:spPr>
              <a:xfrm>
                <a:off x="1762877" y="351070"/>
                <a:ext cx="2295938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AC6FF5FB-7204-56DF-B443-707614DFD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877" y="351070"/>
                <a:ext cx="2295938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462161A-7BBA-19D6-37E7-749AADC049E6}"/>
                  </a:ext>
                </a:extLst>
              </p:cNvPr>
              <p:cNvSpPr txBox="1"/>
              <p:nvPr/>
            </p:nvSpPr>
            <p:spPr>
              <a:xfrm>
                <a:off x="1361660" y="1563888"/>
                <a:ext cx="2295938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E462161A-7BBA-19D6-37E7-749AADC04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660" y="1563888"/>
                <a:ext cx="2295938" cy="10143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DDEF81E-C246-94FF-D104-B7BEB9781298}"/>
                  </a:ext>
                </a:extLst>
              </p:cNvPr>
              <p:cNvSpPr txBox="1"/>
              <p:nvPr/>
            </p:nvSpPr>
            <p:spPr>
              <a:xfrm>
                <a:off x="1361660" y="2776706"/>
                <a:ext cx="3005064" cy="1198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5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DDEF81E-C246-94FF-D104-B7BEB9781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660" y="2776706"/>
                <a:ext cx="3005064" cy="11988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4FBE3DA-0A22-9DF4-F07A-84ACAFA7FB17}"/>
                  </a:ext>
                </a:extLst>
              </p:cNvPr>
              <p:cNvSpPr txBox="1"/>
              <p:nvPr/>
            </p:nvSpPr>
            <p:spPr>
              <a:xfrm>
                <a:off x="1361660" y="4174062"/>
                <a:ext cx="2295938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4FBE3DA-0A22-9DF4-F07A-84ACAFA7F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660" y="4174062"/>
                <a:ext cx="2295938" cy="10143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A1FB386-F706-0844-E9DF-4302C68312DA}"/>
                  </a:ext>
                </a:extLst>
              </p:cNvPr>
              <p:cNvSpPr txBox="1"/>
              <p:nvPr/>
            </p:nvSpPr>
            <p:spPr>
              <a:xfrm>
                <a:off x="1361660" y="5386881"/>
                <a:ext cx="2295938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A1FB386-F706-0844-E9DF-4302C6831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660" y="5386881"/>
                <a:ext cx="2295938" cy="10143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7BCC42E-DD1A-0EE0-7769-35A5A2391625}"/>
                  </a:ext>
                </a:extLst>
              </p:cNvPr>
              <p:cNvSpPr txBox="1"/>
              <p:nvPr/>
            </p:nvSpPr>
            <p:spPr>
              <a:xfrm>
                <a:off x="6614797" y="351070"/>
                <a:ext cx="3005061" cy="1198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b="1" i="1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5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6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7BCC42E-DD1A-0EE0-7769-35A5A2391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797" y="351070"/>
                <a:ext cx="3005061" cy="11988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269FE3A-C969-2033-0A43-11E4D41CE077}"/>
                  </a:ext>
                </a:extLst>
              </p:cNvPr>
              <p:cNvSpPr txBox="1"/>
              <p:nvPr/>
            </p:nvSpPr>
            <p:spPr>
              <a:xfrm>
                <a:off x="6353540" y="1731841"/>
                <a:ext cx="3696197" cy="102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12+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269FE3A-C969-2033-0A43-11E4D41CE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540" y="1731841"/>
                <a:ext cx="3696197" cy="102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A019F6C-F276-A911-E0B2-5095BF94B439}"/>
                  </a:ext>
                </a:extLst>
              </p:cNvPr>
              <p:cNvSpPr txBox="1"/>
              <p:nvPr/>
            </p:nvSpPr>
            <p:spPr>
              <a:xfrm>
                <a:off x="6353540" y="3002429"/>
                <a:ext cx="2230621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10+3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A019F6C-F276-A911-E0B2-5095BF94B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540" y="3002429"/>
                <a:ext cx="2230621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4ECD992-04BF-51B8-2EAA-988E98269BCA}"/>
                  </a:ext>
                </a:extLst>
              </p:cNvPr>
              <p:cNvSpPr txBox="1"/>
              <p:nvPr/>
            </p:nvSpPr>
            <p:spPr>
              <a:xfrm>
                <a:off x="6353540" y="3830266"/>
                <a:ext cx="2230621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4ECD992-04BF-51B8-2EAA-988E98269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540" y="3830266"/>
                <a:ext cx="2230621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5EF4F777-F99E-0BAD-BCBC-75E8541223BE}"/>
              </a:ext>
            </a:extLst>
          </p:cNvPr>
          <p:cNvSpPr txBox="1"/>
          <p:nvPr/>
        </p:nvSpPr>
        <p:spPr>
          <a:xfrm>
            <a:off x="3514034" y="692392"/>
            <a:ext cx="20573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70C0"/>
                </a:solidFill>
                <a:latin typeface="FZYBKSJW--GB1-0"/>
              </a:defRPr>
            </a:lvl1pPr>
          </a:lstStyle>
          <a:p>
            <a:r>
              <a:rPr lang="en-US" altLang="zh-CN" dirty="0">
                <a:latin typeface="+mn-lt"/>
              </a:rPr>
              <a:t>5 </a:t>
            </a:r>
            <a:r>
              <a:rPr lang="zh-CN" altLang="en-US" dirty="0">
                <a:latin typeface="+mn-lt"/>
              </a:rPr>
              <a:t>和 </a:t>
            </a:r>
            <a:r>
              <a:rPr lang="en-US" altLang="zh-CN" dirty="0">
                <a:latin typeface="+mn-lt"/>
              </a:rPr>
              <a:t>5 </a:t>
            </a:r>
            <a:r>
              <a:rPr lang="zh-CN" altLang="en-US" dirty="0">
                <a:latin typeface="+mn-lt"/>
              </a:rPr>
              <a:t>能约分</a:t>
            </a:r>
            <a:r>
              <a:rPr lang="en-US" altLang="zh-CN" dirty="0">
                <a:latin typeface="+mn-lt"/>
              </a:rPr>
              <a:t>.</a:t>
            </a:r>
            <a:endParaRPr lang="zh-CN" altLang="en-US" dirty="0"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C52731-F22E-BF84-CE3A-5B50E5B54487}"/>
              </a:ext>
            </a:extLst>
          </p:cNvPr>
          <p:cNvSpPr txBox="1"/>
          <p:nvPr/>
        </p:nvSpPr>
        <p:spPr>
          <a:xfrm>
            <a:off x="8915427" y="1190539"/>
            <a:ext cx="31583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r>
              <a:rPr lang="en-US" altLang="zh-CN" dirty="0"/>
              <a:t>6 </a:t>
            </a:r>
            <a:r>
              <a:rPr lang="zh-CN" altLang="en-US" dirty="0"/>
              <a:t>和 </a:t>
            </a:r>
            <a:r>
              <a:rPr lang="en-US" altLang="zh-CN" dirty="0"/>
              <a:t>4 </a:t>
            </a:r>
            <a:r>
              <a:rPr lang="zh-CN" altLang="en-US" dirty="0"/>
              <a:t>都能与 </a:t>
            </a:r>
            <a:r>
              <a:rPr lang="en-US" altLang="zh-CN" dirty="0"/>
              <a:t>12 </a:t>
            </a:r>
            <a:r>
              <a:rPr lang="zh-CN" altLang="en-US" dirty="0"/>
              <a:t>约分</a:t>
            </a:r>
            <a:r>
              <a:rPr lang="en-US" altLang="zh-CN" dirty="0"/>
              <a:t>.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093022D-BB06-5408-9B94-2F8344B5A8A4}"/>
                  </a:ext>
                </a:extLst>
              </p:cNvPr>
              <p:cNvSpPr txBox="1"/>
              <p:nvPr/>
            </p:nvSpPr>
            <p:spPr>
              <a:xfrm>
                <a:off x="1761461" y="868388"/>
                <a:ext cx="57910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zh-CN" altLang="en-US" sz="3200" dirty="0">
                  <a:solidFill>
                    <a:srgbClr val="00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093022D-BB06-5408-9B94-2F8344B5A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461" y="868388"/>
                <a:ext cx="57910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2E395335-5B8B-B7A5-6229-E6AACB6D6D6F}"/>
                  </a:ext>
                </a:extLst>
              </p:cNvPr>
              <p:cNvSpPr txBox="1"/>
              <p:nvPr/>
            </p:nvSpPr>
            <p:spPr>
              <a:xfrm>
                <a:off x="2945691" y="604100"/>
                <a:ext cx="57910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zh-CN" altLang="en-US" sz="3200" dirty="0">
                  <a:solidFill>
                    <a:srgbClr val="0000FF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2E395335-5B8B-B7A5-6229-E6AACB6D6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5691" y="604100"/>
                <a:ext cx="579103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FDA0ABB-1F37-55BB-85E9-5F35BEC55998}"/>
                  </a:ext>
                </a:extLst>
              </p:cNvPr>
              <p:cNvSpPr txBox="1"/>
              <p:nvPr/>
            </p:nvSpPr>
            <p:spPr>
              <a:xfrm>
                <a:off x="6850738" y="928940"/>
                <a:ext cx="57910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zh-CN" altLang="en-US" sz="3200" dirty="0">
                  <a:solidFill>
                    <a:srgbClr val="0000FF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FDA0ABB-1F37-55BB-85E9-5F35BEC55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0738" y="928940"/>
                <a:ext cx="579103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B61EDDBF-4439-1807-717A-5BD3DA84FAEA}"/>
                  </a:ext>
                </a:extLst>
              </p:cNvPr>
              <p:cNvSpPr txBox="1"/>
              <p:nvPr/>
            </p:nvSpPr>
            <p:spPr>
              <a:xfrm>
                <a:off x="7425013" y="923225"/>
                <a:ext cx="57910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3200" dirty="0">
                  <a:solidFill>
                    <a:srgbClr val="0000FF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B61EDDBF-4439-1807-717A-5BD3DA84F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5013" y="923225"/>
                <a:ext cx="579103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CF24B5BD-BF26-4901-791C-018C7B9F3CA2}"/>
                  </a:ext>
                </a:extLst>
              </p:cNvPr>
              <p:cNvSpPr txBox="1"/>
              <p:nvPr/>
            </p:nvSpPr>
            <p:spPr>
              <a:xfrm>
                <a:off x="8205713" y="651890"/>
                <a:ext cx="57910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0000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zh-CN" altLang="en-US" sz="3200" dirty="0">
                  <a:solidFill>
                    <a:srgbClr val="0000FF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CF24B5BD-BF26-4901-791C-018C7B9F3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5713" y="651890"/>
                <a:ext cx="579103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本框 29">
            <a:extLst>
              <a:ext uri="{FF2B5EF4-FFF2-40B4-BE49-F238E27FC236}">
                <a16:creationId xmlns:a16="http://schemas.microsoft.com/office/drawing/2014/main" id="{2DFA4E9F-7620-C686-8636-6C9047A5236C}"/>
              </a:ext>
            </a:extLst>
          </p:cNvPr>
          <p:cNvSpPr txBox="1"/>
          <p:nvPr/>
        </p:nvSpPr>
        <p:spPr>
          <a:xfrm>
            <a:off x="3936911" y="1840214"/>
            <a:ext cx="191338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乘法交换律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7BE9C73-D1C6-CE1C-5E44-9BB098976C01}"/>
              </a:ext>
            </a:extLst>
          </p:cNvPr>
          <p:cNvSpPr txBox="1"/>
          <p:nvPr/>
        </p:nvSpPr>
        <p:spPr>
          <a:xfrm>
            <a:off x="4104862" y="3155830"/>
            <a:ext cx="191338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乘法结合律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A8A352B-6E76-0FE9-8B74-FCA876C79987}"/>
              </a:ext>
            </a:extLst>
          </p:cNvPr>
          <p:cNvSpPr txBox="1"/>
          <p:nvPr/>
        </p:nvSpPr>
        <p:spPr>
          <a:xfrm>
            <a:off x="9927162" y="2054818"/>
            <a:ext cx="191338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乘法分配律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F38776D-9A6B-8972-93B9-B518603B2570}"/>
              </a:ext>
            </a:extLst>
          </p:cNvPr>
          <p:cNvSpPr txBox="1"/>
          <p:nvPr/>
        </p:nvSpPr>
        <p:spPr>
          <a:xfrm>
            <a:off x="5042890" y="4662558"/>
            <a:ext cx="6097554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3200" b="1"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整数和小数的乘法运算律在分数运算中依然适用。</a:t>
            </a:r>
          </a:p>
        </p:txBody>
      </p:sp>
    </p:spTree>
    <p:extLst>
      <p:ext uri="{BB962C8B-B14F-4D97-AF65-F5344CB8AC3E}">
        <p14:creationId xmlns:p14="http://schemas.microsoft.com/office/powerpoint/2010/main" val="173047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  <p:bldP spid="14" grpId="0"/>
      <p:bldP spid="15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7D5849E1-9FF4-188D-E6BA-8BD7A0D4642E}"/>
              </a:ext>
            </a:extLst>
          </p:cNvPr>
          <p:cNvSpPr txBox="1"/>
          <p:nvPr/>
        </p:nvSpPr>
        <p:spPr>
          <a:xfrm>
            <a:off x="6912584" y="3505909"/>
            <a:ext cx="4060214" cy="15281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/>
          <a:lstStyle>
            <a:defPPr>
              <a:defRPr lang="zh-CN"/>
            </a:defPPr>
            <a:lvl1pPr algn="ctr" latinLnBrk="1">
              <a:spcBef>
                <a:spcPct val="50000"/>
              </a:spcBef>
              <a:defRPr sz="2800" b="1">
                <a:latin typeface="+mj-ea"/>
                <a:ea typeface="+mj-ea"/>
              </a:defRPr>
            </a:lvl1pPr>
          </a:lstStyle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3400" dirty="0"/>
              <a:t>几个数连乘时，</a:t>
            </a:r>
            <a:endParaRPr lang="en-US" altLang="zh-CN" sz="3400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sz="3400" dirty="0"/>
              <a:t>还可以直接约分。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4FFDF22-67F9-5DD9-AB1C-39C6F4645A62}"/>
              </a:ext>
            </a:extLst>
          </p:cNvPr>
          <p:cNvSpPr txBox="1"/>
          <p:nvPr/>
        </p:nvSpPr>
        <p:spPr>
          <a:xfrm>
            <a:off x="607699" y="316802"/>
            <a:ext cx="6408916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600" dirty="0"/>
              <a:t>想一想，怎么计算比较简便？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8F2A321-4A21-1A1C-2AE0-8181605930AC}"/>
                  </a:ext>
                </a:extLst>
              </p:cNvPr>
              <p:cNvSpPr txBox="1"/>
              <p:nvPr/>
            </p:nvSpPr>
            <p:spPr>
              <a:xfrm>
                <a:off x="1589698" y="1197522"/>
                <a:ext cx="3458163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</a:rPr>
                        <m:t>14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8F2A321-4A21-1A1C-2AE0-818160593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9698" y="1197522"/>
                <a:ext cx="3458163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D387F35-4CF2-D024-848C-0305784CF2B5}"/>
                  </a:ext>
                </a:extLst>
              </p:cNvPr>
              <p:cNvSpPr txBox="1"/>
              <p:nvPr/>
            </p:nvSpPr>
            <p:spPr>
              <a:xfrm>
                <a:off x="1057852" y="2754925"/>
                <a:ext cx="4636929" cy="11988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3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9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altLang="zh-CN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8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7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14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D387F35-4CF2-D024-848C-0305784CF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852" y="2754925"/>
                <a:ext cx="4636929" cy="11988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BD60B46-0D9B-D483-1777-14560F698613}"/>
              </a:ext>
            </a:extLst>
          </p:cNvPr>
          <p:cNvCxnSpPr>
            <a:cxnSpLocks/>
          </p:cNvCxnSpPr>
          <p:nvPr/>
        </p:nvCxnSpPr>
        <p:spPr>
          <a:xfrm>
            <a:off x="2294334" y="2898594"/>
            <a:ext cx="386557" cy="3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C303818-41CF-D8A1-9130-DC8BC1A03280}"/>
              </a:ext>
            </a:extLst>
          </p:cNvPr>
          <p:cNvCxnSpPr/>
          <p:nvPr/>
        </p:nvCxnSpPr>
        <p:spPr>
          <a:xfrm>
            <a:off x="1694080" y="3454483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9CB5A5A9-D54F-74CC-F060-EDBF8AA2DEA5}"/>
              </a:ext>
            </a:extLst>
          </p:cNvPr>
          <p:cNvSpPr txBox="1"/>
          <p:nvPr/>
        </p:nvSpPr>
        <p:spPr>
          <a:xfrm>
            <a:off x="2335690" y="2393584"/>
            <a:ext cx="475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C8A173A-CD43-0147-3960-C9757F0BEB7F}"/>
              </a:ext>
            </a:extLst>
          </p:cNvPr>
          <p:cNvSpPr txBox="1"/>
          <p:nvPr/>
        </p:nvSpPr>
        <p:spPr>
          <a:xfrm>
            <a:off x="1730604" y="3755465"/>
            <a:ext cx="4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E96470D7-520B-936D-4AC4-DB8B993C07CC}"/>
              </a:ext>
            </a:extLst>
          </p:cNvPr>
          <p:cNvCxnSpPr>
            <a:cxnSpLocks/>
          </p:cNvCxnSpPr>
          <p:nvPr/>
        </p:nvCxnSpPr>
        <p:spPr>
          <a:xfrm>
            <a:off x="1701290" y="2875190"/>
            <a:ext cx="386557" cy="3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7A75E1B3-4F8A-BBE4-156C-003C6FD5D916}"/>
              </a:ext>
            </a:extLst>
          </p:cNvPr>
          <p:cNvCxnSpPr/>
          <p:nvPr/>
        </p:nvCxnSpPr>
        <p:spPr>
          <a:xfrm>
            <a:off x="2337912" y="3506863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51D2FDE6-D0C0-5883-ED14-CC2E4D8E3520}"/>
              </a:ext>
            </a:extLst>
          </p:cNvPr>
          <p:cNvSpPr txBox="1"/>
          <p:nvPr/>
        </p:nvSpPr>
        <p:spPr>
          <a:xfrm>
            <a:off x="1742646" y="2370180"/>
            <a:ext cx="475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C53054D-152E-3142-943A-0591C78B4D5B}"/>
              </a:ext>
            </a:extLst>
          </p:cNvPr>
          <p:cNvSpPr txBox="1"/>
          <p:nvPr/>
        </p:nvSpPr>
        <p:spPr>
          <a:xfrm>
            <a:off x="2374436" y="3807845"/>
            <a:ext cx="4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B3A6CC45-9312-FC07-D1C1-77FA445D7BA6}"/>
              </a:ext>
            </a:extLst>
          </p:cNvPr>
          <p:cNvCxnSpPr>
            <a:cxnSpLocks/>
          </p:cNvCxnSpPr>
          <p:nvPr/>
        </p:nvCxnSpPr>
        <p:spPr>
          <a:xfrm>
            <a:off x="4117941" y="3226436"/>
            <a:ext cx="386557" cy="3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A1E90A4A-949A-1F86-8A7C-68CB4F8CC528}"/>
              </a:ext>
            </a:extLst>
          </p:cNvPr>
          <p:cNvCxnSpPr>
            <a:cxnSpLocks/>
          </p:cNvCxnSpPr>
          <p:nvPr/>
        </p:nvCxnSpPr>
        <p:spPr>
          <a:xfrm>
            <a:off x="3464669" y="3469159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1792AA3F-F71A-A03B-C8F5-BF7B8A38EC6E}"/>
              </a:ext>
            </a:extLst>
          </p:cNvPr>
          <p:cNvSpPr txBox="1"/>
          <p:nvPr/>
        </p:nvSpPr>
        <p:spPr>
          <a:xfrm>
            <a:off x="4145937" y="2710012"/>
            <a:ext cx="475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A307865-2BD1-7D11-64F5-75FF06050E7C}"/>
              </a:ext>
            </a:extLst>
          </p:cNvPr>
          <p:cNvSpPr txBox="1"/>
          <p:nvPr/>
        </p:nvSpPr>
        <p:spPr>
          <a:xfrm>
            <a:off x="3501193" y="3770141"/>
            <a:ext cx="4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D8B57C4A-14C2-79BA-EB53-79880CC6BE36}"/>
                  </a:ext>
                </a:extLst>
              </p:cNvPr>
              <p:cNvSpPr txBox="1"/>
              <p:nvPr/>
            </p:nvSpPr>
            <p:spPr>
              <a:xfrm>
                <a:off x="1020531" y="4509079"/>
                <a:ext cx="2282506" cy="1014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</a:rPr>
                        <m:t>1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6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D8B57C4A-14C2-79BA-EB53-79880CC6B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531" y="4509079"/>
                <a:ext cx="2282506" cy="10148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DB38646B-F15E-8F45-C6DC-6801FB7EF7F7}"/>
              </a:ext>
            </a:extLst>
          </p:cNvPr>
          <p:cNvCxnSpPr>
            <a:cxnSpLocks/>
          </p:cNvCxnSpPr>
          <p:nvPr/>
        </p:nvCxnSpPr>
        <p:spPr>
          <a:xfrm>
            <a:off x="2076144" y="4942248"/>
            <a:ext cx="386557" cy="3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84A61747-E1DD-8AB1-1DA9-A2E5DF6CC4EA}"/>
              </a:ext>
            </a:extLst>
          </p:cNvPr>
          <p:cNvCxnSpPr/>
          <p:nvPr/>
        </p:nvCxnSpPr>
        <p:spPr>
          <a:xfrm>
            <a:off x="1451484" y="5180645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C1088763-38A4-7F3A-3280-B55F10FBBDC7}"/>
              </a:ext>
            </a:extLst>
          </p:cNvPr>
          <p:cNvSpPr txBox="1"/>
          <p:nvPr/>
        </p:nvSpPr>
        <p:spPr>
          <a:xfrm>
            <a:off x="2104140" y="4425824"/>
            <a:ext cx="475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8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13AE696-85B2-B7D7-C138-312903E84CBD}"/>
              </a:ext>
            </a:extLst>
          </p:cNvPr>
          <p:cNvSpPr txBox="1"/>
          <p:nvPr/>
        </p:nvSpPr>
        <p:spPr>
          <a:xfrm>
            <a:off x="1488008" y="5490958"/>
            <a:ext cx="4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E2FB502F-87A8-3D73-07B7-EF15FA1C1048}"/>
                  </a:ext>
                </a:extLst>
              </p:cNvPr>
              <p:cNvSpPr txBox="1"/>
              <p:nvPr/>
            </p:nvSpPr>
            <p:spPr>
              <a:xfrm>
                <a:off x="999589" y="5953698"/>
                <a:ext cx="163869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24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E2FB502F-87A8-3D73-07B7-EF15FA1C1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589" y="5953698"/>
                <a:ext cx="1638692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21AE8CD5-8F8E-0517-6CB1-7E26A350424A}"/>
              </a:ext>
            </a:extLst>
          </p:cNvPr>
          <p:cNvCxnSpPr>
            <a:cxnSpLocks/>
          </p:cNvCxnSpPr>
          <p:nvPr/>
        </p:nvCxnSpPr>
        <p:spPr>
          <a:xfrm>
            <a:off x="5881397" y="1203649"/>
            <a:ext cx="0" cy="5225143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4D272880-57A9-B4B0-F47F-B24C1EEB53D6}"/>
                  </a:ext>
                </a:extLst>
              </p:cNvPr>
              <p:cNvSpPr txBox="1"/>
              <p:nvPr/>
            </p:nvSpPr>
            <p:spPr>
              <a:xfrm>
                <a:off x="7010782" y="1197522"/>
                <a:ext cx="3458163" cy="1014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7</m:t>
                          </m:r>
                        </m:den>
                      </m:f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chemeClr val="tx1"/>
                          </a:solidFill>
                          <a:latin typeface="+mj-lt"/>
                        </a:rPr>
                        <m:t>14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chemeClr val="tx1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4D272880-57A9-B4B0-F47F-B24C1EEB5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782" y="1197522"/>
                <a:ext cx="3458163" cy="10143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F37D6ADF-7B03-5425-0466-EDBF3CA7C51A}"/>
              </a:ext>
            </a:extLst>
          </p:cNvPr>
          <p:cNvCxnSpPr>
            <a:cxnSpLocks/>
          </p:cNvCxnSpPr>
          <p:nvPr/>
        </p:nvCxnSpPr>
        <p:spPr>
          <a:xfrm>
            <a:off x="9126306" y="1278357"/>
            <a:ext cx="386557" cy="3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52ABBCF5-CF57-F3D2-94DE-4ED3D7A76570}"/>
              </a:ext>
            </a:extLst>
          </p:cNvPr>
          <p:cNvCxnSpPr>
            <a:cxnSpLocks/>
          </p:cNvCxnSpPr>
          <p:nvPr/>
        </p:nvCxnSpPr>
        <p:spPr>
          <a:xfrm>
            <a:off x="7020113" y="1855638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5AD82489-1E86-9ED5-A468-C4D223523AA9}"/>
              </a:ext>
            </a:extLst>
          </p:cNvPr>
          <p:cNvSpPr txBox="1"/>
          <p:nvPr/>
        </p:nvSpPr>
        <p:spPr>
          <a:xfrm>
            <a:off x="9154302" y="761933"/>
            <a:ext cx="475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A38E21D-E938-12B1-66B9-D012171F7A1A}"/>
              </a:ext>
            </a:extLst>
          </p:cNvPr>
          <p:cNvSpPr txBox="1"/>
          <p:nvPr/>
        </p:nvSpPr>
        <p:spPr>
          <a:xfrm>
            <a:off x="7056637" y="2156620"/>
            <a:ext cx="4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838E6459-DF83-6E42-4087-C31FDFE556A0}"/>
              </a:ext>
            </a:extLst>
          </p:cNvPr>
          <p:cNvCxnSpPr>
            <a:cxnSpLocks/>
          </p:cNvCxnSpPr>
          <p:nvPr/>
        </p:nvCxnSpPr>
        <p:spPr>
          <a:xfrm>
            <a:off x="9121372" y="1864723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9D0593F1-C2AD-F5EB-4F82-5E6AFB126B2D}"/>
              </a:ext>
            </a:extLst>
          </p:cNvPr>
          <p:cNvSpPr txBox="1"/>
          <p:nvPr/>
        </p:nvSpPr>
        <p:spPr>
          <a:xfrm>
            <a:off x="9157896" y="2184367"/>
            <a:ext cx="4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A286FD98-E40E-A3FB-2CF5-AFFC932D5482}"/>
              </a:ext>
            </a:extLst>
          </p:cNvPr>
          <p:cNvCxnSpPr>
            <a:cxnSpLocks/>
          </p:cNvCxnSpPr>
          <p:nvPr/>
        </p:nvCxnSpPr>
        <p:spPr>
          <a:xfrm>
            <a:off x="7025048" y="1213288"/>
            <a:ext cx="386557" cy="3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331B1D90-DAAB-1EFB-10B5-42EE7582B2A0}"/>
              </a:ext>
            </a:extLst>
          </p:cNvPr>
          <p:cNvSpPr txBox="1"/>
          <p:nvPr/>
        </p:nvSpPr>
        <p:spPr>
          <a:xfrm>
            <a:off x="7053044" y="696864"/>
            <a:ext cx="475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18766CEC-CDAF-33A7-CBBE-748B01E19281}"/>
              </a:ext>
            </a:extLst>
          </p:cNvPr>
          <p:cNvCxnSpPr>
            <a:cxnSpLocks/>
          </p:cNvCxnSpPr>
          <p:nvPr/>
        </p:nvCxnSpPr>
        <p:spPr>
          <a:xfrm>
            <a:off x="7676899" y="1855638"/>
            <a:ext cx="377477" cy="30123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FF8874F3-4916-3165-228F-40D82B37F944}"/>
              </a:ext>
            </a:extLst>
          </p:cNvPr>
          <p:cNvSpPr txBox="1"/>
          <p:nvPr/>
        </p:nvSpPr>
        <p:spPr>
          <a:xfrm>
            <a:off x="7713423" y="2156620"/>
            <a:ext cx="4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931BDD9D-BCD3-365F-93F0-873A011E942B}"/>
              </a:ext>
            </a:extLst>
          </p:cNvPr>
          <p:cNvCxnSpPr>
            <a:cxnSpLocks/>
          </p:cNvCxnSpPr>
          <p:nvPr/>
        </p:nvCxnSpPr>
        <p:spPr>
          <a:xfrm>
            <a:off x="8381551" y="1629947"/>
            <a:ext cx="386557" cy="3161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F5F24B1F-A56B-C39F-BB3D-3C9B340E3D81}"/>
              </a:ext>
            </a:extLst>
          </p:cNvPr>
          <p:cNvSpPr txBox="1"/>
          <p:nvPr/>
        </p:nvSpPr>
        <p:spPr>
          <a:xfrm>
            <a:off x="8381554" y="1104192"/>
            <a:ext cx="475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F44634EA-7357-157B-11E8-650C0061584F}"/>
              </a:ext>
            </a:extLst>
          </p:cNvPr>
          <p:cNvCxnSpPr>
            <a:cxnSpLocks/>
          </p:cNvCxnSpPr>
          <p:nvPr/>
        </p:nvCxnSpPr>
        <p:spPr>
          <a:xfrm>
            <a:off x="9126306" y="2306873"/>
            <a:ext cx="377477" cy="301239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5287310C-939A-EB9A-E18B-C8AA026C5C3D}"/>
              </a:ext>
            </a:extLst>
          </p:cNvPr>
          <p:cNvSpPr txBox="1"/>
          <p:nvPr/>
        </p:nvSpPr>
        <p:spPr>
          <a:xfrm>
            <a:off x="9170061" y="2607042"/>
            <a:ext cx="430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962847E6-22FF-9B5F-0C9D-8859763B0CD1}"/>
              </a:ext>
            </a:extLst>
          </p:cNvPr>
          <p:cNvCxnSpPr>
            <a:cxnSpLocks/>
          </p:cNvCxnSpPr>
          <p:nvPr/>
        </p:nvCxnSpPr>
        <p:spPr>
          <a:xfrm>
            <a:off x="8364502" y="1201135"/>
            <a:ext cx="386557" cy="316175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43D7246B-1848-74A6-F691-89E4189B3E99}"/>
              </a:ext>
            </a:extLst>
          </p:cNvPr>
          <p:cNvSpPr txBox="1"/>
          <p:nvPr/>
        </p:nvSpPr>
        <p:spPr>
          <a:xfrm>
            <a:off x="8355174" y="684711"/>
            <a:ext cx="475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 dirty="0">
                <a:solidFill>
                  <a:srgbClr val="FF00FF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FF"/>
              </a:solidFill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0520CC09-DD11-EE72-E66B-2BDAA5EEA790}"/>
                  </a:ext>
                </a:extLst>
              </p:cNvPr>
              <p:cNvSpPr txBox="1"/>
              <p:nvPr/>
            </p:nvSpPr>
            <p:spPr>
              <a:xfrm>
                <a:off x="9585691" y="1472350"/>
                <a:ext cx="163869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buFont typeface="Arial" panose="020B0604020202020204" pitchFamily="34" charset="0"/>
                  <a:defRPr sz="3400" b="1"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/>
                <a:lvl7pPr marL="2971800" indent="-228600"/>
                <a:lvl8pPr marL="3429000" indent="-228600"/>
                <a:lvl9pPr marL="3886200" indent="-228600"/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24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80" name="文本框 79">
                <a:extLst>
                  <a:ext uri="{FF2B5EF4-FFF2-40B4-BE49-F238E27FC236}">
                    <a16:creationId xmlns:a16="http://schemas.microsoft.com/office/drawing/2014/main" id="{0520CC09-DD11-EE72-E66B-2BDAA5EEA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5691" y="1472350"/>
                <a:ext cx="1638692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725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29" grpId="0"/>
      <p:bldP spid="30" grpId="0"/>
      <p:bldP spid="33" grpId="0"/>
      <p:bldP spid="34" grpId="0"/>
      <p:bldP spid="37" grpId="0"/>
      <p:bldP spid="38" grpId="0"/>
      <p:bldP spid="39" grpId="0"/>
      <p:bldP spid="42" grpId="0"/>
      <p:bldP spid="43" grpId="0"/>
      <p:bldP spid="44" grpId="0"/>
      <p:bldP spid="50" grpId="0"/>
      <p:bldP spid="55" grpId="0"/>
      <p:bldP spid="56" grpId="0"/>
      <p:bldP spid="67" grpId="0"/>
      <p:bldP spid="71" grpId="0"/>
      <p:bldP spid="73" grpId="0"/>
      <p:bldP spid="75" grpId="0"/>
      <p:bldP spid="77" grpId="0"/>
      <p:bldP spid="79" grpId="0"/>
      <p:bldP spid="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33F9B25A-A45F-3F7E-84FA-59EF740C30EB}"/>
              </a:ext>
            </a:extLst>
          </p:cNvPr>
          <p:cNvSpPr txBox="1"/>
          <p:nvPr/>
        </p:nvSpPr>
        <p:spPr>
          <a:xfrm>
            <a:off x="1427580" y="1344950"/>
            <a:ext cx="9632263" cy="6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运用乘法运算律进行简便计算的方法：</a:t>
            </a:r>
          </a:p>
        </p:txBody>
      </p:sp>
      <p:sp>
        <p:nvSpPr>
          <p:cNvPr id="27" name="箭头: 五边形 26">
            <a:extLst>
              <a:ext uri="{FF2B5EF4-FFF2-40B4-BE49-F238E27FC236}">
                <a16:creationId xmlns:a16="http://schemas.microsoft.com/office/drawing/2014/main" id="{784B49B7-D6C9-8A8D-2E2A-08AABD0D6220}"/>
              </a:ext>
            </a:extLst>
          </p:cNvPr>
          <p:cNvSpPr/>
          <p:nvPr/>
        </p:nvSpPr>
        <p:spPr>
          <a:xfrm>
            <a:off x="531844" y="410547"/>
            <a:ext cx="2124000" cy="720000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2A8124A-824E-9A1F-BD1E-C6C6E1B768DC}"/>
              </a:ext>
            </a:extLst>
          </p:cNvPr>
          <p:cNvSpPr txBox="1"/>
          <p:nvPr/>
        </p:nvSpPr>
        <p:spPr>
          <a:xfrm>
            <a:off x="1539550" y="2472680"/>
            <a:ext cx="63354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①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一看，观察算式的特点；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5D6C2AA-04D3-EB4D-024D-C74C92D02F67}"/>
              </a:ext>
            </a:extLst>
          </p:cNvPr>
          <p:cNvSpPr txBox="1"/>
          <p:nvPr/>
        </p:nvSpPr>
        <p:spPr>
          <a:xfrm>
            <a:off x="1539549" y="3494291"/>
            <a:ext cx="869613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②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二想，想一想运用哪种运算律能使计算简便；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E1BBEC4-BE7C-1136-8F8A-3A8A139B6A1D}"/>
              </a:ext>
            </a:extLst>
          </p:cNvPr>
          <p:cNvSpPr txBox="1"/>
          <p:nvPr/>
        </p:nvSpPr>
        <p:spPr>
          <a:xfrm>
            <a:off x="1539549" y="4431924"/>
            <a:ext cx="655942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i="0" u="none" strike="noStrike" baseline="0" dirty="0">
                <a:latin typeface="+mn-lt"/>
                <a:ea typeface="楷体" panose="02010609060101010101" pitchFamily="49" charset="-122"/>
              </a:rPr>
              <a:t>③</a:t>
            </a:r>
            <a:r>
              <a:rPr lang="zh-CN" altLang="en-US" sz="3000" b="1" dirty="0">
                <a:latin typeface="+mn-lt"/>
                <a:ea typeface="楷体" panose="02010609060101010101" pitchFamily="49" charset="-122"/>
              </a:rPr>
              <a:t>三算，按运算律计算出结果。</a:t>
            </a:r>
          </a:p>
        </p:txBody>
      </p:sp>
    </p:spTree>
    <p:extLst>
      <p:ext uri="{BB962C8B-B14F-4D97-AF65-F5344CB8AC3E}">
        <p14:creationId xmlns:p14="http://schemas.microsoft.com/office/powerpoint/2010/main" val="244189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2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E35755-FB6B-E5A2-1ACF-D5B16C4FA5B5}"/>
              </a:ext>
            </a:extLst>
          </p:cNvPr>
          <p:cNvSpPr txBox="1"/>
          <p:nvPr/>
        </p:nvSpPr>
        <p:spPr>
          <a:xfrm>
            <a:off x="6574607" y="840307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408215" y="1160478"/>
            <a:ext cx="1155363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运用运算律进行简便计算，并说一说运用了什么运算律。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509D06-5FA5-F132-A58A-F1558F0333BA}"/>
                  </a:ext>
                </a:extLst>
              </p:cNvPr>
              <p:cNvSpPr txBox="1"/>
              <p:nvPr/>
            </p:nvSpPr>
            <p:spPr bwMode="auto">
              <a:xfrm>
                <a:off x="1169823" y="1927744"/>
                <a:ext cx="2114554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F8509D06-5FA5-F132-A58A-F1558F033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9823" y="1927744"/>
                <a:ext cx="2114554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AEDB32C-22DF-5E00-FA9E-FD0550944F8E}"/>
                  </a:ext>
                </a:extLst>
              </p:cNvPr>
              <p:cNvSpPr txBox="1"/>
              <p:nvPr/>
            </p:nvSpPr>
            <p:spPr bwMode="auto">
              <a:xfrm>
                <a:off x="4469382" y="1842753"/>
                <a:ext cx="2911133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8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9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000" b="1" i="1"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  <a:ea typeface="黑体" panose="02010609060101010101" pitchFamily="49" charset="-122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latin typeface="+mj-lt"/>
                                  <a:ea typeface="黑体" panose="02010609060101010101" pitchFamily="49" charset="-122"/>
                                </a:rPr>
                                <m:t>7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AEDB32C-22DF-5E00-FA9E-FD0550944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9382" y="1842753"/>
                <a:ext cx="2911133" cy="11296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7E4A393-DD48-CEC6-EE70-4DBD86422A72}"/>
                  </a:ext>
                </a:extLst>
              </p:cNvPr>
              <p:cNvSpPr txBox="1"/>
              <p:nvPr/>
            </p:nvSpPr>
            <p:spPr bwMode="auto">
              <a:xfrm>
                <a:off x="8599372" y="1927648"/>
                <a:ext cx="2114554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黑体" panose="02010609060101010101" pitchFamily="49" charset="-122"/>
                        </a:rPr>
                        <m:t>87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86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7E4A393-DD48-CEC6-EE70-4DBD86422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99372" y="1927648"/>
                <a:ext cx="2114554" cy="9598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85B78C8-241C-06D6-09F2-06A76B6AC71E}"/>
                  </a:ext>
                </a:extLst>
              </p:cNvPr>
              <p:cNvSpPr txBox="1"/>
              <p:nvPr/>
            </p:nvSpPr>
            <p:spPr bwMode="auto">
              <a:xfrm>
                <a:off x="689297" y="2973827"/>
                <a:ext cx="3075606" cy="1129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000" b="1" i="1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>
                                  <a:solidFill>
                                    <a:srgbClr val="FF0000"/>
                                  </a:solidFill>
                                  <a:latin typeface="+mj-lt"/>
                                  <a:ea typeface="黑体" panose="02010609060101010101" pitchFamily="49" charset="-122"/>
                                </a:rPr>
                                <m:t>3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85B78C8-241C-06D6-09F2-06A76B6AC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297" y="2973827"/>
                <a:ext cx="3075606" cy="11296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8FA4793-8A60-7B88-B430-BEB944215E68}"/>
                  </a:ext>
                </a:extLst>
              </p:cNvPr>
              <p:cNvSpPr txBox="1"/>
              <p:nvPr/>
            </p:nvSpPr>
            <p:spPr bwMode="auto">
              <a:xfrm>
                <a:off x="689297" y="4136891"/>
                <a:ext cx="3075606" cy="9572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8FA4793-8A60-7B88-B430-BEB944215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297" y="4136891"/>
                <a:ext cx="3075606" cy="9572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23476A2-3E00-93CF-D23C-9EADB59D9447}"/>
                  </a:ext>
                </a:extLst>
              </p:cNvPr>
              <p:cNvSpPr txBox="1"/>
              <p:nvPr/>
            </p:nvSpPr>
            <p:spPr bwMode="auto">
              <a:xfrm>
                <a:off x="689297" y="5127536"/>
                <a:ext cx="1456743" cy="9572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23476A2-3E00-93CF-D23C-9EADB59D9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9297" y="5127536"/>
                <a:ext cx="1456743" cy="9572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7C627A9-2D04-3427-3C53-CE218E6C953A}"/>
                  </a:ext>
                </a:extLst>
              </p:cNvPr>
              <p:cNvSpPr txBox="1"/>
              <p:nvPr/>
            </p:nvSpPr>
            <p:spPr bwMode="auto">
              <a:xfrm>
                <a:off x="4076308" y="3057803"/>
                <a:ext cx="3817389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27+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27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7C627A9-2D04-3427-3C53-CE218E6C95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6308" y="3057803"/>
                <a:ext cx="3817389" cy="9596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B52DEF3-9138-EA00-3BCA-E35F84A0E425}"/>
                  </a:ext>
                </a:extLst>
              </p:cNvPr>
              <p:cNvSpPr txBox="1"/>
              <p:nvPr/>
            </p:nvSpPr>
            <p:spPr bwMode="auto">
              <a:xfrm>
                <a:off x="4076308" y="4286184"/>
                <a:ext cx="3075606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24+4</m:t>
                      </m:r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B52DEF3-9138-EA00-3BCA-E35F84A0E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6308" y="4286184"/>
                <a:ext cx="3075606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E225646-7194-6166-0096-E50165250FAE}"/>
                  </a:ext>
                </a:extLst>
              </p:cNvPr>
              <p:cNvSpPr txBox="1"/>
              <p:nvPr/>
            </p:nvSpPr>
            <p:spPr bwMode="auto">
              <a:xfrm>
                <a:off x="4076308" y="5108877"/>
                <a:ext cx="1456743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28</m:t>
                      </m:r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E225646-7194-6166-0096-E50165250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6308" y="5108877"/>
                <a:ext cx="1456743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40C819E-2139-0E4B-D1AD-AE6A9570AD2C}"/>
                  </a:ext>
                </a:extLst>
              </p:cNvPr>
              <p:cNvSpPr txBox="1"/>
              <p:nvPr/>
            </p:nvSpPr>
            <p:spPr bwMode="auto">
              <a:xfrm>
                <a:off x="8219099" y="2861859"/>
                <a:ext cx="3406841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86+1</m:t>
                          </m:r>
                        </m:e>
                      </m:d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86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40C819E-2139-0E4B-D1AD-AE6A9570AD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9099" y="2861859"/>
                <a:ext cx="3406841" cy="9598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BC682A6-0FD7-C17F-ED6B-175621DEA9DE}"/>
                  </a:ext>
                </a:extLst>
              </p:cNvPr>
              <p:cNvSpPr txBox="1"/>
              <p:nvPr/>
            </p:nvSpPr>
            <p:spPr bwMode="auto">
              <a:xfrm>
                <a:off x="8219099" y="3937809"/>
                <a:ext cx="3817389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86</m:t>
                      </m:r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+1</m:t>
                      </m:r>
                      <m:r>
                        <m:rPr>
                          <m:nor/>
                        </m:rPr>
                        <a:rPr lang="en-US" altLang="zh-CN" sz="3000" b="1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86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BC682A6-0FD7-C17F-ED6B-175621DEA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9099" y="3937809"/>
                <a:ext cx="3817389" cy="9598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04396956-F7B4-E502-DF9A-6CA42BE8368D}"/>
                  </a:ext>
                </a:extLst>
              </p:cNvPr>
              <p:cNvSpPr txBox="1"/>
              <p:nvPr/>
            </p:nvSpPr>
            <p:spPr bwMode="auto">
              <a:xfrm>
                <a:off x="8219099" y="5013759"/>
                <a:ext cx="2371146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3+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86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04396956-F7B4-E502-DF9A-6CA42BE83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9099" y="5013759"/>
                <a:ext cx="2371146" cy="95987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C659839-31FA-1433-D9C2-3F5C92F9923B}"/>
                  </a:ext>
                </a:extLst>
              </p:cNvPr>
              <p:cNvSpPr txBox="1"/>
              <p:nvPr/>
            </p:nvSpPr>
            <p:spPr bwMode="auto">
              <a:xfrm>
                <a:off x="9694647" y="5013759"/>
                <a:ext cx="1656769" cy="9598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US" altLang="zh-CN" sz="3000" b="1" i="1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86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C659839-31FA-1433-D9C2-3F5C92F99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4647" y="5013759"/>
                <a:ext cx="1656769" cy="95987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>
            <a:extLst>
              <a:ext uri="{FF2B5EF4-FFF2-40B4-BE49-F238E27FC236}">
                <a16:creationId xmlns:a16="http://schemas.microsoft.com/office/drawing/2014/main" id="{6917521B-379B-260C-80DC-D20A695BC78B}"/>
              </a:ext>
            </a:extLst>
          </p:cNvPr>
          <p:cNvSpPr txBox="1"/>
          <p:nvPr/>
        </p:nvSpPr>
        <p:spPr>
          <a:xfrm>
            <a:off x="409937" y="6149306"/>
            <a:ext cx="318701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乘法交换律和结合律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1ED25A9-0057-C360-3C43-C680C0E8D95A}"/>
              </a:ext>
            </a:extLst>
          </p:cNvPr>
          <p:cNvSpPr txBox="1"/>
          <p:nvPr/>
        </p:nvSpPr>
        <p:spPr>
          <a:xfrm>
            <a:off x="4805284" y="6149306"/>
            <a:ext cx="191338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乘法分配律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D0FF5C3-C08D-19E8-9468-B807D1C65250}"/>
              </a:ext>
            </a:extLst>
          </p:cNvPr>
          <p:cNvSpPr txBox="1"/>
          <p:nvPr/>
        </p:nvSpPr>
        <p:spPr>
          <a:xfrm>
            <a:off x="9011603" y="6149306"/>
            <a:ext cx="191338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乘法分配律</a:t>
            </a:r>
          </a:p>
        </p:txBody>
      </p:sp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7" grpId="0"/>
      <p:bldP spid="18" grpId="0"/>
      <p:bldP spid="19" grpId="0"/>
      <p:bldP spid="21" grpId="0"/>
      <p:bldP spid="24" grpId="0"/>
      <p:bldP spid="25" grpId="0"/>
      <p:bldP spid="29" grpId="0" animBg="1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CBF50EA-F274-45CF-DAEC-17429B04D2F5}"/>
              </a:ext>
            </a:extLst>
          </p:cNvPr>
          <p:cNvSpPr txBox="1"/>
          <p:nvPr/>
        </p:nvSpPr>
        <p:spPr>
          <a:xfrm>
            <a:off x="426869" y="641918"/>
            <a:ext cx="11171079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奶牛场每头奶牛平均日产      </a:t>
            </a:r>
            <a:r>
              <a:rPr lang="en-US" altLang="zh-CN" dirty="0"/>
              <a:t> t </a:t>
            </a:r>
            <a:r>
              <a:rPr lang="zh-CN" altLang="en-US" dirty="0"/>
              <a:t>牛奶，</a:t>
            </a:r>
            <a:r>
              <a:rPr lang="en-US" altLang="zh-CN" dirty="0"/>
              <a:t>42 </a:t>
            </a:r>
            <a:r>
              <a:rPr lang="zh-CN" altLang="en-US" dirty="0"/>
              <a:t>头奶牛 </a:t>
            </a:r>
            <a:r>
              <a:rPr lang="en-US" altLang="zh-CN" dirty="0"/>
              <a:t>100 </a:t>
            </a:r>
            <a:r>
              <a:rPr lang="zh-CN" altLang="en-US" dirty="0"/>
              <a:t>天</a:t>
            </a:r>
            <a:endParaRPr lang="en-US" altLang="zh-CN" dirty="0"/>
          </a:p>
          <a:p>
            <a:r>
              <a:rPr lang="zh-CN" altLang="en-US" dirty="0"/>
              <a:t>    可产多少吨牛奶？</a:t>
            </a: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6E3F3BB-34F7-DED9-09C0-EB5F6DEB2F5A}"/>
              </a:ext>
            </a:extLst>
          </p:cNvPr>
          <p:cNvSpPr txBox="1"/>
          <p:nvPr/>
        </p:nvSpPr>
        <p:spPr>
          <a:xfrm>
            <a:off x="780293" y="289800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D4895B4-CC2A-381E-3AB3-49B3C038BCC9}"/>
                  </a:ext>
                </a:extLst>
              </p:cNvPr>
              <p:cNvSpPr txBox="1"/>
              <p:nvPr/>
            </p:nvSpPr>
            <p:spPr bwMode="auto">
              <a:xfrm>
                <a:off x="5816086" y="507621"/>
                <a:ext cx="650032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黑体" panose="02010609060101010101" pitchFamily="49" charset="-122"/>
                            </a:rPr>
                            <m:t>50</m:t>
                          </m:r>
                        </m:den>
                      </m:f>
                    </m:oMath>
                  </m:oMathPara>
                </a14:m>
                <a:endParaRPr lang="en-US" altLang="zh-CN" sz="30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D4895B4-CC2A-381E-3AB3-49B3C038B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6086" y="507621"/>
                <a:ext cx="650032" cy="9596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0ED1BDCC-D876-1AF6-F50A-5DDE123DE2BF}"/>
              </a:ext>
            </a:extLst>
          </p:cNvPr>
          <p:cNvSpPr txBox="1"/>
          <p:nvPr/>
        </p:nvSpPr>
        <p:spPr>
          <a:xfrm>
            <a:off x="874746" y="2071785"/>
            <a:ext cx="5591372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方法一：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先求 </a:t>
            </a:r>
            <a:r>
              <a:rPr lang="en-US" altLang="zh-CN" dirty="0"/>
              <a:t>42 </a:t>
            </a:r>
            <a:r>
              <a:rPr lang="zh-CN" altLang="en-US" dirty="0"/>
              <a:t>头奶牛每天的产奶量，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再求 </a:t>
            </a:r>
            <a:r>
              <a:rPr lang="en-US" altLang="zh-CN" dirty="0"/>
              <a:t>42 </a:t>
            </a:r>
            <a:r>
              <a:rPr lang="zh-CN" altLang="en-US" dirty="0"/>
              <a:t>头奶牛 </a:t>
            </a:r>
            <a:r>
              <a:rPr lang="en-US" altLang="zh-CN" dirty="0"/>
              <a:t>100 </a:t>
            </a:r>
            <a:r>
              <a:rPr lang="zh-CN" altLang="en-US" dirty="0"/>
              <a:t>天的产奶量；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5BD475F-B19C-C05F-518F-5C9EA8A1610A}"/>
              </a:ext>
            </a:extLst>
          </p:cNvPr>
          <p:cNvSpPr txBox="1"/>
          <p:nvPr/>
        </p:nvSpPr>
        <p:spPr>
          <a:xfrm>
            <a:off x="6491775" y="2071785"/>
            <a:ext cx="5591372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方法二：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先求每头奶牛 </a:t>
            </a:r>
            <a:r>
              <a:rPr lang="en-US" altLang="zh-CN" dirty="0"/>
              <a:t>100 </a:t>
            </a:r>
            <a:r>
              <a:rPr lang="zh-CN" altLang="en-US" dirty="0"/>
              <a:t>天的产奶量，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再求 </a:t>
            </a:r>
            <a:r>
              <a:rPr lang="en-US" altLang="zh-CN" dirty="0"/>
              <a:t>42 </a:t>
            </a:r>
            <a:r>
              <a:rPr lang="zh-CN" altLang="en-US" dirty="0"/>
              <a:t>头奶牛 </a:t>
            </a:r>
            <a:r>
              <a:rPr lang="en-US" altLang="zh-CN" dirty="0"/>
              <a:t>100 </a:t>
            </a:r>
            <a:r>
              <a:rPr lang="zh-CN" altLang="en-US" dirty="0"/>
              <a:t>天的产奶量。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E9B554D8-EB35-624A-608D-D26C62205719}"/>
                  </a:ext>
                </a:extLst>
              </p:cNvPr>
              <p:cNvSpPr txBox="1"/>
              <p:nvPr/>
            </p:nvSpPr>
            <p:spPr bwMode="auto">
              <a:xfrm>
                <a:off x="1873698" y="3874754"/>
                <a:ext cx="3043536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50</m:t>
                          </m:r>
                        </m:den>
                      </m:f>
                      <m:r>
                        <a:rPr lang="en-US" altLang="zh-CN" sz="3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E9B554D8-EB35-624A-608D-D26C62205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3698" y="3874754"/>
                <a:ext cx="3043536" cy="9596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0808AF8-1B55-8E6A-F0E3-91E1BF06BD39}"/>
                  </a:ext>
                </a:extLst>
              </p:cNvPr>
              <p:cNvSpPr txBox="1"/>
              <p:nvPr/>
            </p:nvSpPr>
            <p:spPr bwMode="auto">
              <a:xfrm>
                <a:off x="3170650" y="4077598"/>
                <a:ext cx="1550636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D0808AF8-1B55-8E6A-F0E3-91E1BF06B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0650" y="4077598"/>
                <a:ext cx="1550636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D394FA0-69D5-6494-9292-FE50F8997F87}"/>
                  </a:ext>
                </a:extLst>
              </p:cNvPr>
              <p:cNvSpPr txBox="1"/>
              <p:nvPr/>
            </p:nvSpPr>
            <p:spPr bwMode="auto">
              <a:xfrm>
                <a:off x="7490727" y="3874754"/>
                <a:ext cx="3043536" cy="959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50</m:t>
                          </m:r>
                        </m:den>
                      </m:f>
                      <m:r>
                        <a:rPr lang="en-US" altLang="zh-CN" sz="3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D394FA0-69D5-6494-9292-FE50F8997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90727" y="3874754"/>
                <a:ext cx="3043536" cy="9596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0C4FD9D-FCDD-4F68-6CED-015E4B0B5F29}"/>
                  </a:ext>
                </a:extLst>
              </p:cNvPr>
              <p:cNvSpPr txBox="1"/>
              <p:nvPr/>
            </p:nvSpPr>
            <p:spPr bwMode="auto">
              <a:xfrm>
                <a:off x="9012495" y="4077598"/>
                <a:ext cx="1382685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0C4FD9D-FCDD-4F68-6CED-015E4B0B5F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12495" y="4077598"/>
                <a:ext cx="1382685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1E5BF4D-7803-34D1-A8B0-686D2EBC5FAA}"/>
                  </a:ext>
                </a:extLst>
              </p:cNvPr>
              <p:cNvSpPr txBox="1"/>
              <p:nvPr/>
            </p:nvSpPr>
            <p:spPr bwMode="auto">
              <a:xfrm>
                <a:off x="7248716" y="5248656"/>
                <a:ext cx="226850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84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t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1E5BF4D-7803-34D1-A8B0-686D2EBC5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8716" y="5248656"/>
                <a:ext cx="2268508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3A9C135-8291-E169-BE98-8F67D17C181D}"/>
                  </a:ext>
                </a:extLst>
              </p:cNvPr>
              <p:cNvSpPr txBox="1"/>
              <p:nvPr/>
            </p:nvSpPr>
            <p:spPr bwMode="auto">
              <a:xfrm>
                <a:off x="1473067" y="5248656"/>
                <a:ext cx="2268508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黑体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solidFill>
                            <a:srgbClr val="FF0000"/>
                          </a:solidFill>
                          <a:latin typeface="+mj-lt"/>
                          <a:ea typeface="黑体" panose="02010609060101010101" pitchFamily="49" charset="-122"/>
                        </a:rPr>
                        <m:t>84</m:t>
                      </m:r>
                      <m:d>
                        <m:dPr>
                          <m:ctrlPr>
                            <a:rPr lang="en-US" altLang="zh-CN" sz="3000" b="1" i="1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黑体" panose="02010609060101010101" pitchFamily="49" charset="-122"/>
                            </a:rPr>
                            <m:t>t</m:t>
                          </m:r>
                        </m:e>
                      </m:d>
                    </m:oMath>
                  </m:oMathPara>
                </a14:m>
                <a:endParaRPr lang="en-US" altLang="zh-CN" sz="30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3A9C135-8291-E169-BE98-8F67D17C1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3067" y="5248656"/>
                <a:ext cx="2268508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  <p:bldP spid="19" grpId="0"/>
      <p:bldP spid="20" grpId="0"/>
      <p:bldP spid="21" grpId="0"/>
      <p:bldP spid="23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EFB9FA7-A407-779B-C6E0-E0C1FF305CB1}"/>
              </a:ext>
            </a:extLst>
          </p:cNvPr>
          <p:cNvSpPr txBox="1"/>
          <p:nvPr/>
        </p:nvSpPr>
        <p:spPr>
          <a:xfrm>
            <a:off x="3384684" y="1092314"/>
            <a:ext cx="5731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i="0" u="none" strike="noStrike" baseline="0" dirty="0">
                <a:latin typeface="黑体" panose="02010609060101010101" pitchFamily="49" charset="-122"/>
                <a:ea typeface="黑体" panose="02010609060101010101" pitchFamily="49" charset="-122"/>
              </a:rPr>
              <a:t>分数混合运算及运算律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B98E1632-752E-F75D-37DE-88851D6A6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638191"/>
              </p:ext>
            </p:extLst>
          </p:nvPr>
        </p:nvGraphicFramePr>
        <p:xfrm>
          <a:off x="760962" y="1834714"/>
          <a:ext cx="10529081" cy="4454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3033">
                  <a:extLst>
                    <a:ext uri="{9D8B030D-6E8A-4147-A177-3AD203B41FA5}">
                      <a16:colId xmlns:a16="http://schemas.microsoft.com/office/drawing/2014/main" val="251879821"/>
                    </a:ext>
                  </a:extLst>
                </a:gridCol>
                <a:gridCol w="8766048">
                  <a:extLst>
                    <a:ext uri="{9D8B030D-6E8A-4147-A177-3AD203B41FA5}">
                      <a16:colId xmlns:a16="http://schemas.microsoft.com/office/drawing/2014/main" val="1811667668"/>
                    </a:ext>
                  </a:extLst>
                </a:gridCol>
              </a:tblGrid>
              <a:tr h="25349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dirty="0">
                          <a:solidFill>
                            <a:schemeClr val="tx1"/>
                          </a:solidFill>
                        </a:rPr>
                        <a:t>运算顺序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5537088"/>
                  </a:ext>
                </a:extLst>
              </a:tr>
              <a:tr h="19191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800" dirty="0">
                          <a:solidFill>
                            <a:schemeClr val="tx1"/>
                          </a:solidFill>
                        </a:rPr>
                        <a:t>运算律</a:t>
                      </a:r>
                    </a:p>
                    <a:p>
                      <a:pPr algn="ctr"/>
                      <a:endParaRPr lang="zh-CN" altLang="en-US" sz="2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0889237"/>
                  </a:ext>
                </a:extLst>
              </a:tr>
            </a:tbl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29F0D0FE-06C2-18E1-2E9E-80FF4779ABC2}"/>
              </a:ext>
            </a:extLst>
          </p:cNvPr>
          <p:cNvSpPr txBox="1"/>
          <p:nvPr/>
        </p:nvSpPr>
        <p:spPr>
          <a:xfrm>
            <a:off x="2778190" y="1959831"/>
            <a:ext cx="6766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 strike="noStrike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l"/>
            <a:r>
              <a:rPr lang="zh-CN" altLang="en-US" sz="2800" dirty="0"/>
              <a:t>和整数混合运算的运算顺序相同</a:t>
            </a:r>
            <a:r>
              <a:rPr lang="en-US" altLang="zh-CN" sz="2800" dirty="0"/>
              <a:t>.</a:t>
            </a:r>
            <a:endParaRPr lang="zh-CN" altLang="en-US" sz="28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9D7AA41-47B4-682E-8B88-22EB19C0DF13}"/>
              </a:ext>
            </a:extLst>
          </p:cNvPr>
          <p:cNvSpPr txBox="1"/>
          <p:nvPr/>
        </p:nvSpPr>
        <p:spPr>
          <a:xfrm>
            <a:off x="2778190" y="4608284"/>
            <a:ext cx="80546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/>
              <a:t>整数和小数的乘法运算律在分数运算中依然适用。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709CC7E-5B79-EB48-F465-E6A7307AE998}"/>
              </a:ext>
            </a:extLst>
          </p:cNvPr>
          <p:cNvSpPr txBox="1"/>
          <p:nvPr/>
        </p:nvSpPr>
        <p:spPr>
          <a:xfrm>
            <a:off x="2778190" y="2516619"/>
            <a:ext cx="7899144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strike="noStrike">
                <a:solidFill>
                  <a:srgbClr val="0070C0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2800" dirty="0"/>
              <a:t>同级运算，从左往右依次计算；</a:t>
            </a:r>
            <a:endParaRPr lang="en-US" altLang="zh-CN" sz="2800" dirty="0"/>
          </a:p>
          <a:p>
            <a:pPr>
              <a:lnSpc>
                <a:spcPct val="130000"/>
              </a:lnSpc>
            </a:pPr>
            <a:r>
              <a:rPr lang="zh-CN" altLang="en-US" sz="2800" dirty="0"/>
              <a:t>多级运算，先乘除后加减；</a:t>
            </a:r>
            <a:endParaRPr lang="en-US" altLang="zh-CN" sz="2800" dirty="0"/>
          </a:p>
          <a:p>
            <a:pPr>
              <a:lnSpc>
                <a:spcPct val="130000"/>
              </a:lnSpc>
            </a:pPr>
            <a:r>
              <a:rPr lang="zh-CN" altLang="en-US" sz="2800" dirty="0"/>
              <a:t>有括号时，先算括号里面的，再算括号外面的。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A448860-7D20-A02E-A77A-73D033C18B1A}"/>
              </a:ext>
            </a:extLst>
          </p:cNvPr>
          <p:cNvSpPr txBox="1"/>
          <p:nvPr/>
        </p:nvSpPr>
        <p:spPr>
          <a:xfrm>
            <a:off x="2778190" y="5410883"/>
            <a:ext cx="219268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乘法交换律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550B5DF-6AA3-1A8F-5FC1-B383B5E69FFB}"/>
              </a:ext>
            </a:extLst>
          </p:cNvPr>
          <p:cNvSpPr txBox="1"/>
          <p:nvPr/>
        </p:nvSpPr>
        <p:spPr>
          <a:xfrm>
            <a:off x="5555216" y="5410883"/>
            <a:ext cx="219268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乘法结合律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E80A93E-1BD2-DBBC-0F65-81E66B92DAA0}"/>
              </a:ext>
            </a:extLst>
          </p:cNvPr>
          <p:cNvSpPr txBox="1"/>
          <p:nvPr/>
        </p:nvSpPr>
        <p:spPr>
          <a:xfrm>
            <a:off x="8332241" y="5410883"/>
            <a:ext cx="219268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乘法分配律</a:t>
            </a:r>
          </a:p>
        </p:txBody>
      </p:sp>
    </p:spTree>
    <p:extLst>
      <p:ext uri="{BB962C8B-B14F-4D97-AF65-F5344CB8AC3E}">
        <p14:creationId xmlns:p14="http://schemas.microsoft.com/office/powerpoint/2010/main" val="16570561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1" grpId="0" animBg="1"/>
      <p:bldP spid="22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18048</TotalTime>
  <Words>885</Words>
  <Application>Microsoft Office PowerPoint</Application>
  <PresentationFormat>宽屏</PresentationFormat>
  <Paragraphs>163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Admin</cp:lastModifiedBy>
  <cp:revision>3557</cp:revision>
  <dcterms:created xsi:type="dcterms:W3CDTF">2016-01-14T07:05:00Z</dcterms:created>
  <dcterms:modified xsi:type="dcterms:W3CDTF">2026-06-04T10:26:13Z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