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82" r:id="rId2"/>
    <p:sldId id="811" r:id="rId3"/>
    <p:sldId id="743" r:id="rId4"/>
    <p:sldId id="814" r:id="rId5"/>
    <p:sldId id="916" r:id="rId6"/>
    <p:sldId id="926" r:id="rId7"/>
    <p:sldId id="931" r:id="rId8"/>
    <p:sldId id="932" r:id="rId9"/>
    <p:sldId id="933" r:id="rId10"/>
    <p:sldId id="927" r:id="rId11"/>
    <p:sldId id="921" r:id="rId12"/>
    <p:sldId id="934" r:id="rId13"/>
    <p:sldId id="815" r:id="rId14"/>
    <p:sldId id="905" r:id="rId15"/>
    <p:sldId id="680" r:id="rId16"/>
    <p:sldId id="331" r:id="rId1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F1F0"/>
    <a:srgbClr val="D1EBE9"/>
    <a:srgbClr val="BCE2DF"/>
    <a:srgbClr val="E6E0EC"/>
    <a:srgbClr val="FF00FF"/>
    <a:srgbClr val="DFD5E7"/>
    <a:srgbClr val="0000FF"/>
    <a:srgbClr val="FED497"/>
    <a:srgbClr val="CFC1DB"/>
    <a:srgbClr val="FDE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2" d="100"/>
          <a:sy n="62" d="100"/>
        </p:scale>
        <p:origin x="102" y="103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279696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214043"/>
            <a:ext cx="246446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2563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2541945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1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87983"/>
            <a:ext cx="10700276" cy="400775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782165"/>
            <a:ext cx="10264261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掌握连续求一个数的几分之几是多少的问题的数量关系及解题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方法；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在自主探究的过程中，培养学生分析问题、解决问题的能力；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在解决问题的过程中，培养学生自我回顾反思的习惯，养成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严谨、科学的思维习惯。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034860" y="1250639"/>
            <a:ext cx="470346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看谁算得又准又快！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DE5E823-92D2-14B7-7796-A36E1B21CE41}"/>
                  </a:ext>
                </a:extLst>
              </p:cNvPr>
              <p:cNvSpPr txBox="1"/>
              <p:nvPr/>
            </p:nvSpPr>
            <p:spPr bwMode="auto">
              <a:xfrm>
                <a:off x="1137694" y="2525385"/>
                <a:ext cx="1812248" cy="1017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40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DE5E823-92D2-14B7-7796-A36E1B21C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7694" y="2525385"/>
                <a:ext cx="1812248" cy="10177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2839788-595D-D607-7E94-B87E3CCBF278}"/>
                  </a:ext>
                </a:extLst>
              </p:cNvPr>
              <p:cNvSpPr txBox="1"/>
              <p:nvPr/>
            </p:nvSpPr>
            <p:spPr bwMode="auto">
              <a:xfrm>
                <a:off x="4381455" y="2535307"/>
                <a:ext cx="2336585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120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2839788-595D-D607-7E94-B87E3CCBF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1455" y="2535307"/>
                <a:ext cx="2336585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CAA33A0-7B29-6FCA-1215-80529E7DEB47}"/>
                  </a:ext>
                </a:extLst>
              </p:cNvPr>
              <p:cNvSpPr txBox="1"/>
              <p:nvPr/>
            </p:nvSpPr>
            <p:spPr bwMode="auto">
              <a:xfrm>
                <a:off x="7983071" y="2535307"/>
                <a:ext cx="2336585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54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CAA33A0-7B29-6FCA-1215-80529E7DE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3071" y="2535307"/>
                <a:ext cx="2336585" cy="102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9989B0B-B436-4E62-EFA5-4D9FBE8C283E}"/>
              </a:ext>
            </a:extLst>
          </p:cNvPr>
          <p:cNvCxnSpPr>
            <a:cxnSpLocks/>
          </p:cNvCxnSpPr>
          <p:nvPr/>
        </p:nvCxnSpPr>
        <p:spPr>
          <a:xfrm>
            <a:off x="1138234" y="2945711"/>
            <a:ext cx="550607" cy="22669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FE80E8F-FB30-F581-B259-E0352D9FF0B1}"/>
              </a:ext>
            </a:extLst>
          </p:cNvPr>
          <p:cNvCxnSpPr>
            <a:cxnSpLocks/>
          </p:cNvCxnSpPr>
          <p:nvPr/>
        </p:nvCxnSpPr>
        <p:spPr>
          <a:xfrm>
            <a:off x="1921710" y="3265819"/>
            <a:ext cx="428061" cy="1694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F029BEC-4940-4D9D-F23D-578B5708ED89}"/>
              </a:ext>
            </a:extLst>
          </p:cNvPr>
          <p:cNvSpPr txBox="1"/>
          <p:nvPr/>
        </p:nvSpPr>
        <p:spPr>
          <a:xfrm>
            <a:off x="1258317" y="227270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2C9998-5B3F-446F-A7B0-F56BE2F3F2C6}"/>
              </a:ext>
            </a:extLst>
          </p:cNvPr>
          <p:cNvSpPr txBox="1"/>
          <p:nvPr/>
        </p:nvSpPr>
        <p:spPr>
          <a:xfrm>
            <a:off x="1949703" y="345858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D17BE1F-3D00-06BA-689B-66594C282F78}"/>
              </a:ext>
            </a:extLst>
          </p:cNvPr>
          <p:cNvSpPr txBox="1"/>
          <p:nvPr/>
        </p:nvSpPr>
        <p:spPr bwMode="auto">
          <a:xfrm>
            <a:off x="2591997" y="2769944"/>
            <a:ext cx="81126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10BA0E4-5399-1D33-D212-F1F46BA542DB}"/>
              </a:ext>
            </a:extLst>
          </p:cNvPr>
          <p:cNvCxnSpPr>
            <a:cxnSpLocks/>
          </p:cNvCxnSpPr>
          <p:nvPr/>
        </p:nvCxnSpPr>
        <p:spPr>
          <a:xfrm>
            <a:off x="4469761" y="2930815"/>
            <a:ext cx="736722" cy="2602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2FD076D-68C0-FA71-823E-53AF26671A27}"/>
              </a:ext>
            </a:extLst>
          </p:cNvPr>
          <p:cNvCxnSpPr>
            <a:cxnSpLocks/>
          </p:cNvCxnSpPr>
          <p:nvPr/>
        </p:nvCxnSpPr>
        <p:spPr>
          <a:xfrm>
            <a:off x="5358575" y="3264230"/>
            <a:ext cx="428061" cy="1694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3D48C9E-0328-5FA6-8387-6096FBEE7B19}"/>
              </a:ext>
            </a:extLst>
          </p:cNvPr>
          <p:cNvSpPr txBox="1"/>
          <p:nvPr/>
        </p:nvSpPr>
        <p:spPr>
          <a:xfrm>
            <a:off x="4514700" y="2310033"/>
            <a:ext cx="678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20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C765036-C5A4-030F-F08A-2DD7FF816773}"/>
              </a:ext>
            </a:extLst>
          </p:cNvPr>
          <p:cNvSpPr txBox="1"/>
          <p:nvPr/>
        </p:nvSpPr>
        <p:spPr>
          <a:xfrm>
            <a:off x="5377237" y="3484985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B79D017-37FB-3596-6A88-D89ADAE59398}"/>
              </a:ext>
            </a:extLst>
          </p:cNvPr>
          <p:cNvSpPr txBox="1"/>
          <p:nvPr/>
        </p:nvSpPr>
        <p:spPr bwMode="auto">
          <a:xfrm>
            <a:off x="5905972" y="2769944"/>
            <a:ext cx="107954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3DBF84E-E836-69D4-A985-120F07375AEF}"/>
              </a:ext>
            </a:extLst>
          </p:cNvPr>
          <p:cNvCxnSpPr>
            <a:cxnSpLocks/>
          </p:cNvCxnSpPr>
          <p:nvPr/>
        </p:nvCxnSpPr>
        <p:spPr>
          <a:xfrm>
            <a:off x="7987004" y="2976820"/>
            <a:ext cx="606492" cy="21424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C1473A45-6DD4-D65B-48F0-9E1665DB8A1E}"/>
              </a:ext>
            </a:extLst>
          </p:cNvPr>
          <p:cNvCxnSpPr>
            <a:cxnSpLocks/>
          </p:cNvCxnSpPr>
          <p:nvPr/>
        </p:nvCxnSpPr>
        <p:spPr>
          <a:xfrm>
            <a:off x="8749348" y="3264231"/>
            <a:ext cx="428061" cy="1694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13552DE-CB23-3ECA-2844-7805DCC19EE5}"/>
              </a:ext>
            </a:extLst>
          </p:cNvPr>
          <p:cNvSpPr txBox="1"/>
          <p:nvPr/>
        </p:nvSpPr>
        <p:spPr>
          <a:xfrm>
            <a:off x="8116317" y="2316579"/>
            <a:ext cx="526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6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B07A776-AF22-A910-7647-D67F3CCBB6E8}"/>
              </a:ext>
            </a:extLst>
          </p:cNvPr>
          <p:cNvSpPr txBox="1"/>
          <p:nvPr/>
        </p:nvSpPr>
        <p:spPr>
          <a:xfrm>
            <a:off x="8768010" y="3484986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0378C5D-FB9E-2CB3-D48D-154F0DF4ED70}"/>
              </a:ext>
            </a:extLst>
          </p:cNvPr>
          <p:cNvSpPr txBox="1"/>
          <p:nvPr/>
        </p:nvSpPr>
        <p:spPr bwMode="auto">
          <a:xfrm>
            <a:off x="9563415" y="2769944"/>
            <a:ext cx="107954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1015559" y="4485177"/>
            <a:ext cx="9938578" cy="1299799"/>
            <a:chOff x="646313" y="3816569"/>
            <a:chExt cx="9938578" cy="1299799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313" y="3816569"/>
              <a:ext cx="1277484" cy="1289313"/>
            </a:xfrm>
            <a:prstGeom prst="rect">
              <a:avLst/>
            </a:prstGeom>
          </p:spPr>
        </p:pic>
        <p:sp>
          <p:nvSpPr>
            <p:cNvPr id="37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258008" y="3903390"/>
              <a:ext cx="8326883" cy="1212978"/>
            </a:xfrm>
            <a:prstGeom prst="wedgeRoundRectCallout">
              <a:avLst>
                <a:gd name="adj1" fmla="val -54647"/>
                <a:gd name="adj2" fmla="val -22466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前面学习了分数乘法的计算，今天来运用分数乘法的知识解决问题。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/>
      <p:bldP spid="25" grpId="0"/>
      <p:bldP spid="26" grpId="0"/>
      <p:bldP spid="28" grpId="0"/>
      <p:bldP spid="31" grpId="0"/>
      <p:bldP spid="32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560772" y="1050235"/>
            <a:ext cx="10242452" cy="293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40000"/>
              </a:lnSpc>
            </a:pPr>
            <a:r>
              <a:rPr lang="zh-CN" altLang="en-US" dirty="0"/>
              <a:t>一个社区居民休闲场所的面积是 </a:t>
            </a:r>
            <a:r>
              <a:rPr lang="en-US" altLang="zh-CN" dirty="0"/>
              <a:t>4800 m</a:t>
            </a:r>
            <a:r>
              <a:rPr lang="en-US" altLang="zh-CN" baseline="30000" dirty="0"/>
              <a:t>2</a:t>
            </a:r>
            <a:r>
              <a:rPr lang="zh-CN" altLang="en-US" dirty="0"/>
              <a:t>。为了开展全民健身运动，将它的   </a:t>
            </a:r>
            <a:r>
              <a:rPr lang="en-US" altLang="zh-CN" dirty="0"/>
              <a:t> </a:t>
            </a:r>
            <a:r>
              <a:rPr lang="zh-CN" altLang="en-US" dirty="0"/>
              <a:t>开辟为运动健身区域，其中器械类健身区域的面积占运动健身区域的     。</a:t>
            </a:r>
          </a:p>
          <a:p>
            <a:pPr>
              <a:lnSpc>
                <a:spcPct val="140000"/>
              </a:lnSpc>
            </a:pPr>
            <a:r>
              <a:rPr lang="zh-CN" altLang="en-US" dirty="0"/>
              <a:t>器械类健身区域的面积是多少平方米？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499432" y="1167094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/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92505BC-B69B-B067-4729-5CAF4E57CA59}"/>
                  </a:ext>
                </a:extLst>
              </p:cNvPr>
              <p:cNvSpPr txBox="1"/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92505BC-B69B-B067-4729-5CAF4E57C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B9EC1F26-A8B6-ACB0-DCF8-5CC007278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7716" y="4126584"/>
            <a:ext cx="3230855" cy="215553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7DD72E06-5244-2442-CD21-43C149855FF6}"/>
              </a:ext>
            </a:extLst>
          </p:cNvPr>
          <p:cNvGrpSpPr/>
          <p:nvPr/>
        </p:nvGrpSpPr>
        <p:grpSpPr>
          <a:xfrm>
            <a:off x="648723" y="4554982"/>
            <a:ext cx="7703802" cy="1140813"/>
            <a:chOff x="3205309" y="3901383"/>
            <a:chExt cx="7703802" cy="114081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4F744DE-F77C-E8F0-E4DF-A5D4EC2F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3205309" y="3901383"/>
              <a:ext cx="1173722" cy="1140813"/>
            </a:xfrm>
            <a:prstGeom prst="rect">
              <a:avLst/>
            </a:prstGeom>
          </p:spPr>
        </p:pic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7327DD0F-C2C1-5076-1317-4EC1EC143EB0}"/>
                </a:ext>
              </a:extLst>
            </p:cNvPr>
            <p:cNvSpPr/>
            <p:nvPr/>
          </p:nvSpPr>
          <p:spPr bwMode="auto">
            <a:xfrm>
              <a:off x="4671989" y="4113406"/>
              <a:ext cx="6237122" cy="828740"/>
            </a:xfrm>
            <a:prstGeom prst="wedgeRoundRectCallout">
              <a:avLst>
                <a:gd name="adj1" fmla="val -56081"/>
                <a:gd name="adj2" fmla="val -20928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说一说你从题中获得了哪些数学信息</a:t>
              </a:r>
              <a:r>
                <a:rPr lang="en-US" altLang="zh-CN" sz="2800" b="1" dirty="0">
                  <a:latin typeface="+mj-ea"/>
                  <a:ea typeface="+mj-ea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B29D2A5-18DB-99E5-4DFE-207DBFD8700B}"/>
              </a:ext>
            </a:extLst>
          </p:cNvPr>
          <p:cNvSpPr txBox="1"/>
          <p:nvPr/>
        </p:nvSpPr>
        <p:spPr>
          <a:xfrm>
            <a:off x="1560771" y="392159"/>
            <a:ext cx="7051383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整个休闲场所的面积是</a:t>
            </a:r>
            <a:r>
              <a:rPr lang="en-US" altLang="zh-CN" dirty="0"/>
              <a:t>_______</a:t>
            </a:r>
            <a:r>
              <a:rPr lang="zh-CN" altLang="en-US" dirty="0"/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888D54C-1652-A3D4-9F5A-5D83A160D108}"/>
              </a:ext>
            </a:extLst>
          </p:cNvPr>
          <p:cNvSpPr txBox="1"/>
          <p:nvPr/>
        </p:nvSpPr>
        <p:spPr>
          <a:xfrm>
            <a:off x="5976459" y="464972"/>
            <a:ext cx="1625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4800 m</a:t>
            </a:r>
            <a:r>
              <a:rPr lang="en-US" altLang="zh-CN" sz="2800" b="1" i="0" u="none" strike="noStrike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 sz="28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B40D4DB-B0CF-B0C5-0334-639939C87188}"/>
              </a:ext>
            </a:extLst>
          </p:cNvPr>
          <p:cNvSpPr txBox="1"/>
          <p:nvPr/>
        </p:nvSpPr>
        <p:spPr>
          <a:xfrm>
            <a:off x="1544995" y="4116481"/>
            <a:ext cx="962374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运动健身区域的面积占</a:t>
            </a:r>
            <a:r>
              <a:rPr lang="en-US" altLang="zh-CN" dirty="0"/>
              <a:t>______________</a:t>
            </a:r>
            <a:r>
              <a:rPr lang="zh-CN" altLang="en-US" dirty="0"/>
              <a:t>的</a:t>
            </a:r>
            <a:r>
              <a:rPr lang="en-US" altLang="zh-CN" dirty="0"/>
              <a:t>____</a:t>
            </a:r>
            <a:r>
              <a:rPr lang="zh-CN" altLang="en-US" dirty="0"/>
              <a:t>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6A43BFB-3045-358F-5963-690BEA82EC6E}"/>
              </a:ext>
            </a:extLst>
          </p:cNvPr>
          <p:cNvSpPr txBox="1"/>
          <p:nvPr/>
        </p:nvSpPr>
        <p:spPr>
          <a:xfrm>
            <a:off x="1544995" y="5040211"/>
            <a:ext cx="962374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器械类健身区域面积占</a:t>
            </a:r>
            <a:r>
              <a:rPr lang="en-US" altLang="zh-CN" dirty="0"/>
              <a:t>______________</a:t>
            </a:r>
            <a:r>
              <a:rPr lang="zh-CN" altLang="en-US" dirty="0"/>
              <a:t>的</a:t>
            </a:r>
            <a:r>
              <a:rPr lang="en-US" altLang="zh-CN" dirty="0"/>
              <a:t>____</a:t>
            </a:r>
            <a:r>
              <a:rPr lang="zh-CN" altLang="en-US" dirty="0"/>
              <a:t>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12ACA1F-9A88-3DCC-55B2-5604E475682E}"/>
              </a:ext>
            </a:extLst>
          </p:cNvPr>
          <p:cNvSpPr txBox="1"/>
          <p:nvPr/>
        </p:nvSpPr>
        <p:spPr>
          <a:xfrm>
            <a:off x="1544995" y="5851976"/>
            <a:ext cx="7613204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要求的是</a:t>
            </a:r>
            <a:r>
              <a:rPr lang="en-US" altLang="zh-CN" dirty="0"/>
              <a:t>______________</a:t>
            </a:r>
            <a:r>
              <a:rPr lang="zh-CN" altLang="en-US" dirty="0"/>
              <a:t>的面积。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767697E-0EDD-213A-FB80-E62A696B0E9C}"/>
              </a:ext>
            </a:extLst>
          </p:cNvPr>
          <p:cNvSpPr txBox="1"/>
          <p:nvPr/>
        </p:nvSpPr>
        <p:spPr>
          <a:xfrm>
            <a:off x="1560772" y="1050235"/>
            <a:ext cx="10242452" cy="293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40000"/>
              </a:lnSpc>
            </a:pPr>
            <a:r>
              <a:rPr lang="zh-CN" altLang="en-US" dirty="0"/>
              <a:t>一个社区居民休闲场所的面积是 </a:t>
            </a:r>
            <a:r>
              <a:rPr lang="en-US" altLang="zh-CN" dirty="0"/>
              <a:t>4800 m</a:t>
            </a:r>
            <a:r>
              <a:rPr lang="en-US" altLang="zh-CN" baseline="30000" dirty="0"/>
              <a:t>2</a:t>
            </a:r>
            <a:r>
              <a:rPr lang="zh-CN" altLang="en-US" dirty="0"/>
              <a:t>。为了开展全民健身运动，将它的   </a:t>
            </a:r>
            <a:r>
              <a:rPr lang="en-US" altLang="zh-CN" dirty="0"/>
              <a:t> </a:t>
            </a:r>
            <a:r>
              <a:rPr lang="zh-CN" altLang="en-US" dirty="0"/>
              <a:t>开辟为运动健身区域，其中器械类健身区域的面积占运动健身区域的     。</a:t>
            </a:r>
          </a:p>
          <a:p>
            <a:pPr>
              <a:lnSpc>
                <a:spcPct val="140000"/>
              </a:lnSpc>
            </a:pPr>
            <a:r>
              <a:rPr lang="zh-CN" altLang="en-US" dirty="0"/>
              <a:t>器械类健身区域的面积是多少平方米？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CA07C0F-88CA-5967-5BC4-CE92841A1678}"/>
              </a:ext>
            </a:extLst>
          </p:cNvPr>
          <p:cNvSpPr/>
          <p:nvPr/>
        </p:nvSpPr>
        <p:spPr>
          <a:xfrm>
            <a:off x="499432" y="1167094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365AE48-EA62-A056-7E0D-940621ED6DEE}"/>
                  </a:ext>
                </a:extLst>
              </p:cNvPr>
              <p:cNvSpPr txBox="1"/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365AE48-EA62-A056-7E0D-940621ED6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8CFB9DF-B19C-D52F-1CB9-A9EC40D21E92}"/>
                  </a:ext>
                </a:extLst>
              </p:cNvPr>
              <p:cNvSpPr txBox="1"/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8CFB9DF-B19C-D52F-1CB9-A9EC40D21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07AA9074-558C-426F-4624-3CAED5E9AFD1}"/>
              </a:ext>
            </a:extLst>
          </p:cNvPr>
          <p:cNvSpPr txBox="1"/>
          <p:nvPr/>
        </p:nvSpPr>
        <p:spPr>
          <a:xfrm>
            <a:off x="5913277" y="4175135"/>
            <a:ext cx="3244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整个休闲场所面积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20DD9DC-D00E-E058-3B48-4A5A52F09F05}"/>
                  </a:ext>
                </a:extLst>
              </p:cNvPr>
              <p:cNvSpPr txBox="1"/>
              <p:nvPr/>
            </p:nvSpPr>
            <p:spPr bwMode="auto">
              <a:xfrm>
                <a:off x="9615398" y="3780664"/>
                <a:ext cx="485236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20DD9DC-D00E-E058-3B48-4A5A52F09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15398" y="3780664"/>
                <a:ext cx="485236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本框 42">
            <a:extLst>
              <a:ext uri="{FF2B5EF4-FFF2-40B4-BE49-F238E27FC236}">
                <a16:creationId xmlns:a16="http://schemas.microsoft.com/office/drawing/2014/main" id="{794E2E66-6FC1-08BB-655A-CF4CF26CEA82}"/>
              </a:ext>
            </a:extLst>
          </p:cNvPr>
          <p:cNvSpPr txBox="1"/>
          <p:nvPr/>
        </p:nvSpPr>
        <p:spPr>
          <a:xfrm>
            <a:off x="5913277" y="5098865"/>
            <a:ext cx="3244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运动健身区域面积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1DB85EF-509C-F467-59BB-C57AB6AB5FDC}"/>
                  </a:ext>
                </a:extLst>
              </p:cNvPr>
              <p:cNvSpPr txBox="1"/>
              <p:nvPr/>
            </p:nvSpPr>
            <p:spPr bwMode="auto">
              <a:xfrm>
                <a:off x="9615398" y="4704394"/>
                <a:ext cx="485236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1DB85EF-509C-F467-59BB-C57AB6AB5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15398" y="4704394"/>
                <a:ext cx="485236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ED28F6EB-8BF1-44FD-B6BB-A79562006B64}"/>
              </a:ext>
            </a:extLst>
          </p:cNvPr>
          <p:cNvSpPr txBox="1"/>
          <p:nvPr/>
        </p:nvSpPr>
        <p:spPr>
          <a:xfrm>
            <a:off x="3338028" y="5910631"/>
            <a:ext cx="3244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器械类健身区域</a:t>
            </a:r>
          </a:p>
        </p:txBody>
      </p: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0" grpId="0"/>
      <p:bldP spid="32" grpId="0"/>
      <p:bldP spid="35" grpId="0"/>
      <p:bldP spid="41" grpId="0"/>
      <p:bldP spid="42" grpId="0"/>
      <p:bldP spid="43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7A00DD9-1F54-783B-3745-B190F571618D}"/>
              </a:ext>
            </a:extLst>
          </p:cNvPr>
          <p:cNvSpPr txBox="1"/>
          <p:nvPr/>
        </p:nvSpPr>
        <p:spPr>
          <a:xfrm>
            <a:off x="8393844" y="2994714"/>
            <a:ext cx="210286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单位“</a:t>
            </a:r>
            <a:r>
              <a:rPr lang="en-US" altLang="zh-CN" sz="2400" b="1" kern="0" dirty="0">
                <a:solidFill>
                  <a:srgbClr val="0000FF"/>
                </a:solidFill>
                <a:latin typeface="+mn-lt"/>
                <a:ea typeface="+mj-ea"/>
              </a:rPr>
              <a:t>1</a:t>
            </a: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”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881A39-5297-BF03-9937-25C0AD6D4C7D}"/>
              </a:ext>
            </a:extLst>
          </p:cNvPr>
          <p:cNvSpPr txBox="1"/>
          <p:nvPr/>
        </p:nvSpPr>
        <p:spPr>
          <a:xfrm>
            <a:off x="594827" y="270565"/>
            <a:ext cx="786803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请你画图表示题中的已知条件和问题。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5FDDEA-0D53-06DD-B07D-CA70DF4C5749}"/>
              </a:ext>
            </a:extLst>
          </p:cNvPr>
          <p:cNvSpPr txBox="1"/>
          <p:nvPr/>
        </p:nvSpPr>
        <p:spPr>
          <a:xfrm>
            <a:off x="8254621" y="4877012"/>
            <a:ext cx="210286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400" b="1" kern="0" dirty="0">
                <a:solidFill>
                  <a:srgbClr val="0000FF"/>
                </a:solidFill>
                <a:latin typeface="+mn-lt"/>
                <a:ea typeface="+mj-ea"/>
              </a:rPr>
              <a:t>4800 m</a:t>
            </a:r>
            <a:r>
              <a:rPr lang="en-US" altLang="zh-CN" sz="2400" b="1" kern="0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endParaRPr lang="zh-CN" altLang="en-US" sz="2400" b="1" kern="0" baseline="30000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B9B04B4E-A978-1DCE-6D6C-850150773534}"/>
              </a:ext>
            </a:extLst>
          </p:cNvPr>
          <p:cNvSpPr/>
          <p:nvPr/>
        </p:nvSpPr>
        <p:spPr>
          <a:xfrm rot="16200000">
            <a:off x="9143390" y="2257479"/>
            <a:ext cx="288000" cy="5040000"/>
          </a:xfrm>
          <a:prstGeom prst="leftBrace">
            <a:avLst>
              <a:gd name="adj1" fmla="val 4261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左大括号 28">
            <a:extLst>
              <a:ext uri="{FF2B5EF4-FFF2-40B4-BE49-F238E27FC236}">
                <a16:creationId xmlns:a16="http://schemas.microsoft.com/office/drawing/2014/main" id="{A2529F3F-D25C-1499-8743-E31052AA8CBC}"/>
              </a:ext>
            </a:extLst>
          </p:cNvPr>
          <p:cNvSpPr/>
          <p:nvPr/>
        </p:nvSpPr>
        <p:spPr>
          <a:xfrm rot="5400000" flipV="1">
            <a:off x="8128094" y="225281"/>
            <a:ext cx="288000" cy="3021102"/>
          </a:xfrm>
          <a:prstGeom prst="leftBrace">
            <a:avLst>
              <a:gd name="adj1" fmla="val 4261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F0EE0FA-F35D-4AAB-751D-2C6960D01908}"/>
              </a:ext>
            </a:extLst>
          </p:cNvPr>
          <p:cNvGrpSpPr/>
          <p:nvPr/>
        </p:nvGrpSpPr>
        <p:grpSpPr>
          <a:xfrm>
            <a:off x="6679820" y="1003082"/>
            <a:ext cx="5251128" cy="786177"/>
            <a:chOff x="3171509" y="867476"/>
            <a:chExt cx="5251128" cy="786177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DD606B6-9205-0B4C-0EF6-9318669109B6}"/>
                </a:ext>
              </a:extLst>
            </p:cNvPr>
            <p:cNvSpPr txBox="1"/>
            <p:nvPr/>
          </p:nvSpPr>
          <p:spPr>
            <a:xfrm>
              <a:off x="3171509" y="981091"/>
              <a:ext cx="5251128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运动健身区域面积占休闲场所的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A6993917-922C-FC87-2E54-E8B2EF046D79}"/>
                    </a:ext>
                  </a:extLst>
                </p:cNvPr>
                <p:cNvSpPr txBox="1"/>
                <p:nvPr/>
              </p:nvSpPr>
              <p:spPr>
                <a:xfrm>
                  <a:off x="7485625" y="867476"/>
                  <a:ext cx="46965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A6993917-922C-FC87-2E54-E8B2EF046D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5625" y="867476"/>
                  <a:ext cx="469655" cy="78617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9302AFFB-3502-2088-8C63-D68E1D6DA6D9}"/>
              </a:ext>
            </a:extLst>
          </p:cNvPr>
          <p:cNvSpPr/>
          <p:nvPr/>
        </p:nvSpPr>
        <p:spPr>
          <a:xfrm>
            <a:off x="7364549" y="2434876"/>
            <a:ext cx="3903638" cy="1722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A15ADB5-5B74-3A17-CBAD-968BB43920F7}"/>
              </a:ext>
            </a:extLst>
          </p:cNvPr>
          <p:cNvSpPr/>
          <p:nvPr/>
        </p:nvSpPr>
        <p:spPr>
          <a:xfrm>
            <a:off x="6771704" y="1905232"/>
            <a:ext cx="3020568" cy="270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8E7F9DA-1AD6-F40A-6F3F-8F51010481F0}"/>
              </a:ext>
            </a:extLst>
          </p:cNvPr>
          <p:cNvSpPr/>
          <p:nvPr/>
        </p:nvSpPr>
        <p:spPr>
          <a:xfrm>
            <a:off x="6767390" y="1903032"/>
            <a:ext cx="5040000" cy="270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13BE7FF-621D-B83F-F0FD-B845CF2C5E50}"/>
              </a:ext>
            </a:extLst>
          </p:cNvPr>
          <p:cNvSpPr/>
          <p:nvPr/>
        </p:nvSpPr>
        <p:spPr>
          <a:xfrm>
            <a:off x="6781101" y="1919621"/>
            <a:ext cx="3001010" cy="6505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90700BF-D463-0E9B-4791-05194F098597}"/>
              </a:ext>
            </a:extLst>
          </p:cNvPr>
          <p:cNvGrpSpPr/>
          <p:nvPr/>
        </p:nvGrpSpPr>
        <p:grpSpPr>
          <a:xfrm>
            <a:off x="7777875" y="1903032"/>
            <a:ext cx="3020568" cy="2700000"/>
            <a:chOff x="4269564" y="1828386"/>
            <a:chExt cx="3020568" cy="270000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BFF84FB2-933B-BE57-0EB9-3FA424D2A228}"/>
                </a:ext>
              </a:extLst>
            </p:cNvPr>
            <p:cNvCxnSpPr/>
            <p:nvPr/>
          </p:nvCxnSpPr>
          <p:spPr>
            <a:xfrm>
              <a:off x="4269564" y="1828386"/>
              <a:ext cx="0" cy="270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BFEC0939-223C-3D49-B790-0F628DEA551C}"/>
                </a:ext>
              </a:extLst>
            </p:cNvPr>
            <p:cNvCxnSpPr/>
            <p:nvPr/>
          </p:nvCxnSpPr>
          <p:spPr>
            <a:xfrm>
              <a:off x="5276420" y="1828386"/>
              <a:ext cx="0" cy="270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F794DFB-350B-0F81-68AB-6427600C6D43}"/>
                </a:ext>
              </a:extLst>
            </p:cNvPr>
            <p:cNvCxnSpPr/>
            <p:nvPr/>
          </p:nvCxnSpPr>
          <p:spPr>
            <a:xfrm>
              <a:off x="6283276" y="1828386"/>
              <a:ext cx="0" cy="270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33809EB-233A-C7F0-D245-D5C0C090D919}"/>
                </a:ext>
              </a:extLst>
            </p:cNvPr>
            <p:cNvCxnSpPr/>
            <p:nvPr/>
          </p:nvCxnSpPr>
          <p:spPr>
            <a:xfrm>
              <a:off x="7290132" y="1828386"/>
              <a:ext cx="0" cy="270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AAF21EA-F1B3-7A25-4FAA-2E7CFBEAE3A4}"/>
              </a:ext>
            </a:extLst>
          </p:cNvPr>
          <p:cNvGrpSpPr/>
          <p:nvPr/>
        </p:nvGrpSpPr>
        <p:grpSpPr>
          <a:xfrm>
            <a:off x="6764972" y="2578071"/>
            <a:ext cx="5040000" cy="1350078"/>
            <a:chOff x="3256661" y="2503425"/>
            <a:chExt cx="5040000" cy="1350078"/>
          </a:xfrm>
        </p:grpSpPr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DFBD7907-1DAF-CD62-0C82-0D89CA5537C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76661" y="-16575"/>
              <a:ext cx="0" cy="504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6DA84AE-5435-ACE9-493E-ACA18C087B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76661" y="658464"/>
              <a:ext cx="0" cy="504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4EA6C949-2F3A-A54D-682B-9D4EA6B125C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76661" y="1333503"/>
              <a:ext cx="0" cy="504000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38C5A5E-9456-F8C0-12FB-AD09FFB76EEE}"/>
              </a:ext>
            </a:extLst>
          </p:cNvPr>
          <p:cNvGrpSpPr/>
          <p:nvPr/>
        </p:nvGrpSpPr>
        <p:grpSpPr>
          <a:xfrm>
            <a:off x="4104502" y="1252251"/>
            <a:ext cx="2088779" cy="2090100"/>
            <a:chOff x="381586" y="-3380710"/>
            <a:chExt cx="2088779" cy="2090100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DC1A14A-9A4C-E02A-3C59-89997C8C8077}"/>
                </a:ext>
              </a:extLst>
            </p:cNvPr>
            <p:cNvSpPr txBox="1"/>
            <p:nvPr/>
          </p:nvSpPr>
          <p:spPr>
            <a:xfrm>
              <a:off x="381586" y="-3380710"/>
              <a:ext cx="2088779" cy="1988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器械类健身区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域面积占运动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健身区域的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1C71870F-23EF-0CA1-0DCE-D5A62F52208E}"/>
                    </a:ext>
                  </a:extLst>
                </p:cNvPr>
                <p:cNvSpPr txBox="1"/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1C71870F-23EF-0CA1-0DCE-D5A62F5220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1FEE9270-F3FA-5224-CB0F-5DB071E033E3}"/>
              </a:ext>
            </a:extLst>
          </p:cNvPr>
          <p:cNvCxnSpPr>
            <a:cxnSpLocks/>
          </p:cNvCxnSpPr>
          <p:nvPr/>
        </p:nvCxnSpPr>
        <p:spPr>
          <a:xfrm>
            <a:off x="6139546" y="2248678"/>
            <a:ext cx="57849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6EA9F81E-05FF-7A54-2D4C-A1FAA5A62F64}"/>
              </a:ext>
            </a:extLst>
          </p:cNvPr>
          <p:cNvSpPr/>
          <p:nvPr/>
        </p:nvSpPr>
        <p:spPr>
          <a:xfrm>
            <a:off x="1067287" y="3676570"/>
            <a:ext cx="3582955" cy="961053"/>
          </a:xfrm>
          <a:prstGeom prst="rect">
            <a:avLst/>
          </a:prstGeom>
          <a:solidFill>
            <a:srgbClr val="DFD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怎么列式计算？</a:t>
            </a:r>
          </a:p>
        </p:txBody>
      </p:sp>
    </p:spTree>
    <p:extLst>
      <p:ext uri="{BB962C8B-B14F-4D97-AF65-F5344CB8AC3E}">
        <p14:creationId xmlns:p14="http://schemas.microsoft.com/office/powerpoint/2010/main" val="2755060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29" grpId="0" animBg="1"/>
      <p:bldP spid="25" grpId="0" animBg="1"/>
      <p:bldP spid="36" grpId="0" animBg="1"/>
      <p:bldP spid="7" grpId="0" animBg="1"/>
      <p:bldP spid="43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id="{DB6DE3CA-D886-C6CC-5515-95AB18F7717E}"/>
              </a:ext>
            </a:extLst>
          </p:cNvPr>
          <p:cNvGrpSpPr/>
          <p:nvPr/>
        </p:nvGrpSpPr>
        <p:grpSpPr>
          <a:xfrm>
            <a:off x="6679820" y="1003082"/>
            <a:ext cx="5251128" cy="4394778"/>
            <a:chOff x="6679820" y="1003082"/>
            <a:chExt cx="5251128" cy="4394778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FAC72132-C45D-43D1-BEDA-B0B7E30A597D}"/>
                </a:ext>
              </a:extLst>
            </p:cNvPr>
            <p:cNvSpPr txBox="1"/>
            <p:nvPr/>
          </p:nvSpPr>
          <p:spPr>
            <a:xfrm>
              <a:off x="8393844" y="2994714"/>
              <a:ext cx="2102862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单位“</a:t>
              </a:r>
              <a:r>
                <a:rPr lang="en-US" altLang="zh-CN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1</a:t>
              </a: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”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94484B1-D843-6FC1-79D9-87DA16FE3696}"/>
                </a:ext>
              </a:extLst>
            </p:cNvPr>
            <p:cNvSpPr txBox="1"/>
            <p:nvPr/>
          </p:nvSpPr>
          <p:spPr>
            <a:xfrm>
              <a:off x="8254621" y="4877012"/>
              <a:ext cx="2102862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4800 m</a:t>
              </a:r>
              <a:r>
                <a:rPr lang="en-US" altLang="zh-CN" sz="2400" b="1" kern="0" baseline="30000" dirty="0">
                  <a:solidFill>
                    <a:srgbClr val="0000FF"/>
                  </a:solidFill>
                  <a:latin typeface="+mn-lt"/>
                  <a:ea typeface="+mj-ea"/>
                </a:rPr>
                <a:t>2</a:t>
              </a:r>
              <a:endParaRPr lang="zh-CN" altLang="en-US" sz="2400" b="1" kern="0" baseline="30000" dirty="0">
                <a:solidFill>
                  <a:srgbClr val="0000FF"/>
                </a:solidFill>
                <a:latin typeface="+mn-lt"/>
                <a:ea typeface="+mj-ea"/>
              </a:endParaRPr>
            </a:p>
          </p:txBody>
        </p:sp>
        <p:sp>
          <p:nvSpPr>
            <p:cNvPr id="4" name="左大括号 3">
              <a:extLst>
                <a:ext uri="{FF2B5EF4-FFF2-40B4-BE49-F238E27FC236}">
                  <a16:creationId xmlns:a16="http://schemas.microsoft.com/office/drawing/2014/main" id="{30D099F2-897F-9F52-B07B-A920BA1DAA61}"/>
                </a:ext>
              </a:extLst>
            </p:cNvPr>
            <p:cNvSpPr/>
            <p:nvPr/>
          </p:nvSpPr>
          <p:spPr>
            <a:xfrm rot="16200000">
              <a:off x="9143390" y="2257479"/>
              <a:ext cx="288000" cy="5040000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左大括号 4">
              <a:extLst>
                <a:ext uri="{FF2B5EF4-FFF2-40B4-BE49-F238E27FC236}">
                  <a16:creationId xmlns:a16="http://schemas.microsoft.com/office/drawing/2014/main" id="{534556CA-C4EB-C38D-4AAE-93DDC71AE85D}"/>
                </a:ext>
              </a:extLst>
            </p:cNvPr>
            <p:cNvSpPr/>
            <p:nvPr/>
          </p:nvSpPr>
          <p:spPr>
            <a:xfrm rot="5400000" flipV="1">
              <a:off x="8128094" y="225281"/>
              <a:ext cx="288000" cy="3021102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C14FC72-5B16-32AE-701B-B204990B34CE}"/>
                </a:ext>
              </a:extLst>
            </p:cNvPr>
            <p:cNvGrpSpPr/>
            <p:nvPr/>
          </p:nvGrpSpPr>
          <p:grpSpPr>
            <a:xfrm>
              <a:off x="6679820" y="1003082"/>
              <a:ext cx="5251128" cy="786177"/>
              <a:chOff x="3171509" y="867476"/>
              <a:chExt cx="5251128" cy="786177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F24A35F-28B8-6537-5062-05C8F0375380}"/>
                  </a:ext>
                </a:extLst>
              </p:cNvPr>
              <p:cNvSpPr txBox="1"/>
              <p:nvPr/>
            </p:nvSpPr>
            <p:spPr>
              <a:xfrm>
                <a:off x="3171509" y="981091"/>
                <a:ext cx="5251128" cy="520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2400" b="1" kern="0" dirty="0">
                    <a:solidFill>
                      <a:srgbClr val="0000FF"/>
                    </a:solidFill>
                    <a:latin typeface="+mn-lt"/>
                    <a:ea typeface="+mj-ea"/>
                  </a:rPr>
                  <a:t>运动健身区域面积占休闲场所的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文本框 7">
                    <a:extLst>
                      <a:ext uri="{FF2B5EF4-FFF2-40B4-BE49-F238E27FC236}">
                        <a16:creationId xmlns:a16="http://schemas.microsoft.com/office/drawing/2014/main" id="{7BE5D02B-04C2-B05D-2CED-C270A61ED6CD}"/>
                      </a:ext>
                    </a:extLst>
                  </p:cNvPr>
                  <p:cNvSpPr txBox="1"/>
                  <p:nvPr/>
                </p:nvSpPr>
                <p:spPr>
                  <a:xfrm>
                    <a:off x="7485625" y="867476"/>
                    <a:ext cx="469655" cy="7861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400" dirty="0">
                      <a:solidFill>
                        <a:srgbClr val="0000FF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8" name="文本框 7">
                    <a:extLst>
                      <a:ext uri="{FF2B5EF4-FFF2-40B4-BE49-F238E27FC236}">
                        <a16:creationId xmlns:a16="http://schemas.microsoft.com/office/drawing/2014/main" id="{7BE5D02B-04C2-B05D-2CED-C270A61ED6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5625" y="867476"/>
                    <a:ext cx="469655" cy="78617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9652C3F-6750-8FB2-31E1-6A1F4C2483DE}"/>
                </a:ext>
              </a:extLst>
            </p:cNvPr>
            <p:cNvSpPr/>
            <p:nvPr/>
          </p:nvSpPr>
          <p:spPr>
            <a:xfrm>
              <a:off x="7364549" y="2434876"/>
              <a:ext cx="3903638" cy="1722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FD09DBE-31B4-4903-BD39-BD5215B5326D}"/>
                </a:ext>
              </a:extLst>
            </p:cNvPr>
            <p:cNvSpPr/>
            <p:nvPr/>
          </p:nvSpPr>
          <p:spPr>
            <a:xfrm>
              <a:off x="6771704" y="1905232"/>
              <a:ext cx="3020568" cy="270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F8C527-24A6-564A-4FE9-42184F5FF7AF}"/>
                </a:ext>
              </a:extLst>
            </p:cNvPr>
            <p:cNvSpPr/>
            <p:nvPr/>
          </p:nvSpPr>
          <p:spPr>
            <a:xfrm>
              <a:off x="6767390" y="1903032"/>
              <a:ext cx="5040000" cy="270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DCC0D0B-1650-7A2F-868F-E25CE3842BB9}"/>
                </a:ext>
              </a:extLst>
            </p:cNvPr>
            <p:cNvSpPr/>
            <p:nvPr/>
          </p:nvSpPr>
          <p:spPr>
            <a:xfrm>
              <a:off x="6781101" y="1919621"/>
              <a:ext cx="3001010" cy="650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EE28B2D-85EB-46E3-D7F7-CE4853C4E089}"/>
                </a:ext>
              </a:extLst>
            </p:cNvPr>
            <p:cNvGrpSpPr/>
            <p:nvPr/>
          </p:nvGrpSpPr>
          <p:grpSpPr>
            <a:xfrm>
              <a:off x="7777875" y="1903032"/>
              <a:ext cx="3020568" cy="2700000"/>
              <a:chOff x="4269564" y="1828386"/>
              <a:chExt cx="3020568" cy="2700000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1CF5AB2A-9E7D-25FD-3D49-C6DA28BF25DD}"/>
                  </a:ext>
                </a:extLst>
              </p:cNvPr>
              <p:cNvCxnSpPr/>
              <p:nvPr/>
            </p:nvCxnSpPr>
            <p:spPr>
              <a:xfrm>
                <a:off x="4269564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A2C20894-6299-D78D-E732-4F4DAD0310F7}"/>
                  </a:ext>
                </a:extLst>
              </p:cNvPr>
              <p:cNvCxnSpPr/>
              <p:nvPr/>
            </p:nvCxnSpPr>
            <p:spPr>
              <a:xfrm>
                <a:off x="5276420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F3E8F573-13E2-88A8-24E9-96225D8CCFFB}"/>
                  </a:ext>
                </a:extLst>
              </p:cNvPr>
              <p:cNvCxnSpPr/>
              <p:nvPr/>
            </p:nvCxnSpPr>
            <p:spPr>
              <a:xfrm>
                <a:off x="6283276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2A9D0208-DEE0-9647-A904-A1EB736BA1BC}"/>
                  </a:ext>
                </a:extLst>
              </p:cNvPr>
              <p:cNvCxnSpPr/>
              <p:nvPr/>
            </p:nvCxnSpPr>
            <p:spPr>
              <a:xfrm>
                <a:off x="7290132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E8478E3-CFD3-5D0A-819D-B19E915CAB43}"/>
                </a:ext>
              </a:extLst>
            </p:cNvPr>
            <p:cNvGrpSpPr/>
            <p:nvPr/>
          </p:nvGrpSpPr>
          <p:grpSpPr>
            <a:xfrm>
              <a:off x="6764972" y="2578071"/>
              <a:ext cx="5040000" cy="1350078"/>
              <a:chOff x="3256661" y="2503425"/>
              <a:chExt cx="5040000" cy="1350078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8E2A7A7-87AF-AC6E-EE7F-FDD3C1F9C33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-16575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AC0D0BAF-CCC4-ED8F-207F-06CB1BB2DD8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658464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CD4607E7-5BA8-36F6-429F-95DA5811F4A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1333503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D9F7A90-DE4D-522C-6D3F-4C3D6B16BAAA}"/>
              </a:ext>
            </a:extLst>
          </p:cNvPr>
          <p:cNvGrpSpPr/>
          <p:nvPr/>
        </p:nvGrpSpPr>
        <p:grpSpPr>
          <a:xfrm>
            <a:off x="4104502" y="1252251"/>
            <a:ext cx="2088779" cy="2090100"/>
            <a:chOff x="381586" y="-3380710"/>
            <a:chExt cx="2088779" cy="209010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C427DCD-75E9-1DE4-DECA-606A7935A44A}"/>
                </a:ext>
              </a:extLst>
            </p:cNvPr>
            <p:cNvSpPr txBox="1"/>
            <p:nvPr/>
          </p:nvSpPr>
          <p:spPr>
            <a:xfrm>
              <a:off x="381586" y="-3380710"/>
              <a:ext cx="2088779" cy="1988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器械类健身区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域面积占运动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健身区域的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62164FA-4B76-F597-7A89-C8650848968B}"/>
                    </a:ext>
                  </a:extLst>
                </p:cNvPr>
                <p:cNvSpPr txBox="1"/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62164FA-4B76-F597-7A89-C865084896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96C11FF1-C171-2C1F-497E-0B434060182D}"/>
              </a:ext>
            </a:extLst>
          </p:cNvPr>
          <p:cNvCxnSpPr>
            <a:cxnSpLocks/>
          </p:cNvCxnSpPr>
          <p:nvPr/>
        </p:nvCxnSpPr>
        <p:spPr>
          <a:xfrm>
            <a:off x="6139546" y="2248678"/>
            <a:ext cx="57849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0A6A7EC6-B39A-D17E-6B18-8EFDDFB70550}"/>
              </a:ext>
            </a:extLst>
          </p:cNvPr>
          <p:cNvSpPr txBox="1"/>
          <p:nvPr/>
        </p:nvSpPr>
        <p:spPr>
          <a:xfrm>
            <a:off x="412736" y="383343"/>
            <a:ext cx="3682435" cy="25622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3200" dirty="0">
                <a:solidFill>
                  <a:srgbClr val="FF00FF"/>
                </a:solidFill>
              </a:rPr>
              <a:t>方法一</a:t>
            </a:r>
            <a:r>
              <a:rPr lang="en-US" altLang="zh-CN" sz="3200" dirty="0">
                <a:solidFill>
                  <a:srgbClr val="FF00FF"/>
                </a:solidFill>
              </a:rPr>
              <a:t>:</a:t>
            </a:r>
            <a:r>
              <a:rPr lang="zh-CN" altLang="en-US" sz="3200" dirty="0">
                <a:solidFill>
                  <a:srgbClr val="FF00FF"/>
                </a:solidFill>
              </a:rPr>
              <a:t>先求运动</a:t>
            </a:r>
            <a:endParaRPr lang="en-US" altLang="zh-CN" sz="3200" dirty="0">
              <a:solidFill>
                <a:srgbClr val="FF00FF"/>
              </a:solidFill>
            </a:endParaRPr>
          </a:p>
          <a:p>
            <a:r>
              <a:rPr lang="zh-CN" altLang="en-US" sz="3200" dirty="0">
                <a:solidFill>
                  <a:srgbClr val="FF00FF"/>
                </a:solidFill>
              </a:rPr>
              <a:t>健身区域的面积，再求器械类健身</a:t>
            </a:r>
            <a:endParaRPr lang="en-US" altLang="zh-CN" sz="3200" dirty="0">
              <a:solidFill>
                <a:srgbClr val="FF00FF"/>
              </a:solidFill>
            </a:endParaRPr>
          </a:p>
          <a:p>
            <a:r>
              <a:rPr lang="zh-CN" altLang="en-US" sz="3200" dirty="0">
                <a:solidFill>
                  <a:srgbClr val="FF00FF"/>
                </a:solidFill>
              </a:rPr>
              <a:t>区域的面积。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E791BED-4549-B8D7-3815-6D8F43C3C900}"/>
                  </a:ext>
                </a:extLst>
              </p:cNvPr>
              <p:cNvSpPr txBox="1"/>
              <p:nvPr/>
            </p:nvSpPr>
            <p:spPr bwMode="auto">
              <a:xfrm>
                <a:off x="412737" y="3178141"/>
                <a:ext cx="368243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=2880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altLang="zh-CN" sz="3000" b="1" i="0" baseline="3000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E791BED-4549-B8D7-3815-6D8F43C3C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37" y="3178141"/>
                <a:ext cx="3682434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4F8DC522-F858-C7C9-C7D6-8469C743795C}"/>
                  </a:ext>
                </a:extLst>
              </p:cNvPr>
              <p:cNvSpPr txBox="1"/>
              <p:nvPr/>
            </p:nvSpPr>
            <p:spPr bwMode="auto">
              <a:xfrm>
                <a:off x="412737" y="4370385"/>
                <a:ext cx="3682434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2880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=720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altLang="zh-CN" sz="3000" b="1" i="0" baseline="3000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4F8DC522-F858-C7C9-C7D6-8469C7437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37" y="4370385"/>
                <a:ext cx="3682434" cy="956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文本框 54">
            <a:extLst>
              <a:ext uri="{FF2B5EF4-FFF2-40B4-BE49-F238E27FC236}">
                <a16:creationId xmlns:a16="http://schemas.microsoft.com/office/drawing/2014/main" id="{48079ED6-76BA-7E41-E667-049462333E87}"/>
              </a:ext>
            </a:extLst>
          </p:cNvPr>
          <p:cNvSpPr txBox="1"/>
          <p:nvPr/>
        </p:nvSpPr>
        <p:spPr>
          <a:xfrm>
            <a:off x="412736" y="5624927"/>
            <a:ext cx="259061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综合算式：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C7DFD66-A7EF-5843-C167-884D2370E475}"/>
                  </a:ext>
                </a:extLst>
              </p:cNvPr>
              <p:cNvSpPr txBox="1"/>
              <p:nvPr/>
            </p:nvSpPr>
            <p:spPr bwMode="auto">
              <a:xfrm>
                <a:off x="2631822" y="5483093"/>
                <a:ext cx="4129722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=720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altLang="zh-CN" sz="3000" b="1" i="0" baseline="3000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C7DFD66-A7EF-5843-C167-884D2370E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1822" y="5483093"/>
                <a:ext cx="4129722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7974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0DF1FEC-B594-FA5D-8E05-221B05AC483F}"/>
              </a:ext>
            </a:extLst>
          </p:cNvPr>
          <p:cNvGrpSpPr/>
          <p:nvPr/>
        </p:nvGrpSpPr>
        <p:grpSpPr>
          <a:xfrm>
            <a:off x="6679820" y="1003082"/>
            <a:ext cx="5251128" cy="4394778"/>
            <a:chOff x="6679820" y="1003082"/>
            <a:chExt cx="5251128" cy="4394778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38FC66C-60C3-F1F4-6334-29F65F332B08}"/>
                </a:ext>
              </a:extLst>
            </p:cNvPr>
            <p:cNvSpPr txBox="1"/>
            <p:nvPr/>
          </p:nvSpPr>
          <p:spPr>
            <a:xfrm>
              <a:off x="8393844" y="2994714"/>
              <a:ext cx="2102862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单位“</a:t>
              </a:r>
              <a:r>
                <a:rPr lang="en-US" altLang="zh-CN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1</a:t>
              </a: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”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7EF1682-E42F-5723-4ADF-D6986398E9FB}"/>
                </a:ext>
              </a:extLst>
            </p:cNvPr>
            <p:cNvSpPr txBox="1"/>
            <p:nvPr/>
          </p:nvSpPr>
          <p:spPr>
            <a:xfrm>
              <a:off x="8254621" y="4877012"/>
              <a:ext cx="2102862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4800 m</a:t>
              </a:r>
              <a:r>
                <a:rPr lang="en-US" altLang="zh-CN" sz="2400" b="1" kern="0" baseline="30000" dirty="0">
                  <a:solidFill>
                    <a:srgbClr val="0000FF"/>
                  </a:solidFill>
                  <a:latin typeface="+mn-lt"/>
                  <a:ea typeface="+mj-ea"/>
                </a:rPr>
                <a:t>2</a:t>
              </a:r>
              <a:endParaRPr lang="zh-CN" altLang="en-US" sz="2400" b="1" kern="0" baseline="30000" dirty="0">
                <a:solidFill>
                  <a:srgbClr val="0000FF"/>
                </a:solidFill>
                <a:latin typeface="+mn-lt"/>
                <a:ea typeface="+mj-ea"/>
              </a:endParaRPr>
            </a:p>
          </p:txBody>
        </p:sp>
        <p:sp>
          <p:nvSpPr>
            <p:cNvPr id="5" name="左大括号 4">
              <a:extLst>
                <a:ext uri="{FF2B5EF4-FFF2-40B4-BE49-F238E27FC236}">
                  <a16:creationId xmlns:a16="http://schemas.microsoft.com/office/drawing/2014/main" id="{80136E64-D12D-473A-5621-2D275CC9696F}"/>
                </a:ext>
              </a:extLst>
            </p:cNvPr>
            <p:cNvSpPr/>
            <p:nvPr/>
          </p:nvSpPr>
          <p:spPr>
            <a:xfrm rot="16200000">
              <a:off x="9143390" y="2257479"/>
              <a:ext cx="288000" cy="5040000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左大括号 5">
              <a:extLst>
                <a:ext uri="{FF2B5EF4-FFF2-40B4-BE49-F238E27FC236}">
                  <a16:creationId xmlns:a16="http://schemas.microsoft.com/office/drawing/2014/main" id="{7210F188-99C0-02E9-7083-A8EBCFD9E84B}"/>
                </a:ext>
              </a:extLst>
            </p:cNvPr>
            <p:cNvSpPr/>
            <p:nvPr/>
          </p:nvSpPr>
          <p:spPr>
            <a:xfrm rot="5400000" flipV="1">
              <a:off x="8128094" y="225281"/>
              <a:ext cx="288000" cy="3021102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AF4D203-311D-764B-8A41-771D59701069}"/>
                </a:ext>
              </a:extLst>
            </p:cNvPr>
            <p:cNvGrpSpPr/>
            <p:nvPr/>
          </p:nvGrpSpPr>
          <p:grpSpPr>
            <a:xfrm>
              <a:off x="6679820" y="1003082"/>
              <a:ext cx="5251128" cy="786177"/>
              <a:chOff x="3171509" y="867476"/>
              <a:chExt cx="5251128" cy="786177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64D83E8-665C-85D2-8216-8284EB24E884}"/>
                  </a:ext>
                </a:extLst>
              </p:cNvPr>
              <p:cNvSpPr txBox="1"/>
              <p:nvPr/>
            </p:nvSpPr>
            <p:spPr>
              <a:xfrm>
                <a:off x="3171509" y="981091"/>
                <a:ext cx="5251128" cy="520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2400" b="1" kern="0" dirty="0">
                    <a:solidFill>
                      <a:srgbClr val="0000FF"/>
                    </a:solidFill>
                    <a:latin typeface="+mn-lt"/>
                    <a:ea typeface="+mj-ea"/>
                  </a:rPr>
                  <a:t>运动健身区域面积占休闲场所的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82580F59-D5C2-8064-322F-D1B6A3CA4878}"/>
                      </a:ext>
                    </a:extLst>
                  </p:cNvPr>
                  <p:cNvSpPr txBox="1"/>
                  <p:nvPr/>
                </p:nvSpPr>
                <p:spPr>
                  <a:xfrm>
                    <a:off x="7485625" y="867476"/>
                    <a:ext cx="469655" cy="7861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rgbClr val="0000FF"/>
                                  </a:solidFill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400" dirty="0">
                      <a:solidFill>
                        <a:srgbClr val="0000FF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82580F59-D5C2-8064-322F-D1B6A3CA48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85625" y="867476"/>
                    <a:ext cx="469655" cy="78617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ED56B7F-8581-7228-83EA-5DAD16839985}"/>
                </a:ext>
              </a:extLst>
            </p:cNvPr>
            <p:cNvSpPr/>
            <p:nvPr/>
          </p:nvSpPr>
          <p:spPr>
            <a:xfrm>
              <a:off x="7364549" y="2434876"/>
              <a:ext cx="3903638" cy="1722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2A42FF0-DB23-ADBA-D730-645BD4F31F40}"/>
                </a:ext>
              </a:extLst>
            </p:cNvPr>
            <p:cNvSpPr/>
            <p:nvPr/>
          </p:nvSpPr>
          <p:spPr>
            <a:xfrm>
              <a:off x="6771704" y="1905232"/>
              <a:ext cx="3020568" cy="270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615E0E6-BC7D-60BA-1E57-FF91EEAE85FE}"/>
                </a:ext>
              </a:extLst>
            </p:cNvPr>
            <p:cNvSpPr/>
            <p:nvPr/>
          </p:nvSpPr>
          <p:spPr>
            <a:xfrm>
              <a:off x="6767390" y="1903032"/>
              <a:ext cx="5040000" cy="270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D384B66-2322-9C99-554C-76A9754AE451}"/>
                </a:ext>
              </a:extLst>
            </p:cNvPr>
            <p:cNvSpPr/>
            <p:nvPr/>
          </p:nvSpPr>
          <p:spPr>
            <a:xfrm>
              <a:off x="6781101" y="1919621"/>
              <a:ext cx="3001010" cy="6505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FE38E9C-358D-F436-3F6B-BD6257BB196F}"/>
                </a:ext>
              </a:extLst>
            </p:cNvPr>
            <p:cNvGrpSpPr/>
            <p:nvPr/>
          </p:nvGrpSpPr>
          <p:grpSpPr>
            <a:xfrm>
              <a:off x="7777875" y="1903032"/>
              <a:ext cx="3020568" cy="2700000"/>
              <a:chOff x="4269564" y="1828386"/>
              <a:chExt cx="3020568" cy="270000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F5B8A0B5-78B2-AF17-2876-0FA8A9B63564}"/>
                  </a:ext>
                </a:extLst>
              </p:cNvPr>
              <p:cNvCxnSpPr/>
              <p:nvPr/>
            </p:nvCxnSpPr>
            <p:spPr>
              <a:xfrm>
                <a:off x="4269564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ABCD530F-F0B9-6118-0852-15379FD9A23F}"/>
                  </a:ext>
                </a:extLst>
              </p:cNvPr>
              <p:cNvCxnSpPr/>
              <p:nvPr/>
            </p:nvCxnSpPr>
            <p:spPr>
              <a:xfrm>
                <a:off x="5276420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9C2E317-5BE2-1FE0-BE4C-37A9F4F92DDE}"/>
                  </a:ext>
                </a:extLst>
              </p:cNvPr>
              <p:cNvCxnSpPr/>
              <p:nvPr/>
            </p:nvCxnSpPr>
            <p:spPr>
              <a:xfrm>
                <a:off x="6283276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C2D188FD-4C7A-1597-B35F-365D98298654}"/>
                  </a:ext>
                </a:extLst>
              </p:cNvPr>
              <p:cNvCxnSpPr/>
              <p:nvPr/>
            </p:nvCxnSpPr>
            <p:spPr>
              <a:xfrm>
                <a:off x="7290132" y="1828386"/>
                <a:ext cx="0" cy="270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7788AAA-071C-C8B8-F71D-F775337AC52D}"/>
                </a:ext>
              </a:extLst>
            </p:cNvPr>
            <p:cNvGrpSpPr/>
            <p:nvPr/>
          </p:nvGrpSpPr>
          <p:grpSpPr>
            <a:xfrm>
              <a:off x="6764972" y="2578071"/>
              <a:ext cx="5040000" cy="1350078"/>
              <a:chOff x="3256661" y="2503425"/>
              <a:chExt cx="5040000" cy="1350078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A6D38233-FEAA-D9E1-B37A-43F02F7CBAD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-16575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87D973F2-C22A-4214-AA97-B2075C18277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658464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3CFBACD3-BE26-02A0-CDBB-2A28A767A2B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776661" y="1333503"/>
                <a:ext cx="0" cy="5040000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26F95B4-CF65-0F0D-5AA2-8A7BC2A82F22}"/>
              </a:ext>
            </a:extLst>
          </p:cNvPr>
          <p:cNvGrpSpPr/>
          <p:nvPr/>
        </p:nvGrpSpPr>
        <p:grpSpPr>
          <a:xfrm>
            <a:off x="4104502" y="1252251"/>
            <a:ext cx="2088779" cy="2090100"/>
            <a:chOff x="381586" y="-3380710"/>
            <a:chExt cx="2088779" cy="209010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EA38AFB-8AA9-5CB6-0AF3-7638A7CE3539}"/>
                </a:ext>
              </a:extLst>
            </p:cNvPr>
            <p:cNvSpPr txBox="1"/>
            <p:nvPr/>
          </p:nvSpPr>
          <p:spPr>
            <a:xfrm>
              <a:off x="381586" y="-3380710"/>
              <a:ext cx="2088779" cy="1988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器械类健身区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域面积占运动</a:t>
              </a:r>
            </a:p>
            <a:p>
              <a:pPr>
                <a:lnSpc>
                  <a:spcPct val="18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健身区域的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18C7AE00-A70E-F898-33C5-1696CE917962}"/>
                    </a:ext>
                  </a:extLst>
                </p:cNvPr>
                <p:cNvSpPr txBox="1"/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18C7AE00-A70E-F898-33C5-1696CE9179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8313" y="-2076787"/>
                  <a:ext cx="469655" cy="7861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A275D3B-3E61-97D7-A202-FD9F03CF281D}"/>
              </a:ext>
            </a:extLst>
          </p:cNvPr>
          <p:cNvCxnSpPr>
            <a:cxnSpLocks/>
          </p:cNvCxnSpPr>
          <p:nvPr/>
        </p:nvCxnSpPr>
        <p:spPr>
          <a:xfrm>
            <a:off x="6139546" y="2248678"/>
            <a:ext cx="57849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6979494C-F019-BC04-9C41-85E8BAD7EE69}"/>
              </a:ext>
            </a:extLst>
          </p:cNvPr>
          <p:cNvSpPr txBox="1"/>
          <p:nvPr/>
        </p:nvSpPr>
        <p:spPr>
          <a:xfrm>
            <a:off x="412736" y="383343"/>
            <a:ext cx="3682435" cy="25622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pPr eaLnBrk="1" hangingPunct="1"/>
            <a:r>
              <a:rPr lang="zh-CN" altLang="en-US" sz="3200" dirty="0">
                <a:solidFill>
                  <a:srgbClr val="FF00FF"/>
                </a:solidFill>
              </a:rPr>
              <a:t>方法二</a:t>
            </a:r>
            <a:r>
              <a:rPr lang="en-US" altLang="zh-CN" sz="3200" dirty="0">
                <a:solidFill>
                  <a:srgbClr val="FF00FF"/>
                </a:solidFill>
              </a:rPr>
              <a:t>:</a:t>
            </a:r>
            <a:r>
              <a:rPr lang="zh-CN" altLang="en-US" sz="3200" dirty="0">
                <a:solidFill>
                  <a:srgbClr val="FF00FF"/>
                </a:solidFill>
              </a:rPr>
              <a:t>先求器械类健身区域面积占整个休闲场所的几分之几，再求其面积。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9680981-3C36-ADB5-9685-1C83BAB82FD8}"/>
                  </a:ext>
                </a:extLst>
              </p:cNvPr>
              <p:cNvSpPr txBox="1"/>
              <p:nvPr/>
            </p:nvSpPr>
            <p:spPr bwMode="auto">
              <a:xfrm>
                <a:off x="412737" y="3178141"/>
                <a:ext cx="1986992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9680981-3C36-ADB5-9685-1C83BAB82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37" y="3178141"/>
                <a:ext cx="1986992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9B9E23A-EEF8-1AC6-7072-243AC12A423D}"/>
                  </a:ext>
                </a:extLst>
              </p:cNvPr>
              <p:cNvSpPr txBox="1"/>
              <p:nvPr/>
            </p:nvSpPr>
            <p:spPr bwMode="auto">
              <a:xfrm>
                <a:off x="412737" y="4370385"/>
                <a:ext cx="3524644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2880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=720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altLang="zh-CN" sz="3000" b="1" i="0" baseline="3000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9B9E23A-EEF8-1AC6-7072-243AC12A4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37" y="4370385"/>
                <a:ext cx="3524644" cy="956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7BBF1F11-AE68-9BA5-A4BC-071EC1F322EE}"/>
              </a:ext>
            </a:extLst>
          </p:cNvPr>
          <p:cNvSpPr txBox="1"/>
          <p:nvPr/>
        </p:nvSpPr>
        <p:spPr>
          <a:xfrm>
            <a:off x="412736" y="5624927"/>
            <a:ext cx="259061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综合算式：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69CA77DE-8F42-B186-4336-85E0176A210D}"/>
                  </a:ext>
                </a:extLst>
              </p:cNvPr>
              <p:cNvSpPr txBox="1"/>
              <p:nvPr/>
            </p:nvSpPr>
            <p:spPr bwMode="auto">
              <a:xfrm>
                <a:off x="2631822" y="5483093"/>
                <a:ext cx="4732728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=720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altLang="zh-CN" sz="3000" b="1" i="0" baseline="3000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69CA77DE-8F42-B186-4336-85E0176A2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1822" y="5483093"/>
                <a:ext cx="4732728" cy="11296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497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2C5A7626-7E72-38D1-49C7-3DEF10604C80}"/>
              </a:ext>
            </a:extLst>
          </p:cNvPr>
          <p:cNvSpPr/>
          <p:nvPr/>
        </p:nvSpPr>
        <p:spPr>
          <a:xfrm>
            <a:off x="7752605" y="2005081"/>
            <a:ext cx="1475370" cy="10030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5B64FED-68B1-8174-FAC7-EC00D31A26BD}"/>
              </a:ext>
            </a:extLst>
          </p:cNvPr>
          <p:cNvSpPr/>
          <p:nvPr/>
        </p:nvSpPr>
        <p:spPr>
          <a:xfrm>
            <a:off x="1415920" y="2014412"/>
            <a:ext cx="1765820" cy="10030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C4F4F47C-ABC2-DD99-A772-565D3EFEAC70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F89BAE8-35D9-860D-8875-A2A8651D4BCE}"/>
              </a:ext>
            </a:extLst>
          </p:cNvPr>
          <p:cNvSpPr txBox="1"/>
          <p:nvPr/>
        </p:nvSpPr>
        <p:spPr>
          <a:xfrm>
            <a:off x="1387927" y="1191603"/>
            <a:ext cx="8119965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解决问题的这两种方法有什么不同？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21524B0-D111-E1E2-9597-4A92BFA70EB1}"/>
                  </a:ext>
                </a:extLst>
              </p:cNvPr>
              <p:cNvSpPr txBox="1"/>
              <p:nvPr/>
            </p:nvSpPr>
            <p:spPr bwMode="auto">
              <a:xfrm>
                <a:off x="1434582" y="2020432"/>
                <a:ext cx="2639287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21524B0-D111-E1E2-9597-4A92BFA70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4582" y="2020432"/>
                <a:ext cx="2639287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D303AA9-A150-38DA-324D-2E6E0A8C9FA0}"/>
                  </a:ext>
                </a:extLst>
              </p:cNvPr>
              <p:cNvSpPr txBox="1"/>
              <p:nvPr/>
            </p:nvSpPr>
            <p:spPr bwMode="auto">
              <a:xfrm>
                <a:off x="6653316" y="1896429"/>
                <a:ext cx="3134497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D303AA9-A150-38DA-324D-2E6E0A8C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3316" y="1896429"/>
                <a:ext cx="3134497" cy="1129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662D1814-872B-78F5-C070-FA525F2A5B8B}"/>
              </a:ext>
            </a:extLst>
          </p:cNvPr>
          <p:cNvGrpSpPr/>
          <p:nvPr/>
        </p:nvGrpSpPr>
        <p:grpSpPr>
          <a:xfrm>
            <a:off x="1238639" y="3106092"/>
            <a:ext cx="3380014" cy="1449558"/>
            <a:chOff x="1238639" y="3367346"/>
            <a:chExt cx="3380014" cy="144955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BBFFF22-1D94-E4F1-7815-BC013E812EFB}"/>
                </a:ext>
              </a:extLst>
            </p:cNvPr>
            <p:cNvSpPr txBox="1"/>
            <p:nvPr/>
          </p:nvSpPr>
          <p:spPr>
            <a:xfrm>
              <a:off x="1238639" y="3367346"/>
              <a:ext cx="3380014" cy="1324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>
                <a:lnSpc>
                  <a:spcPct val="180000"/>
                </a:lnSpc>
              </a:pPr>
              <a:r>
                <a:rPr lang="zh-CN" altLang="en-US" sz="2400" dirty="0"/>
                <a:t>把器械类健身区域面积看成运动健身区域的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E632732D-7058-F3FB-7EB4-9078CF29385F}"/>
                    </a:ext>
                  </a:extLst>
                </p:cNvPr>
                <p:cNvSpPr txBox="1"/>
                <p:nvPr/>
              </p:nvSpPr>
              <p:spPr>
                <a:xfrm>
                  <a:off x="4018373" y="4030727"/>
                  <a:ext cx="46965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E632732D-7058-F3FB-7EB4-9078CF2938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8373" y="4030727"/>
                  <a:ext cx="469655" cy="7861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FD654E0-9803-A504-C72C-EAFF986EDABE}"/>
              </a:ext>
            </a:extLst>
          </p:cNvPr>
          <p:cNvGrpSpPr/>
          <p:nvPr/>
        </p:nvGrpSpPr>
        <p:grpSpPr>
          <a:xfrm>
            <a:off x="6347927" y="3106092"/>
            <a:ext cx="3449217" cy="1430898"/>
            <a:chOff x="6347927" y="3367346"/>
            <a:chExt cx="3449217" cy="143089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DCAD31A-3696-CA40-E7B0-6D621B9C6B89}"/>
                </a:ext>
              </a:extLst>
            </p:cNvPr>
            <p:cNvSpPr txBox="1"/>
            <p:nvPr/>
          </p:nvSpPr>
          <p:spPr>
            <a:xfrm>
              <a:off x="6347927" y="3367346"/>
              <a:ext cx="3449217" cy="1324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4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>
                <a:lnSpc>
                  <a:spcPct val="180000"/>
                </a:lnSpc>
              </a:pPr>
              <a:r>
                <a:rPr lang="zh-CN" altLang="en-US" dirty="0"/>
                <a:t>把器械类健身区域面积看成整个休闲场所的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383D3D9F-B5F0-5DD1-E322-2FDEDD2BC877}"/>
                    </a:ext>
                  </a:extLst>
                </p:cNvPr>
                <p:cNvSpPr txBox="1"/>
                <p:nvPr/>
              </p:nvSpPr>
              <p:spPr>
                <a:xfrm>
                  <a:off x="9249038" y="4012067"/>
                  <a:ext cx="538775" cy="786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0000FF"/>
                                </a:solidFill>
                                <a:latin typeface="+mj-lt"/>
                              </a:rPr>
                              <m:t>20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00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383D3D9F-B5F0-5DD1-E322-2FDEDD2BC8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49038" y="4012067"/>
                  <a:ext cx="538775" cy="7861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399D21F-0D73-A108-4EEB-4F9BBE87066E}"/>
              </a:ext>
            </a:extLst>
          </p:cNvPr>
          <p:cNvGrpSpPr/>
          <p:nvPr/>
        </p:nvGrpSpPr>
        <p:grpSpPr>
          <a:xfrm>
            <a:off x="810319" y="4670968"/>
            <a:ext cx="10658418" cy="1535181"/>
            <a:chOff x="689020" y="4670968"/>
            <a:chExt cx="10658418" cy="1535181"/>
          </a:xfrm>
        </p:grpSpPr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0F3626FA-52C6-ABD9-8ADF-4A1ABE88E5B6}"/>
                </a:ext>
              </a:extLst>
            </p:cNvPr>
            <p:cNvSpPr/>
            <p:nvPr/>
          </p:nvSpPr>
          <p:spPr bwMode="auto">
            <a:xfrm>
              <a:off x="689020" y="4875415"/>
              <a:ext cx="8829405" cy="1144948"/>
            </a:xfrm>
            <a:prstGeom prst="wedgeRoundRectCallout">
              <a:avLst>
                <a:gd name="adj1" fmla="val 55513"/>
                <a:gd name="adj2" fmla="val -23373"/>
                <a:gd name="adj3" fmla="val 16667"/>
              </a:avLst>
            </a:prstGeom>
            <a:solidFill>
              <a:srgbClr val="DFF1F0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和我们以前解决过的简单问题的数量关系是一样的，都要转化为求一个数的几分之几是多少。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C8BDE8D5-C412-8ED9-F59A-AE6A933A5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803331" y="4670968"/>
              <a:ext cx="1544107" cy="1535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3334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箭头: 五边形 3">
            <a:extLst>
              <a:ext uri="{FF2B5EF4-FFF2-40B4-BE49-F238E27FC236}">
                <a16:creationId xmlns:a16="http://schemas.microsoft.com/office/drawing/2014/main" id="{984EA662-912A-BEEA-B67D-659EB5A1F732}"/>
              </a:ext>
            </a:extLst>
          </p:cNvPr>
          <p:cNvSpPr/>
          <p:nvPr/>
        </p:nvSpPr>
        <p:spPr>
          <a:xfrm>
            <a:off x="475858" y="307909"/>
            <a:ext cx="2855171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完整解答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5D28B4D-F135-E27D-E7A7-6327A7B84CDF}"/>
              </a:ext>
            </a:extLst>
          </p:cNvPr>
          <p:cNvSpPr txBox="1"/>
          <p:nvPr/>
        </p:nvSpPr>
        <p:spPr>
          <a:xfrm>
            <a:off x="1560772" y="1050235"/>
            <a:ext cx="10242452" cy="293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40000"/>
              </a:lnSpc>
            </a:pPr>
            <a:r>
              <a:rPr lang="zh-CN" altLang="en-US" dirty="0"/>
              <a:t>一个社区居民休闲场所的面积是 </a:t>
            </a:r>
            <a:r>
              <a:rPr lang="en-US" altLang="zh-CN" dirty="0"/>
              <a:t>4800 m</a:t>
            </a:r>
            <a:r>
              <a:rPr lang="en-US" altLang="zh-CN" baseline="30000" dirty="0"/>
              <a:t>2</a:t>
            </a:r>
            <a:r>
              <a:rPr lang="zh-CN" altLang="en-US" dirty="0"/>
              <a:t>。为了开展全民健身运动，将它的   </a:t>
            </a:r>
            <a:r>
              <a:rPr lang="en-US" altLang="zh-CN" dirty="0"/>
              <a:t> </a:t>
            </a:r>
            <a:r>
              <a:rPr lang="zh-CN" altLang="en-US" dirty="0"/>
              <a:t>开辟为运动健身区域，其中器械类健身区域的面积占运动健身区域的     。</a:t>
            </a:r>
          </a:p>
          <a:p>
            <a:pPr>
              <a:lnSpc>
                <a:spcPct val="140000"/>
              </a:lnSpc>
            </a:pPr>
            <a:r>
              <a:rPr lang="zh-CN" altLang="en-US" dirty="0"/>
              <a:t>器械类健身区域的面积是多少平方米？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DCC5D1D-5CD3-C137-A1BC-E82632D9C2E0}"/>
              </a:ext>
            </a:extLst>
          </p:cNvPr>
          <p:cNvSpPr/>
          <p:nvPr/>
        </p:nvSpPr>
        <p:spPr>
          <a:xfrm>
            <a:off x="499432" y="1167094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434619C-7A3B-D5B2-F9EE-91D5DD94F2A3}"/>
                  </a:ext>
                </a:extLst>
              </p:cNvPr>
              <p:cNvSpPr txBox="1"/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434619C-7A3B-D5B2-F9EE-91D5DD94F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4100" y="2448448"/>
                <a:ext cx="485236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8E2B1B8-DEAA-1A7D-7F69-28E2345B4F26}"/>
                  </a:ext>
                </a:extLst>
              </p:cNvPr>
              <p:cNvSpPr txBox="1"/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8E2B1B8-DEAA-1A7D-7F69-28E2345B4F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6459" y="1715484"/>
                <a:ext cx="485236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>
            <a:extLst>
              <a:ext uri="{FF2B5EF4-FFF2-40B4-BE49-F238E27FC236}">
                <a16:creationId xmlns:a16="http://schemas.microsoft.com/office/drawing/2014/main" id="{7E952E68-F8F0-8718-4295-FE68AF40405F}"/>
              </a:ext>
            </a:extLst>
          </p:cNvPr>
          <p:cNvGrpSpPr/>
          <p:nvPr/>
        </p:nvGrpSpPr>
        <p:grpSpPr>
          <a:xfrm>
            <a:off x="1611859" y="4036679"/>
            <a:ext cx="10224268" cy="2463773"/>
            <a:chOff x="1611859" y="4036679"/>
            <a:chExt cx="10224268" cy="24637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8374D6D2-1C66-D4AB-22F1-3A2AAC2B82FD}"/>
                    </a:ext>
                  </a:extLst>
                </p:cNvPr>
                <p:cNvSpPr txBox="1"/>
                <p:nvPr/>
              </p:nvSpPr>
              <p:spPr bwMode="auto">
                <a:xfrm>
                  <a:off x="1689429" y="4710207"/>
                  <a:ext cx="5295401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4800</m:t>
                        </m:r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=720</m:t>
                        </m:r>
                        <m:d>
                          <m:d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baseline="3000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e>
                        </m:d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8374D6D2-1C66-D4AB-22F1-3A2AAC2B82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89429" y="4710207"/>
                  <a:ext cx="5295401" cy="9596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7301B614-EEF4-96E0-6002-3E0A0546985B}"/>
                    </a:ext>
                  </a:extLst>
                </p:cNvPr>
                <p:cNvSpPr txBox="1"/>
                <p:nvPr/>
              </p:nvSpPr>
              <p:spPr bwMode="auto">
                <a:xfrm>
                  <a:off x="6540726" y="4625216"/>
                  <a:ext cx="5295401" cy="112966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4800</m:t>
                        </m:r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3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3000" b="1" i="0">
                                    <a:solidFill>
                                      <a:srgbClr val="FF0000"/>
                                    </a:solidFill>
                                    <a:latin typeface="+mj-lt"/>
                                    <a:ea typeface="黑体" panose="02010609060101010101" pitchFamily="49" charset="-122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3000" b="1" i="0">
                                    <a:solidFill>
                                      <a:srgbClr val="FF0000"/>
                                    </a:solidFill>
                                    <a:latin typeface="+mj-lt"/>
                                    <a:ea typeface="黑体" panose="02010609060101010101" pitchFamily="49" charset="-122"/>
                                  </a:rPr>
                                  <m:t>5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lang="en-US" altLang="zh-CN" sz="3000" b="1" i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en-US" altLang="zh-CN" sz="3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3000" b="1" i="0">
                                    <a:solidFill>
                                      <a:srgbClr val="FF0000"/>
                                    </a:solidFill>
                                    <a:latin typeface="+mj-lt"/>
                                    <a:ea typeface="黑体" panose="02010609060101010101" pitchFamily="49" charset="-122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3000" b="1" i="0">
                                    <a:solidFill>
                                      <a:srgbClr val="FF0000"/>
                                    </a:solidFill>
                                    <a:latin typeface="+mj-lt"/>
                                    <a:ea typeface="黑体" panose="02010609060101010101" pitchFamily="49" charset="-122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黑体" panose="02010609060101010101" pitchFamily="49" charset="-122"/>
                          </a:rPr>
                          <m:t>=720</m:t>
                        </m:r>
                        <m:d>
                          <m:d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baseline="3000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e>
                        </m:d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7301B614-EEF4-96E0-6002-3E0A054698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40726" y="4625216"/>
                  <a:ext cx="5295401" cy="112966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B208632-3C2A-EA67-925D-F00049A707A9}"/>
                </a:ext>
              </a:extLst>
            </p:cNvPr>
            <p:cNvSpPr txBox="1"/>
            <p:nvPr/>
          </p:nvSpPr>
          <p:spPr>
            <a:xfrm>
              <a:off x="1611859" y="5884899"/>
              <a:ext cx="8166623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i="0" u="none" strike="noStrike" baseline="0" dirty="0">
                  <a:solidFill>
                    <a:srgbClr val="FF0000"/>
                  </a:solidFill>
                  <a:latin typeface="+mn-lt"/>
                  <a:ea typeface="+mj-ea"/>
                </a:rPr>
                <a:t>答：器械类健身区域的面积是 </a:t>
              </a:r>
              <a:r>
                <a:rPr lang="en-US" altLang="zh-CN" sz="3400" b="1" i="0" u="none" strike="noStrike" baseline="0" dirty="0">
                  <a:solidFill>
                    <a:srgbClr val="FF0000"/>
                  </a:solidFill>
                  <a:latin typeface="+mn-lt"/>
                  <a:ea typeface="+mj-ea"/>
                </a:rPr>
                <a:t>720 m</a:t>
              </a:r>
              <a:r>
                <a:rPr lang="en-US" altLang="zh-CN" sz="3400" b="1" i="0" u="none" strike="noStrike" baseline="30000" dirty="0">
                  <a:solidFill>
                    <a:srgbClr val="FF0000"/>
                  </a:solidFill>
                  <a:latin typeface="+mn-lt"/>
                  <a:ea typeface="+mj-ea"/>
                </a:rPr>
                <a:t>2</a:t>
              </a:r>
              <a:r>
                <a:rPr lang="zh-CN" altLang="en-US" sz="3400" b="1" i="0" u="none" strike="noStrike" baseline="0" dirty="0">
                  <a:solidFill>
                    <a:srgbClr val="FF0000"/>
                  </a:solidFill>
                  <a:latin typeface="+mn-lt"/>
                  <a:ea typeface="+mj-ea"/>
                </a:rPr>
                <a:t>。</a:t>
              </a:r>
              <a:endParaRPr lang="zh-CN" altLang="en-US" sz="34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7329C09-F271-5AC7-C57B-55D2F7BC946D}"/>
                </a:ext>
              </a:extLst>
            </p:cNvPr>
            <p:cNvCxnSpPr/>
            <p:nvPr/>
          </p:nvCxnSpPr>
          <p:spPr>
            <a:xfrm>
              <a:off x="6344816" y="4040154"/>
              <a:ext cx="0" cy="1574158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9BEAE0B-6112-CA38-D77F-181A9900E869}"/>
                </a:ext>
              </a:extLst>
            </p:cNvPr>
            <p:cNvSpPr txBox="1"/>
            <p:nvPr/>
          </p:nvSpPr>
          <p:spPr>
            <a:xfrm>
              <a:off x="1666054" y="4036679"/>
              <a:ext cx="220435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4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方法一：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015068B-93B3-5575-9AA0-9522762B8D44}"/>
                </a:ext>
              </a:extLst>
            </p:cNvPr>
            <p:cNvSpPr txBox="1"/>
            <p:nvPr/>
          </p:nvSpPr>
          <p:spPr>
            <a:xfrm>
              <a:off x="6489688" y="4036679"/>
              <a:ext cx="220435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4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zh-CN" altLang="en-US" sz="2800" dirty="0">
                  <a:latin typeface="楷体" panose="02010609060101010101" pitchFamily="49" charset="-122"/>
                  <a:ea typeface="楷体" panose="02010609060101010101" pitchFamily="49" charset="-122"/>
                </a:rPr>
                <a:t>方法二：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13150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662471" y="1643528"/>
            <a:ext cx="11252721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连续求一个数的几分之几是多少的实际问题的解题方法：</a:t>
            </a:r>
          </a:p>
        </p:txBody>
      </p:sp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746447" y="597158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662471" y="2807741"/>
            <a:ext cx="8145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方法一：用这个数连续乘对应的分率。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C5C8709-42DF-203E-CFDC-9316BF398FD6}"/>
                  </a:ext>
                </a:extLst>
              </p:cNvPr>
              <p:cNvSpPr txBox="1"/>
              <p:nvPr/>
            </p:nvSpPr>
            <p:spPr bwMode="auto">
              <a:xfrm>
                <a:off x="8115301" y="2620285"/>
                <a:ext cx="2639287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C5C8709-42DF-203E-CFDC-9316BF398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15301" y="2620285"/>
                <a:ext cx="2639287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C5D6C2AA-04D3-EB4D-024D-C74C92D02F67}"/>
              </a:ext>
            </a:extLst>
          </p:cNvPr>
          <p:cNvSpPr txBox="1"/>
          <p:nvPr/>
        </p:nvSpPr>
        <p:spPr>
          <a:xfrm>
            <a:off x="662471" y="4100784"/>
            <a:ext cx="77702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方法二：用这个数乘对应分率的积。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2F81DF1-668D-B5FD-DFEE-F02B8493B683}"/>
                  </a:ext>
                </a:extLst>
              </p:cNvPr>
              <p:cNvSpPr txBox="1"/>
              <p:nvPr/>
            </p:nvSpPr>
            <p:spPr bwMode="auto">
              <a:xfrm>
                <a:off x="8028880" y="3828337"/>
                <a:ext cx="3134497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4800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chemeClr val="tx1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2F81DF1-668D-B5FD-DFEE-F02B8493B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8880" y="3828337"/>
                <a:ext cx="3134497" cy="1129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38B62600-B7E9-9651-FC26-730CA7E08A32}"/>
              </a:ext>
            </a:extLst>
          </p:cNvPr>
          <p:cNvSpPr/>
          <p:nvPr/>
        </p:nvSpPr>
        <p:spPr>
          <a:xfrm>
            <a:off x="4816552" y="3849058"/>
            <a:ext cx="1311382" cy="2049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3606BBF-4923-9F89-A30D-30B4BCB6F1B5}"/>
              </a:ext>
            </a:extLst>
          </p:cNvPr>
          <p:cNvSpPr/>
          <p:nvPr/>
        </p:nvSpPr>
        <p:spPr>
          <a:xfrm>
            <a:off x="4820594" y="4362450"/>
            <a:ext cx="1311382" cy="15363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943373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29506" y="1235126"/>
            <a:ext cx="1120840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六（</a:t>
            </a:r>
            <a:r>
              <a:rPr lang="en-US" altLang="zh-CN" dirty="0"/>
              <a:t>1</a:t>
            </a:r>
            <a:r>
              <a:rPr lang="zh-CN" altLang="en-US" dirty="0"/>
              <a:t>）班有 </a:t>
            </a:r>
            <a:r>
              <a:rPr lang="en-US" altLang="zh-CN" dirty="0"/>
              <a:t>36 </a:t>
            </a:r>
            <a:r>
              <a:rPr lang="zh-CN" altLang="en-US" dirty="0"/>
              <a:t>名学生，其中想当老师的学生占全班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56813CB-2054-BF36-7E8E-51775AB0C91E}"/>
                  </a:ext>
                </a:extLst>
              </p:cNvPr>
              <p:cNvSpPr txBox="1"/>
              <p:nvPr/>
            </p:nvSpPr>
            <p:spPr bwMode="auto">
              <a:xfrm>
                <a:off x="2241289" y="1995484"/>
                <a:ext cx="513183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56813CB-2054-BF36-7E8E-51775AB0C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1289" y="1995484"/>
                <a:ext cx="513183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9D44EFEC-8691-DE02-9286-A332A973C39D}"/>
              </a:ext>
            </a:extLst>
          </p:cNvPr>
          <p:cNvSpPr txBox="1"/>
          <p:nvPr/>
        </p:nvSpPr>
        <p:spPr>
          <a:xfrm>
            <a:off x="899623" y="2032808"/>
            <a:ext cx="1025045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学生的    ，想当科学家的人数是想当老师人数的    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4D51E74-83CB-7204-B4A6-121C6263C7D3}"/>
              </a:ext>
            </a:extLst>
          </p:cNvPr>
          <p:cNvSpPr txBox="1"/>
          <p:nvPr/>
        </p:nvSpPr>
        <p:spPr>
          <a:xfrm>
            <a:off x="852968" y="2859386"/>
            <a:ext cx="761611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这个班有多少名学生想当科学家？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/>
              <p:nvPr/>
            </p:nvSpPr>
            <p:spPr bwMode="auto">
              <a:xfrm>
                <a:off x="10039350" y="1995484"/>
                <a:ext cx="513183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39350" y="1995484"/>
                <a:ext cx="513183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组合 30">
            <a:extLst>
              <a:ext uri="{FF2B5EF4-FFF2-40B4-BE49-F238E27FC236}">
                <a16:creationId xmlns:a16="http://schemas.microsoft.com/office/drawing/2014/main" id="{629C9DDF-EC53-3B6A-0B9C-52A9BF1038CF}"/>
              </a:ext>
            </a:extLst>
          </p:cNvPr>
          <p:cNvGrpSpPr/>
          <p:nvPr/>
        </p:nvGrpSpPr>
        <p:grpSpPr>
          <a:xfrm>
            <a:off x="4812858" y="3854029"/>
            <a:ext cx="3960000" cy="2863892"/>
            <a:chOff x="4523609" y="3854029"/>
            <a:chExt cx="3960000" cy="286389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BD17451-BC2E-39B1-32F9-94A9DB9D3AC7}"/>
                </a:ext>
              </a:extLst>
            </p:cNvPr>
            <p:cNvSpPr/>
            <p:nvPr/>
          </p:nvSpPr>
          <p:spPr>
            <a:xfrm>
              <a:off x="4523609" y="3854029"/>
              <a:ext cx="3960000" cy="2052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F813225-D68D-0292-2A8D-3C47F707A991}"/>
                </a:ext>
              </a:extLst>
            </p:cNvPr>
            <p:cNvSpPr txBox="1"/>
            <p:nvPr/>
          </p:nvSpPr>
          <p:spPr>
            <a:xfrm>
              <a:off x="5448402" y="6197073"/>
              <a:ext cx="2102862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36 </a:t>
              </a: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名学生</a:t>
              </a:r>
            </a:p>
          </p:txBody>
        </p: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968F6315-369D-3C14-B779-D89B04BEED63}"/>
                </a:ext>
              </a:extLst>
            </p:cNvPr>
            <p:cNvSpPr/>
            <p:nvPr/>
          </p:nvSpPr>
          <p:spPr>
            <a:xfrm rot="16200000">
              <a:off x="6359609" y="4117417"/>
              <a:ext cx="288000" cy="3960000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30A2914-C533-CCDF-2DD5-93A33E094E57}"/>
              </a:ext>
            </a:extLst>
          </p:cNvPr>
          <p:cNvGrpSpPr/>
          <p:nvPr/>
        </p:nvGrpSpPr>
        <p:grpSpPr>
          <a:xfrm>
            <a:off x="6134143" y="3854029"/>
            <a:ext cx="1321285" cy="2052000"/>
            <a:chOff x="5350370" y="3908974"/>
            <a:chExt cx="1321285" cy="205200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190B6B4-A027-38FB-0549-A18B2889C246}"/>
                </a:ext>
              </a:extLst>
            </p:cNvPr>
            <p:cNvCxnSpPr/>
            <p:nvPr/>
          </p:nvCxnSpPr>
          <p:spPr>
            <a:xfrm>
              <a:off x="5350370" y="3908974"/>
              <a:ext cx="0" cy="2052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A6968800-DFF4-EBAB-2E04-C9A57DEC182F}"/>
                </a:ext>
              </a:extLst>
            </p:cNvPr>
            <p:cNvCxnSpPr/>
            <p:nvPr/>
          </p:nvCxnSpPr>
          <p:spPr>
            <a:xfrm>
              <a:off x="6671655" y="3908974"/>
              <a:ext cx="0" cy="2052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4535E3F-6D2B-4FDF-B52A-A61993AF7198}"/>
              </a:ext>
            </a:extLst>
          </p:cNvPr>
          <p:cNvGrpSpPr/>
          <p:nvPr/>
        </p:nvGrpSpPr>
        <p:grpSpPr>
          <a:xfrm>
            <a:off x="1109664" y="3624234"/>
            <a:ext cx="4380368" cy="712631"/>
            <a:chOff x="820415" y="3624234"/>
            <a:chExt cx="4380368" cy="71263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FB9A8AE-343B-66B1-7416-F4E98622C90E}"/>
                </a:ext>
              </a:extLst>
            </p:cNvPr>
            <p:cNvSpPr txBox="1"/>
            <p:nvPr/>
          </p:nvSpPr>
          <p:spPr>
            <a:xfrm>
              <a:off x="820415" y="3816017"/>
              <a:ext cx="3217991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想当老师的学生人数</a:t>
              </a: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FD74B6DE-3045-FB52-C594-257C46437CE3}"/>
                </a:ext>
              </a:extLst>
            </p:cNvPr>
            <p:cNvSpPr/>
            <p:nvPr/>
          </p:nvSpPr>
          <p:spPr>
            <a:xfrm>
              <a:off x="2428783" y="3624234"/>
              <a:ext cx="2772000" cy="208280"/>
            </a:xfrm>
            <a:custGeom>
              <a:avLst/>
              <a:gdLst>
                <a:gd name="csX0" fmla="*/ 1259840 w 1259840"/>
                <a:gd name="csY0" fmla="*/ 203200 h 208280"/>
                <a:gd name="csX1" fmla="*/ 1259840 w 1259840"/>
                <a:gd name="csY1" fmla="*/ 0 h 208280"/>
                <a:gd name="csX2" fmla="*/ 0 w 1259840"/>
                <a:gd name="csY2" fmla="*/ 0 h 208280"/>
                <a:gd name="csX3" fmla="*/ 0 w 1259840"/>
                <a:gd name="csY3" fmla="*/ 208280 h 2082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59840" h="208280">
                  <a:moveTo>
                    <a:pt x="1259840" y="203200"/>
                  </a:moveTo>
                  <a:lnTo>
                    <a:pt x="1259840" y="0"/>
                  </a:lnTo>
                  <a:lnTo>
                    <a:pt x="0" y="0"/>
                  </a:lnTo>
                  <a:lnTo>
                    <a:pt x="0" y="208280"/>
                  </a:lnTo>
                </a:path>
              </a:pathLst>
            </a:custGeom>
            <a:noFill/>
            <a:ln w="28575"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B3D6A6C-C451-C84B-881A-F5CE6A43C6C4}"/>
              </a:ext>
            </a:extLst>
          </p:cNvPr>
          <p:cNvGrpSpPr/>
          <p:nvPr/>
        </p:nvGrpSpPr>
        <p:grpSpPr>
          <a:xfrm>
            <a:off x="4816552" y="4364857"/>
            <a:ext cx="3960000" cy="1027228"/>
            <a:chOff x="4032779" y="4419802"/>
            <a:chExt cx="3960000" cy="1027228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1388B15-508C-1677-7C22-B029142F314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012779" y="2439802"/>
              <a:ext cx="0" cy="39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800F03E8-B7EE-3329-3B8E-EF0A1D85953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012779" y="2953416"/>
              <a:ext cx="0" cy="39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A31E06C6-335D-529E-ED3B-714F2BEAE77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012779" y="3467030"/>
              <a:ext cx="0" cy="3960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176F8E2-AF89-8758-9AE8-AD3615B5CFC3}"/>
              </a:ext>
            </a:extLst>
          </p:cNvPr>
          <p:cNvGrpSpPr/>
          <p:nvPr/>
        </p:nvGrpSpPr>
        <p:grpSpPr>
          <a:xfrm>
            <a:off x="1109036" y="4362450"/>
            <a:ext cx="3677293" cy="1548000"/>
            <a:chOff x="819787" y="4362450"/>
            <a:chExt cx="3677293" cy="1548000"/>
          </a:xfrm>
        </p:grpSpPr>
        <p:sp>
          <p:nvSpPr>
            <p:cNvPr id="34" name="左大括号 33">
              <a:extLst>
                <a:ext uri="{FF2B5EF4-FFF2-40B4-BE49-F238E27FC236}">
                  <a16:creationId xmlns:a16="http://schemas.microsoft.com/office/drawing/2014/main" id="{E9E8850D-45C3-FAA4-3685-216DF4BFBB44}"/>
                </a:ext>
              </a:extLst>
            </p:cNvPr>
            <p:cNvSpPr/>
            <p:nvPr/>
          </p:nvSpPr>
          <p:spPr>
            <a:xfrm>
              <a:off x="4209080" y="4362450"/>
              <a:ext cx="288000" cy="1548000"/>
            </a:xfrm>
            <a:prstGeom prst="leftBrace">
              <a:avLst>
                <a:gd name="adj1" fmla="val 42619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DC1BF22-C2AB-2ACA-B33F-B975F853FD36}"/>
                </a:ext>
              </a:extLst>
            </p:cNvPr>
            <p:cNvSpPr txBox="1"/>
            <p:nvPr/>
          </p:nvSpPr>
          <p:spPr>
            <a:xfrm>
              <a:off x="819787" y="4850628"/>
              <a:ext cx="3383084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rPr>
                <a:t>想当科学家的学生人数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3943373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529506" y="1235126"/>
            <a:ext cx="1120840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六（</a:t>
            </a:r>
            <a:r>
              <a:rPr lang="en-US" altLang="zh-CN" dirty="0"/>
              <a:t>1</a:t>
            </a:r>
            <a:r>
              <a:rPr lang="zh-CN" altLang="en-US" dirty="0"/>
              <a:t>）班有 </a:t>
            </a:r>
            <a:r>
              <a:rPr lang="en-US" altLang="zh-CN" dirty="0"/>
              <a:t>36 </a:t>
            </a:r>
            <a:r>
              <a:rPr lang="zh-CN" altLang="en-US" dirty="0"/>
              <a:t>名学生，其中想当教师的学生占全班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/>
              <p:nvPr/>
            </p:nvSpPr>
            <p:spPr bwMode="auto">
              <a:xfrm>
                <a:off x="2241289" y="1995484"/>
                <a:ext cx="513183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1289" y="1995484"/>
                <a:ext cx="513183" cy="8989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340F7DC0-FC9B-33F1-938E-7C860A6CC235}"/>
              </a:ext>
            </a:extLst>
          </p:cNvPr>
          <p:cNvSpPr txBox="1"/>
          <p:nvPr/>
        </p:nvSpPr>
        <p:spPr>
          <a:xfrm>
            <a:off x="899623" y="2032808"/>
            <a:ext cx="1025045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学生的    ，想当科学家的人数是想当教师人数的    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8783AC-F584-7F46-C1C7-9A20A4296B30}"/>
              </a:ext>
            </a:extLst>
          </p:cNvPr>
          <p:cNvSpPr txBox="1"/>
          <p:nvPr/>
        </p:nvSpPr>
        <p:spPr>
          <a:xfrm>
            <a:off x="852968" y="2859386"/>
            <a:ext cx="761611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这个班有多少名学生想当科学家？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14871EE-DF3E-4BF3-075E-D0137F94015C}"/>
                  </a:ext>
                </a:extLst>
              </p:cNvPr>
              <p:cNvSpPr txBox="1"/>
              <p:nvPr/>
            </p:nvSpPr>
            <p:spPr bwMode="auto">
              <a:xfrm>
                <a:off x="10039350" y="1995484"/>
                <a:ext cx="513183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14871EE-DF3E-4BF3-075E-D0137F940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39350" y="1995484"/>
                <a:ext cx="513183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C2BC9EB5-DA29-4F80-E01A-330775508B95}"/>
              </a:ext>
            </a:extLst>
          </p:cNvPr>
          <p:cNvSpPr txBox="1"/>
          <p:nvPr/>
        </p:nvSpPr>
        <p:spPr>
          <a:xfrm>
            <a:off x="810618" y="3685964"/>
            <a:ext cx="5686425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方法一：先求出想当教师的人数，再求出想当科学家的人数。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C4F90D7-4232-5BE9-9299-B98FF401A83E}"/>
              </a:ext>
            </a:extLst>
          </p:cNvPr>
          <p:cNvSpPr txBox="1"/>
          <p:nvPr/>
        </p:nvSpPr>
        <p:spPr>
          <a:xfrm>
            <a:off x="6539614" y="3685964"/>
            <a:ext cx="4965029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方法二：先求出想当科学家的人数占全班人数的几分之几，再求出想当科学家的人数。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ABFA543-08FF-60C8-7848-2217656F1320}"/>
                  </a:ext>
                </a:extLst>
              </p:cNvPr>
              <p:cNvSpPr txBox="1"/>
              <p:nvPr/>
            </p:nvSpPr>
            <p:spPr bwMode="auto">
              <a:xfrm>
                <a:off x="899623" y="5030014"/>
                <a:ext cx="529540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36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=9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名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ABFA543-08FF-60C8-7848-2217656F1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623" y="5030014"/>
                <a:ext cx="5295401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3DF367E-8276-8CAD-72D3-E81F8261695C}"/>
                  </a:ext>
                </a:extLst>
              </p:cNvPr>
              <p:cNvSpPr txBox="1"/>
              <p:nvPr/>
            </p:nvSpPr>
            <p:spPr bwMode="auto">
              <a:xfrm>
                <a:off x="6539614" y="5443528"/>
                <a:ext cx="5295401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36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=9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名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3DF367E-8276-8CAD-72D3-E81F82616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39614" y="5443528"/>
                <a:ext cx="5295401" cy="11296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CBF50EA-F274-45CF-DAEC-17429B04D2F5}"/>
              </a:ext>
            </a:extLst>
          </p:cNvPr>
          <p:cNvSpPr txBox="1"/>
          <p:nvPr/>
        </p:nvSpPr>
        <p:spPr>
          <a:xfrm>
            <a:off x="324231" y="613925"/>
            <a:ext cx="1117107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海象的寿命大约是 </a:t>
            </a:r>
            <a:r>
              <a:rPr lang="en-US" altLang="zh-CN" dirty="0"/>
              <a:t>40 </a:t>
            </a:r>
            <a:r>
              <a:rPr lang="zh-CN" altLang="en-US" dirty="0"/>
              <a:t>年，海狮的寿命是海象的     ，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E3F3BB-34F7-DED9-09C0-EB5F6DEB2F5A}"/>
              </a:ext>
            </a:extLst>
          </p:cNvPr>
          <p:cNvSpPr txBox="1"/>
          <p:nvPr/>
        </p:nvSpPr>
        <p:spPr>
          <a:xfrm>
            <a:off x="705647" y="28046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BF218DC-5303-7AFB-0C24-5C74952569DB}"/>
                  </a:ext>
                </a:extLst>
              </p:cNvPr>
              <p:cNvSpPr txBox="1"/>
              <p:nvPr/>
            </p:nvSpPr>
            <p:spPr bwMode="auto">
              <a:xfrm>
                <a:off x="9725987" y="531747"/>
                <a:ext cx="5131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BF218DC-5303-7AFB-0C24-5C7495256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5987" y="531747"/>
                <a:ext cx="513183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514B7593-B685-D20D-A5A3-E263072FAF22}"/>
              </a:ext>
            </a:extLst>
          </p:cNvPr>
          <p:cNvSpPr txBox="1"/>
          <p:nvPr/>
        </p:nvSpPr>
        <p:spPr>
          <a:xfrm>
            <a:off x="729729" y="1452087"/>
            <a:ext cx="1106844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海豹的寿命是海狮的    。海豹的寿命大约是多少年？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CF9A29C-3DBA-D092-9F8B-5E1D25DAC167}"/>
                  </a:ext>
                </a:extLst>
              </p:cNvPr>
              <p:cNvSpPr txBox="1"/>
              <p:nvPr/>
            </p:nvSpPr>
            <p:spPr bwMode="auto">
              <a:xfrm>
                <a:off x="4688030" y="1331254"/>
                <a:ext cx="5131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CF9A29C-3DBA-D092-9F8B-5E1D25DAC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8030" y="1331254"/>
                <a:ext cx="513183" cy="959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0D718120-CBD0-8E7E-732E-C99E71240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158" y="2407539"/>
            <a:ext cx="6465707" cy="183690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935CE11-B50D-B88D-3FA4-AA1C0DE1877C}"/>
              </a:ext>
            </a:extLst>
          </p:cNvPr>
          <p:cNvSpPr txBox="1"/>
          <p:nvPr/>
        </p:nvSpPr>
        <p:spPr>
          <a:xfrm>
            <a:off x="708156" y="2383553"/>
            <a:ext cx="4936865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方法一：先求出海狮的寿命，再求出海豹的寿命。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E972178-F062-E295-FA7F-20AD49B5297E}"/>
                  </a:ext>
                </a:extLst>
              </p:cNvPr>
              <p:cNvSpPr txBox="1"/>
              <p:nvPr/>
            </p:nvSpPr>
            <p:spPr bwMode="auto">
              <a:xfrm>
                <a:off x="729729" y="3638560"/>
                <a:ext cx="529540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年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E972178-F062-E295-FA7F-20AD49B52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9729" y="3638560"/>
                <a:ext cx="5295401" cy="959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79988461-275A-745A-1971-DFBA1F524A9A}"/>
              </a:ext>
            </a:extLst>
          </p:cNvPr>
          <p:cNvSpPr txBox="1"/>
          <p:nvPr/>
        </p:nvSpPr>
        <p:spPr>
          <a:xfrm>
            <a:off x="708155" y="4706877"/>
            <a:ext cx="1109001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方法二：先求出海豹的寿命是海象的几分之几，再求出海豹的寿命。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3B36534-5E01-1EEF-86A3-BA88C783D162}"/>
                  </a:ext>
                </a:extLst>
              </p:cNvPr>
              <p:cNvSpPr txBox="1"/>
              <p:nvPr/>
            </p:nvSpPr>
            <p:spPr bwMode="auto">
              <a:xfrm>
                <a:off x="819261" y="5405445"/>
                <a:ext cx="5295401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40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=20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年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3B36534-5E01-1EEF-86A3-BA88C783D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9261" y="5405445"/>
                <a:ext cx="5295401" cy="11296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13F1CA9-EAA6-5980-AEC3-8125A993AF7A}"/>
              </a:ext>
            </a:extLst>
          </p:cNvPr>
          <p:cNvSpPr txBox="1"/>
          <p:nvPr/>
        </p:nvSpPr>
        <p:spPr>
          <a:xfrm>
            <a:off x="858415" y="1403693"/>
            <a:ext cx="9909111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400" b="1" kern="0" dirty="0">
                <a:solidFill>
                  <a:srgbClr val="006443"/>
                </a:solidFill>
                <a:latin typeface="+mn-ea"/>
                <a:ea typeface="+mn-ea"/>
              </a:rPr>
              <a:t>如何解决连续求一个数的几分之几是多少的问题？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936C181-F76E-C44D-38EA-48D36DDD965B}"/>
              </a:ext>
            </a:extLst>
          </p:cNvPr>
          <p:cNvSpPr txBox="1"/>
          <p:nvPr/>
        </p:nvSpPr>
        <p:spPr>
          <a:xfrm>
            <a:off x="793100" y="2565145"/>
            <a:ext cx="8145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方法一：用这个数连续乘对应的分率。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7D2A07-EEA5-C9D1-56FA-9E3EF7F28227}"/>
              </a:ext>
            </a:extLst>
          </p:cNvPr>
          <p:cNvSpPr txBox="1"/>
          <p:nvPr/>
        </p:nvSpPr>
        <p:spPr>
          <a:xfrm>
            <a:off x="793100" y="3858188"/>
            <a:ext cx="77702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方法二：用这个数乘对应分率的积。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18021</TotalTime>
  <Words>1014</Words>
  <Application>Microsoft Office PowerPoint</Application>
  <PresentationFormat>宽屏</PresentationFormat>
  <Paragraphs>138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WF</cp:lastModifiedBy>
  <cp:revision>3534</cp:revision>
  <dcterms:created xsi:type="dcterms:W3CDTF">2016-01-14T07:05:00Z</dcterms:created>
  <dcterms:modified xsi:type="dcterms:W3CDTF">2026-08-20T03:36:09Z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