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682" r:id="rId2"/>
    <p:sldId id="811" r:id="rId3"/>
    <p:sldId id="743" r:id="rId4"/>
    <p:sldId id="814" r:id="rId5"/>
    <p:sldId id="932" r:id="rId6"/>
    <p:sldId id="933" r:id="rId7"/>
    <p:sldId id="931" r:id="rId8"/>
    <p:sldId id="916" r:id="rId9"/>
    <p:sldId id="921" r:id="rId10"/>
    <p:sldId id="815" r:id="rId11"/>
    <p:sldId id="680" r:id="rId12"/>
    <p:sldId id="331" r:id="rId13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CFC1DB"/>
    <a:srgbClr val="0000FF"/>
    <a:srgbClr val="006443"/>
    <a:srgbClr val="FED497"/>
    <a:srgbClr val="DFD5E7"/>
    <a:srgbClr val="FDE3E8"/>
    <a:srgbClr val="FCD1D9"/>
    <a:srgbClr val="343433"/>
    <a:srgbClr val="F762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95026" autoAdjust="0"/>
  </p:normalViewPr>
  <p:slideViewPr>
    <p:cSldViewPr snapToGrid="0" showGuides="1">
      <p:cViewPr varScale="1">
        <p:scale>
          <a:sx n="62" d="100"/>
          <a:sy n="62" d="100"/>
        </p:scale>
        <p:origin x="102" y="103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2026/8/20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2026/8/20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二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75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52990" y="214046"/>
            <a:ext cx="4782787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复习铺垫，注重迁移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952990" y="214043"/>
            <a:ext cx="4718134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经历过程，探究新知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6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2026/8/20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2026/8/20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75385" y="473343"/>
            <a:ext cx="5127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巩固练习，综合应用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5" y="1169180"/>
            <a:ext cx="5100418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59" r:id="rId6"/>
    <p:sldLayoutId id="2147483661" r:id="rId7"/>
    <p:sldLayoutId id="2147483660" r:id="rId8"/>
    <p:sldLayoutId id="2147483658" r:id="rId9"/>
    <p:sldLayoutId id="2147483651" r:id="rId10"/>
    <p:sldLayoutId id="2147483654" r:id="rId11"/>
    <p:sldLayoutId id="2147483662" r:id="rId12"/>
    <p:sldLayoutId id="2147483656" r:id="rId13"/>
    <p:sldLayoutId id="2147483663" r:id="rId14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解决问题（</a:t>
            </a:r>
            <a:r>
              <a:rPr lang="en-US" altLang="zh-CN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2</a:t>
            </a: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）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93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分数乘法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795037" y="1497314"/>
            <a:ext cx="10700276" cy="4213021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923142" y="1642205"/>
            <a:ext cx="10637486" cy="38885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1. </a:t>
            </a:r>
            <a:r>
              <a:rPr lang="zh-CN" altLang="en-US" sz="2800" dirty="0"/>
              <a:t>理解“求比一个数多</a:t>
            </a:r>
            <a:r>
              <a:rPr lang="en-US" altLang="zh-CN" sz="2800" dirty="0"/>
              <a:t>(</a:t>
            </a:r>
            <a:r>
              <a:rPr lang="zh-CN" altLang="en-US" sz="2800" dirty="0"/>
              <a:t>少</a:t>
            </a:r>
            <a:r>
              <a:rPr lang="en-US" altLang="zh-CN" sz="2800" dirty="0"/>
              <a:t>)</a:t>
            </a:r>
            <a:r>
              <a:rPr lang="zh-CN" altLang="en-US" sz="2800" dirty="0"/>
              <a:t>几分之几”的数量关系，学会用线段图 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2800" dirty="0"/>
              <a:t>    分析问题，并能正确解答“求比一个数多</a:t>
            </a:r>
            <a:r>
              <a:rPr lang="en-US" altLang="zh-CN" sz="2800" dirty="0"/>
              <a:t>(</a:t>
            </a:r>
            <a:r>
              <a:rPr lang="zh-CN" altLang="en-US" sz="2800" dirty="0"/>
              <a:t>少</a:t>
            </a:r>
            <a:r>
              <a:rPr lang="en-US" altLang="zh-CN" sz="2800" dirty="0"/>
              <a:t>)</a:t>
            </a:r>
            <a:r>
              <a:rPr lang="zh-CN" altLang="en-US" sz="2800" dirty="0"/>
              <a:t>几分之几的数是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多少”的实际问题；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2. </a:t>
            </a:r>
            <a:r>
              <a:rPr lang="zh-CN" altLang="en-US" sz="2800" dirty="0"/>
              <a:t>经历应用分数乘法解决简单实际问题的过程，培养学生分析、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比较、归纳、类推的能力；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3. </a:t>
            </a:r>
            <a:r>
              <a:rPr lang="zh-CN" altLang="en-US" sz="2800" dirty="0"/>
              <a:t>使学生感受知识之间的内在联系，建立学好数学的信心。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F7EBDA8-72EF-57B1-46B9-D38E7C775E6F}"/>
              </a:ext>
            </a:extLst>
          </p:cNvPr>
          <p:cNvSpPr txBox="1"/>
          <p:nvPr/>
        </p:nvSpPr>
        <p:spPr>
          <a:xfrm>
            <a:off x="994372" y="1138280"/>
            <a:ext cx="4703465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说出单位“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”。</a:t>
            </a:r>
          </a:p>
        </p:txBody>
      </p:sp>
      <p:sp>
        <p:nvSpPr>
          <p:cNvPr id="4" name="矩形 5">
            <a:extLst>
              <a:ext uri="{FF2B5EF4-FFF2-40B4-BE49-F238E27FC236}">
                <a16:creationId xmlns:a16="http://schemas.microsoft.com/office/drawing/2014/main" id="{180B17D3-8BBF-2DD5-E95C-43BEC48BC4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703" y="1956437"/>
            <a:ext cx="6460788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）黑兔只数是白兔的     。</a:t>
            </a:r>
          </a:p>
        </p:txBody>
      </p:sp>
      <p:sp>
        <p:nvSpPr>
          <p:cNvPr id="8" name="矩形 5">
            <a:extLst>
              <a:ext uri="{FF2B5EF4-FFF2-40B4-BE49-F238E27FC236}">
                <a16:creationId xmlns:a16="http://schemas.microsoft.com/office/drawing/2014/main" id="{CAB7EF4A-42AB-62C0-DE2C-9FBE33BA5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703" y="2895897"/>
            <a:ext cx="8093645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）今年小麦的产量比去年减少了     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2BD08CC1-614E-3405-02F5-A80851BEE4D4}"/>
                  </a:ext>
                </a:extLst>
              </p:cNvPr>
              <p:cNvSpPr txBox="1"/>
              <p:nvPr/>
            </p:nvSpPr>
            <p:spPr bwMode="auto">
              <a:xfrm>
                <a:off x="5839799" y="1809646"/>
                <a:ext cx="442816" cy="1014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2BD08CC1-614E-3405-02F5-A80851BEE4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39799" y="1809646"/>
                <a:ext cx="442816" cy="10143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582CABD3-BCC8-620F-73E1-27EEF57759E2}"/>
                  </a:ext>
                </a:extLst>
              </p:cNvPr>
              <p:cNvSpPr txBox="1"/>
              <p:nvPr/>
            </p:nvSpPr>
            <p:spPr bwMode="auto">
              <a:xfrm>
                <a:off x="8013833" y="2738417"/>
                <a:ext cx="442816" cy="1014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582CABD3-BCC8-620F-73E1-27EEF5775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13833" y="2738417"/>
                <a:ext cx="442816" cy="10143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矩形 5">
            <a:extLst>
              <a:ext uri="{FF2B5EF4-FFF2-40B4-BE49-F238E27FC236}">
                <a16:creationId xmlns:a16="http://schemas.microsoft.com/office/drawing/2014/main" id="{80C1D510-7CC0-B474-3D39-E6059B1B4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4372" y="3820825"/>
            <a:ext cx="4235450" cy="7046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 2. 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只列式不计算。</a:t>
            </a:r>
          </a:p>
        </p:txBody>
      </p:sp>
      <p:sp>
        <p:nvSpPr>
          <p:cNvPr id="13" name="矩形 5">
            <a:extLst>
              <a:ext uri="{FF2B5EF4-FFF2-40B4-BE49-F238E27FC236}">
                <a16:creationId xmlns:a16="http://schemas.microsoft.com/office/drawing/2014/main" id="{49CBC02B-A21B-E086-7964-6A049A16A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1187" y="4732412"/>
            <a:ext cx="8093645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小红有 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120 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元压岁钱，买文具用了     ，</a:t>
            </a:r>
            <a:endParaRPr lang="en-US" altLang="zh-CN" sz="34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买文具用了多少钱？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676C2DFA-AB6A-6B73-4CCC-CB1AFEF2303C}"/>
                  </a:ext>
                </a:extLst>
              </p:cNvPr>
              <p:cNvSpPr txBox="1"/>
              <p:nvPr/>
            </p:nvSpPr>
            <p:spPr bwMode="auto">
              <a:xfrm>
                <a:off x="8125801" y="4575089"/>
                <a:ext cx="442816" cy="1014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676C2DFA-AB6A-6B73-4CCC-CB1AFEF230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25801" y="4575089"/>
                <a:ext cx="442816" cy="10143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等腰三角形 14">
            <a:extLst>
              <a:ext uri="{FF2B5EF4-FFF2-40B4-BE49-F238E27FC236}">
                <a16:creationId xmlns:a16="http://schemas.microsoft.com/office/drawing/2014/main" id="{846043AE-36E7-F7B5-524C-2EC21022B398}"/>
              </a:ext>
            </a:extLst>
          </p:cNvPr>
          <p:cNvSpPr/>
          <p:nvPr/>
        </p:nvSpPr>
        <p:spPr>
          <a:xfrm>
            <a:off x="4098803" y="2605011"/>
            <a:ext cx="251926" cy="217178"/>
          </a:xfrm>
          <a:prstGeom prst="triangle">
            <a:avLst/>
          </a:prstGeom>
          <a:solidFill>
            <a:srgbClr val="FF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id="{C23C76B2-55B4-C819-E677-43E0C934F19F}"/>
              </a:ext>
            </a:extLst>
          </p:cNvPr>
          <p:cNvSpPr/>
          <p:nvPr/>
        </p:nvSpPr>
        <p:spPr>
          <a:xfrm>
            <a:off x="4473319" y="2628971"/>
            <a:ext cx="787400" cy="55941"/>
          </a:xfrm>
          <a:custGeom>
            <a:avLst/>
            <a:gdLst>
              <a:gd name="csX0" fmla="*/ 0 w 787400"/>
              <a:gd name="csY0" fmla="*/ 20370 h 55941"/>
              <a:gd name="csX1" fmla="*/ 60960 w 787400"/>
              <a:gd name="csY1" fmla="*/ 5130 h 55941"/>
              <a:gd name="csX2" fmla="*/ 127000 w 787400"/>
              <a:gd name="csY2" fmla="*/ 55930 h 55941"/>
              <a:gd name="csX3" fmla="*/ 193040 w 787400"/>
              <a:gd name="csY3" fmla="*/ 50 h 55941"/>
              <a:gd name="csX4" fmla="*/ 299720 w 787400"/>
              <a:gd name="csY4" fmla="*/ 55930 h 55941"/>
              <a:gd name="csX5" fmla="*/ 396240 w 787400"/>
              <a:gd name="csY5" fmla="*/ 50 h 55941"/>
              <a:gd name="csX6" fmla="*/ 452120 w 787400"/>
              <a:gd name="csY6" fmla="*/ 50850 h 55941"/>
              <a:gd name="csX7" fmla="*/ 558800 w 787400"/>
              <a:gd name="csY7" fmla="*/ 5130 h 55941"/>
              <a:gd name="csX8" fmla="*/ 655320 w 787400"/>
              <a:gd name="csY8" fmla="*/ 40690 h 55941"/>
              <a:gd name="csX9" fmla="*/ 736600 w 787400"/>
              <a:gd name="csY9" fmla="*/ 50 h 55941"/>
              <a:gd name="csX10" fmla="*/ 787400 w 787400"/>
              <a:gd name="csY10" fmla="*/ 50850 h 559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87400" h="55941">
                <a:moveTo>
                  <a:pt x="0" y="20370"/>
                </a:moveTo>
                <a:cubicBezTo>
                  <a:pt x="19896" y="9786"/>
                  <a:pt x="39793" y="-797"/>
                  <a:pt x="60960" y="5130"/>
                </a:cubicBezTo>
                <a:cubicBezTo>
                  <a:pt x="82127" y="11057"/>
                  <a:pt x="104987" y="56777"/>
                  <a:pt x="127000" y="55930"/>
                </a:cubicBezTo>
                <a:cubicBezTo>
                  <a:pt x="149013" y="55083"/>
                  <a:pt x="164253" y="50"/>
                  <a:pt x="193040" y="50"/>
                </a:cubicBezTo>
                <a:cubicBezTo>
                  <a:pt x="221827" y="50"/>
                  <a:pt x="265853" y="55930"/>
                  <a:pt x="299720" y="55930"/>
                </a:cubicBezTo>
                <a:cubicBezTo>
                  <a:pt x="333587" y="55930"/>
                  <a:pt x="370840" y="897"/>
                  <a:pt x="396240" y="50"/>
                </a:cubicBezTo>
                <a:cubicBezTo>
                  <a:pt x="421640" y="-797"/>
                  <a:pt x="425027" y="50003"/>
                  <a:pt x="452120" y="50850"/>
                </a:cubicBezTo>
                <a:cubicBezTo>
                  <a:pt x="479213" y="51697"/>
                  <a:pt x="524933" y="6823"/>
                  <a:pt x="558800" y="5130"/>
                </a:cubicBezTo>
                <a:cubicBezTo>
                  <a:pt x="592667" y="3437"/>
                  <a:pt x="625687" y="41537"/>
                  <a:pt x="655320" y="40690"/>
                </a:cubicBezTo>
                <a:cubicBezTo>
                  <a:pt x="684953" y="39843"/>
                  <a:pt x="714587" y="-1643"/>
                  <a:pt x="736600" y="50"/>
                </a:cubicBezTo>
                <a:cubicBezTo>
                  <a:pt x="758613" y="1743"/>
                  <a:pt x="773006" y="26296"/>
                  <a:pt x="787400" y="50850"/>
                </a:cubicBezTo>
              </a:path>
            </a:pathLst>
          </a:cu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E5051195-C4D2-BF07-D1ED-7B1B7DB50598}"/>
              </a:ext>
            </a:extLst>
          </p:cNvPr>
          <p:cNvSpPr/>
          <p:nvPr/>
        </p:nvSpPr>
        <p:spPr>
          <a:xfrm>
            <a:off x="4861249" y="2612571"/>
            <a:ext cx="2351314" cy="274185"/>
          </a:xfrm>
          <a:custGeom>
            <a:avLst/>
            <a:gdLst>
              <a:gd name="csX0" fmla="*/ 0 w 2351314"/>
              <a:gd name="csY0" fmla="*/ 130629 h 274185"/>
              <a:gd name="csX1" fmla="*/ 1250302 w 2351314"/>
              <a:gd name="csY1" fmla="*/ 270588 h 274185"/>
              <a:gd name="csX2" fmla="*/ 2351314 w 2351314"/>
              <a:gd name="csY2" fmla="*/ 0 h 2741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351314" h="274185">
                <a:moveTo>
                  <a:pt x="0" y="130629"/>
                </a:moveTo>
                <a:cubicBezTo>
                  <a:pt x="429208" y="211494"/>
                  <a:pt x="858416" y="292360"/>
                  <a:pt x="1250302" y="270588"/>
                </a:cubicBezTo>
                <a:cubicBezTo>
                  <a:pt x="1642188" y="248816"/>
                  <a:pt x="1996751" y="124408"/>
                  <a:pt x="2351314" y="0"/>
                </a:cubicBezTo>
              </a:path>
            </a:pathLst>
          </a:custGeom>
          <a:noFill/>
          <a:ln w="1905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754B04F-7DF1-CBF3-15D1-BD8588074F9D}"/>
              </a:ext>
            </a:extLst>
          </p:cNvPr>
          <p:cNvSpPr txBox="1"/>
          <p:nvPr/>
        </p:nvSpPr>
        <p:spPr>
          <a:xfrm>
            <a:off x="7127614" y="2177647"/>
            <a:ext cx="16410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FZYBKSJW--GB1-0"/>
              </a:rPr>
              <a:t>单位</a:t>
            </a:r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FZSSK--GBK1-0"/>
              </a:rPr>
              <a:t>“</a:t>
            </a:r>
            <a:r>
              <a:rPr lang="en-US" altLang="zh-CN" sz="2400" b="1" i="0" u="none" strike="noStrike" baseline="0" dirty="0">
                <a:solidFill>
                  <a:srgbClr val="FF00FF"/>
                </a:solidFill>
                <a:latin typeface="+mj-lt"/>
              </a:rPr>
              <a:t>1</a:t>
            </a:r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FZSSK--GBK1-0"/>
              </a:rPr>
              <a:t>”</a:t>
            </a:r>
            <a:endParaRPr lang="zh-CN" altLang="en-US" sz="2400" b="1" dirty="0">
              <a:solidFill>
                <a:srgbClr val="FF00FF"/>
              </a:solidFill>
            </a:endParaRPr>
          </a:p>
        </p:txBody>
      </p:sp>
      <p:sp>
        <p:nvSpPr>
          <p:cNvPr id="27" name="等腰三角形 26">
            <a:extLst>
              <a:ext uri="{FF2B5EF4-FFF2-40B4-BE49-F238E27FC236}">
                <a16:creationId xmlns:a16="http://schemas.microsoft.com/office/drawing/2014/main" id="{DC2A5E6D-D267-E1F2-CDE1-1860DBF1B328}"/>
              </a:ext>
            </a:extLst>
          </p:cNvPr>
          <p:cNvSpPr/>
          <p:nvPr/>
        </p:nvSpPr>
        <p:spPr>
          <a:xfrm>
            <a:off x="5403347" y="3586467"/>
            <a:ext cx="251926" cy="217178"/>
          </a:xfrm>
          <a:prstGeom prst="triangle">
            <a:avLst/>
          </a:prstGeom>
          <a:solidFill>
            <a:srgbClr val="FF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F8C8104F-5E35-3AE6-71F5-C0E6D31ECCC3}"/>
              </a:ext>
            </a:extLst>
          </p:cNvPr>
          <p:cNvSpPr/>
          <p:nvPr/>
        </p:nvSpPr>
        <p:spPr>
          <a:xfrm>
            <a:off x="5802247" y="3573851"/>
            <a:ext cx="787400" cy="55941"/>
          </a:xfrm>
          <a:custGeom>
            <a:avLst/>
            <a:gdLst>
              <a:gd name="csX0" fmla="*/ 0 w 787400"/>
              <a:gd name="csY0" fmla="*/ 20370 h 55941"/>
              <a:gd name="csX1" fmla="*/ 60960 w 787400"/>
              <a:gd name="csY1" fmla="*/ 5130 h 55941"/>
              <a:gd name="csX2" fmla="*/ 127000 w 787400"/>
              <a:gd name="csY2" fmla="*/ 55930 h 55941"/>
              <a:gd name="csX3" fmla="*/ 193040 w 787400"/>
              <a:gd name="csY3" fmla="*/ 50 h 55941"/>
              <a:gd name="csX4" fmla="*/ 299720 w 787400"/>
              <a:gd name="csY4" fmla="*/ 55930 h 55941"/>
              <a:gd name="csX5" fmla="*/ 396240 w 787400"/>
              <a:gd name="csY5" fmla="*/ 50 h 55941"/>
              <a:gd name="csX6" fmla="*/ 452120 w 787400"/>
              <a:gd name="csY6" fmla="*/ 50850 h 55941"/>
              <a:gd name="csX7" fmla="*/ 558800 w 787400"/>
              <a:gd name="csY7" fmla="*/ 5130 h 55941"/>
              <a:gd name="csX8" fmla="*/ 655320 w 787400"/>
              <a:gd name="csY8" fmla="*/ 40690 h 55941"/>
              <a:gd name="csX9" fmla="*/ 736600 w 787400"/>
              <a:gd name="csY9" fmla="*/ 50 h 55941"/>
              <a:gd name="csX10" fmla="*/ 787400 w 787400"/>
              <a:gd name="csY10" fmla="*/ 50850 h 559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87400" h="55941">
                <a:moveTo>
                  <a:pt x="0" y="20370"/>
                </a:moveTo>
                <a:cubicBezTo>
                  <a:pt x="19896" y="9786"/>
                  <a:pt x="39793" y="-797"/>
                  <a:pt x="60960" y="5130"/>
                </a:cubicBezTo>
                <a:cubicBezTo>
                  <a:pt x="82127" y="11057"/>
                  <a:pt x="104987" y="56777"/>
                  <a:pt x="127000" y="55930"/>
                </a:cubicBezTo>
                <a:cubicBezTo>
                  <a:pt x="149013" y="55083"/>
                  <a:pt x="164253" y="50"/>
                  <a:pt x="193040" y="50"/>
                </a:cubicBezTo>
                <a:cubicBezTo>
                  <a:pt x="221827" y="50"/>
                  <a:pt x="265853" y="55930"/>
                  <a:pt x="299720" y="55930"/>
                </a:cubicBezTo>
                <a:cubicBezTo>
                  <a:pt x="333587" y="55930"/>
                  <a:pt x="370840" y="897"/>
                  <a:pt x="396240" y="50"/>
                </a:cubicBezTo>
                <a:cubicBezTo>
                  <a:pt x="421640" y="-797"/>
                  <a:pt x="425027" y="50003"/>
                  <a:pt x="452120" y="50850"/>
                </a:cubicBezTo>
                <a:cubicBezTo>
                  <a:pt x="479213" y="51697"/>
                  <a:pt x="524933" y="6823"/>
                  <a:pt x="558800" y="5130"/>
                </a:cubicBezTo>
                <a:cubicBezTo>
                  <a:pt x="592667" y="3437"/>
                  <a:pt x="625687" y="41537"/>
                  <a:pt x="655320" y="40690"/>
                </a:cubicBezTo>
                <a:cubicBezTo>
                  <a:pt x="684953" y="39843"/>
                  <a:pt x="714587" y="-1643"/>
                  <a:pt x="736600" y="50"/>
                </a:cubicBezTo>
                <a:cubicBezTo>
                  <a:pt x="758613" y="1743"/>
                  <a:pt x="773006" y="26296"/>
                  <a:pt x="787400" y="50850"/>
                </a:cubicBezTo>
              </a:path>
            </a:pathLst>
          </a:cu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35A14B62-6787-23A9-031E-F39A69E78348}"/>
              </a:ext>
            </a:extLst>
          </p:cNvPr>
          <p:cNvSpPr/>
          <p:nvPr/>
        </p:nvSpPr>
        <p:spPr>
          <a:xfrm rot="158707">
            <a:off x="6379153" y="3661083"/>
            <a:ext cx="2351314" cy="274185"/>
          </a:xfrm>
          <a:custGeom>
            <a:avLst/>
            <a:gdLst>
              <a:gd name="csX0" fmla="*/ 0 w 2351314"/>
              <a:gd name="csY0" fmla="*/ 130629 h 274185"/>
              <a:gd name="csX1" fmla="*/ 1250302 w 2351314"/>
              <a:gd name="csY1" fmla="*/ 270588 h 274185"/>
              <a:gd name="csX2" fmla="*/ 2351314 w 2351314"/>
              <a:gd name="csY2" fmla="*/ 0 h 2741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351314" h="274185">
                <a:moveTo>
                  <a:pt x="0" y="130629"/>
                </a:moveTo>
                <a:cubicBezTo>
                  <a:pt x="429208" y="211494"/>
                  <a:pt x="858416" y="292360"/>
                  <a:pt x="1250302" y="270588"/>
                </a:cubicBezTo>
                <a:cubicBezTo>
                  <a:pt x="1642188" y="248816"/>
                  <a:pt x="1996751" y="124408"/>
                  <a:pt x="2351314" y="0"/>
                </a:cubicBezTo>
              </a:path>
            </a:pathLst>
          </a:custGeom>
          <a:noFill/>
          <a:ln w="1905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1461428-E815-7352-ABE2-B73CA4A24ADD}"/>
              </a:ext>
            </a:extLst>
          </p:cNvPr>
          <p:cNvSpPr txBox="1"/>
          <p:nvPr/>
        </p:nvSpPr>
        <p:spPr>
          <a:xfrm>
            <a:off x="8688190" y="3494383"/>
            <a:ext cx="16410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FZYBKSJW--GB1-0"/>
              </a:rPr>
              <a:t>单位</a:t>
            </a:r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FZSSK--GBK1-0"/>
              </a:rPr>
              <a:t>“</a:t>
            </a:r>
            <a:r>
              <a:rPr lang="en-US" altLang="zh-CN" sz="2400" b="1" i="0" u="none" strike="noStrike" baseline="0" dirty="0">
                <a:solidFill>
                  <a:srgbClr val="FF00FF"/>
                </a:solidFill>
                <a:latin typeface="+mj-lt"/>
              </a:rPr>
              <a:t>1</a:t>
            </a:r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FZSSK--GBK1-0"/>
              </a:rPr>
              <a:t>”</a:t>
            </a:r>
            <a:endParaRPr lang="zh-CN" altLang="en-US" sz="2400" b="1" dirty="0">
              <a:solidFill>
                <a:srgbClr val="FF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856B4D82-2D3C-B654-85B9-261D13D67B2C}"/>
                  </a:ext>
                </a:extLst>
              </p:cNvPr>
              <p:cNvSpPr txBox="1"/>
              <p:nvPr/>
            </p:nvSpPr>
            <p:spPr>
              <a:xfrm>
                <a:off x="9235876" y="4884815"/>
                <a:ext cx="1773423" cy="1017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120</m:t>
                      </m:r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856B4D82-2D3C-B654-85B9-261D13D67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5876" y="4884815"/>
                <a:ext cx="1773423" cy="10175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4" grpId="0" animBg="1"/>
      <p:bldP spid="25" grpId="0" animBg="1"/>
      <p:bldP spid="26" grpId="0"/>
      <p:bldP spid="27" grpId="0" animBg="1"/>
      <p:bldP spid="28" grpId="0" animBg="1"/>
      <p:bldP spid="29" grpId="0" animBg="1"/>
      <p:bldP spid="30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40">
            <a:extLst>
              <a:ext uri="{FF2B5EF4-FFF2-40B4-BE49-F238E27FC236}">
                <a16:creationId xmlns:a16="http://schemas.microsoft.com/office/drawing/2014/main" id="{25E373AE-BE80-50CA-4A50-22B5B8126618}"/>
              </a:ext>
            </a:extLst>
          </p:cNvPr>
          <p:cNvSpPr txBox="1"/>
          <p:nvPr/>
        </p:nvSpPr>
        <p:spPr>
          <a:xfrm>
            <a:off x="1532780" y="1208859"/>
            <a:ext cx="10242452" cy="69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zh-CN" altLang="en-US" dirty="0"/>
              <a:t>李叔叔的餐馆原来每天的厨余垃圾大约是 </a:t>
            </a:r>
            <a:r>
              <a:rPr lang="en-US" altLang="zh-CN" dirty="0"/>
              <a:t>100 kg</a:t>
            </a:r>
            <a:r>
              <a:rPr lang="zh-CN" altLang="en-US" dirty="0"/>
              <a:t>，</a:t>
            </a:r>
            <a:endParaRPr lang="en-US" altLang="zh-CN" dirty="0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4F17A968-BA08-B1DE-9506-39617961B220}"/>
              </a:ext>
            </a:extLst>
          </p:cNvPr>
          <p:cNvSpPr/>
          <p:nvPr/>
        </p:nvSpPr>
        <p:spPr>
          <a:xfrm>
            <a:off x="424786" y="1292467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>
                <a:solidFill>
                  <a:srgbClr val="0070C0"/>
                </a:solidFill>
              </a:rPr>
              <a:t>6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A7012E8-E3A2-EA0E-75A5-9A6CC3912E4C}"/>
                  </a:ext>
                </a:extLst>
              </p:cNvPr>
              <p:cNvSpPr txBox="1"/>
              <p:nvPr/>
            </p:nvSpPr>
            <p:spPr bwMode="auto">
              <a:xfrm>
                <a:off x="10853545" y="1935977"/>
                <a:ext cx="485236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A7012E8-E3A2-EA0E-75A5-9A6CC3912E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853545" y="1935977"/>
                <a:ext cx="485236" cy="95667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B0B61399-0035-D7AC-08E0-CF9957061E13}"/>
              </a:ext>
            </a:extLst>
          </p:cNvPr>
          <p:cNvSpPr txBox="1"/>
          <p:nvPr/>
        </p:nvSpPr>
        <p:spPr>
          <a:xfrm>
            <a:off x="1152575" y="2056133"/>
            <a:ext cx="10706634" cy="69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zh-CN" altLang="en-US" dirty="0"/>
              <a:t>“光盘行动”倡议后，厨余垃圾比原来减少了大约     。</a:t>
            </a:r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2AFA8A3-A80B-B5CB-E908-8E6BF9488B62}"/>
              </a:ext>
            </a:extLst>
          </p:cNvPr>
          <p:cNvSpPr txBox="1"/>
          <p:nvPr/>
        </p:nvSpPr>
        <p:spPr>
          <a:xfrm>
            <a:off x="1488772" y="2889593"/>
            <a:ext cx="9850010" cy="69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zh-CN" altLang="en-US" dirty="0"/>
              <a:t>现在这家餐馆每天的厨余垃圾大约是多少千克？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1A673A8-9692-2EC1-8658-A4267F683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6068" y="3842571"/>
            <a:ext cx="2929875" cy="2475892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DBF9A1DA-C441-21D4-CA27-C8679877C3D6}"/>
              </a:ext>
            </a:extLst>
          </p:cNvPr>
          <p:cNvGrpSpPr/>
          <p:nvPr/>
        </p:nvGrpSpPr>
        <p:grpSpPr>
          <a:xfrm>
            <a:off x="1152575" y="4196363"/>
            <a:ext cx="6713129" cy="1289313"/>
            <a:chOff x="646313" y="3816569"/>
            <a:chExt cx="6713129" cy="1289313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3613205-B42A-64BC-6EA4-85FA0347F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6313" y="3816569"/>
              <a:ext cx="1277484" cy="1289313"/>
            </a:xfrm>
            <a:prstGeom prst="rect">
              <a:avLst/>
            </a:prstGeom>
          </p:spPr>
        </p:pic>
        <p:sp>
          <p:nvSpPr>
            <p:cNvPr id="18" name="AutoShape 3">
              <a:extLst>
                <a:ext uri="{FF2B5EF4-FFF2-40B4-BE49-F238E27FC236}">
                  <a16:creationId xmlns:a16="http://schemas.microsoft.com/office/drawing/2014/main" id="{69A7DF70-59AE-3094-647C-B49071AC1AB0}"/>
                </a:ext>
              </a:extLst>
            </p:cNvPr>
            <p:cNvSpPr/>
            <p:nvPr/>
          </p:nvSpPr>
          <p:spPr bwMode="auto">
            <a:xfrm>
              <a:off x="2341985" y="4116482"/>
              <a:ext cx="5017457" cy="828740"/>
            </a:xfrm>
            <a:prstGeom prst="wedgeRoundRectCallout">
              <a:avLst>
                <a:gd name="adj1" fmla="val -59017"/>
                <a:gd name="adj2" fmla="val -20928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spcBef>
                  <a:spcPct val="50000"/>
                </a:spcBef>
                <a:defRPr/>
              </a:pPr>
              <a:r>
                <a:rPr lang="zh-CN" altLang="en-US" sz="2800" b="1" dirty="0">
                  <a:latin typeface="+mj-ea"/>
                  <a:ea typeface="+mj-ea"/>
                </a:rPr>
                <a:t>从中你得到了哪些数学信息</a:t>
              </a:r>
              <a:r>
                <a:rPr lang="en-US" altLang="zh-CN" sz="2800" b="1" dirty="0">
                  <a:latin typeface="+mj-ea"/>
                  <a:ea typeface="+mj-ea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F10F943-6080-7CFD-9EF0-E12D82E169C5}"/>
              </a:ext>
            </a:extLst>
          </p:cNvPr>
          <p:cNvSpPr txBox="1"/>
          <p:nvPr/>
        </p:nvSpPr>
        <p:spPr>
          <a:xfrm>
            <a:off x="1532780" y="294461"/>
            <a:ext cx="10242452" cy="69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zh-CN" altLang="en-US" dirty="0"/>
              <a:t>李叔叔的餐馆原来每天的厨余垃圾大约是 </a:t>
            </a:r>
            <a:r>
              <a:rPr lang="en-US" altLang="zh-CN" dirty="0"/>
              <a:t>100 kg</a:t>
            </a:r>
            <a:r>
              <a:rPr lang="zh-CN" altLang="en-US" dirty="0"/>
              <a:t>，</a:t>
            </a:r>
            <a:endParaRPr lang="en-US" altLang="zh-CN" dirty="0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14E2466B-DF37-4C27-E742-BF34AFA1A746}"/>
              </a:ext>
            </a:extLst>
          </p:cNvPr>
          <p:cNvSpPr/>
          <p:nvPr/>
        </p:nvSpPr>
        <p:spPr>
          <a:xfrm>
            <a:off x="424786" y="378069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>
                <a:solidFill>
                  <a:srgbClr val="0070C0"/>
                </a:solidFill>
              </a:rPr>
              <a:t>6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916FE421-083C-2D5F-3333-0A62F6265C61}"/>
                  </a:ext>
                </a:extLst>
              </p:cNvPr>
              <p:cNvSpPr txBox="1"/>
              <p:nvPr/>
            </p:nvSpPr>
            <p:spPr bwMode="auto">
              <a:xfrm>
                <a:off x="10853545" y="1021579"/>
                <a:ext cx="485236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916FE421-083C-2D5F-3333-0A62F6265C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853545" y="1021579"/>
                <a:ext cx="485236" cy="95667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834E380C-0FE2-5284-AD83-4C6483E2C1A3}"/>
              </a:ext>
            </a:extLst>
          </p:cNvPr>
          <p:cNvSpPr txBox="1"/>
          <p:nvPr/>
        </p:nvSpPr>
        <p:spPr>
          <a:xfrm>
            <a:off x="1152575" y="1125759"/>
            <a:ext cx="10729656" cy="69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zh-CN" altLang="en-US" dirty="0"/>
              <a:t>“光盘行动”倡议后，厨余垃圾比原来减少了大约     。</a:t>
            </a:r>
            <a:endParaRPr lang="en-US" alt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7A6B85C-B2E8-A273-6F15-133E0FD09F40}"/>
              </a:ext>
            </a:extLst>
          </p:cNvPr>
          <p:cNvSpPr txBox="1"/>
          <p:nvPr/>
        </p:nvSpPr>
        <p:spPr>
          <a:xfrm>
            <a:off x="1488772" y="1975195"/>
            <a:ext cx="9850010" cy="69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zh-CN" altLang="en-US" dirty="0"/>
              <a:t>现在这家餐馆每天的厨余垃圾大约是多少千克？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6D12677-A2C1-881F-45B5-DBFC998D4627}"/>
              </a:ext>
            </a:extLst>
          </p:cNvPr>
          <p:cNvSpPr txBox="1"/>
          <p:nvPr/>
        </p:nvSpPr>
        <p:spPr>
          <a:xfrm>
            <a:off x="1504787" y="2739164"/>
            <a:ext cx="6678159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006443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原来每天的厨余垃圾是</a:t>
            </a:r>
            <a:r>
              <a:rPr lang="en-US" altLang="zh-CN" dirty="0"/>
              <a:t>_______</a:t>
            </a:r>
            <a:r>
              <a:rPr lang="zh-CN" altLang="en-US" dirty="0"/>
              <a:t>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B5F50D0-06C8-A913-F98D-AB788AAED857}"/>
              </a:ext>
            </a:extLst>
          </p:cNvPr>
          <p:cNvSpPr txBox="1"/>
          <p:nvPr/>
        </p:nvSpPr>
        <p:spPr>
          <a:xfrm>
            <a:off x="5905613" y="2756792"/>
            <a:ext cx="14967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en-US" altLang="zh-CN" dirty="0">
                <a:latin typeface="+mn-lt"/>
              </a:rPr>
              <a:t>100 kg</a:t>
            </a:r>
            <a:endParaRPr lang="zh-CN" altLang="en-US" dirty="0">
              <a:latin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4F3C3BE-1C5D-2F87-F48B-F5208B7AEB02}"/>
              </a:ext>
            </a:extLst>
          </p:cNvPr>
          <p:cNvGrpSpPr/>
          <p:nvPr/>
        </p:nvGrpSpPr>
        <p:grpSpPr>
          <a:xfrm>
            <a:off x="1516765" y="3601753"/>
            <a:ext cx="9806002" cy="2068677"/>
            <a:chOff x="1516765" y="3723053"/>
            <a:chExt cx="9806002" cy="2068677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BF3422C-7DBF-B477-1652-9737741FFA7A}"/>
                </a:ext>
              </a:extLst>
            </p:cNvPr>
            <p:cNvSpPr txBox="1"/>
            <p:nvPr/>
          </p:nvSpPr>
          <p:spPr>
            <a:xfrm>
              <a:off x="1516765" y="3865993"/>
              <a:ext cx="9806002" cy="6760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solidFill>
                    <a:srgbClr val="006443"/>
                  </a:solidFill>
                  <a:latin typeface="+mn-ea"/>
                  <a:ea typeface="+mn-ea"/>
                </a:defRPr>
              </a:lvl1pPr>
            </a:lstStyle>
            <a:p>
              <a:r>
                <a:rPr lang="zh-CN" altLang="en-US" dirty="0"/>
                <a:t>现在比原来减少了  ，减少的部分是</a:t>
              </a:r>
              <a:r>
                <a:rPr lang="en-US" altLang="zh-CN" dirty="0"/>
                <a:t>____________</a:t>
              </a:r>
              <a:r>
                <a:rPr lang="zh-CN" altLang="en-US" dirty="0"/>
                <a:t>    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7AF6493E-ED17-0689-71D5-5D6C1D10FEAF}"/>
                    </a:ext>
                  </a:extLst>
                </p:cNvPr>
                <p:cNvSpPr txBox="1"/>
                <p:nvPr/>
              </p:nvSpPr>
              <p:spPr>
                <a:xfrm>
                  <a:off x="5103239" y="3723053"/>
                  <a:ext cx="432926" cy="10143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200" i="1" smtClean="0">
                                <a:solidFill>
                                  <a:srgbClr val="00644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006443"/>
                                </a:solidFill>
                                <a:latin typeface="+mj-lt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006443"/>
                                </a:solidFill>
                                <a:latin typeface="+mj-lt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zh-CN" altLang="en-US" sz="3200" dirty="0">
                    <a:solidFill>
                      <a:srgbClr val="006443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7AF6493E-ED17-0689-71D5-5D6C1D10FE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3239" y="3723053"/>
                  <a:ext cx="432926" cy="101431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D9F94D7D-4F7C-0EB1-2530-BDBD96E42018}"/>
                </a:ext>
              </a:extLst>
            </p:cNvPr>
            <p:cNvSpPr txBox="1"/>
            <p:nvPr/>
          </p:nvSpPr>
          <p:spPr>
            <a:xfrm>
              <a:off x="1516765" y="4907806"/>
              <a:ext cx="4308565" cy="6760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solidFill>
                    <a:srgbClr val="006443"/>
                  </a:solidFill>
                  <a:latin typeface="+mn-ea"/>
                  <a:ea typeface="+mn-ea"/>
                </a:defRPr>
              </a:lvl1pPr>
            </a:lstStyle>
            <a:p>
              <a:r>
                <a:rPr lang="en-US" altLang="zh-CN" dirty="0"/>
                <a:t>__________</a:t>
              </a:r>
              <a:r>
                <a:rPr lang="zh-CN" altLang="en-US" dirty="0"/>
                <a:t>的  。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FB55773C-4D3D-0EAE-28B6-2BDC95F5122F}"/>
                    </a:ext>
                  </a:extLst>
                </p:cNvPr>
                <p:cNvSpPr txBox="1"/>
                <p:nvPr/>
              </p:nvSpPr>
              <p:spPr>
                <a:xfrm>
                  <a:off x="4244821" y="4777413"/>
                  <a:ext cx="432926" cy="10143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200" i="1" smtClean="0">
                                <a:solidFill>
                                  <a:srgbClr val="00644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006443"/>
                                </a:solidFill>
                                <a:latin typeface="+mj-lt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006443"/>
                                </a:solidFill>
                                <a:latin typeface="+mj-lt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zh-CN" altLang="en-US" sz="3200" dirty="0">
                    <a:solidFill>
                      <a:srgbClr val="006443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FB55773C-4D3D-0EAE-28B6-2BDC95F512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44821" y="4777413"/>
                  <a:ext cx="432926" cy="101431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30D51A07-FF66-4926-642D-9CEC65DC87A6}"/>
              </a:ext>
            </a:extLst>
          </p:cNvPr>
          <p:cNvSpPr txBox="1"/>
          <p:nvPr/>
        </p:nvSpPr>
        <p:spPr>
          <a:xfrm>
            <a:off x="1516765" y="5762736"/>
            <a:ext cx="10088964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006443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/>
              <a:t>要求的是</a:t>
            </a:r>
            <a:r>
              <a:rPr lang="en-US" altLang="zh-CN" dirty="0"/>
              <a:t>___________________</a:t>
            </a:r>
            <a:r>
              <a:rPr lang="zh-CN" altLang="en-US" dirty="0"/>
              <a:t>大约是多少千克。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824F90-7352-8405-A070-A8CA8B604438}"/>
              </a:ext>
            </a:extLst>
          </p:cNvPr>
          <p:cNvSpPr txBox="1"/>
          <p:nvPr/>
        </p:nvSpPr>
        <p:spPr>
          <a:xfrm>
            <a:off x="8587491" y="3740727"/>
            <a:ext cx="25439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原来每天的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444A589-9CA4-2F26-B617-3CFB832AD542}"/>
              </a:ext>
            </a:extLst>
          </p:cNvPr>
          <p:cNvSpPr txBox="1"/>
          <p:nvPr/>
        </p:nvSpPr>
        <p:spPr>
          <a:xfrm>
            <a:off x="1684717" y="4822796"/>
            <a:ext cx="2133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厨余垃圾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836164A-EE5C-B8BB-D88A-D35B3821669C}"/>
              </a:ext>
            </a:extLst>
          </p:cNvPr>
          <p:cNvSpPr txBox="1"/>
          <p:nvPr/>
        </p:nvSpPr>
        <p:spPr>
          <a:xfrm>
            <a:off x="3321119" y="5781160"/>
            <a:ext cx="41464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现在每天的厨余垃圾</a:t>
            </a: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5695AAC3-8A4E-0492-EBF9-2EB5841B3F85}"/>
              </a:ext>
            </a:extLst>
          </p:cNvPr>
          <p:cNvSpPr/>
          <p:nvPr/>
        </p:nvSpPr>
        <p:spPr>
          <a:xfrm>
            <a:off x="5394349" y="1021579"/>
            <a:ext cx="6211380" cy="1013362"/>
          </a:xfrm>
          <a:prstGeom prst="roundRect">
            <a:avLst>
              <a:gd name="adj" fmla="val 10222"/>
            </a:avLst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87F89FE5-0CED-5F4C-E268-355156B25438}"/>
              </a:ext>
            </a:extLst>
          </p:cNvPr>
          <p:cNvSpPr/>
          <p:nvPr/>
        </p:nvSpPr>
        <p:spPr>
          <a:xfrm>
            <a:off x="11355355" y="2043404"/>
            <a:ext cx="177282" cy="792000"/>
          </a:xfrm>
          <a:custGeom>
            <a:avLst/>
            <a:gdLst>
              <a:gd name="csX0" fmla="*/ 0 w 177282"/>
              <a:gd name="csY0" fmla="*/ 0 h 821094"/>
              <a:gd name="csX1" fmla="*/ 130629 w 177282"/>
              <a:gd name="csY1" fmla="*/ 270588 h 821094"/>
              <a:gd name="csX2" fmla="*/ 177282 w 177282"/>
              <a:gd name="csY2" fmla="*/ 821094 h 8210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7282" h="821094">
                <a:moveTo>
                  <a:pt x="0" y="0"/>
                </a:moveTo>
                <a:cubicBezTo>
                  <a:pt x="50541" y="66869"/>
                  <a:pt x="101082" y="133739"/>
                  <a:pt x="130629" y="270588"/>
                </a:cubicBezTo>
                <a:cubicBezTo>
                  <a:pt x="160176" y="407437"/>
                  <a:pt x="168729" y="614265"/>
                  <a:pt x="177282" y="821094"/>
                </a:cubicBezTo>
              </a:path>
            </a:pathLst>
          </a:custGeom>
          <a:noFill/>
          <a:ln w="19050">
            <a:solidFill>
              <a:srgbClr val="FF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0B7CCCAE-47CD-6E12-7AD2-8DCCE5353E5A}"/>
              </a:ext>
            </a:extLst>
          </p:cNvPr>
          <p:cNvSpPr/>
          <p:nvPr/>
        </p:nvSpPr>
        <p:spPr>
          <a:xfrm>
            <a:off x="11495314" y="3489649"/>
            <a:ext cx="159041" cy="1240971"/>
          </a:xfrm>
          <a:custGeom>
            <a:avLst/>
            <a:gdLst>
              <a:gd name="csX0" fmla="*/ 37323 w 159041"/>
              <a:gd name="csY0" fmla="*/ 0 h 1240971"/>
              <a:gd name="csX1" fmla="*/ 158621 w 159041"/>
              <a:gd name="csY1" fmla="*/ 718457 h 1240971"/>
              <a:gd name="csX2" fmla="*/ 0 w 159041"/>
              <a:gd name="csY2" fmla="*/ 1240971 h 12409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59041" h="1240971">
                <a:moveTo>
                  <a:pt x="37323" y="0"/>
                </a:moveTo>
                <a:cubicBezTo>
                  <a:pt x="101082" y="255814"/>
                  <a:pt x="164841" y="511629"/>
                  <a:pt x="158621" y="718457"/>
                </a:cubicBezTo>
                <a:cubicBezTo>
                  <a:pt x="152401" y="925285"/>
                  <a:pt x="76200" y="1083128"/>
                  <a:pt x="0" y="1240971"/>
                </a:cubicBezTo>
              </a:path>
            </a:pathLst>
          </a:custGeom>
          <a:noFill/>
          <a:ln w="1905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42AA061-ACD8-1924-0761-1C4FB71027CA}"/>
              </a:ext>
            </a:extLst>
          </p:cNvPr>
          <p:cNvSpPr txBox="1"/>
          <p:nvPr/>
        </p:nvSpPr>
        <p:spPr>
          <a:xfrm>
            <a:off x="9492194" y="2833990"/>
            <a:ext cx="2390037" cy="6601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怎样理解？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8DEC87E-6AE8-7894-E9C3-545CFD37599C}"/>
              </a:ext>
            </a:extLst>
          </p:cNvPr>
          <p:cNvSpPr txBox="1"/>
          <p:nvPr/>
        </p:nvSpPr>
        <p:spPr>
          <a:xfrm>
            <a:off x="7004959" y="4574327"/>
            <a:ext cx="4863581" cy="10009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strike="noStrike">
                <a:solidFill>
                  <a:srgbClr val="0070C0"/>
                </a:solidFill>
                <a:latin typeface="+mn-lt"/>
              </a:defRPr>
            </a:lvl1pPr>
          </a:lstStyle>
          <a:p>
            <a:r>
              <a:rPr lang="zh-CN" altLang="en-US" dirty="0"/>
              <a:t>将原来的厨余垃圾平均分成 </a:t>
            </a:r>
            <a:r>
              <a:rPr lang="en-US" altLang="zh-CN" dirty="0"/>
              <a:t>4 </a:t>
            </a:r>
            <a:r>
              <a:rPr lang="zh-CN" altLang="en-US" dirty="0"/>
              <a:t>份，</a:t>
            </a:r>
            <a:endParaRPr lang="en-US" altLang="zh-CN" dirty="0"/>
          </a:p>
          <a:p>
            <a:r>
              <a:rPr lang="zh-CN" altLang="en-US" dirty="0"/>
              <a:t>现在比原来少这样的 </a:t>
            </a:r>
            <a:r>
              <a:rPr lang="en-US" altLang="zh-CN" dirty="0"/>
              <a:t>1</a:t>
            </a:r>
            <a:r>
              <a:rPr lang="zh-CN" altLang="en-US" dirty="0"/>
              <a:t> 份。</a:t>
            </a:r>
          </a:p>
        </p:txBody>
      </p:sp>
    </p:spTree>
    <p:extLst>
      <p:ext uri="{BB962C8B-B14F-4D97-AF65-F5344CB8AC3E}">
        <p14:creationId xmlns:p14="http://schemas.microsoft.com/office/powerpoint/2010/main" val="11340814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6" grpId="0"/>
      <p:bldP spid="17" grpId="0"/>
      <p:bldP spid="18" grpId="0"/>
      <p:bldP spid="19" grpId="0"/>
      <p:bldP spid="25" grpId="0" animBg="1"/>
      <p:bldP spid="26" grpId="0" animBg="1"/>
      <p:bldP spid="27" grpId="0" animBg="1"/>
      <p:bldP spid="28" grpId="0" animBg="1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09DBB52-6BC9-318E-DCBC-B21D05F95EC6}"/>
              </a:ext>
            </a:extLst>
          </p:cNvPr>
          <p:cNvSpPr txBox="1"/>
          <p:nvPr/>
        </p:nvSpPr>
        <p:spPr>
          <a:xfrm>
            <a:off x="1532780" y="294461"/>
            <a:ext cx="10242452" cy="69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zh-CN" altLang="en-US" dirty="0"/>
              <a:t>李叔叔的餐馆原来每天的厨余垃圾大约是 </a:t>
            </a:r>
            <a:r>
              <a:rPr lang="en-US" altLang="zh-CN" dirty="0"/>
              <a:t>100 kg</a:t>
            </a:r>
            <a:r>
              <a:rPr lang="zh-CN" altLang="en-US" dirty="0"/>
              <a:t>，</a:t>
            </a:r>
            <a:endParaRPr lang="en-US" altLang="zh-CN" dirty="0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23171EBC-B807-CDCE-37FA-6BFDD6D28889}"/>
              </a:ext>
            </a:extLst>
          </p:cNvPr>
          <p:cNvSpPr/>
          <p:nvPr/>
        </p:nvSpPr>
        <p:spPr>
          <a:xfrm>
            <a:off x="424786" y="378069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4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AB6C93F0-BCD7-C794-A12E-51C63C1A787A}"/>
                  </a:ext>
                </a:extLst>
              </p:cNvPr>
              <p:cNvSpPr txBox="1"/>
              <p:nvPr/>
            </p:nvSpPr>
            <p:spPr bwMode="auto">
              <a:xfrm>
                <a:off x="10853545" y="1021579"/>
                <a:ext cx="485236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AB6C93F0-BCD7-C794-A12E-51C63C1A78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853545" y="1021579"/>
                <a:ext cx="485236" cy="95667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41EBC3AD-FB75-665C-2831-7D81D08C7D4C}"/>
              </a:ext>
            </a:extLst>
          </p:cNvPr>
          <p:cNvSpPr txBox="1"/>
          <p:nvPr/>
        </p:nvSpPr>
        <p:spPr>
          <a:xfrm>
            <a:off x="1152575" y="1141735"/>
            <a:ext cx="10706634" cy="69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zh-CN" altLang="en-US" dirty="0"/>
              <a:t>“光盘行动”倡议后，厨余垃圾比原来减少了大约     。</a:t>
            </a:r>
            <a:endParaRPr lang="en-US" alt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3327538-560A-50E8-36E0-33AE7A765BA8}"/>
              </a:ext>
            </a:extLst>
          </p:cNvPr>
          <p:cNvSpPr txBox="1"/>
          <p:nvPr/>
        </p:nvSpPr>
        <p:spPr>
          <a:xfrm>
            <a:off x="1488772" y="1975195"/>
            <a:ext cx="9850010" cy="69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zh-CN" altLang="en-US" dirty="0"/>
              <a:t>现在这家餐馆每天的厨余垃圾大约是多少千克？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905D7A4-BD2A-4537-AD5C-1B7AF290399E}"/>
              </a:ext>
            </a:extLst>
          </p:cNvPr>
          <p:cNvSpPr txBox="1"/>
          <p:nvPr/>
        </p:nvSpPr>
        <p:spPr>
          <a:xfrm>
            <a:off x="447280" y="3438267"/>
            <a:ext cx="2874418" cy="18085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 eaLnBrk="1" hangingPunct="1"/>
            <a:r>
              <a:rPr lang="zh-CN" altLang="en-US" sz="3200" dirty="0"/>
              <a:t>你能用线段图表示出题目的条件和问题吗？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747D7DF-45AB-5B4D-E44F-01C06AD27AF9}"/>
              </a:ext>
            </a:extLst>
          </p:cNvPr>
          <p:cNvGrpSpPr/>
          <p:nvPr/>
        </p:nvGrpSpPr>
        <p:grpSpPr>
          <a:xfrm>
            <a:off x="3436621" y="2879182"/>
            <a:ext cx="7021577" cy="1124020"/>
            <a:chOff x="1537607" y="1128159"/>
            <a:chExt cx="7021577" cy="112402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FC8CB72-9A32-EC2B-CED5-E46DA4793791}"/>
                </a:ext>
              </a:extLst>
            </p:cNvPr>
            <p:cNvSpPr txBox="1"/>
            <p:nvPr/>
          </p:nvSpPr>
          <p:spPr>
            <a:xfrm>
              <a:off x="1537607" y="1728959"/>
              <a:ext cx="147618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i="0" u="none" strike="noStrike" baseline="0" dirty="0">
                  <a:solidFill>
                    <a:srgbClr val="0070C0"/>
                  </a:solidFill>
                  <a:latin typeface="FZSSK--GBK1-0"/>
                </a:rPr>
                <a:t>原来：</a:t>
              </a:r>
              <a:endParaRPr lang="zh-CN" altLang="en-US" sz="28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DF1D5935-3912-AB26-DAFE-2B3ADCAC30C7}"/>
                </a:ext>
              </a:extLst>
            </p:cNvPr>
            <p:cNvGrpSpPr/>
            <p:nvPr/>
          </p:nvGrpSpPr>
          <p:grpSpPr>
            <a:xfrm>
              <a:off x="2799184" y="1950099"/>
              <a:ext cx="5760000" cy="177282"/>
              <a:chOff x="2799184" y="1950099"/>
              <a:chExt cx="5760000" cy="177282"/>
            </a:xfrm>
          </p:grpSpPr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5F8E35B3-50D9-B182-3152-C51851A0BA93}"/>
                  </a:ext>
                </a:extLst>
              </p:cNvPr>
              <p:cNvCxnSpPr/>
              <p:nvPr/>
            </p:nvCxnSpPr>
            <p:spPr>
              <a:xfrm>
                <a:off x="2799184" y="2127381"/>
                <a:ext cx="5760000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DC6E48E0-1FB2-3581-19F8-3FC4C0308E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99184" y="1950099"/>
                <a:ext cx="0" cy="177282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A2578458-F4E9-71CB-AD5A-EFE120FA07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46841" y="1950099"/>
                <a:ext cx="0" cy="177282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F782AD04-2566-3428-2342-57EBD098D9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09926" y="1950099"/>
                <a:ext cx="0" cy="177282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BB713437-81C1-B23C-E544-69D6DDA90F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73012" y="1950099"/>
                <a:ext cx="0" cy="177282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C85BBC7D-8E1C-52AF-DEAB-54A9D1B7BF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36098" y="1950099"/>
                <a:ext cx="0" cy="177282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277F1A69-2C01-891D-75F0-1B515716F0B7}"/>
                </a:ext>
              </a:extLst>
            </p:cNvPr>
            <p:cNvSpPr txBox="1"/>
            <p:nvPr/>
          </p:nvSpPr>
          <p:spPr>
            <a:xfrm>
              <a:off x="4865012" y="1128159"/>
              <a:ext cx="162586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latin typeface="+mn-lt"/>
                  <a:ea typeface="+mj-ea"/>
                </a:rPr>
                <a:t>100 kg</a:t>
              </a:r>
            </a:p>
          </p:txBody>
        </p:sp>
        <p:sp>
          <p:nvSpPr>
            <p:cNvPr id="14" name="左大括号 13">
              <a:extLst>
                <a:ext uri="{FF2B5EF4-FFF2-40B4-BE49-F238E27FC236}">
                  <a16:creationId xmlns:a16="http://schemas.microsoft.com/office/drawing/2014/main" id="{DC190F87-B5B6-8F62-338E-A1E6FA582ED8}"/>
                </a:ext>
              </a:extLst>
            </p:cNvPr>
            <p:cNvSpPr/>
            <p:nvPr/>
          </p:nvSpPr>
          <p:spPr>
            <a:xfrm rot="5400000">
              <a:off x="5560611" y="-1115179"/>
              <a:ext cx="216000" cy="5747508"/>
            </a:xfrm>
            <a:prstGeom prst="leftBrace">
              <a:avLst>
                <a:gd name="adj1" fmla="val 21700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1C41A00C-DC26-A171-3472-F88D0A8802A1}"/>
              </a:ext>
            </a:extLst>
          </p:cNvPr>
          <p:cNvCxnSpPr>
            <a:cxnSpLocks/>
          </p:cNvCxnSpPr>
          <p:nvPr/>
        </p:nvCxnSpPr>
        <p:spPr>
          <a:xfrm>
            <a:off x="9008046" y="3893644"/>
            <a:ext cx="0" cy="1022219"/>
          </a:xfrm>
          <a:prstGeom prst="line">
            <a:avLst/>
          </a:prstGeom>
          <a:ln w="28575">
            <a:solidFill>
              <a:srgbClr val="FF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8F661B00-A99F-6DA4-4343-B19C93D48E58}"/>
              </a:ext>
            </a:extLst>
          </p:cNvPr>
          <p:cNvGrpSpPr/>
          <p:nvPr/>
        </p:nvGrpSpPr>
        <p:grpSpPr>
          <a:xfrm>
            <a:off x="9007230" y="3973369"/>
            <a:ext cx="2482808" cy="934825"/>
            <a:chOff x="7108216" y="2222346"/>
            <a:chExt cx="2482808" cy="934825"/>
          </a:xfrm>
        </p:grpSpPr>
        <p:sp>
          <p:nvSpPr>
            <p:cNvPr id="23" name="左大括号 22">
              <a:extLst>
                <a:ext uri="{FF2B5EF4-FFF2-40B4-BE49-F238E27FC236}">
                  <a16:creationId xmlns:a16="http://schemas.microsoft.com/office/drawing/2014/main" id="{B3A3CB43-6E03-92DE-C1AC-A522C2BCC2E8}"/>
                </a:ext>
              </a:extLst>
            </p:cNvPr>
            <p:cNvSpPr/>
            <p:nvPr/>
          </p:nvSpPr>
          <p:spPr>
            <a:xfrm rot="5400000">
              <a:off x="7720216" y="2329171"/>
              <a:ext cx="216000" cy="1440000"/>
            </a:xfrm>
            <a:prstGeom prst="leftBrace">
              <a:avLst>
                <a:gd name="adj1" fmla="val 21700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130D8CE2-65E1-A870-D2D7-F4482ADF91F2}"/>
                </a:ext>
              </a:extLst>
            </p:cNvPr>
            <p:cNvGrpSpPr/>
            <p:nvPr/>
          </p:nvGrpSpPr>
          <p:grpSpPr>
            <a:xfrm>
              <a:off x="7253647" y="2222346"/>
              <a:ext cx="2337377" cy="783804"/>
              <a:chOff x="8681230" y="2419728"/>
              <a:chExt cx="2337377" cy="783804"/>
            </a:xfrm>
          </p:grpSpPr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2870C5DA-44D1-65C5-4E91-4CD412B4D42B}"/>
                  </a:ext>
                </a:extLst>
              </p:cNvPr>
              <p:cNvSpPr txBox="1"/>
              <p:nvPr/>
            </p:nvSpPr>
            <p:spPr>
              <a:xfrm>
                <a:off x="8681230" y="2630388"/>
                <a:ext cx="211117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latin typeface="+mn-lt"/>
                    <a:ea typeface="+mj-ea"/>
                  </a:rPr>
                  <a:t>比原来少的</a:t>
                </a:r>
                <a:endParaRPr lang="en-US" altLang="zh-CN" sz="2800" b="1" dirty="0">
                  <a:latin typeface="+mn-lt"/>
                  <a:ea typeface="+mj-ea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文本框 25">
                    <a:extLst>
                      <a:ext uri="{FF2B5EF4-FFF2-40B4-BE49-F238E27FC236}">
                        <a16:creationId xmlns:a16="http://schemas.microsoft.com/office/drawing/2014/main" id="{C8F5EAEA-7E32-3F32-BBFC-597947F4A024}"/>
                      </a:ext>
                    </a:extLst>
                  </p:cNvPr>
                  <p:cNvSpPr txBox="1"/>
                  <p:nvPr/>
                </p:nvSpPr>
                <p:spPr>
                  <a:xfrm>
                    <a:off x="10535162" y="2419728"/>
                    <a:ext cx="483445" cy="78380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lnSpc>
                        <a:spcPct val="120000"/>
                      </a:lnSpc>
                      <a:buFont typeface="Arial" panose="020B0604020202020204" pitchFamily="34" charset="0"/>
                      <a:defRPr sz="3400" b="1">
                        <a:latin typeface="Times New Roman" panose="02020603050405020304" pitchFamily="18" charset="0"/>
                        <a:ea typeface="黑体" panose="02010609060101010101" pitchFamily="49" charset="-122"/>
                      </a:defRPr>
                    </a:lvl1pPr>
                    <a:lvl2pPr marL="742950" indent="-285750"/>
                    <a:lvl3pPr marL="1143000" indent="-228600"/>
                    <a:lvl4pPr marL="1600200" indent="-228600"/>
                    <a:lvl5pPr marL="2057400" indent="-228600"/>
                    <a:lvl6pPr marL="2514600" indent="-228600"/>
                    <a:lvl7pPr marL="2971800" indent="-228600"/>
                    <a:lvl8pPr marL="3429000" indent="-228600"/>
                    <a:lvl9pPr marL="3886200" indent="-228600"/>
                  </a:lstStyle>
                  <a:p>
                    <a:pPr>
                      <a:lnSpc>
                        <a:spcPct val="100000"/>
                      </a:lnSpc>
                    </a:pPr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altLang="zh-CN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400" b="1" i="0" smtClean="0">
                                  <a:solidFill>
                                    <a:schemeClr val="tx1"/>
                                  </a:solidFill>
                                  <a:latin typeface="+mj-lt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400" b="1" i="0" smtClean="0">
                                  <a:solidFill>
                                    <a:schemeClr val="tx1"/>
                                  </a:solidFill>
                                  <a:latin typeface="+mj-lt"/>
                                </a:rPr>
                                <m:t>4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2400" dirty="0">
                      <a:solidFill>
                        <a:schemeClr val="tx1"/>
                      </a:solidFill>
                      <a:latin typeface="+mj-lt"/>
                    </a:endParaRPr>
                  </a:p>
                </p:txBody>
              </p:sp>
            </mc:Choice>
            <mc:Fallback xmlns="">
              <p:sp>
                <p:nvSpPr>
                  <p:cNvPr id="26" name="文本框 25">
                    <a:extLst>
                      <a:ext uri="{FF2B5EF4-FFF2-40B4-BE49-F238E27FC236}">
                        <a16:creationId xmlns:a16="http://schemas.microsoft.com/office/drawing/2014/main" id="{C8F5EAEA-7E32-3F32-BBFC-597947F4A02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535162" y="2419728"/>
                    <a:ext cx="483445" cy="783804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83505ED4-8FE6-4C6C-F5C8-F28D90C53C07}"/>
              </a:ext>
            </a:extLst>
          </p:cNvPr>
          <p:cNvGrpSpPr/>
          <p:nvPr/>
        </p:nvGrpSpPr>
        <p:grpSpPr>
          <a:xfrm>
            <a:off x="3436621" y="4730285"/>
            <a:ext cx="7009234" cy="1254755"/>
            <a:chOff x="1537607" y="2979262"/>
            <a:chExt cx="7009234" cy="1254755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18F3A9C4-CBEA-FD85-81D9-5FA5798FD90C}"/>
                </a:ext>
              </a:extLst>
            </p:cNvPr>
            <p:cNvSpPr txBox="1"/>
            <p:nvPr/>
          </p:nvSpPr>
          <p:spPr>
            <a:xfrm>
              <a:off x="1537607" y="2979262"/>
              <a:ext cx="147618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0070C0"/>
                  </a:solidFill>
                  <a:latin typeface="FZSSK--GBK1-0"/>
                </a:rPr>
                <a:t>现在</a:t>
              </a:r>
              <a:r>
                <a:rPr lang="zh-CN" altLang="en-US" sz="2800" b="1" i="0" u="none" strike="noStrike" baseline="0" dirty="0">
                  <a:solidFill>
                    <a:srgbClr val="0070C0"/>
                  </a:solidFill>
                  <a:latin typeface="FZSSK--GBK1-0"/>
                </a:rPr>
                <a:t>：</a:t>
              </a:r>
              <a:endParaRPr lang="zh-CN" altLang="en-US" sz="28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58D9FB9C-3774-36F1-EDCD-9EE050EAD424}"/>
                </a:ext>
              </a:extLst>
            </p:cNvPr>
            <p:cNvGrpSpPr/>
            <p:nvPr/>
          </p:nvGrpSpPr>
          <p:grpSpPr>
            <a:xfrm>
              <a:off x="2794777" y="3172412"/>
              <a:ext cx="5752064" cy="1061605"/>
              <a:chOff x="2794777" y="3172412"/>
              <a:chExt cx="5752064" cy="1061605"/>
            </a:xfrm>
          </p:grpSpPr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31C7124C-7475-2F4C-04A5-EEBA9DD98DCC}"/>
                  </a:ext>
                </a:extLst>
              </p:cNvPr>
              <p:cNvGrpSpPr/>
              <p:nvPr/>
            </p:nvGrpSpPr>
            <p:grpSpPr>
              <a:xfrm>
                <a:off x="2799184" y="3172412"/>
                <a:ext cx="5747657" cy="177282"/>
                <a:chOff x="2799184" y="3172412"/>
                <a:chExt cx="5747657" cy="177282"/>
              </a:xfrm>
            </p:grpSpPr>
            <p:cxnSp>
              <p:nvCxnSpPr>
                <p:cNvPr id="33" name="直接连接符 32">
                  <a:extLst>
                    <a:ext uri="{FF2B5EF4-FFF2-40B4-BE49-F238E27FC236}">
                      <a16:creationId xmlns:a16="http://schemas.microsoft.com/office/drawing/2014/main" id="{A4F790E2-5814-8447-F04E-EF8C1AB789CC}"/>
                    </a:ext>
                  </a:extLst>
                </p:cNvPr>
                <p:cNvCxnSpPr/>
                <p:nvPr/>
              </p:nvCxnSpPr>
              <p:spPr>
                <a:xfrm>
                  <a:off x="2799184" y="3340365"/>
                  <a:ext cx="4320000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接连接符 33">
                  <a:extLst>
                    <a:ext uri="{FF2B5EF4-FFF2-40B4-BE49-F238E27FC236}">
                      <a16:creationId xmlns:a16="http://schemas.microsoft.com/office/drawing/2014/main" id="{96596F6E-5470-E4A3-4745-5D146F42C9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99184" y="3172412"/>
                  <a:ext cx="0" cy="177282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接连接符 34">
                  <a:extLst>
                    <a:ext uri="{FF2B5EF4-FFF2-40B4-BE49-F238E27FC236}">
                      <a16:creationId xmlns:a16="http://schemas.microsoft.com/office/drawing/2014/main" id="{911D4AD4-785F-788B-BB11-4AA4D123E7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36098" y="3172412"/>
                  <a:ext cx="0" cy="177282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接连接符 35">
                  <a:extLst>
                    <a:ext uri="{FF2B5EF4-FFF2-40B4-BE49-F238E27FC236}">
                      <a16:creationId xmlns:a16="http://schemas.microsoft.com/office/drawing/2014/main" id="{BDD0D1B4-0154-D0F9-4744-96336EDDA1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673012" y="3172412"/>
                  <a:ext cx="0" cy="177282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接连接符 36">
                  <a:extLst>
                    <a:ext uri="{FF2B5EF4-FFF2-40B4-BE49-F238E27FC236}">
                      <a16:creationId xmlns:a16="http://schemas.microsoft.com/office/drawing/2014/main" id="{CDB394B5-F486-CA26-94AC-1DE67E42B0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09926" y="3172412"/>
                  <a:ext cx="0" cy="177282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接连接符 37">
                  <a:extLst>
                    <a:ext uri="{FF2B5EF4-FFF2-40B4-BE49-F238E27FC236}">
                      <a16:creationId xmlns:a16="http://schemas.microsoft.com/office/drawing/2014/main" id="{E26E5BD2-388E-94E8-68D0-F6EB16A4F0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546841" y="3172412"/>
                  <a:ext cx="0" cy="177282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>
                  <a:extLst>
                    <a:ext uri="{FF2B5EF4-FFF2-40B4-BE49-F238E27FC236}">
                      <a16:creationId xmlns:a16="http://schemas.microsoft.com/office/drawing/2014/main" id="{291F95A0-398D-E72D-0955-BF08344C37AE}"/>
                    </a:ext>
                  </a:extLst>
                </p:cNvPr>
                <p:cNvCxnSpPr/>
                <p:nvPr/>
              </p:nvCxnSpPr>
              <p:spPr>
                <a:xfrm>
                  <a:off x="7100596" y="3340365"/>
                  <a:ext cx="1440000" cy="0"/>
                </a:xfrm>
                <a:prstGeom prst="line">
                  <a:avLst/>
                </a:prstGeom>
                <a:ln w="38100"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E0A5A1D8-D9DD-86D3-B2D4-F159F79D8F54}"/>
                  </a:ext>
                </a:extLst>
              </p:cNvPr>
              <p:cNvSpPr txBox="1"/>
              <p:nvPr/>
            </p:nvSpPr>
            <p:spPr>
              <a:xfrm>
                <a:off x="4136056" y="3710797"/>
                <a:ext cx="162586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latin typeface="+mn-lt"/>
                    <a:ea typeface="+mj-ea"/>
                  </a:rPr>
                  <a:t>？</a:t>
                </a:r>
                <a:r>
                  <a:rPr lang="en-US" altLang="zh-CN" sz="2800" b="1" dirty="0">
                    <a:latin typeface="+mn-lt"/>
                    <a:ea typeface="+mj-ea"/>
                  </a:rPr>
                  <a:t>kg</a:t>
                </a:r>
              </a:p>
            </p:txBody>
          </p:sp>
          <p:sp>
            <p:nvSpPr>
              <p:cNvPr id="32" name="左大括号 31">
                <a:extLst>
                  <a:ext uri="{FF2B5EF4-FFF2-40B4-BE49-F238E27FC236}">
                    <a16:creationId xmlns:a16="http://schemas.microsoft.com/office/drawing/2014/main" id="{E98E0165-4878-31A5-CFE5-CC51DDA144F0}"/>
                  </a:ext>
                </a:extLst>
              </p:cNvPr>
              <p:cNvSpPr/>
              <p:nvPr/>
            </p:nvSpPr>
            <p:spPr>
              <a:xfrm rot="5400000" flipH="1" flipV="1">
                <a:off x="4846777" y="1390049"/>
                <a:ext cx="216000" cy="4320000"/>
              </a:xfrm>
              <a:prstGeom prst="leftBrace">
                <a:avLst>
                  <a:gd name="adj1" fmla="val 21700"/>
                  <a:gd name="adj2" fmla="val 50000"/>
                </a:avLst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0" name="矩形 39">
            <a:extLst>
              <a:ext uri="{FF2B5EF4-FFF2-40B4-BE49-F238E27FC236}">
                <a16:creationId xmlns:a16="http://schemas.microsoft.com/office/drawing/2014/main" id="{60A28B79-9CDB-57F2-9337-2089037E13E4}"/>
              </a:ext>
            </a:extLst>
          </p:cNvPr>
          <p:cNvSpPr/>
          <p:nvPr/>
        </p:nvSpPr>
        <p:spPr>
          <a:xfrm>
            <a:off x="9313561" y="5487137"/>
            <a:ext cx="2293719" cy="895292"/>
          </a:xfrm>
          <a:prstGeom prst="rect">
            <a:avLst/>
          </a:prstGeom>
          <a:solidFill>
            <a:srgbClr val="CFC1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怎么列式？</a:t>
            </a:r>
          </a:p>
        </p:txBody>
      </p:sp>
    </p:spTree>
    <p:extLst>
      <p:ext uri="{BB962C8B-B14F-4D97-AF65-F5344CB8AC3E}">
        <p14:creationId xmlns:p14="http://schemas.microsoft.com/office/powerpoint/2010/main" val="16716762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文本框 73">
            <a:extLst>
              <a:ext uri="{FF2B5EF4-FFF2-40B4-BE49-F238E27FC236}">
                <a16:creationId xmlns:a16="http://schemas.microsoft.com/office/drawing/2014/main" id="{8CDCEA7D-20EA-2399-A95B-25E35304B7F5}"/>
              </a:ext>
            </a:extLst>
          </p:cNvPr>
          <p:cNvSpPr txBox="1"/>
          <p:nvPr/>
        </p:nvSpPr>
        <p:spPr>
          <a:xfrm>
            <a:off x="434183" y="3394513"/>
            <a:ext cx="2677444" cy="1961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0000FF"/>
                </a:solidFill>
              </a:rPr>
              <a:t>方法一：先求现在每天比原来减少的质量，再求减少后的质量是多少。</a:t>
            </a:r>
            <a:endParaRPr lang="en-US" altLang="zh-CN" sz="3600" b="1" i="0" u="none" strike="noStrike" baseline="0" dirty="0">
              <a:solidFill>
                <a:srgbClr val="0000FF"/>
              </a:solidFill>
              <a:latin typeface="+mn-lt"/>
            </a:endParaRPr>
          </a:p>
        </p:txBody>
      </p:sp>
      <p:pic>
        <p:nvPicPr>
          <p:cNvPr id="83" name="图片 82">
            <a:extLst>
              <a:ext uri="{FF2B5EF4-FFF2-40B4-BE49-F238E27FC236}">
                <a16:creationId xmlns:a16="http://schemas.microsoft.com/office/drawing/2014/main" id="{30CA9DF9-826A-6B57-EFF6-DEE6E3F9A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136" y="190182"/>
            <a:ext cx="6686402" cy="2765394"/>
          </a:xfrm>
          <a:prstGeom prst="rect">
            <a:avLst/>
          </a:prstGeom>
        </p:spPr>
      </p:pic>
      <p:sp>
        <p:nvSpPr>
          <p:cNvPr id="90" name="矩形: 圆角 89">
            <a:extLst>
              <a:ext uri="{FF2B5EF4-FFF2-40B4-BE49-F238E27FC236}">
                <a16:creationId xmlns:a16="http://schemas.microsoft.com/office/drawing/2014/main" id="{9F1A98ED-DB96-2B78-07D4-F5E15D48CBA9}"/>
              </a:ext>
            </a:extLst>
          </p:cNvPr>
          <p:cNvSpPr/>
          <p:nvPr/>
        </p:nvSpPr>
        <p:spPr>
          <a:xfrm>
            <a:off x="317241" y="2960907"/>
            <a:ext cx="11551298" cy="3570522"/>
          </a:xfrm>
          <a:prstGeom prst="roundRect">
            <a:avLst>
              <a:gd name="adj" fmla="val 4149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2" name="直接连接符 91">
            <a:extLst>
              <a:ext uri="{FF2B5EF4-FFF2-40B4-BE49-F238E27FC236}">
                <a16:creationId xmlns:a16="http://schemas.microsoft.com/office/drawing/2014/main" id="{C1743C0C-80D5-F1BE-538D-9A7D450D62D3}"/>
              </a:ext>
            </a:extLst>
          </p:cNvPr>
          <p:cNvCxnSpPr>
            <a:cxnSpLocks/>
          </p:cNvCxnSpPr>
          <p:nvPr/>
        </p:nvCxnSpPr>
        <p:spPr>
          <a:xfrm>
            <a:off x="5866622" y="2971999"/>
            <a:ext cx="0" cy="2878295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文本框 93">
                <a:extLst>
                  <a:ext uri="{FF2B5EF4-FFF2-40B4-BE49-F238E27FC236}">
                    <a16:creationId xmlns:a16="http://schemas.microsoft.com/office/drawing/2014/main" id="{0775E10B-189B-9625-E669-F4672A82767D}"/>
                  </a:ext>
                </a:extLst>
              </p:cNvPr>
              <p:cNvSpPr txBox="1"/>
              <p:nvPr/>
            </p:nvSpPr>
            <p:spPr>
              <a:xfrm>
                <a:off x="3380441" y="3239248"/>
                <a:ext cx="2849485" cy="8989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100−100</m:t>
                      </m:r>
                      <m:r>
                        <m:rPr>
                          <m:nor/>
                        </m:rPr>
                        <a:rPr lang="en-US" altLang="zh-CN" sz="2800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94" name="文本框 93">
                <a:extLst>
                  <a:ext uri="{FF2B5EF4-FFF2-40B4-BE49-F238E27FC236}">
                    <a16:creationId xmlns:a16="http://schemas.microsoft.com/office/drawing/2014/main" id="{0775E10B-189B-9625-E669-F4672A8276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0441" y="3239248"/>
                <a:ext cx="2849485" cy="8989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文本框 94">
                <a:extLst>
                  <a:ext uri="{FF2B5EF4-FFF2-40B4-BE49-F238E27FC236}">
                    <a16:creationId xmlns:a16="http://schemas.microsoft.com/office/drawing/2014/main" id="{D54906AD-4C2F-5D3B-0826-931A83C0226E}"/>
                  </a:ext>
                </a:extLst>
              </p:cNvPr>
              <p:cNvSpPr txBox="1"/>
              <p:nvPr/>
            </p:nvSpPr>
            <p:spPr>
              <a:xfrm>
                <a:off x="3025288" y="4314901"/>
                <a:ext cx="284948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100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−25</m:t>
                      </m:r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95" name="文本框 94">
                <a:extLst>
                  <a:ext uri="{FF2B5EF4-FFF2-40B4-BE49-F238E27FC236}">
                    <a16:creationId xmlns:a16="http://schemas.microsoft.com/office/drawing/2014/main" id="{D54906AD-4C2F-5D3B-0826-931A83C022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5288" y="4314901"/>
                <a:ext cx="2849485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CA7A4E78-000B-0048-BA1F-C26616D01604}"/>
                  </a:ext>
                </a:extLst>
              </p:cNvPr>
              <p:cNvSpPr txBox="1"/>
              <p:nvPr/>
            </p:nvSpPr>
            <p:spPr>
              <a:xfrm>
                <a:off x="3025288" y="5014810"/>
                <a:ext cx="284948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75 </m:t>
                      </m:r>
                      <m:d>
                        <m:dPr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kg</m:t>
                          </m:r>
                        </m:e>
                      </m:d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CA7A4E78-000B-0048-BA1F-C26616D016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5288" y="5014810"/>
                <a:ext cx="2849485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" name="文本框 96">
            <a:extLst>
              <a:ext uri="{FF2B5EF4-FFF2-40B4-BE49-F238E27FC236}">
                <a16:creationId xmlns:a16="http://schemas.microsoft.com/office/drawing/2014/main" id="{AAA7A38F-8F7D-1529-7BD2-50D9EFC01C28}"/>
              </a:ext>
            </a:extLst>
          </p:cNvPr>
          <p:cNvSpPr txBox="1"/>
          <p:nvPr/>
        </p:nvSpPr>
        <p:spPr>
          <a:xfrm>
            <a:off x="5981630" y="3395347"/>
            <a:ext cx="3435362" cy="19595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>
                <a:solidFill>
                  <a:srgbClr val="0000FF"/>
                </a:solidFill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方法二：先求现在每天厨余垃圾是原来的几分之几，再求现在每天的厨余垃圾的质量。</a:t>
            </a:r>
            <a:endParaRPr lang="en-US" alt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F5E9F40A-F82F-7290-64B2-BF3D58C9E2E6}"/>
                  </a:ext>
                </a:extLst>
              </p:cNvPr>
              <p:cNvSpPr txBox="1"/>
              <p:nvPr/>
            </p:nvSpPr>
            <p:spPr>
              <a:xfrm>
                <a:off x="9544740" y="2960907"/>
                <a:ext cx="2234567" cy="1060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100</m:t>
                      </m:r>
                      <m:r>
                        <m:rPr>
                          <m:nor/>
                        </m:rPr>
                        <a:rPr lang="en-US" altLang="zh-CN" sz="2800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F5E9F40A-F82F-7290-64B2-BF3D58C9E2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4740" y="2960907"/>
                <a:ext cx="2234567" cy="10604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E665E401-15CB-12A6-72E1-9A932AD9BC80}"/>
                  </a:ext>
                </a:extLst>
              </p:cNvPr>
              <p:cNvSpPr txBox="1"/>
              <p:nvPr/>
            </p:nvSpPr>
            <p:spPr>
              <a:xfrm>
                <a:off x="9293126" y="4106902"/>
                <a:ext cx="2464691" cy="8989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100</m:t>
                      </m:r>
                      <m:r>
                        <m:rPr>
                          <m:nor/>
                        </m:rPr>
                        <a:rPr lang="en-US" altLang="zh-CN" sz="2800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E665E401-15CB-12A6-72E1-9A932AD9BC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3126" y="4106902"/>
                <a:ext cx="2464691" cy="89896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文本框 99">
                <a:extLst>
                  <a:ext uri="{FF2B5EF4-FFF2-40B4-BE49-F238E27FC236}">
                    <a16:creationId xmlns:a16="http://schemas.microsoft.com/office/drawing/2014/main" id="{29E9A6E9-579E-1328-B37F-3DD1E4873924}"/>
                  </a:ext>
                </a:extLst>
              </p:cNvPr>
              <p:cNvSpPr txBox="1"/>
              <p:nvPr/>
            </p:nvSpPr>
            <p:spPr>
              <a:xfrm>
                <a:off x="9293126" y="5184686"/>
                <a:ext cx="2388801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75 </m:t>
                      </m:r>
                      <m:d>
                        <m:dPr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kg</m:t>
                          </m:r>
                        </m:e>
                      </m:d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00" name="文本框 99">
                <a:extLst>
                  <a:ext uri="{FF2B5EF4-FFF2-40B4-BE49-F238E27FC236}">
                    <a16:creationId xmlns:a16="http://schemas.microsoft.com/office/drawing/2014/main" id="{29E9A6E9-579E-1328-B37F-3DD1E48739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3126" y="5184686"/>
                <a:ext cx="2388801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文本框 100">
            <a:extLst>
              <a:ext uri="{FF2B5EF4-FFF2-40B4-BE49-F238E27FC236}">
                <a16:creationId xmlns:a16="http://schemas.microsoft.com/office/drawing/2014/main" id="{69C81730-3F45-EC2D-927A-89875DEDF2A9}"/>
              </a:ext>
            </a:extLst>
          </p:cNvPr>
          <p:cNvSpPr txBox="1"/>
          <p:nvPr/>
        </p:nvSpPr>
        <p:spPr>
          <a:xfrm>
            <a:off x="1994419" y="5874835"/>
            <a:ext cx="884775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0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答：现在这家餐馆每天的厨余垃圾大约是 </a:t>
            </a:r>
            <a:r>
              <a:rPr lang="en-US" altLang="zh-CN" sz="30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75 kg</a:t>
            </a:r>
            <a:r>
              <a:rPr lang="zh-CN" altLang="en-US" sz="30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。</a:t>
            </a:r>
            <a:endParaRPr lang="zh-CN" altLang="en-US" sz="30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075113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>
            <a:extLst>
              <a:ext uri="{FF2B5EF4-FFF2-40B4-BE49-F238E27FC236}">
                <a16:creationId xmlns:a16="http://schemas.microsoft.com/office/drawing/2014/main" id="{AB0666C7-1DD5-D3EC-6D5E-1DF109CFAFFF}"/>
              </a:ext>
            </a:extLst>
          </p:cNvPr>
          <p:cNvGrpSpPr/>
          <p:nvPr/>
        </p:nvGrpSpPr>
        <p:grpSpPr>
          <a:xfrm>
            <a:off x="317241" y="450978"/>
            <a:ext cx="11681927" cy="2889387"/>
            <a:chOff x="317241" y="394992"/>
            <a:chExt cx="11681927" cy="2889387"/>
          </a:xfrm>
        </p:grpSpPr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62BDC716-79DA-035B-9569-4ADCFD5E1BEA}"/>
                </a:ext>
              </a:extLst>
            </p:cNvPr>
            <p:cNvSpPr/>
            <p:nvPr/>
          </p:nvSpPr>
          <p:spPr>
            <a:xfrm>
              <a:off x="317241" y="394992"/>
              <a:ext cx="11551298" cy="2889387"/>
            </a:xfrm>
            <a:prstGeom prst="roundRect">
              <a:avLst>
                <a:gd name="adj" fmla="val 4149"/>
              </a:avLst>
            </a:prstGeom>
            <a:solidFill>
              <a:schemeClr val="bg1"/>
            </a:solidFill>
            <a:ln w="19050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64CAE16-F4B3-F115-E216-D65838CFA279}"/>
                </a:ext>
              </a:extLst>
            </p:cNvPr>
            <p:cNvSpPr txBox="1"/>
            <p:nvPr/>
          </p:nvSpPr>
          <p:spPr>
            <a:xfrm>
              <a:off x="434183" y="828598"/>
              <a:ext cx="2677444" cy="19612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solidFill>
                    <a:srgbClr val="0000FF"/>
                  </a:solidFill>
                </a:rPr>
                <a:t>方法一：先求现在每天比原来减少的质量，再求减少后的质量是多少。</a:t>
              </a:r>
              <a:endParaRPr lang="en-US" altLang="zh-CN" sz="3600" b="1" i="0" u="none" strike="noStrike" baseline="0" dirty="0">
                <a:solidFill>
                  <a:srgbClr val="0000FF"/>
                </a:solidFill>
                <a:latin typeface="+mn-lt"/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8FBF64E8-7FF5-E42E-3D87-081C540224E8}"/>
                </a:ext>
              </a:extLst>
            </p:cNvPr>
            <p:cNvCxnSpPr>
              <a:cxnSpLocks/>
            </p:cNvCxnSpPr>
            <p:nvPr/>
          </p:nvCxnSpPr>
          <p:spPr>
            <a:xfrm>
              <a:off x="5866622" y="406084"/>
              <a:ext cx="0" cy="2878295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0CDF63AD-16C0-113A-E9BA-C25E38442D7D}"/>
                    </a:ext>
                  </a:extLst>
                </p:cNvPr>
                <p:cNvSpPr txBox="1"/>
                <p:nvPr/>
              </p:nvSpPr>
              <p:spPr>
                <a:xfrm>
                  <a:off x="3464755" y="673333"/>
                  <a:ext cx="2849485" cy="8989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zh-CN" sz="2800" b="1" i="0" smtClean="0">
                            <a:solidFill>
                              <a:srgbClr val="FF0000"/>
                            </a:solidFill>
                            <a:latin typeface="+mj-lt"/>
                          </a:rPr>
                          <m:t>100−100</m:t>
                        </m:r>
                        <m:r>
                          <m:rPr>
                            <m:nor/>
                          </m:rPr>
                          <a:rPr lang="en-US" altLang="zh-CN" sz="2800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zh-CN" altLang="en-US" sz="2800" dirty="0">
                    <a:solidFill>
                      <a:srgbClr val="FF000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0CDF63AD-16C0-113A-E9BA-C25E38442D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4755" y="673333"/>
                  <a:ext cx="2849485" cy="898964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F908F641-5F2F-D78A-2F17-F43ACDDD3AC7}"/>
                    </a:ext>
                  </a:extLst>
                </p:cNvPr>
                <p:cNvSpPr txBox="1"/>
                <p:nvPr/>
              </p:nvSpPr>
              <p:spPr>
                <a:xfrm>
                  <a:off x="3150807" y="1748986"/>
                  <a:ext cx="2849485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 altLang="zh-CN" sz="2800" b="1" i="0" smtClean="0">
                            <a:solidFill>
                              <a:srgbClr val="FF0000"/>
                            </a:solidFill>
                            <a:latin typeface="+mj-lt"/>
                          </a:rPr>
                          <m:t>100</m:t>
                        </m:r>
                        <m:r>
                          <m:rPr>
                            <m:nor/>
                          </m:rPr>
                          <a:rPr lang="en-US" altLang="zh-CN" sz="28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−25</m:t>
                        </m:r>
                      </m:oMath>
                    </m:oMathPara>
                  </a14:m>
                  <a:endParaRPr lang="zh-CN" altLang="en-US" sz="2800" dirty="0">
                    <a:solidFill>
                      <a:srgbClr val="FF000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F908F641-5F2F-D78A-2F17-F43ACDDD3A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50807" y="1748986"/>
                  <a:ext cx="2849485" cy="52322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C99B71FF-7037-1FB1-08E6-2F9C20108023}"/>
                    </a:ext>
                  </a:extLst>
                </p:cNvPr>
                <p:cNvSpPr txBox="1"/>
                <p:nvPr/>
              </p:nvSpPr>
              <p:spPr>
                <a:xfrm>
                  <a:off x="3150807" y="2448895"/>
                  <a:ext cx="2849485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 altLang="zh-CN" sz="28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75 </m:t>
                        </m:r>
                        <m:d>
                          <m:dPr>
                            <m:ctrlPr>
                              <a:rPr lang="en-US" altLang="zh-CN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kg</m:t>
                            </m:r>
                          </m:e>
                        </m:d>
                      </m:oMath>
                    </m:oMathPara>
                  </a14:m>
                  <a:endParaRPr lang="zh-CN" altLang="en-US" sz="2800" dirty="0">
                    <a:solidFill>
                      <a:srgbClr val="FF000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C99B71FF-7037-1FB1-08E6-2F9C2010802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50807" y="2448895"/>
                  <a:ext cx="2849485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F3E033A0-0DF5-6AE0-0B70-90D0DD9CE5C2}"/>
                </a:ext>
              </a:extLst>
            </p:cNvPr>
            <p:cNvSpPr txBox="1"/>
            <p:nvPr/>
          </p:nvSpPr>
          <p:spPr>
            <a:xfrm>
              <a:off x="5981630" y="829432"/>
              <a:ext cx="3435362" cy="19595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 b="1">
                  <a:solidFill>
                    <a:srgbClr val="0000FF"/>
                  </a:solidFill>
                </a:defRPr>
              </a:lvl1pPr>
            </a:lstStyle>
            <a:p>
              <a:pPr>
                <a:lnSpc>
                  <a:spcPct val="130000"/>
                </a:lnSpc>
              </a:pPr>
              <a:r>
                <a:rPr lang="zh-CN" altLang="en-US" dirty="0"/>
                <a:t>方法二：先求现在每天厨余垃圾是原来的几分之几，再求现在每天的厨余垃圾的质量。</a:t>
              </a:r>
              <a:endParaRPr lang="en-US" altLang="zh-CN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59496812-3EEB-08CE-DDAF-F7A40C3900B2}"/>
                    </a:ext>
                  </a:extLst>
                </p:cNvPr>
                <p:cNvSpPr txBox="1"/>
                <p:nvPr/>
              </p:nvSpPr>
              <p:spPr>
                <a:xfrm>
                  <a:off x="9293126" y="394992"/>
                  <a:ext cx="2706042" cy="10604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zh-CN" sz="2800" b="1" i="0" smtClean="0">
                            <a:solidFill>
                              <a:srgbClr val="FF0000"/>
                            </a:solidFill>
                            <a:latin typeface="+mj-lt"/>
                          </a:rPr>
                          <m:t>100</m:t>
                        </m:r>
                        <m:r>
                          <m:rPr>
                            <m:nor/>
                          </m:rPr>
                          <a:rPr lang="en-US" altLang="zh-CN" sz="2800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ctrlPr>
                              <a:rPr lang="en-US" altLang="zh-CN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lang="en-US" altLang="zh-CN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lang="en-US" altLang="zh-CN" sz="2800" i="0">
                                    <a:solidFill>
                                      <a:srgbClr val="FF0000"/>
                                    </a:solidFill>
                                    <a:latin typeface="+mj-lt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lang="en-US" altLang="zh-CN" sz="2800" i="0">
                                    <a:solidFill>
                                      <a:srgbClr val="FF0000"/>
                                    </a:solidFill>
                                    <a:latin typeface="+mj-lt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oMath>
                    </m:oMathPara>
                  </a14:m>
                  <a:endParaRPr lang="zh-CN" altLang="en-US" sz="2800" dirty="0">
                    <a:solidFill>
                      <a:srgbClr val="FF000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59496812-3EEB-08CE-DDAF-F7A40C3900B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3126" y="394992"/>
                  <a:ext cx="2706042" cy="106048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2410B1D5-0A5A-F169-D201-5F0FAED1DB43}"/>
                    </a:ext>
                  </a:extLst>
                </p:cNvPr>
                <p:cNvSpPr txBox="1"/>
                <p:nvPr/>
              </p:nvSpPr>
              <p:spPr>
                <a:xfrm>
                  <a:off x="9293126" y="1540987"/>
                  <a:ext cx="2464691" cy="8989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 altLang="zh-CN" sz="2800" b="1" i="0" smtClean="0">
                            <a:solidFill>
                              <a:srgbClr val="FF0000"/>
                            </a:solidFill>
                            <a:latin typeface="+mj-lt"/>
                          </a:rPr>
                          <m:t>100</m:t>
                        </m:r>
                        <m:r>
                          <m:rPr>
                            <m:nor/>
                          </m:rPr>
                          <a:rPr lang="en-US" altLang="zh-CN" sz="2800" i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zh-CN" altLang="en-US" sz="2800" dirty="0">
                    <a:solidFill>
                      <a:srgbClr val="FF000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2410B1D5-0A5A-F169-D201-5F0FAED1DB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3126" y="1540987"/>
                  <a:ext cx="2464691" cy="89896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CFBC2814-4B55-C5BF-12E2-3990CFC3F588}"/>
                    </a:ext>
                  </a:extLst>
                </p:cNvPr>
                <p:cNvSpPr txBox="1"/>
                <p:nvPr/>
              </p:nvSpPr>
              <p:spPr>
                <a:xfrm>
                  <a:off x="9293126" y="2618771"/>
                  <a:ext cx="2388801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CN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 altLang="zh-CN" sz="28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75 </m:t>
                        </m:r>
                        <m:d>
                          <m:dPr>
                            <m:ctrlPr>
                              <a:rPr lang="en-US" altLang="zh-CN" sz="28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kg</m:t>
                            </m:r>
                          </m:e>
                        </m:d>
                      </m:oMath>
                    </m:oMathPara>
                  </a14:m>
                  <a:endParaRPr lang="zh-CN" altLang="en-US" sz="2800" dirty="0">
                    <a:solidFill>
                      <a:srgbClr val="FF000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CFBC2814-4B55-C5BF-12E2-3990CFC3F5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3126" y="2618771"/>
                  <a:ext cx="2388801" cy="52322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E65555A1-8D1A-2824-EE3C-74467B5D214C}"/>
              </a:ext>
            </a:extLst>
          </p:cNvPr>
          <p:cNvSpPr txBox="1"/>
          <p:nvPr/>
        </p:nvSpPr>
        <p:spPr>
          <a:xfrm>
            <a:off x="957000" y="3551628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0" u="none" strike="noStrike" baseline="0" dirty="0">
                <a:latin typeface="+mn-ea"/>
                <a:ea typeface="+mn-ea"/>
              </a:rPr>
              <a:t>这两种方法有什么异同？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15D0325-571D-C769-6996-D7D96BAB2A3D}"/>
              </a:ext>
            </a:extLst>
          </p:cNvPr>
          <p:cNvSpPr txBox="1"/>
          <p:nvPr/>
        </p:nvSpPr>
        <p:spPr>
          <a:xfrm>
            <a:off x="957000" y="4302033"/>
            <a:ext cx="1034176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3000" b="1" i="0" u="none" strike="noStrike" baseline="0" dirty="0">
                <a:latin typeface="+mn-lt"/>
                <a:ea typeface="楷体" panose="02010609060101010101" pitchFamily="49" charset="-122"/>
              </a:rPr>
              <a:t>相同点：都是把原来每天的厨余垃圾的质量看作单位“</a:t>
            </a:r>
            <a:r>
              <a:rPr lang="en-US" altLang="zh-CN" sz="3000" b="1" i="0" u="none" strike="noStrike" baseline="0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000" b="1" i="0" u="none" strike="noStrike" baseline="0" dirty="0">
                <a:latin typeface="+mn-lt"/>
                <a:ea typeface="楷体" panose="02010609060101010101" pitchFamily="49" charset="-122"/>
              </a:rPr>
              <a:t>”。</a:t>
            </a:r>
            <a:endParaRPr lang="zh-CN" altLang="en-US" sz="3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B868871-A968-C8F4-8185-28A2E962C45B}"/>
              </a:ext>
            </a:extLst>
          </p:cNvPr>
          <p:cNvSpPr txBox="1"/>
          <p:nvPr/>
        </p:nvSpPr>
        <p:spPr>
          <a:xfrm>
            <a:off x="957000" y="5021662"/>
            <a:ext cx="10341768" cy="1228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不同点：第一种方法是先求出现在每天比原来减少的质量，第二种方法是先求出现在每天厨余垃圾是原来的几分之几。</a:t>
            </a:r>
          </a:p>
        </p:txBody>
      </p:sp>
    </p:spTree>
    <p:extLst>
      <p:ext uri="{BB962C8B-B14F-4D97-AF65-F5344CB8AC3E}">
        <p14:creationId xmlns:p14="http://schemas.microsoft.com/office/powerpoint/2010/main" val="16737256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:a16="http://schemas.microsoft.com/office/drawing/2014/main" id="{33F9B25A-A45F-3F7E-84FA-59EF740C30EB}"/>
              </a:ext>
            </a:extLst>
          </p:cNvPr>
          <p:cNvSpPr txBox="1"/>
          <p:nvPr/>
        </p:nvSpPr>
        <p:spPr>
          <a:xfrm>
            <a:off x="653145" y="1279636"/>
            <a:ext cx="9955764" cy="1562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50000"/>
              </a:lnSpc>
            </a:pPr>
            <a:r>
              <a:rPr lang="zh-CN" altLang="en-US" dirty="0"/>
              <a:t>  已知单位“</a:t>
            </a:r>
            <a:r>
              <a:rPr lang="en-US" altLang="zh-CN" dirty="0"/>
              <a:t>1</a:t>
            </a:r>
            <a:r>
              <a:rPr lang="zh-CN" altLang="en-US" dirty="0"/>
              <a:t>”的量和一个量比单位“</a:t>
            </a:r>
            <a:r>
              <a:rPr lang="en-US" altLang="zh-CN" dirty="0"/>
              <a:t>1</a:t>
            </a:r>
            <a:r>
              <a:rPr lang="zh-CN" altLang="en-US" dirty="0"/>
              <a:t>”的量多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（或少）几分之几，求这个量的解题方法：</a:t>
            </a:r>
          </a:p>
        </p:txBody>
      </p:sp>
      <p:sp>
        <p:nvSpPr>
          <p:cNvPr id="27" name="箭头: 五边形 26">
            <a:extLst>
              <a:ext uri="{FF2B5EF4-FFF2-40B4-BE49-F238E27FC236}">
                <a16:creationId xmlns:a16="http://schemas.microsoft.com/office/drawing/2014/main" id="{784B49B7-D6C9-8A8D-2E2A-08AABD0D6220}"/>
              </a:ext>
            </a:extLst>
          </p:cNvPr>
          <p:cNvSpPr/>
          <p:nvPr/>
        </p:nvSpPr>
        <p:spPr>
          <a:xfrm>
            <a:off x="634482" y="522514"/>
            <a:ext cx="2124000" cy="720000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2A8124A-824E-9A1F-BD1E-C6C6E1B768DC}"/>
              </a:ext>
            </a:extLst>
          </p:cNvPr>
          <p:cNvSpPr txBox="1"/>
          <p:nvPr/>
        </p:nvSpPr>
        <p:spPr>
          <a:xfrm>
            <a:off x="895737" y="2901893"/>
            <a:ext cx="10114387" cy="1389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000" b="1" dirty="0">
                <a:latin typeface="+mn-lt"/>
                <a:ea typeface="楷体" panose="02010609060101010101" pitchFamily="49" charset="-122"/>
              </a:rPr>
              <a:t>方法一：单位“</a:t>
            </a:r>
            <a:r>
              <a:rPr lang="en-US" altLang="zh-CN" sz="30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000" b="1" dirty="0">
                <a:latin typeface="+mn-lt"/>
                <a:ea typeface="楷体" panose="02010609060101010101" pitchFamily="49" charset="-122"/>
              </a:rPr>
              <a:t>”的量</a:t>
            </a:r>
            <a:r>
              <a:rPr lang="en-US" altLang="zh-CN" sz="3000" b="1" dirty="0">
                <a:latin typeface="+mn-lt"/>
                <a:ea typeface="楷体" panose="02010609060101010101" pitchFamily="49" charset="-122"/>
              </a:rPr>
              <a:t>±</a:t>
            </a:r>
            <a:r>
              <a:rPr lang="zh-CN" altLang="en-US" sz="3000" b="1" dirty="0">
                <a:latin typeface="+mn-lt"/>
                <a:ea typeface="楷体" panose="02010609060101010101" pitchFamily="49" charset="-122"/>
              </a:rPr>
              <a:t>单位“</a:t>
            </a:r>
            <a:r>
              <a:rPr lang="en-US" altLang="zh-CN" sz="30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000" b="1" dirty="0">
                <a:latin typeface="+mn-lt"/>
                <a:ea typeface="楷体" panose="02010609060101010101" pitchFamily="49" charset="-122"/>
              </a:rPr>
              <a:t>”的量</a:t>
            </a:r>
            <a:r>
              <a:rPr lang="en-US" altLang="zh-CN" sz="3000" b="1" dirty="0">
                <a:latin typeface="+mn-lt"/>
                <a:ea typeface="楷体" panose="02010609060101010101" pitchFamily="49" charset="-122"/>
              </a:rPr>
              <a:t>×</a:t>
            </a:r>
            <a:r>
              <a:rPr lang="zh-CN" altLang="en-US" sz="3000" b="1" dirty="0">
                <a:latin typeface="+mn-lt"/>
                <a:ea typeface="楷体" panose="02010609060101010101" pitchFamily="49" charset="-122"/>
              </a:rPr>
              <a:t>比单位“</a:t>
            </a:r>
            <a:r>
              <a:rPr lang="en-US" altLang="zh-CN" sz="30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000" b="1" dirty="0">
                <a:latin typeface="+mn-lt"/>
                <a:ea typeface="楷体" panose="02010609060101010101" pitchFamily="49" charset="-122"/>
              </a:rPr>
              <a:t>”的</a:t>
            </a:r>
            <a:endParaRPr lang="en-US" altLang="zh-CN" sz="3000" b="1" dirty="0"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000" b="1" dirty="0">
                <a:latin typeface="+mn-lt"/>
                <a:ea typeface="楷体" panose="02010609060101010101" pitchFamily="49" charset="-122"/>
              </a:rPr>
              <a:t>量多（或少）的几分之几 </a:t>
            </a:r>
            <a:r>
              <a:rPr lang="en-US" altLang="zh-CN" sz="3000" b="1" dirty="0">
                <a:latin typeface="+mn-lt"/>
                <a:ea typeface="楷体" panose="02010609060101010101" pitchFamily="49" charset="-122"/>
              </a:rPr>
              <a:t>= </a:t>
            </a:r>
            <a:r>
              <a:rPr lang="zh-CN" altLang="en-US" sz="3000" b="1" dirty="0">
                <a:latin typeface="+mn-lt"/>
                <a:ea typeface="楷体" panose="02010609060101010101" pitchFamily="49" charset="-122"/>
              </a:rPr>
              <a:t>所求的量。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5D6C2AA-04D3-EB4D-024D-C74C92D02F67}"/>
              </a:ext>
            </a:extLst>
          </p:cNvPr>
          <p:cNvSpPr txBox="1"/>
          <p:nvPr/>
        </p:nvSpPr>
        <p:spPr>
          <a:xfrm>
            <a:off x="905068" y="4402351"/>
            <a:ext cx="10431627" cy="1389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000" b="1" dirty="0">
                <a:latin typeface="+mn-lt"/>
                <a:ea typeface="楷体" panose="02010609060101010101" pitchFamily="49" charset="-122"/>
              </a:rPr>
              <a:t>方法二：单位“</a:t>
            </a:r>
            <a:r>
              <a:rPr lang="en-US" altLang="zh-CN" sz="30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000" b="1" dirty="0">
                <a:latin typeface="+mn-lt"/>
                <a:ea typeface="楷体" panose="02010609060101010101" pitchFamily="49" charset="-122"/>
              </a:rPr>
              <a:t>”的量</a:t>
            </a:r>
            <a:r>
              <a:rPr lang="en-US" altLang="zh-CN" sz="3000" b="1" dirty="0">
                <a:latin typeface="+mn-lt"/>
                <a:ea typeface="楷体" panose="02010609060101010101" pitchFamily="49" charset="-122"/>
              </a:rPr>
              <a:t>×</a:t>
            </a:r>
            <a:r>
              <a:rPr lang="zh-CN" altLang="en-US" sz="3000" b="1" dirty="0">
                <a:latin typeface="+mn-lt"/>
                <a:ea typeface="楷体" panose="02010609060101010101" pitchFamily="49" charset="-122"/>
              </a:rPr>
              <a:t>［</a:t>
            </a:r>
            <a:r>
              <a:rPr lang="en-US" altLang="zh-CN" sz="3000" b="1" dirty="0">
                <a:latin typeface="+mn-lt"/>
                <a:ea typeface="楷体" panose="02010609060101010101" pitchFamily="49" charset="-122"/>
              </a:rPr>
              <a:t>1±</a:t>
            </a:r>
            <a:r>
              <a:rPr lang="zh-CN" altLang="en-US" sz="3000" b="1" dirty="0">
                <a:latin typeface="+mn-lt"/>
                <a:ea typeface="楷体" panose="02010609060101010101" pitchFamily="49" charset="-122"/>
              </a:rPr>
              <a:t>比单位“</a:t>
            </a:r>
            <a:r>
              <a:rPr lang="en-US" altLang="zh-CN" sz="30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000" b="1" dirty="0">
                <a:latin typeface="+mn-lt"/>
                <a:ea typeface="楷体" panose="02010609060101010101" pitchFamily="49" charset="-122"/>
              </a:rPr>
              <a:t>”的量多（或少）</a:t>
            </a:r>
            <a:endParaRPr lang="en-US" altLang="zh-CN" sz="3000" b="1" dirty="0"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000" b="1" dirty="0">
                <a:latin typeface="+mn-lt"/>
                <a:ea typeface="楷体" panose="02010609060101010101" pitchFamily="49" charset="-122"/>
              </a:rPr>
              <a:t>的几分之几］</a:t>
            </a:r>
            <a:r>
              <a:rPr lang="en-US" altLang="zh-CN" sz="3000" b="1" dirty="0">
                <a:latin typeface="+mn-lt"/>
                <a:ea typeface="楷体" panose="02010609060101010101" pitchFamily="49" charset="-122"/>
              </a:rPr>
              <a:t>= </a:t>
            </a:r>
            <a:r>
              <a:rPr lang="zh-CN" altLang="en-US" sz="3000" b="1" dirty="0">
                <a:latin typeface="+mn-lt"/>
                <a:ea typeface="楷体" panose="02010609060101010101" pitchFamily="49" charset="-122"/>
              </a:rPr>
              <a:t>所求的量。</a:t>
            </a:r>
          </a:p>
        </p:txBody>
      </p:sp>
    </p:spTree>
    <p:extLst>
      <p:ext uri="{BB962C8B-B14F-4D97-AF65-F5344CB8AC3E}">
        <p14:creationId xmlns:p14="http://schemas.microsoft.com/office/powerpoint/2010/main" val="2441893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CE35755-FB6B-E5A2-1ACF-D5B16C4FA5B5}"/>
              </a:ext>
            </a:extLst>
          </p:cNvPr>
          <p:cNvSpPr txBox="1"/>
          <p:nvPr/>
        </p:nvSpPr>
        <p:spPr>
          <a:xfrm>
            <a:off x="6574607" y="868300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28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92DEA1D-0542-04B4-28E6-2197BEC20E52}"/>
              </a:ext>
            </a:extLst>
          </p:cNvPr>
          <p:cNvSpPr txBox="1"/>
          <p:nvPr/>
        </p:nvSpPr>
        <p:spPr>
          <a:xfrm>
            <a:off x="520179" y="1076500"/>
            <a:ext cx="11208401" cy="23278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40000"/>
              </a:lnSpc>
            </a:pPr>
            <a:r>
              <a:rPr lang="zh-CN" altLang="en-US" sz="3600" dirty="0"/>
              <a:t>       人的心脏每分钟跳动的次数因年龄而不同。青少年每分钟心脏跳动约 </a:t>
            </a:r>
            <a:r>
              <a:rPr lang="en-US" altLang="zh-CN" sz="3600" dirty="0"/>
              <a:t>75 </a:t>
            </a:r>
            <a:r>
              <a:rPr lang="zh-CN" altLang="en-US" sz="3600" dirty="0"/>
              <a:t>次，婴儿每分钟心脏跳动的次数比青少年多    。婴儿每分钟心脏跳动约多少次？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8509D06-5FA5-F132-A58A-F1558F0333BA}"/>
                  </a:ext>
                </a:extLst>
              </p:cNvPr>
              <p:cNvSpPr txBox="1"/>
              <p:nvPr/>
            </p:nvSpPr>
            <p:spPr bwMode="auto">
              <a:xfrm>
                <a:off x="2914546" y="2567822"/>
                <a:ext cx="513183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8509D06-5FA5-F132-A58A-F1558F033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4546" y="2567822"/>
                <a:ext cx="513183" cy="9002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等腰三角形 13">
            <a:extLst>
              <a:ext uri="{FF2B5EF4-FFF2-40B4-BE49-F238E27FC236}">
                <a16:creationId xmlns:a16="http://schemas.microsoft.com/office/drawing/2014/main" id="{D3586B22-1BD5-C5DB-A103-353C62FFAAA3}"/>
              </a:ext>
            </a:extLst>
          </p:cNvPr>
          <p:cNvSpPr/>
          <p:nvPr/>
        </p:nvSpPr>
        <p:spPr>
          <a:xfrm>
            <a:off x="647306" y="3375544"/>
            <a:ext cx="305914" cy="263719"/>
          </a:xfrm>
          <a:prstGeom prst="triangle">
            <a:avLst/>
          </a:prstGeom>
          <a:solidFill>
            <a:srgbClr val="FF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ECB0B37E-5AC9-150A-641E-851AC150B777}"/>
              </a:ext>
            </a:extLst>
          </p:cNvPr>
          <p:cNvSpPr/>
          <p:nvPr/>
        </p:nvSpPr>
        <p:spPr>
          <a:xfrm>
            <a:off x="1101135" y="3346800"/>
            <a:ext cx="1332000" cy="109745"/>
          </a:xfrm>
          <a:custGeom>
            <a:avLst/>
            <a:gdLst>
              <a:gd name="csX0" fmla="*/ 0 w 2596896"/>
              <a:gd name="csY0" fmla="*/ 36585 h 109745"/>
              <a:gd name="csX1" fmla="*/ 103632 w 2596896"/>
              <a:gd name="csY1" fmla="*/ 12201 h 109745"/>
              <a:gd name="csX2" fmla="*/ 262128 w 2596896"/>
              <a:gd name="csY2" fmla="*/ 91449 h 109745"/>
              <a:gd name="csX3" fmla="*/ 451104 w 2596896"/>
              <a:gd name="csY3" fmla="*/ 12201 h 109745"/>
              <a:gd name="csX4" fmla="*/ 627888 w 2596896"/>
              <a:gd name="csY4" fmla="*/ 109737 h 109745"/>
              <a:gd name="csX5" fmla="*/ 804672 w 2596896"/>
              <a:gd name="csY5" fmla="*/ 18297 h 109745"/>
              <a:gd name="csX6" fmla="*/ 999744 w 2596896"/>
              <a:gd name="csY6" fmla="*/ 97545 h 109745"/>
              <a:gd name="csX7" fmla="*/ 1176528 w 2596896"/>
              <a:gd name="csY7" fmla="*/ 18297 h 109745"/>
              <a:gd name="csX8" fmla="*/ 1365504 w 2596896"/>
              <a:gd name="csY8" fmla="*/ 109737 h 109745"/>
              <a:gd name="csX9" fmla="*/ 1566672 w 2596896"/>
              <a:gd name="csY9" fmla="*/ 12201 h 109745"/>
              <a:gd name="csX10" fmla="*/ 1719072 w 2596896"/>
              <a:gd name="csY10" fmla="*/ 85353 h 109745"/>
              <a:gd name="csX11" fmla="*/ 1944624 w 2596896"/>
              <a:gd name="csY11" fmla="*/ 9 h 109745"/>
              <a:gd name="csX12" fmla="*/ 2109216 w 2596896"/>
              <a:gd name="csY12" fmla="*/ 91449 h 109745"/>
              <a:gd name="csX13" fmla="*/ 2279904 w 2596896"/>
              <a:gd name="csY13" fmla="*/ 6105 h 109745"/>
              <a:gd name="csX14" fmla="*/ 2481072 w 2596896"/>
              <a:gd name="csY14" fmla="*/ 91449 h 109745"/>
              <a:gd name="csX15" fmla="*/ 2596896 w 2596896"/>
              <a:gd name="csY15" fmla="*/ 9 h 1097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596896" h="109745">
                <a:moveTo>
                  <a:pt x="0" y="36585"/>
                </a:moveTo>
                <a:cubicBezTo>
                  <a:pt x="29972" y="19821"/>
                  <a:pt x="59944" y="3057"/>
                  <a:pt x="103632" y="12201"/>
                </a:cubicBezTo>
                <a:cubicBezTo>
                  <a:pt x="147320" y="21345"/>
                  <a:pt x="204216" y="91449"/>
                  <a:pt x="262128" y="91449"/>
                </a:cubicBezTo>
                <a:cubicBezTo>
                  <a:pt x="320040" y="91449"/>
                  <a:pt x="390144" y="9153"/>
                  <a:pt x="451104" y="12201"/>
                </a:cubicBezTo>
                <a:cubicBezTo>
                  <a:pt x="512064" y="15249"/>
                  <a:pt x="568960" y="108721"/>
                  <a:pt x="627888" y="109737"/>
                </a:cubicBezTo>
                <a:cubicBezTo>
                  <a:pt x="686816" y="110753"/>
                  <a:pt x="742696" y="20329"/>
                  <a:pt x="804672" y="18297"/>
                </a:cubicBezTo>
                <a:cubicBezTo>
                  <a:pt x="866648" y="16265"/>
                  <a:pt x="937768" y="97545"/>
                  <a:pt x="999744" y="97545"/>
                </a:cubicBezTo>
                <a:cubicBezTo>
                  <a:pt x="1061720" y="97545"/>
                  <a:pt x="1115568" y="16265"/>
                  <a:pt x="1176528" y="18297"/>
                </a:cubicBezTo>
                <a:cubicBezTo>
                  <a:pt x="1237488" y="20329"/>
                  <a:pt x="1300480" y="110753"/>
                  <a:pt x="1365504" y="109737"/>
                </a:cubicBezTo>
                <a:cubicBezTo>
                  <a:pt x="1430528" y="108721"/>
                  <a:pt x="1507744" y="16265"/>
                  <a:pt x="1566672" y="12201"/>
                </a:cubicBezTo>
                <a:cubicBezTo>
                  <a:pt x="1625600" y="8137"/>
                  <a:pt x="1656080" y="87385"/>
                  <a:pt x="1719072" y="85353"/>
                </a:cubicBezTo>
                <a:cubicBezTo>
                  <a:pt x="1782064" y="83321"/>
                  <a:pt x="1879600" y="-1007"/>
                  <a:pt x="1944624" y="9"/>
                </a:cubicBezTo>
                <a:cubicBezTo>
                  <a:pt x="2009648" y="1025"/>
                  <a:pt x="2053336" y="90433"/>
                  <a:pt x="2109216" y="91449"/>
                </a:cubicBezTo>
                <a:cubicBezTo>
                  <a:pt x="2165096" y="92465"/>
                  <a:pt x="2217928" y="6105"/>
                  <a:pt x="2279904" y="6105"/>
                </a:cubicBezTo>
                <a:cubicBezTo>
                  <a:pt x="2341880" y="6105"/>
                  <a:pt x="2428240" y="92465"/>
                  <a:pt x="2481072" y="91449"/>
                </a:cubicBezTo>
                <a:cubicBezTo>
                  <a:pt x="2533904" y="90433"/>
                  <a:pt x="2537968" y="9"/>
                  <a:pt x="2596896" y="9"/>
                </a:cubicBezTo>
              </a:path>
            </a:pathLst>
          </a:cu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3E89F1E-55FD-8269-2B68-467AE10BBDA3}"/>
              </a:ext>
            </a:extLst>
          </p:cNvPr>
          <p:cNvSpPr txBox="1"/>
          <p:nvPr/>
        </p:nvSpPr>
        <p:spPr>
          <a:xfrm>
            <a:off x="1063003" y="3494541"/>
            <a:ext cx="21000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FZYBKSJW--GB1-0"/>
              </a:rPr>
              <a:t>单位</a:t>
            </a:r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FZSSK--GBK1-0"/>
              </a:rPr>
              <a:t>“</a:t>
            </a:r>
            <a:r>
              <a:rPr lang="en-US" altLang="zh-CN" sz="2400" b="1" i="0" u="none" strike="noStrike" baseline="0" dirty="0">
                <a:solidFill>
                  <a:srgbClr val="FF00FF"/>
                </a:solidFill>
                <a:latin typeface="+mj-lt"/>
              </a:rPr>
              <a:t>1</a:t>
            </a:r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FZSSK--GBK1-0"/>
              </a:rPr>
              <a:t>”。</a:t>
            </a:r>
            <a:endParaRPr lang="zh-CN" altLang="en-US" sz="2400" b="1" dirty="0">
              <a:solidFill>
                <a:srgbClr val="FF00FF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1FF3562-591D-3D65-ABA6-D0C0006A1640}"/>
              </a:ext>
            </a:extLst>
          </p:cNvPr>
          <p:cNvSpPr txBox="1"/>
          <p:nvPr/>
        </p:nvSpPr>
        <p:spPr>
          <a:xfrm>
            <a:off x="2825904" y="3550257"/>
            <a:ext cx="84827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r>
              <a:rPr lang="zh-CN" altLang="en-US" dirty="0"/>
              <a:t>方法一：先求婴儿心脏每分钟比青少年多跳多少次。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992C929-F609-FFD7-DCBF-2436AEEDBB89}"/>
              </a:ext>
            </a:extLst>
          </p:cNvPr>
          <p:cNvSpPr txBox="1"/>
          <p:nvPr/>
        </p:nvSpPr>
        <p:spPr>
          <a:xfrm>
            <a:off x="2825903" y="5016977"/>
            <a:ext cx="92046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r>
              <a:rPr lang="zh-CN" altLang="en-US" dirty="0"/>
              <a:t>方法二：先求婴儿每分钟心跳次数是青少年的几分之几。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7ACECCB5-4BC4-AE2F-7C88-5F1627948C61}"/>
                  </a:ext>
                </a:extLst>
              </p:cNvPr>
              <p:cNvSpPr txBox="1"/>
              <p:nvPr/>
            </p:nvSpPr>
            <p:spPr bwMode="auto">
              <a:xfrm>
                <a:off x="4267121" y="4065384"/>
                <a:ext cx="4988846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75+75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=135 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a:rPr lang="zh-CN" altLang="en-US" sz="3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次</m:t>
                          </m:r>
                        </m:e>
                      </m:d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7ACECCB5-4BC4-AE2F-7C88-5F1627948C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67121" y="4065384"/>
                <a:ext cx="4988846" cy="9596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B0CAF240-54E0-B8F7-AFF1-F6406C459C5D}"/>
                  </a:ext>
                </a:extLst>
              </p:cNvPr>
              <p:cNvSpPr txBox="1"/>
              <p:nvPr/>
            </p:nvSpPr>
            <p:spPr bwMode="auto">
              <a:xfrm>
                <a:off x="4267120" y="5532104"/>
                <a:ext cx="5455377" cy="11296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75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altLang="zh-CN" sz="3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5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=135 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a:rPr lang="zh-CN" altLang="en-US" sz="3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pitchFamily="49" charset="-122"/>
                            </a:rPr>
                            <m:t>次</m:t>
                          </m:r>
                        </m:e>
                      </m:d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B0CAF240-54E0-B8F7-AFF1-F6406C459C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67120" y="5532104"/>
                <a:ext cx="5455377" cy="11296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38885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18" grpId="0"/>
      <p:bldP spid="19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>
            <a:extLst>
              <a:ext uri="{FF2B5EF4-FFF2-40B4-BE49-F238E27FC236}">
                <a16:creationId xmlns:a16="http://schemas.microsoft.com/office/drawing/2014/main" id="{3DBFC6EC-5BE6-AF9B-37AE-CFC895508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61" y="1930831"/>
            <a:ext cx="6165128" cy="2549804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9C56A1CA-6775-157B-B8EE-24B87B7512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453675" y="1901667"/>
            <a:ext cx="3506998" cy="2683064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5CD7CB00-3F7A-026C-6890-5B58AE30A03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r="24642"/>
          <a:stretch/>
        </p:blipFill>
        <p:spPr>
          <a:xfrm>
            <a:off x="9498622" y="1774135"/>
            <a:ext cx="2172447" cy="3065557"/>
          </a:xfrm>
          <a:prstGeom prst="rect">
            <a:avLst/>
          </a:prstGeom>
        </p:spPr>
      </p:pic>
      <p:grpSp>
        <p:nvGrpSpPr>
          <p:cNvPr id="57" name="组合 56">
            <a:extLst>
              <a:ext uri="{FF2B5EF4-FFF2-40B4-BE49-F238E27FC236}">
                <a16:creationId xmlns:a16="http://schemas.microsoft.com/office/drawing/2014/main" id="{05DC9D90-BC63-378A-423F-5CD343491FD8}"/>
              </a:ext>
            </a:extLst>
          </p:cNvPr>
          <p:cNvGrpSpPr/>
          <p:nvPr/>
        </p:nvGrpSpPr>
        <p:grpSpPr>
          <a:xfrm>
            <a:off x="2116747" y="4839692"/>
            <a:ext cx="9144862" cy="1439396"/>
            <a:chOff x="1519584" y="4485127"/>
            <a:chExt cx="9144862" cy="1439396"/>
          </a:xfrm>
        </p:grpSpPr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B4403008-501F-C68A-8879-DAAA243BE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282927" y="4510688"/>
              <a:ext cx="1381519" cy="1413835"/>
            </a:xfrm>
            <a:prstGeom prst="rect">
              <a:avLst/>
            </a:prstGeom>
          </p:spPr>
        </p:pic>
        <p:sp>
          <p:nvSpPr>
            <p:cNvPr id="56" name="对话气泡: 圆角矩形 55">
              <a:extLst>
                <a:ext uri="{FF2B5EF4-FFF2-40B4-BE49-F238E27FC236}">
                  <a16:creationId xmlns:a16="http://schemas.microsoft.com/office/drawing/2014/main" id="{B4F6ACD0-5771-0426-6BA2-78C7D9A0C0A9}"/>
                </a:ext>
              </a:extLst>
            </p:cNvPr>
            <p:cNvSpPr/>
            <p:nvPr/>
          </p:nvSpPr>
          <p:spPr>
            <a:xfrm>
              <a:off x="1519584" y="4485127"/>
              <a:ext cx="7381875" cy="1352550"/>
            </a:xfrm>
            <a:prstGeom prst="wedgeRoundRectCallout">
              <a:avLst>
                <a:gd name="adj1" fmla="val 56100"/>
                <a:gd name="adj2" fmla="val -20282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画线段图能清晰地表示出数量关系，要注意理解其中的分数表示谁是谁的几分之几。</a:t>
              </a:r>
            </a:p>
          </p:txBody>
        </p:sp>
      </p:grpSp>
      <p:sp>
        <p:nvSpPr>
          <p:cNvPr id="58" name="文本框 57">
            <a:extLst>
              <a:ext uri="{FF2B5EF4-FFF2-40B4-BE49-F238E27FC236}">
                <a16:creationId xmlns:a16="http://schemas.microsoft.com/office/drawing/2014/main" id="{AB4DAA9F-B26C-C3AF-F83F-8C94B027BB52}"/>
              </a:ext>
            </a:extLst>
          </p:cNvPr>
          <p:cNvSpPr txBox="1"/>
          <p:nvPr/>
        </p:nvSpPr>
        <p:spPr>
          <a:xfrm>
            <a:off x="645143" y="1099483"/>
            <a:ext cx="8787077" cy="7766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40000"/>
              </a:lnSpc>
            </a:pPr>
            <a:r>
              <a:rPr lang="zh-CN" altLang="en-US" sz="3600" dirty="0"/>
              <a:t>通过这节课的学习，你们有什么收获？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18012</TotalTime>
  <Words>883</Words>
  <Application>Microsoft Office PowerPoint</Application>
  <PresentationFormat>宽屏</PresentationFormat>
  <Paragraphs>95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30" baseType="lpstr">
      <vt:lpstr>FZSSK--GBK1-0</vt:lpstr>
      <vt:lpstr>FZYBKSJW--GB1-0</vt:lpstr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zyccl</dc:creator>
  <cp:lastModifiedBy>WF</cp:lastModifiedBy>
  <cp:revision>3539</cp:revision>
  <dcterms:created xsi:type="dcterms:W3CDTF">2016-01-14T07:05:00Z</dcterms:created>
  <dcterms:modified xsi:type="dcterms:W3CDTF">2026-08-20T03:40:18Z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