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heme/theme2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590" r:id="rId2"/>
    <p:sldId id="627" r:id="rId3"/>
    <p:sldId id="675" r:id="rId4"/>
    <p:sldId id="657" r:id="rId5"/>
    <p:sldId id="691" r:id="rId6"/>
    <p:sldId id="630" r:id="rId7"/>
    <p:sldId id="678" r:id="rId8"/>
    <p:sldId id="692" r:id="rId9"/>
    <p:sldId id="693" r:id="rId10"/>
    <p:sldId id="694" r:id="rId11"/>
    <p:sldId id="695" r:id="rId12"/>
    <p:sldId id="698" r:id="rId13"/>
    <p:sldId id="696" r:id="rId14"/>
    <p:sldId id="697" r:id="rId15"/>
    <p:sldId id="699" r:id="rId16"/>
    <p:sldId id="629" r:id="rId17"/>
    <p:sldId id="331" r:id="rId18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E9F3E6"/>
    <a:srgbClr val="F97BF0"/>
    <a:srgbClr val="172C51"/>
    <a:srgbClr val="EBF0F9"/>
    <a:srgbClr val="E5EBF7"/>
    <a:srgbClr val="F29B76"/>
    <a:srgbClr val="FFF57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07" autoAdjust="0"/>
    <p:restoredTop sz="95026" autoAdjust="0"/>
  </p:normalViewPr>
  <p:slideViewPr>
    <p:cSldViewPr snapToGrid="0" showGuides="1">
      <p:cViewPr varScale="1">
        <p:scale>
          <a:sx n="35" d="100"/>
          <a:sy n="35" d="100"/>
        </p:scale>
        <p:origin x="52" y="62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2011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2.jpeg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Relationship Id="rId3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21626" y="379951"/>
            <a:ext cx="3024000" cy="690552"/>
            <a:chOff x="321626" y="379951"/>
            <a:chExt cx="2755222" cy="690552"/>
          </a:xfrm>
        </p:grpSpPr>
        <p:sp>
          <p:nvSpPr>
            <p:cNvPr id="8" name="Block Arc 15"/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cs typeface="+mn-cs"/>
                <a:sym typeface="华文细黑" panose="02010600040101010101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/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sym typeface="华文细黑" panose="02010600040101010101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21626" y="379951"/>
            <a:ext cx="3024000" cy="690552"/>
            <a:chOff x="321626" y="379951"/>
            <a:chExt cx="2755222" cy="690552"/>
          </a:xfrm>
        </p:grpSpPr>
        <p:sp>
          <p:nvSpPr>
            <p:cNvPr id="8" name="Block Arc 15"/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cs typeface="+mn-cs"/>
                <a:sym typeface="华文细黑" panose="02010600040101010101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/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sym typeface="华文细黑" panose="02010600040101010101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39881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7265" y="155615"/>
            <a:ext cx="3884747" cy="9862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grpSp>
        <p:nvGrpSpPr>
          <p:cNvPr id="3" name="PA-组合 32">
            <a:extLst>
              <a:ext uri="{FF2B5EF4-FFF2-40B4-BE49-F238E27FC236}">
                <a16:creationId xmlns:a16="http://schemas.microsoft.com/office/drawing/2014/main" id="{0D88A576-257F-6EA1-22C8-A962F1613707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98310" y="4651311"/>
            <a:ext cx="2286408" cy="1935047"/>
            <a:chOff x="4408032" y="3635167"/>
            <a:chExt cx="2286408" cy="193504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487D5B5-3F14-6084-260F-50769D2F69C8}"/>
                </a:ext>
              </a:extLst>
            </p:cNvPr>
            <p:cNvGrpSpPr/>
            <p:nvPr/>
          </p:nvGrpSpPr>
          <p:grpSpPr>
            <a:xfrm rot="2593898">
              <a:off x="4910090" y="3937580"/>
              <a:ext cx="1784350" cy="1498600"/>
              <a:chOff x="2800350" y="3108326"/>
              <a:chExt cx="1784350" cy="1498600"/>
            </a:xfrm>
          </p:grpSpPr>
          <p:sp>
            <p:nvSpPr>
              <p:cNvPr id="16" name="PA-íŝļiḍe">
                <a:extLst>
                  <a:ext uri="{FF2B5EF4-FFF2-40B4-BE49-F238E27FC236}">
                    <a16:creationId xmlns:a16="http://schemas.microsoft.com/office/drawing/2014/main" id="{2BA9BE67-E894-1587-DF71-D51EB818D67E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2800350" y="3108326"/>
                <a:ext cx="1784350" cy="1498600"/>
              </a:xfrm>
              <a:custGeom>
                <a:avLst/>
                <a:gdLst>
                  <a:gd name="T0" fmla="*/ 189 w 541"/>
                  <a:gd name="T1" fmla="*/ 0 h 454"/>
                  <a:gd name="T2" fmla="*/ 360 w 541"/>
                  <a:gd name="T3" fmla="*/ 454 h 454"/>
                  <a:gd name="T4" fmla="*/ 189 w 541"/>
                  <a:gd name="T5" fmla="*/ 0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1" h="454">
                    <a:moveTo>
                      <a:pt x="189" y="0"/>
                    </a:moveTo>
                    <a:cubicBezTo>
                      <a:pt x="189" y="0"/>
                      <a:pt x="0" y="320"/>
                      <a:pt x="360" y="454"/>
                    </a:cubicBezTo>
                    <a:cubicBezTo>
                      <a:pt x="541" y="115"/>
                      <a:pt x="189" y="0"/>
                      <a:pt x="189" y="0"/>
                    </a:cubicBezTo>
                    <a:close/>
                  </a:path>
                </a:pathLst>
              </a:custGeom>
              <a:solidFill>
                <a:srgbClr val="FBD1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PA-iṡḻiḓe">
                <a:extLst>
                  <a:ext uri="{FF2B5EF4-FFF2-40B4-BE49-F238E27FC236}">
                    <a16:creationId xmlns:a16="http://schemas.microsoft.com/office/drawing/2014/main" id="{4997B91A-5826-9BF1-D0FF-7DCF618EAC5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3278188" y="3144838"/>
                <a:ext cx="725488" cy="1316038"/>
              </a:xfrm>
              <a:custGeom>
                <a:avLst/>
                <a:gdLst>
                  <a:gd name="T0" fmla="*/ 216 w 220"/>
                  <a:gd name="T1" fmla="*/ 121 h 399"/>
                  <a:gd name="T2" fmla="*/ 182 w 220"/>
                  <a:gd name="T3" fmla="*/ 195 h 399"/>
                  <a:gd name="T4" fmla="*/ 158 w 220"/>
                  <a:gd name="T5" fmla="*/ 246 h 399"/>
                  <a:gd name="T6" fmla="*/ 151 w 220"/>
                  <a:gd name="T7" fmla="*/ 264 h 399"/>
                  <a:gd name="T8" fmla="*/ 150 w 220"/>
                  <a:gd name="T9" fmla="*/ 265 h 399"/>
                  <a:gd name="T10" fmla="*/ 97 w 220"/>
                  <a:gd name="T11" fmla="*/ 124 h 399"/>
                  <a:gd name="T12" fmla="*/ 134 w 220"/>
                  <a:gd name="T13" fmla="*/ 43 h 399"/>
                  <a:gd name="T14" fmla="*/ 130 w 220"/>
                  <a:gd name="T15" fmla="*/ 42 h 399"/>
                  <a:gd name="T16" fmla="*/ 95 w 220"/>
                  <a:gd name="T17" fmla="*/ 118 h 399"/>
                  <a:gd name="T18" fmla="*/ 50 w 220"/>
                  <a:gd name="T19" fmla="*/ 0 h 399"/>
                  <a:gd name="T20" fmla="*/ 46 w 220"/>
                  <a:gd name="T21" fmla="*/ 1 h 399"/>
                  <a:gd name="T22" fmla="*/ 116 w 220"/>
                  <a:gd name="T23" fmla="*/ 186 h 399"/>
                  <a:gd name="T24" fmla="*/ 2 w 220"/>
                  <a:gd name="T25" fmla="*/ 135 h 399"/>
                  <a:gd name="T26" fmla="*/ 0 w 220"/>
                  <a:gd name="T27" fmla="*/ 139 h 399"/>
                  <a:gd name="T28" fmla="*/ 118 w 220"/>
                  <a:gd name="T29" fmla="*/ 192 h 399"/>
                  <a:gd name="T30" fmla="*/ 164 w 220"/>
                  <a:gd name="T31" fmla="*/ 314 h 399"/>
                  <a:gd name="T32" fmla="*/ 44 w 220"/>
                  <a:gd name="T33" fmla="*/ 281 h 399"/>
                  <a:gd name="T34" fmla="*/ 42 w 220"/>
                  <a:gd name="T35" fmla="*/ 286 h 399"/>
                  <a:gd name="T36" fmla="*/ 166 w 220"/>
                  <a:gd name="T37" fmla="*/ 319 h 399"/>
                  <a:gd name="T38" fmla="*/ 196 w 220"/>
                  <a:gd name="T39" fmla="*/ 399 h 399"/>
                  <a:gd name="T40" fmla="*/ 200 w 220"/>
                  <a:gd name="T41" fmla="*/ 398 h 399"/>
                  <a:gd name="T42" fmla="*/ 153 w 220"/>
                  <a:gd name="T43" fmla="*/ 271 h 399"/>
                  <a:gd name="T44" fmla="*/ 154 w 220"/>
                  <a:gd name="T45" fmla="*/ 269 h 399"/>
                  <a:gd name="T46" fmla="*/ 190 w 220"/>
                  <a:gd name="T47" fmla="*/ 187 h 399"/>
                  <a:gd name="T48" fmla="*/ 211 w 220"/>
                  <a:gd name="T49" fmla="*/ 142 h 399"/>
                  <a:gd name="T50" fmla="*/ 218 w 220"/>
                  <a:gd name="T51" fmla="*/ 128 h 399"/>
                  <a:gd name="T52" fmla="*/ 220 w 220"/>
                  <a:gd name="T53" fmla="*/ 123 h 399"/>
                  <a:gd name="T54" fmla="*/ 216 w 220"/>
                  <a:gd name="T55" fmla="*/ 121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0" h="399">
                    <a:moveTo>
                      <a:pt x="216" y="121"/>
                    </a:moveTo>
                    <a:cubicBezTo>
                      <a:pt x="216" y="121"/>
                      <a:pt x="199" y="158"/>
                      <a:pt x="182" y="195"/>
                    </a:cubicBezTo>
                    <a:cubicBezTo>
                      <a:pt x="173" y="213"/>
                      <a:pt x="165" y="232"/>
                      <a:pt x="158" y="246"/>
                    </a:cubicBezTo>
                    <a:cubicBezTo>
                      <a:pt x="155" y="253"/>
                      <a:pt x="153" y="259"/>
                      <a:pt x="151" y="264"/>
                    </a:cubicBezTo>
                    <a:cubicBezTo>
                      <a:pt x="151" y="264"/>
                      <a:pt x="150" y="264"/>
                      <a:pt x="150" y="265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134" y="43"/>
                      <a:pt x="134" y="43"/>
                      <a:pt x="134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95" y="118"/>
                      <a:pt x="95" y="118"/>
                      <a:pt x="95" y="11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116" y="186"/>
                      <a:pt x="116" y="186"/>
                      <a:pt x="116" y="186"/>
                    </a:cubicBezTo>
                    <a:cubicBezTo>
                      <a:pt x="2" y="135"/>
                      <a:pt x="2" y="135"/>
                      <a:pt x="2" y="135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18" y="192"/>
                      <a:pt x="118" y="192"/>
                      <a:pt x="118" y="192"/>
                    </a:cubicBezTo>
                    <a:cubicBezTo>
                      <a:pt x="164" y="314"/>
                      <a:pt x="164" y="314"/>
                      <a:pt x="164" y="314"/>
                    </a:cubicBezTo>
                    <a:cubicBezTo>
                      <a:pt x="44" y="281"/>
                      <a:pt x="44" y="281"/>
                      <a:pt x="44" y="281"/>
                    </a:cubicBezTo>
                    <a:cubicBezTo>
                      <a:pt x="42" y="286"/>
                      <a:pt x="42" y="286"/>
                      <a:pt x="42" y="286"/>
                    </a:cubicBezTo>
                    <a:cubicBezTo>
                      <a:pt x="166" y="319"/>
                      <a:pt x="166" y="319"/>
                      <a:pt x="166" y="319"/>
                    </a:cubicBezTo>
                    <a:cubicBezTo>
                      <a:pt x="196" y="399"/>
                      <a:pt x="196" y="399"/>
                      <a:pt x="196" y="399"/>
                    </a:cubicBezTo>
                    <a:cubicBezTo>
                      <a:pt x="200" y="398"/>
                      <a:pt x="200" y="398"/>
                      <a:pt x="200" y="398"/>
                    </a:cubicBezTo>
                    <a:cubicBezTo>
                      <a:pt x="153" y="271"/>
                      <a:pt x="153" y="271"/>
                      <a:pt x="153" y="271"/>
                    </a:cubicBezTo>
                    <a:cubicBezTo>
                      <a:pt x="153" y="271"/>
                      <a:pt x="153" y="270"/>
                      <a:pt x="154" y="269"/>
                    </a:cubicBezTo>
                    <a:cubicBezTo>
                      <a:pt x="158" y="258"/>
                      <a:pt x="175" y="221"/>
                      <a:pt x="190" y="187"/>
                    </a:cubicBezTo>
                    <a:cubicBezTo>
                      <a:pt x="198" y="170"/>
                      <a:pt x="205" y="154"/>
                      <a:pt x="211" y="142"/>
                    </a:cubicBezTo>
                    <a:cubicBezTo>
                      <a:pt x="214" y="136"/>
                      <a:pt x="216" y="131"/>
                      <a:pt x="218" y="128"/>
                    </a:cubicBezTo>
                    <a:cubicBezTo>
                      <a:pt x="219" y="125"/>
                      <a:pt x="220" y="123"/>
                      <a:pt x="220" y="123"/>
                    </a:cubicBezTo>
                    <a:lnTo>
                      <a:pt x="216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2C285EE-378A-ED70-107F-6E2C55F12A85}"/>
                </a:ext>
              </a:extLst>
            </p:cNvPr>
            <p:cNvGrpSpPr/>
            <p:nvPr/>
          </p:nvGrpSpPr>
          <p:grpSpPr>
            <a:xfrm>
              <a:off x="4408032" y="4199656"/>
              <a:ext cx="1487488" cy="1370558"/>
              <a:chOff x="3040576" y="4035426"/>
              <a:chExt cx="1487488" cy="1370558"/>
            </a:xfrm>
          </p:grpSpPr>
          <p:sp>
            <p:nvSpPr>
              <p:cNvPr id="13" name="PA-iṩļîḓè">
                <a:extLst>
                  <a:ext uri="{FF2B5EF4-FFF2-40B4-BE49-F238E27FC236}">
                    <a16:creationId xmlns:a16="http://schemas.microsoft.com/office/drawing/2014/main" id="{67DC662C-D438-894D-412C-EC04F768C4CA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4027488" y="4910138"/>
                <a:ext cx="12700" cy="3175"/>
              </a:xfrm>
              <a:custGeom>
                <a:avLst/>
                <a:gdLst>
                  <a:gd name="T0" fmla="*/ 4 w 4"/>
                  <a:gd name="T1" fmla="*/ 0 h 1"/>
                  <a:gd name="T2" fmla="*/ 4 w 4"/>
                  <a:gd name="T3" fmla="*/ 1 h 1"/>
                  <a:gd name="T4" fmla="*/ 0 w 4"/>
                  <a:gd name="T5" fmla="*/ 1 h 1"/>
                  <a:gd name="T6" fmla="*/ 4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PA-iSḷïḍe">
                <a:extLst>
                  <a:ext uri="{FF2B5EF4-FFF2-40B4-BE49-F238E27FC236}">
                    <a16:creationId xmlns:a16="http://schemas.microsoft.com/office/drawing/2014/main" id="{3726C7D9-5A81-3044-A69B-EF59DC83B837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3040576" y="4159796"/>
                <a:ext cx="1487488" cy="1246188"/>
              </a:xfrm>
              <a:custGeom>
                <a:avLst/>
                <a:gdLst>
                  <a:gd name="T0" fmla="*/ 80 w 451"/>
                  <a:gd name="T1" fmla="*/ 0 h 378"/>
                  <a:gd name="T2" fmla="*/ 384 w 451"/>
                  <a:gd name="T3" fmla="*/ 378 h 378"/>
                  <a:gd name="T4" fmla="*/ 80 w 451"/>
                  <a:gd name="T5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1" h="378">
                    <a:moveTo>
                      <a:pt x="80" y="0"/>
                    </a:moveTo>
                    <a:cubicBezTo>
                      <a:pt x="80" y="0"/>
                      <a:pt x="451" y="0"/>
                      <a:pt x="384" y="378"/>
                    </a:cubicBezTo>
                    <a:cubicBezTo>
                      <a:pt x="0" y="362"/>
                      <a:pt x="80" y="0"/>
                      <a:pt x="80" y="0"/>
                    </a:cubicBezTo>
                    <a:close/>
                  </a:path>
                </a:pathLst>
              </a:custGeom>
              <a:solidFill>
                <a:srgbClr val="606B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PA-ïşḷïḍê">
                <a:extLst>
                  <a:ext uri="{FF2B5EF4-FFF2-40B4-BE49-F238E27FC236}">
                    <a16:creationId xmlns:a16="http://schemas.microsoft.com/office/drawing/2014/main" id="{78ABBD76-7E41-D838-38E6-19A1BCF6CC0C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3348038" y="4035426"/>
                <a:ext cx="906463" cy="1101725"/>
              </a:xfrm>
              <a:custGeom>
                <a:avLst/>
                <a:gdLst>
                  <a:gd name="T0" fmla="*/ 25 w 275"/>
                  <a:gd name="T1" fmla="*/ 207 h 334"/>
                  <a:gd name="T2" fmla="*/ 106 w 275"/>
                  <a:gd name="T3" fmla="*/ 215 h 334"/>
                  <a:gd name="T4" fmla="*/ 162 w 275"/>
                  <a:gd name="T5" fmla="*/ 221 h 334"/>
                  <a:gd name="T6" fmla="*/ 181 w 275"/>
                  <a:gd name="T7" fmla="*/ 224 h 334"/>
                  <a:gd name="T8" fmla="*/ 182 w 275"/>
                  <a:gd name="T9" fmla="*/ 224 h 334"/>
                  <a:gd name="T10" fmla="*/ 88 w 275"/>
                  <a:gd name="T11" fmla="*/ 107 h 334"/>
                  <a:gd name="T12" fmla="*/ 0 w 275"/>
                  <a:gd name="T13" fmla="*/ 97 h 334"/>
                  <a:gd name="T14" fmla="*/ 0 w 275"/>
                  <a:gd name="T15" fmla="*/ 92 h 334"/>
                  <a:gd name="T16" fmla="*/ 84 w 275"/>
                  <a:gd name="T17" fmla="*/ 102 h 334"/>
                  <a:gd name="T18" fmla="*/ 5 w 275"/>
                  <a:gd name="T19" fmla="*/ 3 h 334"/>
                  <a:gd name="T20" fmla="*/ 8 w 275"/>
                  <a:gd name="T21" fmla="*/ 0 h 334"/>
                  <a:gd name="T22" fmla="*/ 132 w 275"/>
                  <a:gd name="T23" fmla="*/ 154 h 334"/>
                  <a:gd name="T24" fmla="*/ 146 w 275"/>
                  <a:gd name="T25" fmla="*/ 30 h 334"/>
                  <a:gd name="T26" fmla="*/ 150 w 275"/>
                  <a:gd name="T27" fmla="*/ 31 h 334"/>
                  <a:gd name="T28" fmla="*/ 136 w 275"/>
                  <a:gd name="T29" fmla="*/ 159 h 334"/>
                  <a:gd name="T30" fmla="*/ 217 w 275"/>
                  <a:gd name="T31" fmla="*/ 260 h 334"/>
                  <a:gd name="T32" fmla="*/ 250 w 275"/>
                  <a:gd name="T33" fmla="*/ 140 h 334"/>
                  <a:gd name="T34" fmla="*/ 255 w 275"/>
                  <a:gd name="T35" fmla="*/ 142 h 334"/>
                  <a:gd name="T36" fmla="*/ 221 w 275"/>
                  <a:gd name="T37" fmla="*/ 265 h 334"/>
                  <a:gd name="T38" fmla="*/ 275 w 275"/>
                  <a:gd name="T39" fmla="*/ 332 h 334"/>
                  <a:gd name="T40" fmla="*/ 271 w 275"/>
                  <a:gd name="T41" fmla="*/ 334 h 334"/>
                  <a:gd name="T42" fmla="*/ 187 w 275"/>
                  <a:gd name="T43" fmla="*/ 229 h 334"/>
                  <a:gd name="T44" fmla="*/ 184 w 275"/>
                  <a:gd name="T45" fmla="*/ 229 h 334"/>
                  <a:gd name="T46" fmla="*/ 95 w 275"/>
                  <a:gd name="T47" fmla="*/ 219 h 334"/>
                  <a:gd name="T48" fmla="*/ 46 w 275"/>
                  <a:gd name="T49" fmla="*/ 214 h 334"/>
                  <a:gd name="T50" fmla="*/ 30 w 275"/>
                  <a:gd name="T51" fmla="*/ 212 h 334"/>
                  <a:gd name="T52" fmla="*/ 24 w 275"/>
                  <a:gd name="T53" fmla="*/ 212 h 334"/>
                  <a:gd name="T54" fmla="*/ 25 w 275"/>
                  <a:gd name="T55" fmla="*/ 207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334">
                    <a:moveTo>
                      <a:pt x="25" y="207"/>
                    </a:moveTo>
                    <a:cubicBezTo>
                      <a:pt x="25" y="207"/>
                      <a:pt x="65" y="211"/>
                      <a:pt x="106" y="215"/>
                    </a:cubicBezTo>
                    <a:cubicBezTo>
                      <a:pt x="126" y="217"/>
                      <a:pt x="147" y="220"/>
                      <a:pt x="162" y="221"/>
                    </a:cubicBezTo>
                    <a:cubicBezTo>
                      <a:pt x="170" y="222"/>
                      <a:pt x="176" y="223"/>
                      <a:pt x="181" y="224"/>
                    </a:cubicBezTo>
                    <a:cubicBezTo>
                      <a:pt x="181" y="224"/>
                      <a:pt x="182" y="224"/>
                      <a:pt x="182" y="224"/>
                    </a:cubicBezTo>
                    <a:cubicBezTo>
                      <a:pt x="88" y="107"/>
                      <a:pt x="88" y="107"/>
                      <a:pt x="88" y="10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2" y="154"/>
                      <a:pt x="132" y="154"/>
                      <a:pt x="132" y="154"/>
                    </a:cubicBezTo>
                    <a:cubicBezTo>
                      <a:pt x="146" y="30"/>
                      <a:pt x="146" y="30"/>
                      <a:pt x="146" y="30"/>
                    </a:cubicBezTo>
                    <a:cubicBezTo>
                      <a:pt x="150" y="31"/>
                      <a:pt x="150" y="31"/>
                      <a:pt x="150" y="31"/>
                    </a:cubicBezTo>
                    <a:cubicBezTo>
                      <a:pt x="136" y="159"/>
                      <a:pt x="136" y="159"/>
                      <a:pt x="136" y="159"/>
                    </a:cubicBezTo>
                    <a:cubicBezTo>
                      <a:pt x="217" y="260"/>
                      <a:pt x="217" y="260"/>
                      <a:pt x="217" y="260"/>
                    </a:cubicBezTo>
                    <a:cubicBezTo>
                      <a:pt x="250" y="140"/>
                      <a:pt x="250" y="140"/>
                      <a:pt x="250" y="140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21" y="265"/>
                      <a:pt x="221" y="265"/>
                      <a:pt x="221" y="265"/>
                    </a:cubicBezTo>
                    <a:cubicBezTo>
                      <a:pt x="275" y="332"/>
                      <a:pt x="275" y="332"/>
                      <a:pt x="275" y="332"/>
                    </a:cubicBezTo>
                    <a:cubicBezTo>
                      <a:pt x="271" y="334"/>
                      <a:pt x="271" y="334"/>
                      <a:pt x="271" y="334"/>
                    </a:cubicBezTo>
                    <a:cubicBezTo>
                      <a:pt x="187" y="229"/>
                      <a:pt x="187" y="229"/>
                      <a:pt x="187" y="229"/>
                    </a:cubicBezTo>
                    <a:cubicBezTo>
                      <a:pt x="186" y="229"/>
                      <a:pt x="185" y="229"/>
                      <a:pt x="184" y="229"/>
                    </a:cubicBezTo>
                    <a:cubicBezTo>
                      <a:pt x="172" y="227"/>
                      <a:pt x="132" y="223"/>
                      <a:pt x="95" y="219"/>
                    </a:cubicBezTo>
                    <a:cubicBezTo>
                      <a:pt x="77" y="217"/>
                      <a:pt x="59" y="215"/>
                      <a:pt x="46" y="214"/>
                    </a:cubicBezTo>
                    <a:cubicBezTo>
                      <a:pt x="39" y="213"/>
                      <a:pt x="34" y="213"/>
                      <a:pt x="30" y="212"/>
                    </a:cubicBezTo>
                    <a:cubicBezTo>
                      <a:pt x="26" y="212"/>
                      <a:pt x="24" y="212"/>
                      <a:pt x="24" y="212"/>
                    </a:cubicBezTo>
                    <a:lnTo>
                      <a:pt x="25" y="2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AB79D51-7665-4B3B-92B8-31C2805060F0}"/>
                </a:ext>
              </a:extLst>
            </p:cNvPr>
            <p:cNvGrpSpPr/>
            <p:nvPr/>
          </p:nvGrpSpPr>
          <p:grpSpPr>
            <a:xfrm rot="521905">
              <a:off x="4697770" y="3803334"/>
              <a:ext cx="1131888" cy="957089"/>
              <a:chOff x="2747369" y="2570337"/>
              <a:chExt cx="1131888" cy="957089"/>
            </a:xfrm>
          </p:grpSpPr>
          <p:sp>
            <p:nvSpPr>
              <p:cNvPr id="11" name="PA-işḻidê">
                <a:extLst>
                  <a:ext uri="{FF2B5EF4-FFF2-40B4-BE49-F238E27FC236}">
                    <a16:creationId xmlns:a16="http://schemas.microsoft.com/office/drawing/2014/main" id="{4A39FE4D-E9FE-63C8-0BC4-600971DF05FF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2747369" y="2570337"/>
                <a:ext cx="1131888" cy="946150"/>
              </a:xfrm>
              <a:custGeom>
                <a:avLst/>
                <a:gdLst>
                  <a:gd name="T0" fmla="*/ 67 w 343"/>
                  <a:gd name="T1" fmla="*/ 0 h 287"/>
                  <a:gd name="T2" fmla="*/ 286 w 343"/>
                  <a:gd name="T3" fmla="*/ 287 h 287"/>
                  <a:gd name="T4" fmla="*/ 67 w 343"/>
                  <a:gd name="T5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3" h="287">
                    <a:moveTo>
                      <a:pt x="67" y="0"/>
                    </a:moveTo>
                    <a:cubicBezTo>
                      <a:pt x="67" y="0"/>
                      <a:pt x="0" y="268"/>
                      <a:pt x="286" y="287"/>
                    </a:cubicBezTo>
                    <a:cubicBezTo>
                      <a:pt x="343" y="7"/>
                      <a:pt x="67" y="0"/>
                      <a:pt x="67" y="0"/>
                    </a:cubicBezTo>
                    <a:close/>
                  </a:path>
                </a:pathLst>
              </a:custGeom>
              <a:solidFill>
                <a:srgbClr val="B1B2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PA-íṥļïḓè">
                <a:extLst>
                  <a:ext uri="{FF2B5EF4-FFF2-40B4-BE49-F238E27FC236}">
                    <a16:creationId xmlns:a16="http://schemas.microsoft.com/office/drawing/2014/main" id="{D386218E-6DC0-7029-22A2-7635437D1981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084513" y="2690813"/>
                <a:ext cx="649288" cy="836613"/>
              </a:xfrm>
              <a:custGeom>
                <a:avLst/>
                <a:gdLst>
                  <a:gd name="T0" fmla="*/ 150 w 197"/>
                  <a:gd name="T1" fmla="*/ 51 h 254"/>
                  <a:gd name="T2" fmla="*/ 141 w 197"/>
                  <a:gd name="T3" fmla="*/ 111 h 254"/>
                  <a:gd name="T4" fmla="*/ 135 w 197"/>
                  <a:gd name="T5" fmla="*/ 153 h 254"/>
                  <a:gd name="T6" fmla="*/ 134 w 197"/>
                  <a:gd name="T7" fmla="*/ 167 h 254"/>
                  <a:gd name="T8" fmla="*/ 133 w 197"/>
                  <a:gd name="T9" fmla="*/ 168 h 254"/>
                  <a:gd name="T10" fmla="*/ 66 w 197"/>
                  <a:gd name="T11" fmla="*/ 79 h 254"/>
                  <a:gd name="T12" fmla="*/ 75 w 197"/>
                  <a:gd name="T13" fmla="*/ 13 h 254"/>
                  <a:gd name="T14" fmla="*/ 71 w 197"/>
                  <a:gd name="T15" fmla="*/ 13 h 254"/>
                  <a:gd name="T16" fmla="*/ 63 w 197"/>
                  <a:gd name="T17" fmla="*/ 75 h 254"/>
                  <a:gd name="T18" fmla="*/ 6 w 197"/>
                  <a:gd name="T19" fmla="*/ 0 h 254"/>
                  <a:gd name="T20" fmla="*/ 3 w 197"/>
                  <a:gd name="T21" fmla="*/ 2 h 254"/>
                  <a:gd name="T22" fmla="*/ 92 w 197"/>
                  <a:gd name="T23" fmla="*/ 119 h 254"/>
                  <a:gd name="T24" fmla="*/ 0 w 197"/>
                  <a:gd name="T25" fmla="*/ 107 h 254"/>
                  <a:gd name="T26" fmla="*/ 0 w 197"/>
                  <a:gd name="T27" fmla="*/ 110 h 254"/>
                  <a:gd name="T28" fmla="*/ 95 w 197"/>
                  <a:gd name="T29" fmla="*/ 123 h 254"/>
                  <a:gd name="T30" fmla="*/ 153 w 197"/>
                  <a:gd name="T31" fmla="*/ 200 h 254"/>
                  <a:gd name="T32" fmla="*/ 61 w 197"/>
                  <a:gd name="T33" fmla="*/ 202 h 254"/>
                  <a:gd name="T34" fmla="*/ 61 w 197"/>
                  <a:gd name="T35" fmla="*/ 205 h 254"/>
                  <a:gd name="T36" fmla="*/ 156 w 197"/>
                  <a:gd name="T37" fmla="*/ 203 h 254"/>
                  <a:gd name="T38" fmla="*/ 195 w 197"/>
                  <a:gd name="T39" fmla="*/ 254 h 254"/>
                  <a:gd name="T40" fmla="*/ 197 w 197"/>
                  <a:gd name="T41" fmla="*/ 252 h 254"/>
                  <a:gd name="T42" fmla="*/ 137 w 197"/>
                  <a:gd name="T43" fmla="*/ 172 h 254"/>
                  <a:gd name="T44" fmla="*/ 137 w 197"/>
                  <a:gd name="T45" fmla="*/ 170 h 254"/>
                  <a:gd name="T46" fmla="*/ 145 w 197"/>
                  <a:gd name="T47" fmla="*/ 104 h 254"/>
                  <a:gd name="T48" fmla="*/ 151 w 197"/>
                  <a:gd name="T49" fmla="*/ 67 h 254"/>
                  <a:gd name="T50" fmla="*/ 152 w 197"/>
                  <a:gd name="T51" fmla="*/ 56 h 254"/>
                  <a:gd name="T52" fmla="*/ 153 w 197"/>
                  <a:gd name="T53" fmla="*/ 51 h 254"/>
                  <a:gd name="T54" fmla="*/ 150 w 197"/>
                  <a:gd name="T55" fmla="*/ 51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" h="254">
                    <a:moveTo>
                      <a:pt x="150" y="51"/>
                    </a:moveTo>
                    <a:cubicBezTo>
                      <a:pt x="150" y="51"/>
                      <a:pt x="145" y="81"/>
                      <a:pt x="141" y="111"/>
                    </a:cubicBezTo>
                    <a:cubicBezTo>
                      <a:pt x="139" y="126"/>
                      <a:pt x="137" y="141"/>
                      <a:pt x="135" y="153"/>
                    </a:cubicBezTo>
                    <a:cubicBezTo>
                      <a:pt x="135" y="158"/>
                      <a:pt x="134" y="163"/>
                      <a:pt x="134" y="167"/>
                    </a:cubicBezTo>
                    <a:cubicBezTo>
                      <a:pt x="133" y="167"/>
                      <a:pt x="133" y="167"/>
                      <a:pt x="133" y="168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92" y="119"/>
                      <a:pt x="92" y="119"/>
                      <a:pt x="92" y="119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5" y="123"/>
                      <a:pt x="95" y="123"/>
                      <a:pt x="95" y="123"/>
                    </a:cubicBezTo>
                    <a:cubicBezTo>
                      <a:pt x="153" y="200"/>
                      <a:pt x="153" y="200"/>
                      <a:pt x="153" y="200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61" y="205"/>
                      <a:pt x="61" y="205"/>
                      <a:pt x="61" y="205"/>
                    </a:cubicBezTo>
                    <a:cubicBezTo>
                      <a:pt x="156" y="203"/>
                      <a:pt x="156" y="203"/>
                      <a:pt x="156" y="203"/>
                    </a:cubicBezTo>
                    <a:cubicBezTo>
                      <a:pt x="195" y="254"/>
                      <a:pt x="195" y="254"/>
                      <a:pt x="195" y="254"/>
                    </a:cubicBezTo>
                    <a:cubicBezTo>
                      <a:pt x="197" y="252"/>
                      <a:pt x="197" y="252"/>
                      <a:pt x="197" y="252"/>
                    </a:cubicBezTo>
                    <a:cubicBezTo>
                      <a:pt x="137" y="172"/>
                      <a:pt x="137" y="172"/>
                      <a:pt x="137" y="172"/>
                    </a:cubicBezTo>
                    <a:cubicBezTo>
                      <a:pt x="137" y="171"/>
                      <a:pt x="137" y="171"/>
                      <a:pt x="137" y="170"/>
                    </a:cubicBezTo>
                    <a:cubicBezTo>
                      <a:pt x="138" y="161"/>
                      <a:pt x="142" y="131"/>
                      <a:pt x="145" y="104"/>
                    </a:cubicBezTo>
                    <a:cubicBezTo>
                      <a:pt x="147" y="90"/>
                      <a:pt x="149" y="77"/>
                      <a:pt x="151" y="67"/>
                    </a:cubicBezTo>
                    <a:cubicBezTo>
                      <a:pt x="151" y="63"/>
                      <a:pt x="152" y="59"/>
                      <a:pt x="152" y="56"/>
                    </a:cubicBezTo>
                    <a:cubicBezTo>
                      <a:pt x="153" y="53"/>
                      <a:pt x="153" y="51"/>
                      <a:pt x="153" y="51"/>
                    </a:cubicBezTo>
                    <a:lnTo>
                      <a:pt x="150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A222604-362B-652C-0B6A-2BEDC717DE57}"/>
                </a:ext>
              </a:extLst>
            </p:cNvPr>
            <p:cNvGrpSpPr/>
            <p:nvPr/>
          </p:nvGrpSpPr>
          <p:grpSpPr>
            <a:xfrm rot="15882419">
              <a:off x="5084517" y="3542298"/>
              <a:ext cx="952500" cy="1138238"/>
              <a:chOff x="4519613" y="3784601"/>
              <a:chExt cx="952500" cy="1138238"/>
            </a:xfrm>
          </p:grpSpPr>
          <p:sp>
            <p:nvSpPr>
              <p:cNvPr id="9" name="PA-isľíḍe">
                <a:extLst>
                  <a:ext uri="{FF2B5EF4-FFF2-40B4-BE49-F238E27FC236}">
                    <a16:creationId xmlns:a16="http://schemas.microsoft.com/office/drawing/2014/main" id="{A1379238-3AEC-499C-F037-08143B846608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4519613" y="3784601"/>
                <a:ext cx="952500" cy="1138238"/>
              </a:xfrm>
              <a:custGeom>
                <a:avLst/>
                <a:gdLst>
                  <a:gd name="T0" fmla="*/ 289 w 289"/>
                  <a:gd name="T1" fmla="*/ 209 h 345"/>
                  <a:gd name="T2" fmla="*/ 0 w 289"/>
                  <a:gd name="T3" fmla="*/ 132 h 345"/>
                  <a:gd name="T4" fmla="*/ 289 w 289"/>
                  <a:gd name="T5" fmla="*/ 209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345">
                    <a:moveTo>
                      <a:pt x="289" y="209"/>
                    </a:moveTo>
                    <a:cubicBezTo>
                      <a:pt x="289" y="209"/>
                      <a:pt x="104" y="345"/>
                      <a:pt x="0" y="132"/>
                    </a:cubicBezTo>
                    <a:cubicBezTo>
                      <a:pt x="196" y="0"/>
                      <a:pt x="289" y="209"/>
                      <a:pt x="289" y="209"/>
                    </a:cubicBezTo>
                    <a:close/>
                  </a:path>
                </a:pathLst>
              </a:custGeom>
              <a:solidFill>
                <a:srgbClr val="DFE1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PA-iṩľîḓé">
                <a:extLst>
                  <a:ext uri="{FF2B5EF4-FFF2-40B4-BE49-F238E27FC236}">
                    <a16:creationId xmlns:a16="http://schemas.microsoft.com/office/drawing/2014/main" id="{00C761AE-95C5-0C0F-EBA0-D65E4FC1DF26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4611688" y="4144963"/>
                <a:ext cx="838200" cy="447675"/>
              </a:xfrm>
              <a:custGeom>
                <a:avLst/>
                <a:gdLst>
                  <a:gd name="T0" fmla="*/ 169 w 254"/>
                  <a:gd name="T1" fmla="*/ 3 h 136"/>
                  <a:gd name="T2" fmla="*/ 126 w 254"/>
                  <a:gd name="T3" fmla="*/ 28 h 136"/>
                  <a:gd name="T4" fmla="*/ 96 w 254"/>
                  <a:gd name="T5" fmla="*/ 46 h 136"/>
                  <a:gd name="T6" fmla="*/ 86 w 254"/>
                  <a:gd name="T7" fmla="*/ 51 h 136"/>
                  <a:gd name="T8" fmla="*/ 85 w 254"/>
                  <a:gd name="T9" fmla="*/ 52 h 136"/>
                  <a:gd name="T10" fmla="*/ 175 w 254"/>
                  <a:gd name="T11" fmla="*/ 76 h 136"/>
                  <a:gd name="T12" fmla="*/ 222 w 254"/>
                  <a:gd name="T13" fmla="*/ 48 h 136"/>
                  <a:gd name="T14" fmla="*/ 223 w 254"/>
                  <a:gd name="T15" fmla="*/ 51 h 136"/>
                  <a:gd name="T16" fmla="*/ 179 w 254"/>
                  <a:gd name="T17" fmla="*/ 77 h 136"/>
                  <a:gd name="T18" fmla="*/ 254 w 254"/>
                  <a:gd name="T19" fmla="*/ 97 h 136"/>
                  <a:gd name="T20" fmla="*/ 253 w 254"/>
                  <a:gd name="T21" fmla="*/ 100 h 136"/>
                  <a:gd name="T22" fmla="*/ 136 w 254"/>
                  <a:gd name="T23" fmla="*/ 68 h 136"/>
                  <a:gd name="T24" fmla="*/ 174 w 254"/>
                  <a:gd name="T25" fmla="*/ 135 h 136"/>
                  <a:gd name="T26" fmla="*/ 172 w 254"/>
                  <a:gd name="T27" fmla="*/ 136 h 136"/>
                  <a:gd name="T28" fmla="*/ 132 w 254"/>
                  <a:gd name="T29" fmla="*/ 67 h 136"/>
                  <a:gd name="T30" fmla="*/ 54 w 254"/>
                  <a:gd name="T31" fmla="*/ 47 h 136"/>
                  <a:gd name="T32" fmla="*/ 82 w 254"/>
                  <a:gd name="T33" fmla="*/ 118 h 136"/>
                  <a:gd name="T34" fmla="*/ 79 w 254"/>
                  <a:gd name="T35" fmla="*/ 119 h 136"/>
                  <a:gd name="T36" fmla="*/ 51 w 254"/>
                  <a:gd name="T37" fmla="*/ 46 h 136"/>
                  <a:gd name="T38" fmla="*/ 0 w 254"/>
                  <a:gd name="T39" fmla="*/ 32 h 136"/>
                  <a:gd name="T40" fmla="*/ 0 w 254"/>
                  <a:gd name="T41" fmla="*/ 29 h 136"/>
                  <a:gd name="T42" fmla="*/ 81 w 254"/>
                  <a:gd name="T43" fmla="*/ 51 h 136"/>
                  <a:gd name="T44" fmla="*/ 82 w 254"/>
                  <a:gd name="T45" fmla="*/ 50 h 136"/>
                  <a:gd name="T46" fmla="*/ 130 w 254"/>
                  <a:gd name="T47" fmla="*/ 23 h 136"/>
                  <a:gd name="T48" fmla="*/ 156 w 254"/>
                  <a:gd name="T49" fmla="*/ 7 h 136"/>
                  <a:gd name="T50" fmla="*/ 165 w 254"/>
                  <a:gd name="T51" fmla="*/ 2 h 136"/>
                  <a:gd name="T52" fmla="*/ 168 w 254"/>
                  <a:gd name="T53" fmla="*/ 0 h 136"/>
                  <a:gd name="T54" fmla="*/ 169 w 254"/>
                  <a:gd name="T55" fmla="*/ 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54" h="136">
                    <a:moveTo>
                      <a:pt x="169" y="3"/>
                    </a:moveTo>
                    <a:cubicBezTo>
                      <a:pt x="169" y="3"/>
                      <a:pt x="148" y="15"/>
                      <a:pt x="126" y="28"/>
                    </a:cubicBezTo>
                    <a:cubicBezTo>
                      <a:pt x="115" y="35"/>
                      <a:pt x="104" y="41"/>
                      <a:pt x="96" y="46"/>
                    </a:cubicBezTo>
                    <a:cubicBezTo>
                      <a:pt x="92" y="48"/>
                      <a:pt x="88" y="50"/>
                      <a:pt x="86" y="51"/>
                    </a:cubicBezTo>
                    <a:cubicBezTo>
                      <a:pt x="86" y="52"/>
                      <a:pt x="85" y="52"/>
                      <a:pt x="85" y="52"/>
                    </a:cubicBezTo>
                    <a:cubicBezTo>
                      <a:pt x="175" y="76"/>
                      <a:pt x="175" y="76"/>
                      <a:pt x="175" y="76"/>
                    </a:cubicBezTo>
                    <a:cubicBezTo>
                      <a:pt x="222" y="48"/>
                      <a:pt x="222" y="48"/>
                      <a:pt x="222" y="48"/>
                    </a:cubicBezTo>
                    <a:cubicBezTo>
                      <a:pt x="223" y="51"/>
                      <a:pt x="223" y="51"/>
                      <a:pt x="223" y="51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254" y="97"/>
                      <a:pt x="254" y="97"/>
                      <a:pt x="254" y="97"/>
                    </a:cubicBezTo>
                    <a:cubicBezTo>
                      <a:pt x="253" y="100"/>
                      <a:pt x="253" y="100"/>
                      <a:pt x="253" y="100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74" y="135"/>
                      <a:pt x="174" y="135"/>
                      <a:pt x="174" y="135"/>
                    </a:cubicBezTo>
                    <a:cubicBezTo>
                      <a:pt x="172" y="136"/>
                      <a:pt x="172" y="136"/>
                      <a:pt x="172" y="136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82" y="118"/>
                      <a:pt x="82" y="118"/>
                      <a:pt x="82" y="118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51"/>
                      <a:pt x="82" y="50"/>
                      <a:pt x="82" y="50"/>
                    </a:cubicBezTo>
                    <a:cubicBezTo>
                      <a:pt x="89" y="47"/>
                      <a:pt x="110" y="34"/>
                      <a:pt x="130" y="23"/>
                    </a:cubicBezTo>
                    <a:cubicBezTo>
                      <a:pt x="140" y="17"/>
                      <a:pt x="149" y="11"/>
                      <a:pt x="156" y="7"/>
                    </a:cubicBezTo>
                    <a:cubicBezTo>
                      <a:pt x="160" y="5"/>
                      <a:pt x="163" y="3"/>
                      <a:pt x="165" y="2"/>
                    </a:cubicBezTo>
                    <a:cubicBezTo>
                      <a:pt x="167" y="1"/>
                      <a:pt x="168" y="0"/>
                      <a:pt x="168" y="0"/>
                    </a:cubicBezTo>
                    <a:lnTo>
                      <a:pt x="169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8" name="PA-椭圆 5">
            <a:extLst>
              <a:ext uri="{FF2B5EF4-FFF2-40B4-BE49-F238E27FC236}">
                <a16:creationId xmlns:a16="http://schemas.microsoft.com/office/drawing/2014/main" id="{893AA17F-3576-15B5-3E36-DA1E94BBB86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16200000">
            <a:off x="-2072245" y="5442194"/>
            <a:ext cx="3901284" cy="3901284"/>
          </a:xfrm>
          <a:prstGeom prst="ellipse">
            <a:avLst/>
          </a:prstGeom>
          <a:pattFill prst="dkVert">
            <a:fgClr>
              <a:srgbClr val="F3E3DB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PA-椭圆 6">
            <a:extLst>
              <a:ext uri="{FF2B5EF4-FFF2-40B4-BE49-F238E27FC236}">
                <a16:creationId xmlns:a16="http://schemas.microsoft.com/office/drawing/2014/main" id="{1C556C39-EFBA-2DFD-6A44-287F8667781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10555604" y="2446806"/>
            <a:ext cx="4480147" cy="4480147"/>
          </a:xfrm>
          <a:prstGeom prst="ellipse">
            <a:avLst/>
          </a:prstGeom>
          <a:pattFill prst="wdUpDiag">
            <a:fgClr>
              <a:srgbClr val="C7DAE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-椭圆 8">
            <a:extLst>
              <a:ext uri="{FF2B5EF4-FFF2-40B4-BE49-F238E27FC236}">
                <a16:creationId xmlns:a16="http://schemas.microsoft.com/office/drawing/2014/main" id="{03495DEA-AD37-B6CE-D17A-25E5FF467181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8417329" y="4113108"/>
            <a:ext cx="5981700" cy="5981700"/>
          </a:xfrm>
          <a:prstGeom prst="ellipse">
            <a:avLst/>
          </a:prstGeom>
          <a:solidFill>
            <a:srgbClr val="FEF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-椭圆 10">
            <a:extLst>
              <a:ext uri="{FF2B5EF4-FFF2-40B4-BE49-F238E27FC236}">
                <a16:creationId xmlns:a16="http://schemas.microsoft.com/office/drawing/2014/main" id="{BBEFFA17-8F7B-E4FA-21E0-6A2DDD41E6A6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16200000">
            <a:off x="205039" y="5442194"/>
            <a:ext cx="3838331" cy="3838331"/>
          </a:xfrm>
          <a:prstGeom prst="ellipse">
            <a:avLst/>
          </a:prstGeom>
          <a:solidFill>
            <a:srgbClr val="C7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-椭圆 7">
            <a:extLst>
              <a:ext uri="{FF2B5EF4-FFF2-40B4-BE49-F238E27FC236}">
                <a16:creationId xmlns:a16="http://schemas.microsoft.com/office/drawing/2014/main" id="{1D76EB00-3E93-CD6B-7DA2-98D54D58D902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2504915" y="4915209"/>
            <a:ext cx="3505809" cy="3505809"/>
          </a:xfrm>
          <a:prstGeom prst="ellipse">
            <a:avLst/>
          </a:prstGeom>
          <a:solidFill>
            <a:srgbClr val="FEF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-椭圆 9">
            <a:extLst>
              <a:ext uri="{FF2B5EF4-FFF2-40B4-BE49-F238E27FC236}">
                <a16:creationId xmlns:a16="http://schemas.microsoft.com/office/drawing/2014/main" id="{B740D44A-F9D8-621B-CE39-6297C8D1174A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3953031" y="4552208"/>
            <a:ext cx="7968549" cy="7968549"/>
          </a:xfrm>
          <a:prstGeom prst="ellipse">
            <a:avLst/>
          </a:prstGeom>
          <a:solidFill>
            <a:srgbClr val="C7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7" name="PA-组合 19">
            <a:extLst>
              <a:ext uri="{FF2B5EF4-FFF2-40B4-BE49-F238E27FC236}">
                <a16:creationId xmlns:a16="http://schemas.microsoft.com/office/drawing/2014/main" id="{AF3F4EE6-158D-7BB2-B9DA-B4DEAE7F83A0}"/>
              </a:ext>
            </a:extLst>
          </p:cNvPr>
          <p:cNvGrpSpPr/>
          <p:nvPr userDrawn="1">
            <p:custDataLst>
              <p:tags r:id="rId8"/>
            </p:custDataLst>
          </p:nvPr>
        </p:nvGrpSpPr>
        <p:grpSpPr>
          <a:xfrm>
            <a:off x="2019247" y="4625911"/>
            <a:ext cx="1524000" cy="1276350"/>
            <a:chOff x="3198813" y="1925638"/>
            <a:chExt cx="1524000" cy="1276350"/>
          </a:xfrm>
        </p:grpSpPr>
        <p:sp>
          <p:nvSpPr>
            <p:cNvPr id="28" name="PA-îṥḻîḍè">
              <a:extLst>
                <a:ext uri="{FF2B5EF4-FFF2-40B4-BE49-F238E27FC236}">
                  <a16:creationId xmlns:a16="http://schemas.microsoft.com/office/drawing/2014/main" id="{46BA070B-D549-71A6-2AF6-AE7362DDAAA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PA-îṣ1ïḑe">
              <a:extLst>
                <a:ext uri="{FF2B5EF4-FFF2-40B4-BE49-F238E27FC236}">
                  <a16:creationId xmlns:a16="http://schemas.microsoft.com/office/drawing/2014/main" id="{9B977952-E7A1-F640-7F76-7EE8B691005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PA-58a9b3ce-f22a-431a-9d25-d3abb102e02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4A4D73E-531F-2D7B-37BB-4FA0FF443B91}"/>
              </a:ext>
            </a:extLst>
          </p:cNvPr>
          <p:cNvGrpSpPr>
            <a:grpSpLocks noChangeAspect="1"/>
          </p:cNvGrpSpPr>
          <p:nvPr userDrawn="1">
            <p:custDataLst>
              <p:tags r:id="rId9"/>
            </p:custDataLst>
          </p:nvPr>
        </p:nvGrpSpPr>
        <p:grpSpPr>
          <a:xfrm>
            <a:off x="212894" y="389598"/>
            <a:ext cx="3456163" cy="2612752"/>
            <a:chOff x="3540125" y="1485901"/>
            <a:chExt cx="5119688" cy="3870325"/>
          </a:xfrm>
        </p:grpSpPr>
        <p:sp>
          <p:nvSpPr>
            <p:cNvPr id="31" name="PA-îṣľíďé">
              <a:extLst>
                <a:ext uri="{FF2B5EF4-FFF2-40B4-BE49-F238E27FC236}">
                  <a16:creationId xmlns:a16="http://schemas.microsoft.com/office/drawing/2014/main" id="{2524E16F-8A3D-DA9F-D46A-03AE1D568AF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3540125" y="1655763"/>
              <a:ext cx="4722813" cy="3700463"/>
            </a:xfrm>
            <a:custGeom>
              <a:avLst/>
              <a:gdLst>
                <a:gd name="T0" fmla="*/ 2724 w 2975"/>
                <a:gd name="T1" fmla="*/ 2331 h 2331"/>
                <a:gd name="T2" fmla="*/ 0 w 2975"/>
                <a:gd name="T3" fmla="*/ 2331 h 2331"/>
                <a:gd name="T4" fmla="*/ 245 w 2975"/>
                <a:gd name="T5" fmla="*/ 0 h 2331"/>
                <a:gd name="T6" fmla="*/ 2975 w 2975"/>
                <a:gd name="T7" fmla="*/ 0 h 2331"/>
                <a:gd name="T8" fmla="*/ 2724 w 2975"/>
                <a:gd name="T9" fmla="*/ 2331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5" h="2331">
                  <a:moveTo>
                    <a:pt x="2724" y="2331"/>
                  </a:moveTo>
                  <a:lnTo>
                    <a:pt x="0" y="2331"/>
                  </a:lnTo>
                  <a:lnTo>
                    <a:pt x="245" y="0"/>
                  </a:lnTo>
                  <a:lnTo>
                    <a:pt x="2975" y="0"/>
                  </a:lnTo>
                  <a:lnTo>
                    <a:pt x="2724" y="2331"/>
                  </a:lnTo>
                  <a:close/>
                </a:path>
              </a:pathLst>
            </a:custGeom>
            <a:solidFill>
              <a:srgbClr val="989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PA-îṩ1íḋé">
              <a:extLst>
                <a:ext uri="{FF2B5EF4-FFF2-40B4-BE49-F238E27FC236}">
                  <a16:creationId xmlns:a16="http://schemas.microsoft.com/office/drawing/2014/main" id="{07751099-E9F5-9187-D1F9-57951341A15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3767138" y="2411413"/>
              <a:ext cx="4203700" cy="2733675"/>
            </a:xfrm>
            <a:custGeom>
              <a:avLst/>
              <a:gdLst>
                <a:gd name="T0" fmla="*/ 0 w 2648"/>
                <a:gd name="T1" fmla="*/ 1722 h 1722"/>
                <a:gd name="T2" fmla="*/ 184 w 2648"/>
                <a:gd name="T3" fmla="*/ 0 h 1722"/>
                <a:gd name="T4" fmla="*/ 2648 w 2648"/>
                <a:gd name="T5" fmla="*/ 0 h 1722"/>
                <a:gd name="T6" fmla="*/ 2464 w 2648"/>
                <a:gd name="T7" fmla="*/ 1722 h 1722"/>
                <a:gd name="T8" fmla="*/ 0 w 2648"/>
                <a:gd name="T9" fmla="*/ 1722 h 1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8" h="1722">
                  <a:moveTo>
                    <a:pt x="0" y="1722"/>
                  </a:moveTo>
                  <a:lnTo>
                    <a:pt x="184" y="0"/>
                  </a:lnTo>
                  <a:lnTo>
                    <a:pt x="2648" y="0"/>
                  </a:lnTo>
                  <a:lnTo>
                    <a:pt x="2464" y="1722"/>
                  </a:lnTo>
                  <a:lnTo>
                    <a:pt x="0" y="17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PA-îṣlíḓè">
              <a:extLst>
                <a:ext uri="{FF2B5EF4-FFF2-40B4-BE49-F238E27FC236}">
                  <a16:creationId xmlns:a16="http://schemas.microsoft.com/office/drawing/2014/main" id="{73464F93-61DE-9D36-E330-C32D3D99E2B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4002088" y="2597151"/>
              <a:ext cx="309563" cy="2352675"/>
            </a:xfrm>
            <a:custGeom>
              <a:avLst/>
              <a:gdLst>
                <a:gd name="T0" fmla="*/ 4 w 38"/>
                <a:gd name="T1" fmla="*/ 290 h 290"/>
                <a:gd name="T2" fmla="*/ 4 w 38"/>
                <a:gd name="T3" fmla="*/ 290 h 290"/>
                <a:gd name="T4" fmla="*/ 0 w 38"/>
                <a:gd name="T5" fmla="*/ 286 h 290"/>
                <a:gd name="T6" fmla="*/ 30 w 38"/>
                <a:gd name="T7" fmla="*/ 4 h 290"/>
                <a:gd name="T8" fmla="*/ 35 w 38"/>
                <a:gd name="T9" fmla="*/ 1 h 290"/>
                <a:gd name="T10" fmla="*/ 38 w 38"/>
                <a:gd name="T11" fmla="*/ 5 h 290"/>
                <a:gd name="T12" fmla="*/ 8 w 38"/>
                <a:gd name="T13" fmla="*/ 287 h 290"/>
                <a:gd name="T14" fmla="*/ 4 w 38"/>
                <a:gd name="T1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90">
                  <a:moveTo>
                    <a:pt x="4" y="290"/>
                  </a:moveTo>
                  <a:cubicBezTo>
                    <a:pt x="4" y="290"/>
                    <a:pt x="4" y="290"/>
                    <a:pt x="4" y="290"/>
                  </a:cubicBezTo>
                  <a:cubicBezTo>
                    <a:pt x="2" y="290"/>
                    <a:pt x="0" y="288"/>
                    <a:pt x="0" y="286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2"/>
                    <a:pt x="32" y="0"/>
                    <a:pt x="35" y="1"/>
                  </a:cubicBezTo>
                  <a:cubicBezTo>
                    <a:pt x="37" y="1"/>
                    <a:pt x="38" y="3"/>
                    <a:pt x="38" y="5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9"/>
                    <a:pt x="6" y="290"/>
                    <a:pt x="4" y="290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PA-i$ļíḍe">
              <a:extLst>
                <a:ext uri="{FF2B5EF4-FFF2-40B4-BE49-F238E27FC236}">
                  <a16:creationId xmlns:a16="http://schemas.microsoft.com/office/drawing/2014/main" id="{14F57DA6-3CD5-7125-FE36-55A1197374E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7426325" y="2597151"/>
              <a:ext cx="315913" cy="2352675"/>
            </a:xfrm>
            <a:custGeom>
              <a:avLst/>
              <a:gdLst>
                <a:gd name="T0" fmla="*/ 4 w 39"/>
                <a:gd name="T1" fmla="*/ 290 h 290"/>
                <a:gd name="T2" fmla="*/ 4 w 39"/>
                <a:gd name="T3" fmla="*/ 290 h 290"/>
                <a:gd name="T4" fmla="*/ 0 w 39"/>
                <a:gd name="T5" fmla="*/ 286 h 290"/>
                <a:gd name="T6" fmla="*/ 31 w 39"/>
                <a:gd name="T7" fmla="*/ 4 h 290"/>
                <a:gd name="T8" fmla="*/ 35 w 39"/>
                <a:gd name="T9" fmla="*/ 1 h 290"/>
                <a:gd name="T10" fmla="*/ 39 w 39"/>
                <a:gd name="T11" fmla="*/ 5 h 290"/>
                <a:gd name="T12" fmla="*/ 8 w 39"/>
                <a:gd name="T13" fmla="*/ 287 h 290"/>
                <a:gd name="T14" fmla="*/ 4 w 39"/>
                <a:gd name="T1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90">
                  <a:moveTo>
                    <a:pt x="4" y="290"/>
                  </a:moveTo>
                  <a:cubicBezTo>
                    <a:pt x="4" y="290"/>
                    <a:pt x="4" y="290"/>
                    <a:pt x="4" y="290"/>
                  </a:cubicBezTo>
                  <a:cubicBezTo>
                    <a:pt x="2" y="290"/>
                    <a:pt x="0" y="288"/>
                    <a:pt x="0" y="28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2"/>
                    <a:pt x="33" y="0"/>
                    <a:pt x="35" y="1"/>
                  </a:cubicBezTo>
                  <a:cubicBezTo>
                    <a:pt x="37" y="1"/>
                    <a:pt x="39" y="3"/>
                    <a:pt x="39" y="5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9"/>
                    <a:pt x="6" y="290"/>
                    <a:pt x="4" y="290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PA-iŝlîdé">
              <a:extLst>
                <a:ext uri="{FF2B5EF4-FFF2-40B4-BE49-F238E27FC236}">
                  <a16:creationId xmlns:a16="http://schemas.microsoft.com/office/drawing/2014/main" id="{2B916EBB-C4D3-ED24-395E-509E0388BED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4246563" y="2605088"/>
              <a:ext cx="3495675" cy="65088"/>
            </a:xfrm>
            <a:custGeom>
              <a:avLst/>
              <a:gdLst>
                <a:gd name="T0" fmla="*/ 427 w 431"/>
                <a:gd name="T1" fmla="*/ 8 h 8"/>
                <a:gd name="T2" fmla="*/ 4 w 431"/>
                <a:gd name="T3" fmla="*/ 8 h 8"/>
                <a:gd name="T4" fmla="*/ 0 w 431"/>
                <a:gd name="T5" fmla="*/ 4 h 8"/>
                <a:gd name="T6" fmla="*/ 4 w 431"/>
                <a:gd name="T7" fmla="*/ 0 h 8"/>
                <a:gd name="T8" fmla="*/ 427 w 431"/>
                <a:gd name="T9" fmla="*/ 0 h 8"/>
                <a:gd name="T10" fmla="*/ 431 w 431"/>
                <a:gd name="T11" fmla="*/ 4 h 8"/>
                <a:gd name="T12" fmla="*/ 427 w 43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1" h="8">
                  <a:moveTo>
                    <a:pt x="427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29" y="0"/>
                    <a:pt x="431" y="1"/>
                    <a:pt x="431" y="4"/>
                  </a:cubicBezTo>
                  <a:cubicBezTo>
                    <a:pt x="431" y="6"/>
                    <a:pt x="429" y="8"/>
                    <a:pt x="427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PA-íṡḷiḑe">
              <a:extLst>
                <a:ext uri="{FF2B5EF4-FFF2-40B4-BE49-F238E27FC236}">
                  <a16:creationId xmlns:a16="http://schemas.microsoft.com/office/drawing/2014/main" id="{C042BB3E-BBB6-1901-43EC-AD3E42D77353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4124325" y="3741738"/>
              <a:ext cx="3489325" cy="65088"/>
            </a:xfrm>
            <a:custGeom>
              <a:avLst/>
              <a:gdLst>
                <a:gd name="T0" fmla="*/ 426 w 430"/>
                <a:gd name="T1" fmla="*/ 8 h 8"/>
                <a:gd name="T2" fmla="*/ 4 w 430"/>
                <a:gd name="T3" fmla="*/ 8 h 8"/>
                <a:gd name="T4" fmla="*/ 0 w 430"/>
                <a:gd name="T5" fmla="*/ 4 h 8"/>
                <a:gd name="T6" fmla="*/ 4 w 430"/>
                <a:gd name="T7" fmla="*/ 0 h 8"/>
                <a:gd name="T8" fmla="*/ 426 w 430"/>
                <a:gd name="T9" fmla="*/ 0 h 8"/>
                <a:gd name="T10" fmla="*/ 430 w 430"/>
                <a:gd name="T11" fmla="*/ 4 h 8"/>
                <a:gd name="T12" fmla="*/ 426 w 43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8">
                  <a:moveTo>
                    <a:pt x="42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26" y="0"/>
                    <a:pt x="426" y="0"/>
                    <a:pt x="426" y="0"/>
                  </a:cubicBezTo>
                  <a:cubicBezTo>
                    <a:pt x="429" y="0"/>
                    <a:pt x="430" y="2"/>
                    <a:pt x="430" y="4"/>
                  </a:cubicBezTo>
                  <a:cubicBezTo>
                    <a:pt x="430" y="7"/>
                    <a:pt x="429" y="8"/>
                    <a:pt x="426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PA-íṥľïḋê">
              <a:extLst>
                <a:ext uri="{FF2B5EF4-FFF2-40B4-BE49-F238E27FC236}">
                  <a16:creationId xmlns:a16="http://schemas.microsoft.com/office/drawing/2014/main" id="{AAB9C1F1-6E80-6F71-7E91-FEB4779F76E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 bwMode="auto">
            <a:xfrm>
              <a:off x="4002088" y="4884738"/>
              <a:ext cx="3489325" cy="65088"/>
            </a:xfrm>
            <a:custGeom>
              <a:avLst/>
              <a:gdLst>
                <a:gd name="T0" fmla="*/ 426 w 430"/>
                <a:gd name="T1" fmla="*/ 8 h 8"/>
                <a:gd name="T2" fmla="*/ 4 w 430"/>
                <a:gd name="T3" fmla="*/ 8 h 8"/>
                <a:gd name="T4" fmla="*/ 0 w 430"/>
                <a:gd name="T5" fmla="*/ 4 h 8"/>
                <a:gd name="T6" fmla="*/ 4 w 430"/>
                <a:gd name="T7" fmla="*/ 0 h 8"/>
                <a:gd name="T8" fmla="*/ 426 w 430"/>
                <a:gd name="T9" fmla="*/ 0 h 8"/>
                <a:gd name="T10" fmla="*/ 430 w 430"/>
                <a:gd name="T11" fmla="*/ 4 h 8"/>
                <a:gd name="T12" fmla="*/ 426 w 43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8">
                  <a:moveTo>
                    <a:pt x="42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26" y="0"/>
                    <a:pt x="426" y="0"/>
                    <a:pt x="426" y="0"/>
                  </a:cubicBezTo>
                  <a:cubicBezTo>
                    <a:pt x="429" y="0"/>
                    <a:pt x="430" y="2"/>
                    <a:pt x="430" y="4"/>
                  </a:cubicBezTo>
                  <a:cubicBezTo>
                    <a:pt x="430" y="6"/>
                    <a:pt x="429" y="8"/>
                    <a:pt x="426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PA-íṣļiḋe">
              <a:extLst>
                <a:ext uri="{FF2B5EF4-FFF2-40B4-BE49-F238E27FC236}">
                  <a16:creationId xmlns:a16="http://schemas.microsoft.com/office/drawing/2014/main" id="{6825F4F7-067D-6D7B-12D3-5EA9446BD4B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 bwMode="auto">
            <a:xfrm>
              <a:off x="4084638" y="1931988"/>
              <a:ext cx="1411288" cy="250825"/>
            </a:xfrm>
            <a:custGeom>
              <a:avLst/>
              <a:gdLst>
                <a:gd name="T0" fmla="*/ 873 w 889"/>
                <a:gd name="T1" fmla="*/ 158 h 158"/>
                <a:gd name="T2" fmla="*/ 0 w 889"/>
                <a:gd name="T3" fmla="*/ 158 h 158"/>
                <a:gd name="T4" fmla="*/ 20 w 889"/>
                <a:gd name="T5" fmla="*/ 0 h 158"/>
                <a:gd name="T6" fmla="*/ 889 w 889"/>
                <a:gd name="T7" fmla="*/ 0 h 158"/>
                <a:gd name="T8" fmla="*/ 873 w 889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9" h="158">
                  <a:moveTo>
                    <a:pt x="873" y="158"/>
                  </a:moveTo>
                  <a:lnTo>
                    <a:pt x="0" y="158"/>
                  </a:lnTo>
                  <a:lnTo>
                    <a:pt x="20" y="0"/>
                  </a:lnTo>
                  <a:lnTo>
                    <a:pt x="889" y="0"/>
                  </a:lnTo>
                  <a:lnTo>
                    <a:pt x="873" y="158"/>
                  </a:lnTo>
                  <a:close/>
                </a:path>
              </a:pathLst>
            </a:custGeom>
            <a:solidFill>
              <a:srgbClr val="676E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PA-ïṡľídê">
              <a:extLst>
                <a:ext uri="{FF2B5EF4-FFF2-40B4-BE49-F238E27FC236}">
                  <a16:creationId xmlns:a16="http://schemas.microsoft.com/office/drawing/2014/main" id="{05EAF495-FBFB-A8D8-902A-EB03C4929C6E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7442200" y="1955801"/>
              <a:ext cx="609600" cy="65088"/>
            </a:xfrm>
            <a:custGeom>
              <a:avLst/>
              <a:gdLst>
                <a:gd name="T0" fmla="*/ 71 w 75"/>
                <a:gd name="T1" fmla="*/ 8 h 8"/>
                <a:gd name="T2" fmla="*/ 4 w 75"/>
                <a:gd name="T3" fmla="*/ 8 h 8"/>
                <a:gd name="T4" fmla="*/ 0 w 75"/>
                <a:gd name="T5" fmla="*/ 4 h 8"/>
                <a:gd name="T6" fmla="*/ 4 w 75"/>
                <a:gd name="T7" fmla="*/ 0 h 8"/>
                <a:gd name="T8" fmla="*/ 71 w 75"/>
                <a:gd name="T9" fmla="*/ 0 h 8"/>
                <a:gd name="T10" fmla="*/ 75 w 75"/>
                <a:gd name="T11" fmla="*/ 4 h 8"/>
                <a:gd name="T12" fmla="*/ 71 w 75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8">
                  <a:moveTo>
                    <a:pt x="71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2"/>
                    <a:pt x="75" y="4"/>
                  </a:cubicBezTo>
                  <a:cubicBezTo>
                    <a:pt x="75" y="6"/>
                    <a:pt x="73" y="8"/>
                    <a:pt x="7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PA-îsḻiḍé">
              <a:extLst>
                <a:ext uri="{FF2B5EF4-FFF2-40B4-BE49-F238E27FC236}">
                  <a16:creationId xmlns:a16="http://schemas.microsoft.com/office/drawing/2014/main" id="{E51E2F3C-6EE2-E205-F17A-9F9158BC6E55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6891338" y="2085976"/>
              <a:ext cx="1143000" cy="65088"/>
            </a:xfrm>
            <a:custGeom>
              <a:avLst/>
              <a:gdLst>
                <a:gd name="T0" fmla="*/ 137 w 141"/>
                <a:gd name="T1" fmla="*/ 8 h 8"/>
                <a:gd name="T2" fmla="*/ 4 w 141"/>
                <a:gd name="T3" fmla="*/ 8 h 8"/>
                <a:gd name="T4" fmla="*/ 0 w 141"/>
                <a:gd name="T5" fmla="*/ 4 h 8"/>
                <a:gd name="T6" fmla="*/ 4 w 141"/>
                <a:gd name="T7" fmla="*/ 0 h 8"/>
                <a:gd name="T8" fmla="*/ 137 w 141"/>
                <a:gd name="T9" fmla="*/ 0 h 8"/>
                <a:gd name="T10" fmla="*/ 141 w 141"/>
                <a:gd name="T11" fmla="*/ 4 h 8"/>
                <a:gd name="T12" fmla="*/ 137 w 14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8">
                  <a:moveTo>
                    <a:pt x="137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9" y="0"/>
                    <a:pt x="141" y="2"/>
                    <a:pt x="141" y="4"/>
                  </a:cubicBezTo>
                  <a:cubicBezTo>
                    <a:pt x="141" y="6"/>
                    <a:pt x="139" y="8"/>
                    <a:pt x="137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PA-ïSļídè">
              <a:extLst>
                <a:ext uri="{FF2B5EF4-FFF2-40B4-BE49-F238E27FC236}">
                  <a16:creationId xmlns:a16="http://schemas.microsoft.com/office/drawing/2014/main" id="{B72D21BF-BB86-67C1-5BDA-52B087C71EF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 bwMode="auto">
            <a:xfrm>
              <a:off x="7864475" y="1655763"/>
              <a:ext cx="795338" cy="3700463"/>
            </a:xfrm>
            <a:custGeom>
              <a:avLst/>
              <a:gdLst>
                <a:gd name="T0" fmla="*/ 0 w 501"/>
                <a:gd name="T1" fmla="*/ 2331 h 2331"/>
                <a:gd name="T2" fmla="*/ 251 w 501"/>
                <a:gd name="T3" fmla="*/ 0 h 2331"/>
                <a:gd name="T4" fmla="*/ 501 w 501"/>
                <a:gd name="T5" fmla="*/ 2331 h 2331"/>
                <a:gd name="T6" fmla="*/ 0 w 501"/>
                <a:gd name="T7" fmla="*/ 2331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1" h="2331">
                  <a:moveTo>
                    <a:pt x="0" y="2331"/>
                  </a:moveTo>
                  <a:lnTo>
                    <a:pt x="251" y="0"/>
                  </a:lnTo>
                  <a:lnTo>
                    <a:pt x="501" y="2331"/>
                  </a:lnTo>
                  <a:lnTo>
                    <a:pt x="0" y="2331"/>
                  </a:lnTo>
                  <a:close/>
                </a:path>
              </a:pathLst>
            </a:custGeom>
            <a:solidFill>
              <a:srgbClr val="676E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PA-îṩliḋé">
              <a:extLst>
                <a:ext uri="{FF2B5EF4-FFF2-40B4-BE49-F238E27FC236}">
                  <a16:creationId xmlns:a16="http://schemas.microsoft.com/office/drawing/2014/main" id="{1D0B9F7E-F18A-3D69-DB93-101A3493544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 bwMode="auto">
            <a:xfrm>
              <a:off x="4481513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PA-iṡḻídê">
              <a:extLst>
                <a:ext uri="{FF2B5EF4-FFF2-40B4-BE49-F238E27FC236}">
                  <a16:creationId xmlns:a16="http://schemas.microsoft.com/office/drawing/2014/main" id="{7EF4C98D-421F-6C0E-3B1F-EC1023B6EFD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4862513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3" y="8"/>
                    <a:pt x="8" y="14"/>
                    <a:pt x="8" y="21"/>
                  </a:cubicBezTo>
                  <a:cubicBezTo>
                    <a:pt x="8" y="29"/>
                    <a:pt x="13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PA-ïS1îḋe">
              <a:extLst>
                <a:ext uri="{FF2B5EF4-FFF2-40B4-BE49-F238E27FC236}">
                  <a16:creationId xmlns:a16="http://schemas.microsoft.com/office/drawing/2014/main" id="{65B49047-3FCC-4EFE-78F8-2FDDF374810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5235575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PA-îşḻïdè">
              <a:extLst>
                <a:ext uri="{FF2B5EF4-FFF2-40B4-BE49-F238E27FC236}">
                  <a16:creationId xmlns:a16="http://schemas.microsoft.com/office/drawing/2014/main" id="{2AC5847D-FFD1-A319-60F7-9C768D3B3CE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 bwMode="auto">
            <a:xfrm>
              <a:off x="6502400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PA-is1ïdè">
              <a:extLst>
                <a:ext uri="{FF2B5EF4-FFF2-40B4-BE49-F238E27FC236}">
                  <a16:creationId xmlns:a16="http://schemas.microsoft.com/office/drawing/2014/main" id="{9AA2F60B-B30A-0B2C-CFAB-72F037A62583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 bwMode="auto">
            <a:xfrm>
              <a:off x="6875463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PA-íṧļiḑê">
              <a:extLst>
                <a:ext uri="{FF2B5EF4-FFF2-40B4-BE49-F238E27FC236}">
                  <a16:creationId xmlns:a16="http://schemas.microsoft.com/office/drawing/2014/main" id="{6DC21CE3-B953-CD93-4944-A0A7AF9BB60D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7248525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8" name="平行四边形 47">
            <a:extLst>
              <a:ext uri="{FF2B5EF4-FFF2-40B4-BE49-F238E27FC236}">
                <a16:creationId xmlns:a16="http://schemas.microsoft.com/office/drawing/2014/main" id="{0D9AD833-4A88-9DFA-2CED-1093132C7122}"/>
              </a:ext>
            </a:extLst>
          </p:cNvPr>
          <p:cNvSpPr/>
          <p:nvPr userDrawn="1"/>
        </p:nvSpPr>
        <p:spPr>
          <a:xfrm>
            <a:off x="615907" y="1502280"/>
            <a:ext cx="2348273" cy="780905"/>
          </a:xfrm>
          <a:prstGeom prst="parallelogram">
            <a:avLst>
              <a:gd name="adj" fmla="val 106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528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3" r:id="rId4"/>
    <p:sldLayoutId id="2147483651" r:id="rId5"/>
    <p:sldLayoutId id="2147483652" r:id="rId6"/>
    <p:sldLayoutId id="2147483654" r:id="rId7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EBF0F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1">
            <a:extLst>
              <a:ext uri="{FF2B5EF4-FFF2-40B4-BE49-F238E27FC236}">
                <a16:creationId xmlns:a16="http://schemas.microsoft.com/office/drawing/2014/main" id="{ED99B6C7-4C46-D641-60DD-74EE298F5EE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968137" y="2421968"/>
            <a:ext cx="7059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整理和复习（练习十八）</a:t>
            </a:r>
            <a:endParaRPr lang="en-US" altLang="zh-CN" sz="4400" dirty="0">
              <a:solidFill>
                <a:srgbClr val="767CA2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3" name="PA-矩形 13">
            <a:extLst>
              <a:ext uri="{FF2B5EF4-FFF2-40B4-BE49-F238E27FC236}">
                <a16:creationId xmlns:a16="http://schemas.microsoft.com/office/drawing/2014/main" id="{8614168B-2C39-015F-639F-D71DA19A40F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089276" y="772421"/>
            <a:ext cx="6096000" cy="13142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百分数</a:t>
            </a:r>
          </a:p>
        </p:txBody>
      </p:sp>
      <p:sp>
        <p:nvSpPr>
          <p:cNvPr id="24" name="PA-矩形 14">
            <a:extLst>
              <a:ext uri="{FF2B5EF4-FFF2-40B4-BE49-F238E27FC236}">
                <a16:creationId xmlns:a16="http://schemas.microsoft.com/office/drawing/2014/main" id="{7B056678-C932-5CBF-0290-7D1472D5C29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087688" y="3660100"/>
            <a:ext cx="6096000" cy="4637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人教版</a:t>
            </a:r>
            <a:r>
              <a:rPr lang="en-US" altLang="zh-CN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·</a:t>
            </a:r>
            <a:r>
              <a:rPr lang="zh-CN" altLang="en-US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六年级数学上册</a:t>
            </a:r>
          </a:p>
        </p:txBody>
      </p:sp>
      <p:sp>
        <p:nvSpPr>
          <p:cNvPr id="47" name="平行四边形 46">
            <a:extLst>
              <a:ext uri="{FF2B5EF4-FFF2-40B4-BE49-F238E27FC236}">
                <a16:creationId xmlns:a16="http://schemas.microsoft.com/office/drawing/2014/main" id="{48493F9A-4603-48F3-6C31-CFF6CB942D00}"/>
              </a:ext>
            </a:extLst>
          </p:cNvPr>
          <p:cNvSpPr/>
          <p:nvPr/>
        </p:nvSpPr>
        <p:spPr>
          <a:xfrm>
            <a:off x="615907" y="1502280"/>
            <a:ext cx="2348273" cy="780905"/>
          </a:xfrm>
          <a:prstGeom prst="parallelogram">
            <a:avLst>
              <a:gd name="adj" fmla="val 106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PA-矩形 13">
            <a:extLst>
              <a:ext uri="{FF2B5EF4-FFF2-40B4-BE49-F238E27FC236}">
                <a16:creationId xmlns:a16="http://schemas.microsoft.com/office/drawing/2014/main" id="{FC5ADFA9-40BE-4532-9161-5A58B798BB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62610" y="1084731"/>
            <a:ext cx="2073569" cy="14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五</a:t>
            </a:r>
          </a:p>
        </p:txBody>
      </p:sp>
    </p:spTree>
    <p:extLst>
      <p:ext uri="{BB962C8B-B14F-4D97-AF65-F5344CB8AC3E}">
        <p14:creationId xmlns:p14="http://schemas.microsoft.com/office/powerpoint/2010/main" val="1176417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1DB91CC-6364-9994-D393-BB69E58BFE76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教学目标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F54988-6276-EEDF-34EF-18B062C49ADF}"/>
              </a:ext>
            </a:extLst>
          </p:cNvPr>
          <p:cNvSpPr txBox="1"/>
          <p:nvPr/>
        </p:nvSpPr>
        <p:spPr>
          <a:xfrm>
            <a:off x="361558" y="1705658"/>
            <a:ext cx="11662491" cy="346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1. </a:t>
            </a:r>
            <a:r>
              <a:rPr lang="zh-CN" altLang="en-US" sz="3000" b="1" i="0" u="none" strike="noStrike" baseline="0" dirty="0">
                <a:latin typeface="+mn-lt"/>
              </a:rPr>
              <a:t>通过整理和复习，进一步理解百分数的意义，会读、写百分数， 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3000" b="1" i="0" u="none" strike="noStrike" baseline="0" dirty="0">
                <a:latin typeface="+mn-lt"/>
              </a:rPr>
              <a:t>    熟练掌握小数、分数、百分数之间互化的方法，能正确解决有关 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3000" b="1" dirty="0">
                <a:latin typeface="+mn-lt"/>
              </a:rPr>
              <a:t>    </a:t>
            </a:r>
            <a:r>
              <a:rPr lang="zh-CN" altLang="en-US" sz="3000" b="1" i="0" u="none" strike="noStrike" baseline="0" dirty="0">
                <a:latin typeface="+mn-lt"/>
              </a:rPr>
              <a:t>百分数的实际问题。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>
              <a:lnSpc>
                <a:spcPct val="15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2. </a:t>
            </a:r>
            <a:r>
              <a:rPr lang="zh-CN" altLang="en-US" sz="3000" b="1" i="0" u="none" strike="noStrike" baseline="0" dirty="0">
                <a:latin typeface="+mn-lt"/>
              </a:rPr>
              <a:t>沟通知识之间的内在联系，提高建构知识网络和解决问题的能力；</a:t>
            </a:r>
          </a:p>
          <a:p>
            <a:pPr algn="l">
              <a:lnSpc>
                <a:spcPct val="15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3. </a:t>
            </a:r>
            <a:r>
              <a:rPr lang="zh-CN" altLang="en-US" sz="3000" b="1" i="0" u="none" strike="noStrike" baseline="0" dirty="0">
                <a:latin typeface="+mn-lt"/>
              </a:rPr>
              <a:t>体会学习数学知识的价值，培养良好的学习习惯。</a:t>
            </a:r>
            <a:endParaRPr lang="zh-CN" altLang="en-US" sz="3000" b="1" dirty="0">
              <a:latin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890A974B-95D6-3541-23FC-F5484C1DE448}"/>
              </a:ext>
            </a:extLst>
          </p:cNvPr>
          <p:cNvSpPr/>
          <p:nvPr/>
        </p:nvSpPr>
        <p:spPr>
          <a:xfrm>
            <a:off x="275446" y="1586195"/>
            <a:ext cx="11662490" cy="3872210"/>
          </a:xfrm>
          <a:prstGeom prst="roundRect">
            <a:avLst>
              <a:gd name="adj" fmla="val 304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65741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D8930D-50F9-07DD-B9DB-ED5EA04FB139}"/>
              </a:ext>
            </a:extLst>
          </p:cNvPr>
          <p:cNvSpPr txBox="1"/>
          <p:nvPr/>
        </p:nvSpPr>
        <p:spPr>
          <a:xfrm>
            <a:off x="721235" y="270789"/>
            <a:ext cx="5066853" cy="73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整理回顾，构建网络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C054768-83A0-0518-963C-C0DF0FC1A6DD}"/>
              </a:ext>
            </a:extLst>
          </p:cNvPr>
          <p:cNvSpPr txBox="1"/>
          <p:nvPr/>
        </p:nvSpPr>
        <p:spPr>
          <a:xfrm>
            <a:off x="632842" y="1092433"/>
            <a:ext cx="11465853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2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本单元学习了哪些知识？你能整理出一个“知识结构图”吗？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F63194B4-2692-6E03-C5E9-D861F980CBD6}"/>
              </a:ext>
            </a:extLst>
          </p:cNvPr>
          <p:cNvSpPr/>
          <p:nvPr/>
        </p:nvSpPr>
        <p:spPr>
          <a:xfrm>
            <a:off x="194391" y="3018614"/>
            <a:ext cx="1670179" cy="576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百分数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60A5DAB3-ED67-9D5A-2B43-9B96AA4A0BFD}"/>
              </a:ext>
            </a:extLst>
          </p:cNvPr>
          <p:cNvGrpSpPr/>
          <p:nvPr/>
        </p:nvGrpSpPr>
        <p:grpSpPr>
          <a:xfrm>
            <a:off x="3536300" y="1877203"/>
            <a:ext cx="6671384" cy="576000"/>
            <a:chOff x="3536300" y="1877203"/>
            <a:chExt cx="6671384" cy="57600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03434547-F0D4-D742-FF1D-7915807490B7}"/>
                </a:ext>
              </a:extLst>
            </p:cNvPr>
            <p:cNvSpPr/>
            <p:nvPr/>
          </p:nvSpPr>
          <p:spPr>
            <a:xfrm>
              <a:off x="4198769" y="1877203"/>
              <a:ext cx="6008915" cy="57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表示一个数是另一个数的百分之多少</a:t>
              </a: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07609AAD-8DB9-51E5-1971-1B8679FFF163}"/>
                </a:ext>
              </a:extLst>
            </p:cNvPr>
            <p:cNvCxnSpPr>
              <a:cxnSpLocks/>
            </p:cNvCxnSpPr>
            <p:nvPr/>
          </p:nvCxnSpPr>
          <p:spPr>
            <a:xfrm>
              <a:off x="3536300" y="2174032"/>
              <a:ext cx="662474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37A3CFE9-609A-447E-E9D6-7890CA4DB6F3}"/>
              </a:ext>
            </a:extLst>
          </p:cNvPr>
          <p:cNvGrpSpPr/>
          <p:nvPr/>
        </p:nvGrpSpPr>
        <p:grpSpPr>
          <a:xfrm>
            <a:off x="5262460" y="2651642"/>
            <a:ext cx="3816221" cy="576000"/>
            <a:chOff x="5262460" y="2651642"/>
            <a:chExt cx="3816221" cy="576000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C5926EA7-B4A0-D505-F30F-8FB119DB14EE}"/>
                </a:ext>
              </a:extLst>
            </p:cNvPr>
            <p:cNvSpPr/>
            <p:nvPr/>
          </p:nvSpPr>
          <p:spPr>
            <a:xfrm>
              <a:off x="5822297" y="2651642"/>
              <a:ext cx="3256384" cy="57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读作百分之多少</a:t>
              </a: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99040D2C-B273-426D-40F9-05ADE18A4DB8}"/>
                </a:ext>
              </a:extLst>
            </p:cNvPr>
            <p:cNvCxnSpPr/>
            <p:nvPr/>
          </p:nvCxnSpPr>
          <p:spPr>
            <a:xfrm>
              <a:off x="5262460" y="2920479"/>
              <a:ext cx="5400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61B1D0B6-60C0-7FCD-DA63-B615344E0556}"/>
              </a:ext>
            </a:extLst>
          </p:cNvPr>
          <p:cNvGrpSpPr/>
          <p:nvPr/>
        </p:nvGrpSpPr>
        <p:grpSpPr>
          <a:xfrm>
            <a:off x="5262460" y="3491396"/>
            <a:ext cx="3816221" cy="576000"/>
            <a:chOff x="5262460" y="3491396"/>
            <a:chExt cx="3816221" cy="576000"/>
          </a:xfrm>
        </p:grpSpPr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132CFBD8-4211-3A08-4645-F3EB480F714B}"/>
                </a:ext>
              </a:extLst>
            </p:cNvPr>
            <p:cNvSpPr/>
            <p:nvPr/>
          </p:nvSpPr>
          <p:spPr>
            <a:xfrm>
              <a:off x="5822297" y="3491396"/>
              <a:ext cx="3256384" cy="57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先写分子再写</a:t>
              </a:r>
              <a:r>
                <a:rPr lang="en-US" altLang="zh-CN" sz="2800" b="1" dirty="0">
                  <a:solidFill>
                    <a:schemeClr val="tx1"/>
                  </a:solidFill>
                </a:rPr>
                <a:t>%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5F3A1B5E-8645-563E-805C-72D67CF47F4C}"/>
                </a:ext>
              </a:extLst>
            </p:cNvPr>
            <p:cNvCxnSpPr/>
            <p:nvPr/>
          </p:nvCxnSpPr>
          <p:spPr>
            <a:xfrm>
              <a:off x="5262460" y="3769564"/>
              <a:ext cx="5400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5167D93B-3D20-130C-2D57-89C67F17ADF9}"/>
              </a:ext>
            </a:extLst>
          </p:cNvPr>
          <p:cNvGrpSpPr/>
          <p:nvPr/>
        </p:nvGrpSpPr>
        <p:grpSpPr>
          <a:xfrm>
            <a:off x="3526970" y="2651642"/>
            <a:ext cx="1726159" cy="1415754"/>
            <a:chOff x="3526970" y="2651642"/>
            <a:chExt cx="1726159" cy="1415754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CF64BDFE-CCB5-A4FA-6132-C29368882AD5}"/>
                </a:ext>
              </a:extLst>
            </p:cNvPr>
            <p:cNvSpPr/>
            <p:nvPr/>
          </p:nvSpPr>
          <p:spPr>
            <a:xfrm>
              <a:off x="4180108" y="2651642"/>
              <a:ext cx="1073021" cy="57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读法</a:t>
              </a: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95D01691-19A4-A034-96D6-951A892FD60D}"/>
                </a:ext>
              </a:extLst>
            </p:cNvPr>
            <p:cNvSpPr/>
            <p:nvPr/>
          </p:nvSpPr>
          <p:spPr>
            <a:xfrm>
              <a:off x="4180108" y="3491396"/>
              <a:ext cx="1073021" cy="5760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写法</a:t>
              </a:r>
            </a:p>
          </p:txBody>
        </p:sp>
        <p:sp>
          <p:nvSpPr>
            <p:cNvPr id="45" name="左中括号 44">
              <a:extLst>
                <a:ext uri="{FF2B5EF4-FFF2-40B4-BE49-F238E27FC236}">
                  <a16:creationId xmlns:a16="http://schemas.microsoft.com/office/drawing/2014/main" id="{91E432D6-B69E-2655-67DB-A1AD5A032642}"/>
                </a:ext>
              </a:extLst>
            </p:cNvPr>
            <p:cNvSpPr/>
            <p:nvPr/>
          </p:nvSpPr>
          <p:spPr>
            <a:xfrm>
              <a:off x="3935963" y="2925525"/>
              <a:ext cx="242596" cy="892808"/>
            </a:xfrm>
            <a:prstGeom prst="leftBracket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CF4C3B3B-1A32-6B15-F9E7-13466E3D82C3}"/>
                </a:ext>
              </a:extLst>
            </p:cNvPr>
            <p:cNvCxnSpPr>
              <a:cxnSpLocks/>
            </p:cNvCxnSpPr>
            <p:nvPr/>
          </p:nvCxnSpPr>
          <p:spPr>
            <a:xfrm>
              <a:off x="3526970" y="3359017"/>
              <a:ext cx="410547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2602E78F-9097-7E3E-7A9C-A5B148B45FCA}"/>
              </a:ext>
            </a:extLst>
          </p:cNvPr>
          <p:cNvGrpSpPr/>
          <p:nvPr/>
        </p:nvGrpSpPr>
        <p:grpSpPr>
          <a:xfrm>
            <a:off x="1878685" y="1905196"/>
            <a:ext cx="5445842" cy="2880659"/>
            <a:chOff x="1878685" y="1905196"/>
            <a:chExt cx="5445842" cy="2880659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F1C9457B-8D53-594E-4271-9BA01DB32CD7}"/>
                </a:ext>
              </a:extLst>
            </p:cNvPr>
            <p:cNvSpPr/>
            <p:nvPr/>
          </p:nvSpPr>
          <p:spPr>
            <a:xfrm>
              <a:off x="2397964" y="1905196"/>
              <a:ext cx="1138336" cy="57600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意义</a:t>
              </a:r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E8433739-9319-F2C4-D1E9-A67379EF9DA9}"/>
                </a:ext>
              </a:extLst>
            </p:cNvPr>
            <p:cNvSpPr/>
            <p:nvPr/>
          </p:nvSpPr>
          <p:spPr>
            <a:xfrm>
              <a:off x="2397964" y="3052855"/>
              <a:ext cx="1138336" cy="57600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读写</a:t>
              </a: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8CDEE71C-9E73-8CA4-DA87-092BD0C83852}"/>
                </a:ext>
              </a:extLst>
            </p:cNvPr>
            <p:cNvSpPr/>
            <p:nvPr/>
          </p:nvSpPr>
          <p:spPr>
            <a:xfrm>
              <a:off x="2397964" y="4209855"/>
              <a:ext cx="4926563" cy="57600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百分数与小数、分数的互化</a:t>
              </a:r>
            </a:p>
          </p:txBody>
        </p:sp>
        <p:sp>
          <p:nvSpPr>
            <p:cNvPr id="48" name="左中括号 47">
              <a:extLst>
                <a:ext uri="{FF2B5EF4-FFF2-40B4-BE49-F238E27FC236}">
                  <a16:creationId xmlns:a16="http://schemas.microsoft.com/office/drawing/2014/main" id="{26BEBD7A-0606-4E3D-31A3-42CDCC4C917B}"/>
                </a:ext>
              </a:extLst>
            </p:cNvPr>
            <p:cNvSpPr/>
            <p:nvPr/>
          </p:nvSpPr>
          <p:spPr>
            <a:xfrm>
              <a:off x="2144489" y="2164701"/>
              <a:ext cx="242596" cy="2340000"/>
            </a:xfrm>
            <a:prstGeom prst="leftBracket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1F098D16-85F0-D89A-DB52-EAD5206677C2}"/>
                </a:ext>
              </a:extLst>
            </p:cNvPr>
            <p:cNvCxnSpPr>
              <a:cxnSpLocks/>
            </p:cNvCxnSpPr>
            <p:nvPr/>
          </p:nvCxnSpPr>
          <p:spPr>
            <a:xfrm>
              <a:off x="1878685" y="3331024"/>
              <a:ext cx="518105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79A793C1-F592-6A7D-CE4F-7E35A850ABAB}"/>
              </a:ext>
            </a:extLst>
          </p:cNvPr>
          <p:cNvSpPr txBox="1"/>
          <p:nvPr/>
        </p:nvSpPr>
        <p:spPr>
          <a:xfrm>
            <a:off x="8848169" y="2689689"/>
            <a:ext cx="3315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rgbClr val="FF00FF"/>
                </a:solidFill>
              </a:rPr>
              <a:t>85%</a:t>
            </a:r>
            <a:r>
              <a:rPr lang="zh-CN" altLang="en-US" sz="2400" dirty="0">
                <a:solidFill>
                  <a:srgbClr val="FF00FF"/>
                </a:solidFill>
              </a:rPr>
              <a:t>：百分之八十五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2A4B8F70-0796-5BE3-3CD4-F0A6D2C2AED3}"/>
                  </a:ext>
                </a:extLst>
              </p:cNvPr>
              <p:cNvSpPr txBox="1"/>
              <p:nvPr/>
            </p:nvSpPr>
            <p:spPr>
              <a:xfrm>
                <a:off x="9078681" y="3365612"/>
                <a:ext cx="1938016" cy="7837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trike="noStrike">
                    <a:solidFill>
                      <a:srgbClr val="0070C0"/>
                    </a:solidFill>
                    <a:latin typeface="+mn-lt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2400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𝟕𝟕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FF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  <m:r>
                        <a:rPr lang="zh-CN" altLang="en-US" sz="2400" i="1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：</m:t>
                      </m:r>
                      <m:r>
                        <a:rPr lang="en-US" altLang="zh-CN" sz="24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𝟕𝟕</m:t>
                      </m:r>
                      <m:r>
                        <a:rPr lang="en-US" altLang="zh-CN" sz="2400" b="1" i="1" smtClean="0">
                          <a:solidFill>
                            <a:srgbClr val="FF00FF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sz="2400" dirty="0">
                  <a:solidFill>
                    <a:srgbClr val="FF00FF"/>
                  </a:solidFill>
                </a:endParaRPr>
              </a:p>
            </p:txBody>
          </p:sp>
        </mc:Choice>
        <mc:Fallback xmlns="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2A4B8F70-0796-5BE3-3CD4-F0A6D2C2A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8681" y="3365612"/>
                <a:ext cx="1938016" cy="7837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文本框 57">
            <a:extLst>
              <a:ext uri="{FF2B5EF4-FFF2-40B4-BE49-F238E27FC236}">
                <a16:creationId xmlns:a16="http://schemas.microsoft.com/office/drawing/2014/main" id="{523ADB4C-304E-A8EF-0F61-00B203BCDECD}"/>
              </a:ext>
            </a:extLst>
          </p:cNvPr>
          <p:cNvSpPr txBox="1"/>
          <p:nvPr/>
        </p:nvSpPr>
        <p:spPr>
          <a:xfrm>
            <a:off x="2415452" y="4850760"/>
            <a:ext cx="893094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0070C0"/>
                </a:solidFill>
              </a:rPr>
              <a:t>百分数化成小数：小数点向左移动两位，去掉“</a:t>
            </a:r>
            <a:r>
              <a:rPr lang="en-US" altLang="zh-CN" sz="2400" dirty="0">
                <a:solidFill>
                  <a:srgbClr val="0070C0"/>
                </a:solidFill>
              </a:rPr>
              <a:t>%</a:t>
            </a:r>
            <a:r>
              <a:rPr lang="zh-CN" altLang="en-US" sz="2400" dirty="0">
                <a:solidFill>
                  <a:srgbClr val="0070C0"/>
                </a:solidFill>
              </a:rPr>
              <a:t>”。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E519DFED-6996-4C60-32FC-6B5BC61250DF}"/>
              </a:ext>
            </a:extLst>
          </p:cNvPr>
          <p:cNvSpPr txBox="1"/>
          <p:nvPr/>
        </p:nvSpPr>
        <p:spPr>
          <a:xfrm>
            <a:off x="2415452" y="5311057"/>
            <a:ext cx="854234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0070C0"/>
                </a:solidFill>
              </a:rPr>
              <a:t>百分数化成分数：化成分母是 </a:t>
            </a:r>
            <a:r>
              <a:rPr lang="en-US" altLang="zh-CN" sz="2400" dirty="0">
                <a:solidFill>
                  <a:srgbClr val="0070C0"/>
                </a:solidFill>
              </a:rPr>
              <a:t>100 </a:t>
            </a:r>
            <a:r>
              <a:rPr lang="zh-CN" altLang="en-US" sz="2400" dirty="0">
                <a:solidFill>
                  <a:srgbClr val="0070C0"/>
                </a:solidFill>
              </a:rPr>
              <a:t>的分数再化简。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882FE44-9545-1320-AB8D-79448765BE93}"/>
              </a:ext>
            </a:extLst>
          </p:cNvPr>
          <p:cNvSpPr txBox="1"/>
          <p:nvPr/>
        </p:nvSpPr>
        <p:spPr>
          <a:xfrm>
            <a:off x="2415452" y="5771354"/>
            <a:ext cx="905828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0070C0"/>
                </a:solidFill>
              </a:rPr>
              <a:t>小数化成百分数：小数点向右移动两位，加上“</a:t>
            </a:r>
            <a:r>
              <a:rPr lang="en-US" altLang="zh-CN" sz="2400" dirty="0">
                <a:solidFill>
                  <a:srgbClr val="0070C0"/>
                </a:solidFill>
              </a:rPr>
              <a:t>%</a:t>
            </a:r>
            <a:r>
              <a:rPr lang="zh-CN" altLang="en-US" sz="2400" dirty="0">
                <a:solidFill>
                  <a:srgbClr val="0070C0"/>
                </a:solidFill>
              </a:rPr>
              <a:t>”。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21E789FC-3FC8-9648-F427-505F3042DAE8}"/>
              </a:ext>
            </a:extLst>
          </p:cNvPr>
          <p:cNvSpPr txBox="1"/>
          <p:nvPr/>
        </p:nvSpPr>
        <p:spPr>
          <a:xfrm>
            <a:off x="2415452" y="6231652"/>
            <a:ext cx="806319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400" dirty="0">
                <a:solidFill>
                  <a:srgbClr val="0070C0"/>
                </a:solidFill>
              </a:rPr>
              <a:t>分数化成百分数：先化成小数，再化成百分数。</a:t>
            </a:r>
          </a:p>
        </p:txBody>
      </p:sp>
    </p:spTree>
    <p:extLst>
      <p:ext uri="{BB962C8B-B14F-4D97-AF65-F5344CB8AC3E}">
        <p14:creationId xmlns:p14="http://schemas.microsoft.com/office/powerpoint/2010/main" val="1399711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" grpId="0" animBg="1"/>
      <p:bldP spid="54" grpId="0"/>
      <p:bldP spid="56" grpId="0"/>
      <p:bldP spid="58" grpId="0"/>
      <p:bldP spid="60" grpId="0"/>
      <p:bldP spid="62" grpId="0"/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C8018CD7-39A3-215D-D0E3-5072E0EA1649}"/>
              </a:ext>
            </a:extLst>
          </p:cNvPr>
          <p:cNvSpPr/>
          <p:nvPr/>
        </p:nvSpPr>
        <p:spPr>
          <a:xfrm>
            <a:off x="429208" y="2420526"/>
            <a:ext cx="2612572" cy="576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百分数的应用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8F7D88C4-FB30-6783-1E62-669E71DFBE8E}"/>
              </a:ext>
            </a:extLst>
          </p:cNvPr>
          <p:cNvSpPr/>
          <p:nvPr/>
        </p:nvSpPr>
        <p:spPr>
          <a:xfrm>
            <a:off x="3694922" y="1074771"/>
            <a:ext cx="1073021" cy="576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折扣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DFBFC310-7C25-AA1D-A39B-E70A06F93E53}"/>
              </a:ext>
            </a:extLst>
          </p:cNvPr>
          <p:cNvSpPr/>
          <p:nvPr/>
        </p:nvSpPr>
        <p:spPr>
          <a:xfrm>
            <a:off x="3694921" y="2447506"/>
            <a:ext cx="1073021" cy="576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利率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3BCE01D0-A072-B30C-EC1B-41D32EC4CA81}"/>
              </a:ext>
            </a:extLst>
          </p:cNvPr>
          <p:cNvSpPr/>
          <p:nvPr/>
        </p:nvSpPr>
        <p:spPr>
          <a:xfrm>
            <a:off x="3694921" y="3722911"/>
            <a:ext cx="3181740" cy="11076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其他实际问题</a:t>
            </a:r>
            <a:endParaRPr lang="en-US" altLang="zh-CN" sz="2800" b="1" dirty="0">
              <a:solidFill>
                <a:schemeClr val="tx1"/>
              </a:solidFill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（如确定达标线）</a:t>
            </a:r>
          </a:p>
        </p:txBody>
      </p:sp>
      <p:sp>
        <p:nvSpPr>
          <p:cNvPr id="30" name="左中括号 29">
            <a:extLst>
              <a:ext uri="{FF2B5EF4-FFF2-40B4-BE49-F238E27FC236}">
                <a16:creationId xmlns:a16="http://schemas.microsoft.com/office/drawing/2014/main" id="{58B1D464-83A8-9AED-A29C-0931819043BC}"/>
              </a:ext>
            </a:extLst>
          </p:cNvPr>
          <p:cNvSpPr/>
          <p:nvPr/>
        </p:nvSpPr>
        <p:spPr>
          <a:xfrm>
            <a:off x="3452325" y="1320656"/>
            <a:ext cx="242596" cy="2739525"/>
          </a:xfrm>
          <a:prstGeom prst="leftBracke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1A88B3CC-74DE-B27C-8C0E-15A74D313E22}"/>
              </a:ext>
            </a:extLst>
          </p:cNvPr>
          <p:cNvCxnSpPr>
            <a:cxnSpLocks/>
          </p:cNvCxnSpPr>
          <p:nvPr/>
        </p:nvCxnSpPr>
        <p:spPr>
          <a:xfrm>
            <a:off x="3032573" y="2728018"/>
            <a:ext cx="65625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459C22D6-1D50-D0EC-6BD0-42CE27280206}"/>
              </a:ext>
            </a:extLst>
          </p:cNvPr>
          <p:cNvSpPr txBox="1"/>
          <p:nvPr/>
        </p:nvSpPr>
        <p:spPr>
          <a:xfrm>
            <a:off x="4935895" y="1080492"/>
            <a:ext cx="60975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FF"/>
                </a:solidFill>
                <a:latin typeface="+mn-lt"/>
              </a:defRPr>
            </a:lvl1pPr>
          </a:lstStyle>
          <a:p>
            <a:pPr algn="l"/>
            <a:r>
              <a:rPr lang="zh-CN" altLang="en-US" dirty="0"/>
              <a:t>几折表示十分之几，也就是百分之几十。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258AD1F-5D7A-D3BB-7603-C19F45D292F7}"/>
              </a:ext>
            </a:extLst>
          </p:cNvPr>
          <p:cNvSpPr txBox="1"/>
          <p:nvPr/>
        </p:nvSpPr>
        <p:spPr>
          <a:xfrm>
            <a:off x="4935895" y="1634481"/>
            <a:ext cx="60975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FF00FF"/>
                </a:solidFill>
                <a:latin typeface="+mn-lt"/>
              </a:defRPr>
            </a:lvl1pPr>
          </a:lstStyle>
          <a:p>
            <a:r>
              <a:rPr lang="zh-CN" altLang="en-US" dirty="0"/>
              <a:t>九折 </a:t>
            </a:r>
            <a:r>
              <a:rPr lang="en-US" altLang="zh-CN" dirty="0"/>
              <a:t>= 90%    </a:t>
            </a:r>
            <a:r>
              <a:rPr lang="zh-CN" altLang="en-US" dirty="0"/>
              <a:t>八五折 </a:t>
            </a:r>
            <a:r>
              <a:rPr lang="en-US" altLang="zh-CN" dirty="0"/>
              <a:t>= 85%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6CDD222-5C97-A1AC-3647-F131DA50C361}"/>
              </a:ext>
            </a:extLst>
          </p:cNvPr>
          <p:cNvSpPr txBox="1"/>
          <p:nvPr/>
        </p:nvSpPr>
        <p:spPr>
          <a:xfrm>
            <a:off x="4935895" y="2478523"/>
            <a:ext cx="4292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FF00FF"/>
                </a:solidFill>
                <a:latin typeface="+mn-lt"/>
              </a:defRPr>
            </a:lvl1pPr>
          </a:lstStyle>
          <a:p>
            <a:r>
              <a:rPr lang="zh-CN" altLang="en-US" dirty="0"/>
              <a:t>利息</a:t>
            </a:r>
            <a:r>
              <a:rPr lang="en-US" altLang="zh-CN" dirty="0"/>
              <a:t>=</a:t>
            </a:r>
            <a:r>
              <a:rPr lang="zh-CN" altLang="en-US" dirty="0"/>
              <a:t>本金</a:t>
            </a:r>
            <a:r>
              <a:rPr lang="en-US" altLang="zh-CN" dirty="0"/>
              <a:t>×</a:t>
            </a:r>
            <a:r>
              <a:rPr lang="zh-CN" altLang="en-US" dirty="0"/>
              <a:t>利率</a:t>
            </a:r>
            <a:r>
              <a:rPr lang="en-US" altLang="zh-CN" dirty="0"/>
              <a:t>×</a:t>
            </a:r>
            <a:r>
              <a:rPr lang="zh-CN" altLang="en-US" dirty="0"/>
              <a:t>存期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09EE215-A333-FFEA-0E29-5B56B687E16F}"/>
              </a:ext>
            </a:extLst>
          </p:cNvPr>
          <p:cNvSpPr txBox="1"/>
          <p:nvPr/>
        </p:nvSpPr>
        <p:spPr>
          <a:xfrm>
            <a:off x="6941975" y="3639593"/>
            <a:ext cx="36855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FF00FF"/>
                </a:solidFill>
                <a:latin typeface="+mn-lt"/>
              </a:defRPr>
            </a:lvl1pPr>
          </a:lstStyle>
          <a:p>
            <a:r>
              <a:rPr lang="zh-CN" altLang="en-US" dirty="0"/>
              <a:t>① 求变化幅度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5EB0B94-4CB2-2D65-A0B7-EDC9A29F0B08}"/>
              </a:ext>
            </a:extLst>
          </p:cNvPr>
          <p:cNvSpPr txBox="1"/>
          <p:nvPr/>
        </p:nvSpPr>
        <p:spPr>
          <a:xfrm>
            <a:off x="6941975" y="4125536"/>
            <a:ext cx="48425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FF00FF"/>
                </a:solidFill>
                <a:latin typeface="+mn-lt"/>
              </a:defRPr>
            </a:lvl1pPr>
          </a:lstStyle>
          <a:p>
            <a:r>
              <a:rPr lang="zh-CN" altLang="en-US" dirty="0"/>
              <a:t>② 已知变化幅度和其中一个量，</a:t>
            </a:r>
            <a:endParaRPr lang="en-US" altLang="zh-CN" dirty="0"/>
          </a:p>
          <a:p>
            <a:r>
              <a:rPr lang="zh-CN" altLang="en-US" dirty="0"/>
              <a:t>     求另一个量。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8253598-1F95-77E2-7AC9-A31F6D2B8947}"/>
              </a:ext>
            </a:extLst>
          </p:cNvPr>
          <p:cNvSpPr txBox="1"/>
          <p:nvPr/>
        </p:nvSpPr>
        <p:spPr>
          <a:xfrm>
            <a:off x="6941975" y="4980810"/>
            <a:ext cx="4777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FF00FF"/>
                </a:solidFill>
                <a:latin typeface="+mn-lt"/>
              </a:defRPr>
            </a:lvl1pPr>
          </a:lstStyle>
          <a:p>
            <a:r>
              <a:rPr lang="zh-CN" altLang="en-US" dirty="0"/>
              <a:t>③ 已知两次变化幅度，求总体的</a:t>
            </a:r>
          </a:p>
          <a:p>
            <a:r>
              <a:rPr lang="zh-CN" altLang="en-US" dirty="0"/>
              <a:t>     变化幅度。</a:t>
            </a:r>
          </a:p>
        </p:txBody>
      </p:sp>
    </p:spTree>
    <p:extLst>
      <p:ext uri="{BB962C8B-B14F-4D97-AF65-F5344CB8AC3E}">
        <p14:creationId xmlns:p14="http://schemas.microsoft.com/office/powerpoint/2010/main" val="2608298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8" grpId="0"/>
      <p:bldP spid="40" grpId="0"/>
      <p:bldP spid="42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56A225E-812E-010B-731E-A51ED3C3A4BD}"/>
              </a:ext>
            </a:extLst>
          </p:cNvPr>
          <p:cNvSpPr txBox="1"/>
          <p:nvPr/>
        </p:nvSpPr>
        <p:spPr>
          <a:xfrm>
            <a:off x="589767" y="160662"/>
            <a:ext cx="6342882" cy="73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sz="3600" dirty="0"/>
              <a:t>本单元你还有哪些收获？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859A2CCC-42B5-B3C0-7B7C-FB8ACBA5DDDC}"/>
              </a:ext>
            </a:extLst>
          </p:cNvPr>
          <p:cNvGrpSpPr/>
          <p:nvPr/>
        </p:nvGrpSpPr>
        <p:grpSpPr>
          <a:xfrm>
            <a:off x="665690" y="1057308"/>
            <a:ext cx="9484462" cy="1570968"/>
            <a:chOff x="665690" y="1057308"/>
            <a:chExt cx="9484462" cy="157096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9452C54-2BAB-6804-09A9-DEC798CD9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5690" y="1057308"/>
              <a:ext cx="1135640" cy="1570968"/>
            </a:xfrm>
            <a:prstGeom prst="rect">
              <a:avLst/>
            </a:prstGeom>
          </p:spPr>
        </p:pic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59EB996E-63B2-8DF1-513B-AA16DFA18D32}"/>
                </a:ext>
              </a:extLst>
            </p:cNvPr>
            <p:cNvSpPr/>
            <p:nvPr/>
          </p:nvSpPr>
          <p:spPr>
            <a:xfrm>
              <a:off x="2172480" y="1758816"/>
              <a:ext cx="7977672" cy="662473"/>
            </a:xfrm>
            <a:prstGeom prst="wedgeRoundRectCallout">
              <a:avLst>
                <a:gd name="adj1" fmla="val -54082"/>
                <a:gd name="adj2" fmla="val -19291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百分数表示两个数量之间的关系，不能表示一个具体量。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1D0E598-3EB4-F63E-4255-3C6FB0DFEECA}"/>
              </a:ext>
            </a:extLst>
          </p:cNvPr>
          <p:cNvGrpSpPr/>
          <p:nvPr/>
        </p:nvGrpSpPr>
        <p:grpSpPr>
          <a:xfrm>
            <a:off x="3900198" y="2076769"/>
            <a:ext cx="7486571" cy="1664805"/>
            <a:chOff x="3900198" y="2076769"/>
            <a:chExt cx="7486571" cy="166480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B8354A3E-5881-CA9A-AC38-22895172C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03497" y="2076769"/>
              <a:ext cx="1283272" cy="1491473"/>
            </a:xfrm>
            <a:prstGeom prst="rect">
              <a:avLst/>
            </a:prstGeom>
          </p:spPr>
        </p:pic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695DE255-25C1-1CFA-C655-81089315A85F}"/>
                </a:ext>
              </a:extLst>
            </p:cNvPr>
            <p:cNvSpPr/>
            <p:nvPr/>
          </p:nvSpPr>
          <p:spPr>
            <a:xfrm>
              <a:off x="3900198" y="2575247"/>
              <a:ext cx="5803640" cy="1166327"/>
            </a:xfrm>
            <a:prstGeom prst="wedgeRoundRectCallout">
              <a:avLst>
                <a:gd name="adj1" fmla="val 57565"/>
                <a:gd name="adj2" fmla="val -17500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有的百分数可以超过 </a:t>
              </a:r>
              <a:r>
                <a:rPr lang="en-US" altLang="zh-CN" sz="2400" b="1" dirty="0">
                  <a:solidFill>
                    <a:schemeClr val="tx1"/>
                  </a:solidFill>
                  <a:latin typeface="+mj-ea"/>
                  <a:ea typeface="+mj-ea"/>
                </a:rPr>
                <a:t>100%</a:t>
              </a:r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，如增长率；</a:t>
              </a:r>
              <a:endParaRPr lang="en-US" altLang="zh-CN" sz="2400" b="1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有的不能超过 </a:t>
              </a:r>
              <a:r>
                <a:rPr lang="en-US" altLang="zh-CN" sz="2400" b="1" dirty="0">
                  <a:solidFill>
                    <a:schemeClr val="tx1"/>
                  </a:solidFill>
                  <a:latin typeface="+mj-ea"/>
                  <a:ea typeface="+mj-ea"/>
                </a:rPr>
                <a:t>100%</a:t>
              </a:r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，如发芽率。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C790277E-04FA-5E48-3BE7-87A00C8E8815}"/>
              </a:ext>
            </a:extLst>
          </p:cNvPr>
          <p:cNvGrpSpPr/>
          <p:nvPr/>
        </p:nvGrpSpPr>
        <p:grpSpPr>
          <a:xfrm>
            <a:off x="602243" y="3382346"/>
            <a:ext cx="7785979" cy="1660851"/>
            <a:chOff x="602243" y="3382346"/>
            <a:chExt cx="7785979" cy="1660851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CA2A1261-7DFB-0A04-0CB5-8338452C7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243" y="3382346"/>
              <a:ext cx="1380536" cy="1556882"/>
            </a:xfrm>
            <a:prstGeom prst="rect">
              <a:avLst/>
            </a:prstGeom>
          </p:spPr>
        </p:pic>
        <p:sp>
          <p:nvSpPr>
            <p:cNvPr id="20" name="对话气泡: 圆角矩形 19">
              <a:extLst>
                <a:ext uri="{FF2B5EF4-FFF2-40B4-BE49-F238E27FC236}">
                  <a16:creationId xmlns:a16="http://schemas.microsoft.com/office/drawing/2014/main" id="{F81E5B62-15D4-3363-0EED-588941FB2D2E}"/>
                </a:ext>
              </a:extLst>
            </p:cNvPr>
            <p:cNvSpPr/>
            <p:nvPr/>
          </p:nvSpPr>
          <p:spPr>
            <a:xfrm>
              <a:off x="2388639" y="3876870"/>
              <a:ext cx="5999583" cy="1166327"/>
            </a:xfrm>
            <a:prstGeom prst="wedgeRoundRectCallout">
              <a:avLst>
                <a:gd name="adj1" fmla="val -56898"/>
                <a:gd name="adj2" fmla="val -23100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百分数可以看作特殊的分数。在解决实际问题时可以联系分数的实际问题进行思考。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975C53F9-241C-C483-9BF3-BB09ED0E95CD}"/>
              </a:ext>
            </a:extLst>
          </p:cNvPr>
          <p:cNvGrpSpPr/>
          <p:nvPr/>
        </p:nvGrpSpPr>
        <p:grpSpPr>
          <a:xfrm>
            <a:off x="3582961" y="4643431"/>
            <a:ext cx="7508388" cy="1743374"/>
            <a:chOff x="3582961" y="4643431"/>
            <a:chExt cx="7508388" cy="1743374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F7469087-BB61-D647-2B79-9C2B5677E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03484" y="4643431"/>
              <a:ext cx="1387865" cy="1584823"/>
            </a:xfrm>
            <a:prstGeom prst="rect">
              <a:avLst/>
            </a:prstGeom>
          </p:spPr>
        </p:pic>
        <p:sp>
          <p:nvSpPr>
            <p:cNvPr id="27" name="对话气泡: 圆角矩形 26">
              <a:extLst>
                <a:ext uri="{FF2B5EF4-FFF2-40B4-BE49-F238E27FC236}">
                  <a16:creationId xmlns:a16="http://schemas.microsoft.com/office/drawing/2014/main" id="{7A0E37E1-3CC3-A6AF-0C60-2730AD3C2D9F}"/>
                </a:ext>
              </a:extLst>
            </p:cNvPr>
            <p:cNvSpPr/>
            <p:nvPr/>
          </p:nvSpPr>
          <p:spPr>
            <a:xfrm>
              <a:off x="3582961" y="5220478"/>
              <a:ext cx="5738326" cy="1166327"/>
            </a:xfrm>
            <a:prstGeom prst="wedgeRoundRectCallout">
              <a:avLst>
                <a:gd name="adj1" fmla="val 55947"/>
                <a:gd name="adj2" fmla="val -19900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利用百分数可以对数据进行分析，从而</a:t>
              </a:r>
              <a:endParaRPr lang="en-US" altLang="zh-CN" sz="2400" b="1" dirty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进行合理的判断、制定科学的标准。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2529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C090D5-2D3F-452D-1B4B-6F40FC53FB91}"/>
              </a:ext>
            </a:extLst>
          </p:cNvPr>
          <p:cNvSpPr txBox="1"/>
          <p:nvPr/>
        </p:nvSpPr>
        <p:spPr>
          <a:xfrm>
            <a:off x="403151" y="1095442"/>
            <a:ext cx="11596014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en-US" altLang="zh-CN" sz="3200" dirty="0"/>
              <a:t>1.</a:t>
            </a:r>
            <a:r>
              <a:rPr lang="zh-CN" altLang="en-US" sz="3200" dirty="0"/>
              <a:t>（</a:t>
            </a:r>
            <a:r>
              <a:rPr lang="en-US" altLang="zh-CN" sz="3200" dirty="0"/>
              <a:t>1</a:t>
            </a:r>
            <a:r>
              <a:rPr lang="zh-CN" altLang="en-US" sz="3200" dirty="0"/>
              <a:t>）油菜籽的出油率约是 </a:t>
            </a:r>
            <a:r>
              <a:rPr lang="en-US" altLang="zh-CN" sz="3200" dirty="0"/>
              <a:t>42%</a:t>
            </a:r>
            <a:r>
              <a:rPr lang="zh-CN" altLang="en-US" sz="3200" dirty="0"/>
              <a:t>。</a:t>
            </a:r>
            <a:r>
              <a:rPr lang="en-US" altLang="zh-CN" sz="3200" dirty="0"/>
              <a:t>2100 kg </a:t>
            </a:r>
            <a:r>
              <a:rPr lang="zh-CN" altLang="en-US" sz="3200" dirty="0"/>
              <a:t>油菜籽可以榨油</a:t>
            </a:r>
            <a:endParaRPr lang="en-US" altLang="zh-CN" sz="3200" dirty="0"/>
          </a:p>
          <a:p>
            <a:pPr>
              <a:lnSpc>
                <a:spcPct val="130000"/>
              </a:lnSpc>
            </a:pPr>
            <a:r>
              <a:rPr lang="en-US" altLang="zh-CN" sz="3200" dirty="0"/>
              <a:t>             </a:t>
            </a:r>
            <a:r>
              <a:rPr lang="zh-CN" altLang="en-US" sz="3200" dirty="0"/>
              <a:t>多少千克？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1F97C66-EA47-C4DA-49C7-2DDBB8250267}"/>
              </a:ext>
            </a:extLst>
          </p:cNvPr>
          <p:cNvSpPr txBox="1"/>
          <p:nvPr/>
        </p:nvSpPr>
        <p:spPr>
          <a:xfrm>
            <a:off x="5469255" y="729784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练习十八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8E30103-7C93-D0D1-BC20-4D39E9BC79A4}"/>
              </a:ext>
            </a:extLst>
          </p:cNvPr>
          <p:cNvSpPr txBox="1"/>
          <p:nvPr/>
        </p:nvSpPr>
        <p:spPr>
          <a:xfrm>
            <a:off x="749225" y="270789"/>
            <a:ext cx="4849139" cy="73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知识运用，沟通联系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41A910E-570F-C157-3524-4033F76B578C}"/>
              </a:ext>
            </a:extLst>
          </p:cNvPr>
          <p:cNvSpPr txBox="1"/>
          <p:nvPr/>
        </p:nvSpPr>
        <p:spPr>
          <a:xfrm>
            <a:off x="674578" y="3641998"/>
            <a:ext cx="10876718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sz="3200" dirty="0"/>
              <a:t>（</a:t>
            </a:r>
            <a:r>
              <a:rPr lang="en-US" altLang="zh-CN" sz="3200" dirty="0"/>
              <a:t>2</a:t>
            </a:r>
            <a:r>
              <a:rPr lang="zh-CN" altLang="en-US" sz="3200" dirty="0"/>
              <a:t>）油菜籽的出油率约是 </a:t>
            </a:r>
            <a:r>
              <a:rPr lang="en-US" altLang="zh-CN" sz="3200" dirty="0"/>
              <a:t>42%</a:t>
            </a:r>
            <a:r>
              <a:rPr lang="zh-CN" altLang="en-US" sz="3200" dirty="0"/>
              <a:t>。一个榨油厂榨出 </a:t>
            </a:r>
            <a:r>
              <a:rPr lang="en-US" altLang="zh-CN" sz="3200" dirty="0"/>
              <a:t>2100 kg </a:t>
            </a:r>
          </a:p>
          <a:p>
            <a:pPr>
              <a:lnSpc>
                <a:spcPct val="130000"/>
              </a:lnSpc>
            </a:pPr>
            <a:r>
              <a:rPr lang="en-US" altLang="zh-CN" sz="3200" dirty="0"/>
              <a:t>          </a:t>
            </a:r>
            <a:r>
              <a:rPr lang="zh-CN" altLang="en-US" sz="3200" dirty="0"/>
              <a:t>菜籽油，用了多少千克油菜籽？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327B21C-42DA-14BD-7356-0266A4E7407D}"/>
              </a:ext>
            </a:extLst>
          </p:cNvPr>
          <p:cNvSpPr txBox="1"/>
          <p:nvPr/>
        </p:nvSpPr>
        <p:spPr>
          <a:xfrm>
            <a:off x="1705169" y="2420952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榨油的质量 </a:t>
            </a:r>
            <a:r>
              <a:rPr lang="en-US" altLang="zh-CN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= 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油菜籽的质量</a:t>
            </a:r>
            <a:r>
              <a:rPr lang="en-US" altLang="zh-CN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×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出油率</a:t>
            </a:r>
            <a:endParaRPr lang="zh-CN" altLang="en-US" sz="2800" b="1" dirty="0">
              <a:latin typeface="+mn-lt"/>
              <a:ea typeface="+mj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22FEEAB-B864-59EB-9570-1D0B32C8C247}"/>
              </a:ext>
            </a:extLst>
          </p:cNvPr>
          <p:cNvSpPr txBox="1"/>
          <p:nvPr/>
        </p:nvSpPr>
        <p:spPr>
          <a:xfrm>
            <a:off x="1714500" y="3005966"/>
            <a:ext cx="7345524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2100×42%</a:t>
            </a:r>
            <a:r>
              <a:rPr lang="zh-CN" altLang="en-US" dirty="0"/>
              <a:t>＝ </a:t>
            </a:r>
            <a:r>
              <a:rPr lang="en-US" altLang="zh-CN" dirty="0"/>
              <a:t>882</a:t>
            </a:r>
            <a:r>
              <a:rPr lang="zh-CN" altLang="en-US" dirty="0"/>
              <a:t>（</a:t>
            </a:r>
            <a:r>
              <a:rPr lang="en-US" altLang="zh-CN" dirty="0"/>
              <a:t>kg</a:t>
            </a:r>
            <a:r>
              <a:rPr lang="zh-CN" altLang="en-US" dirty="0"/>
              <a:t>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D22F12A-5214-1C9E-28BF-C01F19766E22}"/>
              </a:ext>
            </a:extLst>
          </p:cNvPr>
          <p:cNvSpPr txBox="1"/>
          <p:nvPr/>
        </p:nvSpPr>
        <p:spPr>
          <a:xfrm>
            <a:off x="1714500" y="5693182"/>
            <a:ext cx="7345524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2100÷42%</a:t>
            </a:r>
            <a:r>
              <a:rPr lang="zh-CN" altLang="en-US" dirty="0"/>
              <a:t>＝ </a:t>
            </a:r>
            <a:r>
              <a:rPr lang="en-US" altLang="zh-CN" dirty="0"/>
              <a:t>5000</a:t>
            </a:r>
            <a:r>
              <a:rPr lang="zh-CN" altLang="en-US" dirty="0"/>
              <a:t>（</a:t>
            </a:r>
            <a:r>
              <a:rPr lang="en-US" altLang="zh-CN" dirty="0"/>
              <a:t>kg</a:t>
            </a:r>
            <a:r>
              <a:rPr lang="zh-CN" altLang="en-US" dirty="0"/>
              <a:t>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CEDE315-4A69-A886-6674-51995B69C05A}"/>
              </a:ext>
            </a:extLst>
          </p:cNvPr>
          <p:cNvSpPr txBox="1"/>
          <p:nvPr/>
        </p:nvSpPr>
        <p:spPr>
          <a:xfrm>
            <a:off x="1705169" y="5042854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油菜籽的质量 </a:t>
            </a:r>
            <a:r>
              <a:rPr lang="en-US" altLang="zh-CN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= 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榨油的质量</a:t>
            </a:r>
            <a:r>
              <a:rPr lang="en-US" altLang="zh-CN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÷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+mn-lt"/>
                <a:ea typeface="+mj-ea"/>
              </a:rPr>
              <a:t>出油率</a:t>
            </a:r>
            <a:endParaRPr lang="zh-CN" altLang="en-US" sz="2800" b="1" dirty="0"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02799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6F5FA07-B9E8-8D47-C7B6-E3DC5E8A65A9}"/>
              </a:ext>
            </a:extLst>
          </p:cNvPr>
          <p:cNvSpPr txBox="1"/>
          <p:nvPr/>
        </p:nvSpPr>
        <p:spPr>
          <a:xfrm>
            <a:off x="361567" y="474473"/>
            <a:ext cx="11105761" cy="2001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en-US" altLang="zh-CN" sz="3300" dirty="0"/>
              <a:t>2. </a:t>
            </a:r>
            <a:r>
              <a:rPr lang="zh-CN" altLang="en-US" sz="3300" dirty="0"/>
              <a:t>国家规定，发芽率低于 </a:t>
            </a:r>
            <a:r>
              <a:rPr lang="en-US" altLang="zh-CN" sz="3300" dirty="0"/>
              <a:t>85% </a:t>
            </a:r>
            <a:r>
              <a:rPr lang="zh-CN" altLang="en-US" sz="3300" dirty="0"/>
              <a:t>的大麦种子不得销售。质检部门 抽取了</a:t>
            </a:r>
            <a:r>
              <a:rPr lang="en-US" altLang="zh-CN" sz="3300" dirty="0"/>
              <a:t>3 </a:t>
            </a:r>
            <a:r>
              <a:rPr lang="zh-CN" altLang="en-US" sz="3300" dirty="0"/>
              <a:t>批大麦种子做检测，结果如下表。这 </a:t>
            </a:r>
            <a:r>
              <a:rPr lang="en-US" altLang="zh-CN" sz="3300" dirty="0"/>
              <a:t>3 </a:t>
            </a:r>
            <a:r>
              <a:rPr lang="zh-CN" altLang="en-US" sz="3300" dirty="0"/>
              <a:t>批大麦种子都可以销售吗？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E46ECE8-8957-0522-25C2-974C270FC1B3}"/>
              </a:ext>
            </a:extLst>
          </p:cNvPr>
          <p:cNvSpPr txBox="1"/>
          <p:nvPr/>
        </p:nvSpPr>
        <p:spPr>
          <a:xfrm>
            <a:off x="704499" y="178796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练习十八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9BEBD7D-30A3-DC63-940E-251FECD53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709" y="1934225"/>
            <a:ext cx="5439950" cy="238957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6A2BE67-2986-1001-AE04-47E73AEE7DB7}"/>
              </a:ext>
            </a:extLst>
          </p:cNvPr>
          <p:cNvSpPr txBox="1"/>
          <p:nvPr/>
        </p:nvSpPr>
        <p:spPr>
          <a:xfrm>
            <a:off x="6049757" y="4475271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发芽率</a:t>
            </a:r>
            <a:r>
              <a:rPr lang="en-US" altLang="zh-CN" dirty="0"/>
              <a:t>=</a:t>
            </a:r>
            <a:r>
              <a:rPr lang="zh-CN" altLang="en-US" dirty="0"/>
              <a:t>发芽种子数</a:t>
            </a:r>
            <a:r>
              <a:rPr lang="en-US" altLang="zh-CN" dirty="0"/>
              <a:t>÷</a:t>
            </a:r>
            <a:r>
              <a:rPr lang="zh-CN" altLang="en-US" dirty="0"/>
              <a:t>检测种子总数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F5EF48C-7199-F592-74DB-3B1D6F0385D5}"/>
              </a:ext>
            </a:extLst>
          </p:cNvPr>
          <p:cNvSpPr txBox="1"/>
          <p:nvPr/>
        </p:nvSpPr>
        <p:spPr>
          <a:xfrm>
            <a:off x="855302" y="2478218"/>
            <a:ext cx="5361997" cy="12176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第一批</a:t>
            </a:r>
            <a:r>
              <a:rPr lang="en-US" altLang="zh-CN" dirty="0"/>
              <a:t>: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285</a:t>
            </a:r>
            <a:r>
              <a:rPr lang="zh-CN" altLang="en-US" dirty="0"/>
              <a:t> </a:t>
            </a:r>
            <a:r>
              <a:rPr lang="en-US" altLang="zh-CN" dirty="0"/>
              <a:t>÷300×100</a:t>
            </a:r>
            <a:r>
              <a:rPr lang="zh-CN" altLang="en-US" dirty="0"/>
              <a:t>％ ＝</a:t>
            </a:r>
            <a:r>
              <a:rPr lang="en-US" altLang="zh-CN" dirty="0"/>
              <a:t>95</a:t>
            </a:r>
            <a:r>
              <a:rPr lang="zh-CN" altLang="en-US" dirty="0"/>
              <a:t>％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6DE1050-7199-4BFC-D2CD-EDE1E3B8D7F2}"/>
              </a:ext>
            </a:extLst>
          </p:cNvPr>
          <p:cNvSpPr txBox="1"/>
          <p:nvPr/>
        </p:nvSpPr>
        <p:spPr>
          <a:xfrm>
            <a:off x="855302" y="3790589"/>
            <a:ext cx="5361997" cy="12176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第二批</a:t>
            </a:r>
            <a:r>
              <a:rPr lang="en-US" altLang="zh-CN" dirty="0"/>
              <a:t>: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291</a:t>
            </a:r>
            <a:r>
              <a:rPr lang="zh-CN" altLang="en-US" dirty="0"/>
              <a:t> </a:t>
            </a:r>
            <a:r>
              <a:rPr lang="en-US" altLang="zh-CN" dirty="0"/>
              <a:t>÷300×100</a:t>
            </a:r>
            <a:r>
              <a:rPr lang="zh-CN" altLang="en-US" dirty="0"/>
              <a:t>％ ＝</a:t>
            </a:r>
            <a:r>
              <a:rPr lang="en-US" altLang="zh-CN" dirty="0"/>
              <a:t>97</a:t>
            </a:r>
            <a:r>
              <a:rPr lang="zh-CN" altLang="en-US" dirty="0"/>
              <a:t>％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C081570-3B85-BA1E-F283-31ADD27A038D}"/>
              </a:ext>
            </a:extLst>
          </p:cNvPr>
          <p:cNvSpPr txBox="1"/>
          <p:nvPr/>
        </p:nvSpPr>
        <p:spPr>
          <a:xfrm>
            <a:off x="855302" y="5102960"/>
            <a:ext cx="7980787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第三批</a:t>
            </a:r>
            <a:r>
              <a:rPr lang="en-US" altLang="zh-CN" dirty="0"/>
              <a:t>: 270</a:t>
            </a:r>
            <a:r>
              <a:rPr lang="zh-CN" altLang="en-US" dirty="0"/>
              <a:t> </a:t>
            </a:r>
            <a:r>
              <a:rPr lang="en-US" altLang="zh-CN" dirty="0"/>
              <a:t>÷300×100</a:t>
            </a:r>
            <a:r>
              <a:rPr lang="zh-CN" altLang="en-US" dirty="0"/>
              <a:t>％ ＝</a:t>
            </a:r>
            <a:r>
              <a:rPr lang="en-US" altLang="zh-CN" dirty="0"/>
              <a:t>90</a:t>
            </a:r>
            <a:r>
              <a:rPr lang="zh-CN" altLang="en-US" dirty="0"/>
              <a:t>％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407E528-A80E-2DF7-7DBE-02E38FA24420}"/>
              </a:ext>
            </a:extLst>
          </p:cNvPr>
          <p:cNvSpPr txBox="1"/>
          <p:nvPr/>
        </p:nvSpPr>
        <p:spPr>
          <a:xfrm>
            <a:off x="855302" y="5824401"/>
            <a:ext cx="10966583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97</a:t>
            </a:r>
            <a:r>
              <a:rPr lang="zh-CN" altLang="en-US" dirty="0"/>
              <a:t>％ </a:t>
            </a:r>
            <a:r>
              <a:rPr lang="en-US" altLang="zh-CN" dirty="0"/>
              <a:t>&gt; 95</a:t>
            </a:r>
            <a:r>
              <a:rPr lang="zh-CN" altLang="en-US" dirty="0"/>
              <a:t>％ </a:t>
            </a:r>
            <a:r>
              <a:rPr lang="en-US" altLang="zh-CN" dirty="0"/>
              <a:t>&gt; 90</a:t>
            </a:r>
            <a:r>
              <a:rPr lang="zh-CN" altLang="en-US" dirty="0"/>
              <a:t>％ </a:t>
            </a:r>
            <a:r>
              <a:rPr lang="en-US" altLang="zh-CN" dirty="0"/>
              <a:t>&gt; 85</a:t>
            </a:r>
            <a:r>
              <a:rPr lang="zh-CN" altLang="en-US" dirty="0"/>
              <a:t>％，这 </a:t>
            </a:r>
            <a:r>
              <a:rPr lang="en-US" altLang="zh-CN" dirty="0"/>
              <a:t>3</a:t>
            </a:r>
            <a:r>
              <a:rPr lang="zh-CN" altLang="en-US" dirty="0"/>
              <a:t> 批大麦种子都可以销售。</a:t>
            </a:r>
          </a:p>
        </p:txBody>
      </p:sp>
    </p:spTree>
    <p:extLst>
      <p:ext uri="{BB962C8B-B14F-4D97-AF65-F5344CB8AC3E}">
        <p14:creationId xmlns:p14="http://schemas.microsoft.com/office/powerpoint/2010/main" val="3986999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C469B43-FF5E-6D3C-0147-A67C85860E1F}"/>
              </a:ext>
            </a:extLst>
          </p:cNvPr>
          <p:cNvSpPr txBox="1"/>
          <p:nvPr/>
        </p:nvSpPr>
        <p:spPr>
          <a:xfrm>
            <a:off x="174953" y="437149"/>
            <a:ext cx="10807176" cy="68153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en-US" altLang="zh-CN" sz="3300" dirty="0"/>
              <a:t>3. </a:t>
            </a:r>
            <a:r>
              <a:rPr lang="zh-CN" altLang="en-US" sz="3300" dirty="0"/>
              <a:t>某冰激凌厂家 </a:t>
            </a:r>
            <a:r>
              <a:rPr lang="en-US" altLang="zh-CN" sz="3300" dirty="0"/>
              <a:t>2023 </a:t>
            </a:r>
            <a:r>
              <a:rPr lang="zh-CN" altLang="en-US" sz="3300" dirty="0"/>
              <a:t>年 </a:t>
            </a:r>
            <a:r>
              <a:rPr lang="en-US" altLang="zh-CN" sz="3300" dirty="0"/>
              <a:t>1 ~ 6 </a:t>
            </a:r>
            <a:r>
              <a:rPr lang="zh-CN" altLang="en-US" sz="3300" dirty="0"/>
              <a:t>月的销售情况如下图。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57FD4FA-5C70-227D-50DC-FAAEE450404F}"/>
              </a:ext>
            </a:extLst>
          </p:cNvPr>
          <p:cNvSpPr txBox="1"/>
          <p:nvPr/>
        </p:nvSpPr>
        <p:spPr>
          <a:xfrm>
            <a:off x="601861" y="141472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练习十八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878C266-A9C3-9689-CFF6-D969ECCD7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109" y="1202323"/>
            <a:ext cx="6679665" cy="305713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784C5F5-DC30-22B2-A4EB-3E57A11CD793}"/>
              </a:ext>
            </a:extLst>
          </p:cNvPr>
          <p:cNvSpPr txBox="1"/>
          <p:nvPr/>
        </p:nvSpPr>
        <p:spPr>
          <a:xfrm>
            <a:off x="436206" y="1295632"/>
            <a:ext cx="5040864" cy="2001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3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6 </a:t>
            </a:r>
            <a:r>
              <a:rPr lang="zh-CN" altLang="en-US" dirty="0"/>
              <a:t>月份的销量是 </a:t>
            </a:r>
            <a:r>
              <a:rPr lang="en-US" altLang="zh-CN" dirty="0"/>
              <a:t>1 </a:t>
            </a:r>
            <a:r>
              <a:rPr lang="zh-CN" altLang="en-US" dirty="0"/>
              <a:t>月份的百分之多少？（百分号前保留一位小数。）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1DA2FC2-E1D8-4089-E435-DED66556C9BE}"/>
              </a:ext>
            </a:extLst>
          </p:cNvPr>
          <p:cNvSpPr txBox="1"/>
          <p:nvPr/>
        </p:nvSpPr>
        <p:spPr>
          <a:xfrm>
            <a:off x="510852" y="3595778"/>
            <a:ext cx="627250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要求一个数是另一个数的百分之多少，用除法计算，结果改写成百分数。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7F0110B-A441-95DB-91BE-7F2C5A6071B3}"/>
              </a:ext>
            </a:extLst>
          </p:cNvPr>
          <p:cNvSpPr/>
          <p:nvPr/>
        </p:nvSpPr>
        <p:spPr>
          <a:xfrm>
            <a:off x="7100595" y="3004459"/>
            <a:ext cx="634482" cy="479351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B4C892E-BBBF-CB64-2E34-2189DCB7052A}"/>
              </a:ext>
            </a:extLst>
          </p:cNvPr>
          <p:cNvSpPr/>
          <p:nvPr/>
        </p:nvSpPr>
        <p:spPr>
          <a:xfrm>
            <a:off x="10664887" y="1651520"/>
            <a:ext cx="765111" cy="479351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18F0F7A-15C7-145B-DD9B-C6B283816F50}"/>
              </a:ext>
            </a:extLst>
          </p:cNvPr>
          <p:cNvSpPr txBox="1"/>
          <p:nvPr/>
        </p:nvSpPr>
        <p:spPr>
          <a:xfrm>
            <a:off x="3647104" y="5099663"/>
            <a:ext cx="5361997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224÷58×100</a:t>
            </a:r>
            <a:r>
              <a:rPr lang="zh-CN" altLang="en-US" dirty="0"/>
              <a:t>％ ≈ </a:t>
            </a:r>
            <a:r>
              <a:rPr lang="en-US" altLang="zh-CN" dirty="0"/>
              <a:t>386.2</a:t>
            </a:r>
            <a:r>
              <a:rPr lang="zh-CN" altLang="en-US" dirty="0"/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38715622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5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2F485D8-9646-AAAA-3E35-B5B6CD14F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109" y="1202323"/>
            <a:ext cx="6679665" cy="305713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242DA00-CDE1-4070-C449-CDE8ACCEEAD2}"/>
              </a:ext>
            </a:extLst>
          </p:cNvPr>
          <p:cNvSpPr txBox="1"/>
          <p:nvPr/>
        </p:nvSpPr>
        <p:spPr>
          <a:xfrm>
            <a:off x="100304" y="333180"/>
            <a:ext cx="9706170" cy="68153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3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）你还能提出什么数学问题？试着解决一下。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063182F-D7FB-E7C9-7C97-10FF8F273F3F}"/>
              </a:ext>
            </a:extLst>
          </p:cNvPr>
          <p:cNvSpPr txBox="1"/>
          <p:nvPr/>
        </p:nvSpPr>
        <p:spPr>
          <a:xfrm>
            <a:off x="1096348" y="1738475"/>
            <a:ext cx="4999652" cy="22552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000" dirty="0"/>
              <a:t>可以提出一个量是另一个量</a:t>
            </a:r>
            <a:endParaRPr lang="en-US" altLang="zh-CN" sz="3000" dirty="0"/>
          </a:p>
          <a:p>
            <a:r>
              <a:rPr lang="zh-CN" altLang="en-US" sz="3000" dirty="0"/>
              <a:t>的百分之多少的问题，</a:t>
            </a:r>
          </a:p>
          <a:p>
            <a:r>
              <a:rPr lang="zh-CN" altLang="en-US" sz="3000" dirty="0"/>
              <a:t>也可以提出求变化幅度的</a:t>
            </a:r>
            <a:endParaRPr lang="en-US" altLang="zh-CN" sz="3000" dirty="0"/>
          </a:p>
          <a:p>
            <a:r>
              <a:rPr lang="zh-CN" altLang="en-US" sz="3000" dirty="0"/>
              <a:t>问题等。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B21002B-4EC4-CBEE-5B2A-B5B1B3A3B6D4}"/>
              </a:ext>
            </a:extLst>
          </p:cNvPr>
          <p:cNvSpPr txBox="1"/>
          <p:nvPr/>
        </p:nvSpPr>
        <p:spPr>
          <a:xfrm>
            <a:off x="1003040" y="4355198"/>
            <a:ext cx="8598159" cy="180857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如</a:t>
            </a:r>
            <a:r>
              <a:rPr lang="en-US" altLang="zh-CN" dirty="0"/>
              <a:t>: 6</a:t>
            </a:r>
            <a:r>
              <a:rPr lang="zh-CN" altLang="en-US" dirty="0"/>
              <a:t>月份的销量比 </a:t>
            </a:r>
            <a:r>
              <a:rPr lang="en-US" altLang="zh-CN" dirty="0"/>
              <a:t>5</a:t>
            </a:r>
            <a:r>
              <a:rPr lang="zh-CN" altLang="en-US" dirty="0"/>
              <a:t> 月份增加了百分之多少？</a:t>
            </a:r>
            <a:r>
              <a:rPr lang="en-US" altLang="zh-CN" dirty="0"/>
              <a:t> (</a:t>
            </a:r>
            <a:r>
              <a:rPr lang="zh-CN" altLang="en-US" dirty="0"/>
              <a:t>百分号前保留一位小数。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(224</a:t>
            </a:r>
            <a:r>
              <a:rPr lang="zh-CN" altLang="en-US" dirty="0"/>
              <a:t> －</a:t>
            </a:r>
            <a:r>
              <a:rPr lang="en-US" altLang="zh-CN" dirty="0"/>
              <a:t>212) ÷ 212 </a:t>
            </a:r>
            <a:r>
              <a:rPr lang="zh-CN" altLang="en-US" dirty="0"/>
              <a:t>≈ </a:t>
            </a:r>
            <a:r>
              <a:rPr lang="en-US" altLang="zh-CN" dirty="0"/>
              <a:t>5.7</a:t>
            </a:r>
            <a:r>
              <a:rPr lang="zh-CN" altLang="en-US" dirty="0"/>
              <a:t>％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EF23A5F-313B-FE84-7940-4821FC72AEAA}"/>
              </a:ext>
            </a:extLst>
          </p:cNvPr>
          <p:cNvSpPr/>
          <p:nvPr/>
        </p:nvSpPr>
        <p:spPr>
          <a:xfrm>
            <a:off x="9825137" y="1642189"/>
            <a:ext cx="1623524" cy="606488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79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429DDAA-7CB8-98AE-AFD9-D66969455E2F}"/>
              </a:ext>
            </a:extLst>
          </p:cNvPr>
          <p:cNvSpPr txBox="1"/>
          <p:nvPr/>
        </p:nvSpPr>
        <p:spPr>
          <a:xfrm>
            <a:off x="146962" y="502464"/>
            <a:ext cx="10807176" cy="2001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en-US" altLang="zh-CN" sz="3300" dirty="0"/>
              <a:t>4. 2024 </a:t>
            </a:r>
            <a:r>
              <a:rPr lang="zh-CN" altLang="en-US" sz="3300" dirty="0"/>
              <a:t>年我国彩色电视机产量约为 </a:t>
            </a:r>
            <a:r>
              <a:rPr lang="en-US" altLang="zh-CN" sz="3300" dirty="0"/>
              <a:t>2.07 </a:t>
            </a:r>
            <a:r>
              <a:rPr lang="zh-CN" altLang="en-US" sz="3300" dirty="0"/>
              <a:t>亿台，比 </a:t>
            </a:r>
            <a:r>
              <a:rPr lang="en-US" altLang="zh-CN" sz="3300" dirty="0"/>
              <a:t>2023 </a:t>
            </a:r>
            <a:r>
              <a:rPr lang="zh-CN" altLang="en-US" sz="3300" dirty="0"/>
              <a:t>年 </a:t>
            </a:r>
            <a:endParaRPr lang="en-US" altLang="zh-CN" sz="3300" dirty="0"/>
          </a:p>
          <a:p>
            <a:r>
              <a:rPr lang="en-US" altLang="zh-CN" sz="3300" dirty="0"/>
              <a:t>    </a:t>
            </a:r>
            <a:r>
              <a:rPr lang="zh-CN" altLang="en-US" sz="3300" dirty="0"/>
              <a:t>增长 </a:t>
            </a:r>
            <a:r>
              <a:rPr lang="en-US" altLang="zh-CN" sz="3300" dirty="0"/>
              <a:t>4.6%</a:t>
            </a:r>
            <a:r>
              <a:rPr lang="zh-CN" altLang="en-US" sz="3300" dirty="0"/>
              <a:t>。</a:t>
            </a:r>
            <a:r>
              <a:rPr lang="en-US" altLang="zh-CN" sz="3300" dirty="0"/>
              <a:t>2023 </a:t>
            </a:r>
            <a:r>
              <a:rPr lang="zh-CN" altLang="en-US" sz="3300" dirty="0"/>
              <a:t>年我国彩色电视机产量为多少亿台？    </a:t>
            </a:r>
            <a:endParaRPr lang="en-US" altLang="zh-CN" sz="3300" dirty="0"/>
          </a:p>
          <a:p>
            <a:r>
              <a:rPr lang="en-US" altLang="zh-CN" sz="3300" dirty="0"/>
              <a:t>  </a:t>
            </a:r>
            <a:r>
              <a:rPr lang="zh-CN" altLang="en-US" sz="3300" dirty="0"/>
              <a:t>（得数保留两位小数。）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F4BA99F-0078-7E8E-0CD2-76805EAEDF60}"/>
              </a:ext>
            </a:extLst>
          </p:cNvPr>
          <p:cNvSpPr txBox="1"/>
          <p:nvPr/>
        </p:nvSpPr>
        <p:spPr>
          <a:xfrm>
            <a:off x="527215" y="141472"/>
            <a:ext cx="427232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练习十八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87F0C25-355A-361C-2F49-83CE230E3806}"/>
              </a:ext>
            </a:extLst>
          </p:cNvPr>
          <p:cNvSpPr txBox="1"/>
          <p:nvPr/>
        </p:nvSpPr>
        <p:spPr>
          <a:xfrm>
            <a:off x="622815" y="2678737"/>
            <a:ext cx="11485207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/>
              <a:t>2023 </a:t>
            </a:r>
            <a:r>
              <a:rPr lang="zh-CN" altLang="en-US" sz="2800" dirty="0"/>
              <a:t>年我国彩色电视机产量</a:t>
            </a:r>
            <a:r>
              <a:rPr lang="en-US" altLang="zh-CN" sz="2800" dirty="0"/>
              <a:t>×(1 + 4.7%)</a:t>
            </a:r>
            <a:r>
              <a:rPr lang="zh-CN" altLang="en-US" sz="2800" dirty="0"/>
              <a:t> </a:t>
            </a:r>
            <a:r>
              <a:rPr lang="en-US" altLang="zh-CN" sz="2800" dirty="0"/>
              <a:t>= 2024 </a:t>
            </a:r>
            <a:r>
              <a:rPr lang="zh-CN" altLang="en-US" sz="2800" dirty="0"/>
              <a:t>年我国彩色电视机产量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7657278-00F4-0FE4-BE70-9BD0FC800B91}"/>
              </a:ext>
            </a:extLst>
          </p:cNvPr>
          <p:cNvCxnSpPr>
            <a:cxnSpLocks/>
          </p:cNvCxnSpPr>
          <p:nvPr/>
        </p:nvCxnSpPr>
        <p:spPr>
          <a:xfrm>
            <a:off x="699796" y="3257296"/>
            <a:ext cx="4432041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9F8ADEA2-7531-3471-9DEA-F56D8AFEE94F}"/>
              </a:ext>
            </a:extLst>
          </p:cNvPr>
          <p:cNvSpPr txBox="1"/>
          <p:nvPr/>
        </p:nvSpPr>
        <p:spPr>
          <a:xfrm>
            <a:off x="657845" y="3303952"/>
            <a:ext cx="8131592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要求 </a:t>
            </a:r>
            <a:r>
              <a:rPr lang="en-US" altLang="zh-CN" dirty="0">
                <a:solidFill>
                  <a:srgbClr val="FF00FF"/>
                </a:solidFill>
              </a:rPr>
              <a:t>2023 </a:t>
            </a:r>
            <a:r>
              <a:rPr lang="zh-CN" altLang="en-US" dirty="0">
                <a:solidFill>
                  <a:srgbClr val="FF00FF"/>
                </a:solidFill>
              </a:rPr>
              <a:t>年我国彩色电视机产量，用除法计算。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38E3EE1-197F-5FF0-9940-087DB28F7C11}"/>
              </a:ext>
            </a:extLst>
          </p:cNvPr>
          <p:cNvSpPr txBox="1"/>
          <p:nvPr/>
        </p:nvSpPr>
        <p:spPr>
          <a:xfrm>
            <a:off x="2663377" y="4219574"/>
            <a:ext cx="6545938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2.07÷(1 + 4.7%) </a:t>
            </a:r>
            <a:r>
              <a:rPr lang="zh-CN" altLang="en-US" dirty="0"/>
              <a:t>≈ </a:t>
            </a:r>
            <a:r>
              <a:rPr lang="en-US" altLang="zh-CN" dirty="0"/>
              <a:t>1.98</a:t>
            </a:r>
            <a:r>
              <a:rPr lang="zh-CN" altLang="en-US" dirty="0"/>
              <a:t>（亿台）</a:t>
            </a:r>
          </a:p>
        </p:txBody>
      </p:sp>
    </p:spTree>
    <p:extLst>
      <p:ext uri="{BB962C8B-B14F-4D97-AF65-F5344CB8AC3E}">
        <p14:creationId xmlns:p14="http://schemas.microsoft.com/office/powerpoint/2010/main" val="8418062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951FDE5-395A-0D0E-5FF7-92F623460B30}"/>
              </a:ext>
            </a:extLst>
          </p:cNvPr>
          <p:cNvSpPr txBox="1"/>
          <p:nvPr/>
        </p:nvSpPr>
        <p:spPr>
          <a:xfrm>
            <a:off x="184285" y="259864"/>
            <a:ext cx="11712246" cy="58466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 eaLnBrk="1" hangingPunct="1">
              <a:lnSpc>
                <a:spcPct val="200000"/>
              </a:lnSpc>
            </a:pPr>
            <a:r>
              <a:rPr lang="en-US" altLang="zh-CN" sz="3200" dirty="0"/>
              <a:t>5. </a:t>
            </a:r>
            <a:r>
              <a:rPr lang="zh-CN" altLang="en-US" sz="3200" dirty="0"/>
              <a:t>某商场 </a:t>
            </a:r>
            <a:r>
              <a:rPr lang="en-US" altLang="zh-CN" sz="3200" dirty="0"/>
              <a:t>1 </a:t>
            </a:r>
            <a:r>
              <a:rPr lang="zh-CN" altLang="en-US" sz="3200" dirty="0"/>
              <a:t>月份营业额为 </a:t>
            </a:r>
            <a:r>
              <a:rPr lang="en-US" altLang="zh-CN" sz="3200" dirty="0"/>
              <a:t>100 </a:t>
            </a:r>
            <a:r>
              <a:rPr lang="zh-CN" altLang="en-US" sz="3200" dirty="0"/>
              <a:t>万元，</a:t>
            </a:r>
            <a:r>
              <a:rPr lang="en-US" altLang="zh-CN" sz="3200" dirty="0"/>
              <a:t>2 </a:t>
            </a:r>
            <a:r>
              <a:rPr lang="zh-CN" altLang="en-US" sz="3200" dirty="0"/>
              <a:t>月份营业额为 </a:t>
            </a:r>
            <a:r>
              <a:rPr lang="en-US" altLang="zh-CN" sz="3200" dirty="0"/>
              <a:t>130 </a:t>
            </a:r>
            <a:r>
              <a:rPr lang="zh-CN" altLang="en-US" sz="3200" dirty="0"/>
              <a:t>万元，   </a:t>
            </a:r>
            <a:endParaRPr lang="en-US" altLang="zh-CN" sz="3200" dirty="0"/>
          </a:p>
          <a:p>
            <a:pPr eaLnBrk="1" hangingPunct="1">
              <a:lnSpc>
                <a:spcPct val="200000"/>
              </a:lnSpc>
            </a:pPr>
            <a:r>
              <a:rPr lang="en-US" altLang="zh-CN" sz="3200" dirty="0"/>
              <a:t>    </a:t>
            </a:r>
            <a:r>
              <a:rPr lang="zh-CN" altLang="en-US" sz="3200" dirty="0"/>
              <a:t>比 </a:t>
            </a:r>
            <a:r>
              <a:rPr lang="en-US" altLang="zh-CN" sz="3200" dirty="0"/>
              <a:t>1 </a:t>
            </a:r>
            <a:r>
              <a:rPr lang="zh-CN" altLang="en-US" sz="3200" dirty="0"/>
              <a:t>月份增长</a:t>
            </a:r>
            <a:r>
              <a:rPr lang="en-US" altLang="zh-CN" sz="3200" dirty="0">
                <a:latin typeface="+mj-ea"/>
                <a:ea typeface="+mj-ea"/>
              </a:rPr>
              <a:t>(    )</a:t>
            </a:r>
            <a:r>
              <a:rPr lang="en-US" altLang="zh-CN" sz="3200" dirty="0"/>
              <a:t>%</a:t>
            </a:r>
            <a:r>
              <a:rPr lang="zh-CN" altLang="en-US" sz="3200" dirty="0"/>
              <a:t>。</a:t>
            </a:r>
            <a:r>
              <a:rPr lang="en-US" altLang="zh-CN" sz="3200" dirty="0"/>
              <a:t>3 </a:t>
            </a:r>
            <a:r>
              <a:rPr lang="zh-CN" altLang="en-US" sz="3200" dirty="0"/>
              <a:t>月份营业额为 </a:t>
            </a:r>
            <a:r>
              <a:rPr lang="en-US" altLang="zh-CN" sz="3200" dirty="0"/>
              <a:t>117 </a:t>
            </a:r>
            <a:r>
              <a:rPr lang="zh-CN" altLang="en-US" sz="3200" dirty="0"/>
              <a:t>万元，比 </a:t>
            </a:r>
            <a:r>
              <a:rPr lang="en-US" altLang="zh-CN" sz="3200" dirty="0"/>
              <a:t>2 </a:t>
            </a:r>
            <a:r>
              <a:rPr lang="zh-CN" altLang="en-US" sz="3200" dirty="0"/>
              <a:t>月份 </a:t>
            </a:r>
            <a:endParaRPr lang="en-US" altLang="zh-CN" sz="3200" dirty="0"/>
          </a:p>
          <a:p>
            <a:pPr eaLnBrk="1" hangingPunct="1">
              <a:lnSpc>
                <a:spcPct val="200000"/>
              </a:lnSpc>
            </a:pPr>
            <a:r>
              <a:rPr lang="en-US" altLang="zh-CN" sz="3200" dirty="0"/>
              <a:t>    </a:t>
            </a:r>
            <a:r>
              <a:rPr lang="zh-CN" altLang="en-US" sz="3200" dirty="0"/>
              <a:t>减少 </a:t>
            </a:r>
            <a:r>
              <a:rPr lang="en-US" altLang="zh-CN" sz="3200" dirty="0"/>
              <a:t>10%</a:t>
            </a:r>
            <a:r>
              <a:rPr lang="zh-CN" altLang="en-US" sz="3200" dirty="0"/>
              <a:t>，称为负增长，也可以记为增长 －</a:t>
            </a:r>
            <a:r>
              <a:rPr lang="en-US" altLang="zh-CN" sz="3200" dirty="0"/>
              <a:t>10%</a:t>
            </a:r>
            <a:r>
              <a:rPr lang="zh-CN" altLang="en-US" sz="3200" dirty="0"/>
              <a:t>。</a:t>
            </a:r>
            <a:r>
              <a:rPr lang="en-US" altLang="zh-CN" sz="3200" dirty="0"/>
              <a:t>4 </a:t>
            </a:r>
            <a:r>
              <a:rPr lang="zh-CN" altLang="en-US" sz="3200" dirty="0"/>
              <a:t>月份营 </a:t>
            </a:r>
            <a:endParaRPr lang="en-US" altLang="zh-CN" sz="3200" dirty="0"/>
          </a:p>
          <a:p>
            <a:pPr eaLnBrk="1" hangingPunct="1">
              <a:lnSpc>
                <a:spcPct val="200000"/>
              </a:lnSpc>
            </a:pPr>
            <a:r>
              <a:rPr lang="en-US" altLang="zh-CN" sz="3200" dirty="0"/>
              <a:t>    </a:t>
            </a:r>
            <a:r>
              <a:rPr lang="zh-CN" altLang="en-US" sz="3200" dirty="0"/>
              <a:t>业额为 </a:t>
            </a:r>
            <a:r>
              <a:rPr lang="en-US" altLang="zh-CN" sz="3200" dirty="0"/>
              <a:t>111.15 </a:t>
            </a:r>
            <a:r>
              <a:rPr lang="zh-CN" altLang="en-US" sz="3200" dirty="0"/>
              <a:t>万元，比 </a:t>
            </a:r>
            <a:r>
              <a:rPr lang="en-US" altLang="zh-CN" sz="3200" dirty="0"/>
              <a:t>3 </a:t>
            </a:r>
            <a:r>
              <a:rPr lang="zh-CN" altLang="en-US" sz="3200" dirty="0"/>
              <a:t>月份减少</a:t>
            </a:r>
            <a:r>
              <a:rPr lang="en-US" altLang="zh-CN" sz="3200" dirty="0">
                <a:latin typeface="+mj-ea"/>
                <a:ea typeface="+mj-ea"/>
              </a:rPr>
              <a:t>(    )</a:t>
            </a:r>
            <a:r>
              <a:rPr lang="en-US" altLang="zh-CN" sz="3200" dirty="0"/>
              <a:t>%</a:t>
            </a:r>
            <a:r>
              <a:rPr lang="zh-CN" altLang="en-US" sz="3200" dirty="0"/>
              <a:t>，也可以说比 </a:t>
            </a:r>
            <a:r>
              <a:rPr lang="en-US" altLang="zh-CN" sz="3200" dirty="0"/>
              <a:t>3 </a:t>
            </a:r>
            <a:r>
              <a:rPr lang="zh-CN" altLang="en-US" sz="3200" dirty="0"/>
              <a:t>月  </a:t>
            </a:r>
            <a:endParaRPr lang="en-US" altLang="zh-CN" sz="3200" dirty="0"/>
          </a:p>
          <a:p>
            <a:pPr eaLnBrk="1" hangingPunct="1">
              <a:lnSpc>
                <a:spcPct val="200000"/>
              </a:lnSpc>
            </a:pPr>
            <a:r>
              <a:rPr lang="en-US" altLang="zh-CN" sz="3200" dirty="0"/>
              <a:t>    </a:t>
            </a:r>
            <a:r>
              <a:rPr lang="zh-CN" altLang="en-US" sz="3200" dirty="0"/>
              <a:t>份增长</a:t>
            </a:r>
            <a:r>
              <a:rPr lang="en-US" altLang="zh-CN" sz="3200" dirty="0">
                <a:latin typeface="+mj-ea"/>
                <a:ea typeface="+mj-ea"/>
              </a:rPr>
              <a:t>(    )</a:t>
            </a:r>
            <a:r>
              <a:rPr lang="en-US" altLang="zh-CN" sz="3200" dirty="0"/>
              <a:t>%</a:t>
            </a:r>
            <a:r>
              <a:rPr lang="zh-CN" altLang="en-US" sz="3200" dirty="0"/>
              <a:t>。</a:t>
            </a:r>
            <a:r>
              <a:rPr lang="en-US" altLang="zh-CN" sz="3200" dirty="0"/>
              <a:t>5 </a:t>
            </a:r>
            <a:r>
              <a:rPr lang="zh-CN" altLang="en-US" sz="3200" dirty="0"/>
              <a:t>月份营业额为 </a:t>
            </a:r>
            <a:r>
              <a:rPr lang="en-US" altLang="zh-CN" sz="3200" dirty="0"/>
              <a:t>111.15 </a:t>
            </a:r>
            <a:r>
              <a:rPr lang="zh-CN" altLang="en-US" sz="3200" dirty="0"/>
              <a:t>万元，与 </a:t>
            </a:r>
            <a:r>
              <a:rPr lang="en-US" altLang="zh-CN" sz="3200" dirty="0"/>
              <a:t>4 </a:t>
            </a:r>
            <a:r>
              <a:rPr lang="zh-CN" altLang="en-US" sz="3200" dirty="0"/>
              <a:t>月份持平， </a:t>
            </a:r>
            <a:endParaRPr lang="en-US" altLang="zh-CN" sz="3200" dirty="0"/>
          </a:p>
          <a:p>
            <a:pPr eaLnBrk="1" hangingPunct="1">
              <a:lnSpc>
                <a:spcPct val="200000"/>
              </a:lnSpc>
            </a:pPr>
            <a:r>
              <a:rPr lang="en-US" altLang="zh-CN" sz="3200" dirty="0"/>
              <a:t>    </a:t>
            </a:r>
            <a:r>
              <a:rPr lang="zh-CN" altLang="en-US" sz="3200" dirty="0"/>
              <a:t>增长率为</a:t>
            </a:r>
            <a:r>
              <a:rPr lang="en-US" altLang="zh-CN" sz="3200" dirty="0">
                <a:latin typeface="+mj-ea"/>
                <a:ea typeface="+mj-ea"/>
              </a:rPr>
              <a:t>(    )</a:t>
            </a:r>
            <a:r>
              <a:rPr lang="en-US" altLang="zh-CN" sz="3200" dirty="0"/>
              <a:t>%</a:t>
            </a:r>
            <a:r>
              <a:rPr lang="zh-CN" altLang="en-US" sz="3200" dirty="0"/>
              <a:t>，也称为零增长。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689F2C2-D0E8-76CC-01CB-0B8B88F383D3}"/>
              </a:ext>
            </a:extLst>
          </p:cNvPr>
          <p:cNvSpPr txBox="1"/>
          <p:nvPr/>
        </p:nvSpPr>
        <p:spPr>
          <a:xfrm>
            <a:off x="527215" y="141472"/>
            <a:ext cx="427232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练习十八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830F2DC-29EE-D388-30F6-32C774728479}"/>
              </a:ext>
            </a:extLst>
          </p:cNvPr>
          <p:cNvSpPr txBox="1"/>
          <p:nvPr/>
        </p:nvSpPr>
        <p:spPr>
          <a:xfrm>
            <a:off x="595993" y="2082889"/>
            <a:ext cx="4442538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400" dirty="0"/>
              <a:t>(130</a:t>
            </a:r>
            <a:r>
              <a:rPr lang="zh-CN" altLang="en-US" sz="2400" dirty="0"/>
              <a:t>－</a:t>
            </a:r>
            <a:r>
              <a:rPr lang="en-US" altLang="zh-CN" sz="2400" dirty="0"/>
              <a:t>100)÷100×100% = 30%</a:t>
            </a:r>
            <a:endParaRPr lang="zh-CN" altLang="en-US" sz="24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3BD52D1-325E-5689-EB4F-9A7EB7F3208B}"/>
              </a:ext>
            </a:extLst>
          </p:cNvPr>
          <p:cNvSpPr txBox="1"/>
          <p:nvPr/>
        </p:nvSpPr>
        <p:spPr>
          <a:xfrm>
            <a:off x="3473974" y="1504268"/>
            <a:ext cx="687479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30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26EA391-05FD-36D1-FC3D-9C86282F88B2}"/>
              </a:ext>
            </a:extLst>
          </p:cNvPr>
          <p:cNvSpPr txBox="1"/>
          <p:nvPr/>
        </p:nvSpPr>
        <p:spPr>
          <a:xfrm>
            <a:off x="4328236" y="4014325"/>
            <a:ext cx="4890408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400" dirty="0"/>
              <a:t>(111.15</a:t>
            </a:r>
            <a:r>
              <a:rPr lang="zh-CN" altLang="en-US" sz="2400" dirty="0"/>
              <a:t>－</a:t>
            </a:r>
            <a:r>
              <a:rPr lang="en-US" altLang="zh-CN" sz="2400" dirty="0"/>
              <a:t>117)÷117×100% = </a:t>
            </a:r>
            <a:r>
              <a:rPr lang="zh-CN" altLang="en-US" sz="2400" dirty="0"/>
              <a:t>－</a:t>
            </a:r>
            <a:r>
              <a:rPr lang="en-US" altLang="zh-CN" sz="2400" dirty="0"/>
              <a:t>5%</a:t>
            </a:r>
            <a:endParaRPr lang="zh-CN" altLang="en-US" sz="2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FFA8D38-38B4-819E-3B68-1FE260C1D9B3}"/>
              </a:ext>
            </a:extLst>
          </p:cNvPr>
          <p:cNvSpPr txBox="1"/>
          <p:nvPr/>
        </p:nvSpPr>
        <p:spPr>
          <a:xfrm>
            <a:off x="7318933" y="3462950"/>
            <a:ext cx="622167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5542371-9C20-6DBF-273C-1045E41C15E1}"/>
              </a:ext>
            </a:extLst>
          </p:cNvPr>
          <p:cNvSpPr txBox="1"/>
          <p:nvPr/>
        </p:nvSpPr>
        <p:spPr>
          <a:xfrm>
            <a:off x="2093416" y="4434453"/>
            <a:ext cx="976728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－</a:t>
            </a:r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BD1D240-070C-6506-BB4B-3EC6576E02DD}"/>
              </a:ext>
            </a:extLst>
          </p:cNvPr>
          <p:cNvSpPr txBox="1"/>
          <p:nvPr/>
        </p:nvSpPr>
        <p:spPr>
          <a:xfrm>
            <a:off x="9877946" y="5079451"/>
            <a:ext cx="2447792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 strike="noStrike">
                <a:solidFill>
                  <a:srgbClr val="0066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即增长量为 </a:t>
            </a:r>
            <a:r>
              <a:rPr lang="en-US" altLang="zh-CN" dirty="0"/>
              <a:t>0</a:t>
            </a:r>
            <a:r>
              <a:rPr lang="zh-CN" altLang="en-US" dirty="0"/>
              <a:t>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51870D3-6730-E714-3164-635738ACBC6F}"/>
              </a:ext>
            </a:extLst>
          </p:cNvPr>
          <p:cNvSpPr txBox="1"/>
          <p:nvPr/>
        </p:nvSpPr>
        <p:spPr>
          <a:xfrm>
            <a:off x="2755517" y="5414168"/>
            <a:ext cx="622167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65884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《中国居民膳食指南（2022）》">
            <a:hlinkClick r:id="" action="ppaction://media"/>
            <a:extLst>
              <a:ext uri="{FF2B5EF4-FFF2-40B4-BE49-F238E27FC236}">
                <a16:creationId xmlns:a16="http://schemas.microsoft.com/office/drawing/2014/main" id="{C4897562-D6D2-4EE2-B681-DD03026034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79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9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884D9E8-3087-FDFB-1A15-1279A0030C2D}"/>
              </a:ext>
            </a:extLst>
          </p:cNvPr>
          <p:cNvSpPr txBox="1"/>
          <p:nvPr/>
        </p:nvSpPr>
        <p:spPr>
          <a:xfrm>
            <a:off x="527215" y="141472"/>
            <a:ext cx="427232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练习十八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6084E4-E748-5FE3-C421-8DED19F98918}"/>
              </a:ext>
            </a:extLst>
          </p:cNvPr>
          <p:cNvSpPr txBox="1"/>
          <p:nvPr/>
        </p:nvSpPr>
        <p:spPr>
          <a:xfrm>
            <a:off x="197880" y="465141"/>
            <a:ext cx="11596014" cy="227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en-US" altLang="zh-CN" sz="2800" dirty="0"/>
              <a:t>6.《</a:t>
            </a:r>
            <a:r>
              <a:rPr lang="zh-CN" altLang="en-US" sz="2800" dirty="0"/>
              <a:t>中国居民膳食营养素参考摄入量  第 </a:t>
            </a:r>
            <a:r>
              <a:rPr lang="en-US" altLang="zh-CN" sz="2800" dirty="0"/>
              <a:t>1 </a:t>
            </a:r>
            <a:r>
              <a:rPr lang="zh-CN" altLang="en-US" sz="2800" dirty="0"/>
              <a:t>部分：宏量营养素</a:t>
            </a:r>
            <a:r>
              <a:rPr lang="en-US" altLang="zh-CN" sz="2800" dirty="0"/>
              <a:t>》</a:t>
            </a:r>
            <a:r>
              <a:rPr lang="zh-CN" altLang="en-US" sz="2800" dirty="0"/>
              <a:t>中指出    </a:t>
            </a:r>
            <a:endParaRPr lang="en-US" altLang="zh-CN" sz="2800" dirty="0"/>
          </a:p>
          <a:p>
            <a:pPr>
              <a:lnSpc>
                <a:spcPct val="130000"/>
              </a:lnSpc>
            </a:pPr>
            <a:r>
              <a:rPr lang="en-US" altLang="zh-CN" sz="2800" dirty="0"/>
              <a:t>     11~14 </a:t>
            </a:r>
            <a:r>
              <a:rPr lang="zh-CN" altLang="en-US" sz="2800" dirty="0"/>
              <a:t>岁儿童每天碳水化合物参考摄入量为 </a:t>
            </a:r>
            <a:r>
              <a:rPr lang="en-US" altLang="zh-CN" sz="2800" dirty="0"/>
              <a:t>150 g</a:t>
            </a:r>
            <a:r>
              <a:rPr lang="zh-CN" altLang="en-US" sz="2800" dirty="0"/>
              <a:t>。部分食物的碳水</a:t>
            </a:r>
            <a:endParaRPr lang="en-US" altLang="zh-CN" sz="2800" dirty="0"/>
          </a:p>
          <a:p>
            <a:pPr>
              <a:lnSpc>
                <a:spcPct val="130000"/>
              </a:lnSpc>
            </a:pPr>
            <a:r>
              <a:rPr lang="en-US" altLang="zh-CN" sz="2800" dirty="0"/>
              <a:t>     </a:t>
            </a:r>
            <a:r>
              <a:rPr lang="zh-CN" altLang="en-US" sz="2800" dirty="0"/>
              <a:t>化合物含量如下表。如果午餐需要摄入碳水化合物 </a:t>
            </a:r>
            <a:r>
              <a:rPr lang="en-US" altLang="zh-CN" sz="2800" dirty="0"/>
              <a:t>90 g</a:t>
            </a:r>
            <a:r>
              <a:rPr lang="zh-CN" altLang="en-US" sz="2800" dirty="0"/>
              <a:t>，请你根据</a:t>
            </a:r>
            <a:endParaRPr lang="en-US" altLang="zh-CN" sz="2800" dirty="0"/>
          </a:p>
          <a:p>
            <a:pPr>
              <a:lnSpc>
                <a:spcPct val="130000"/>
              </a:lnSpc>
            </a:pPr>
            <a:r>
              <a:rPr lang="en-US" altLang="zh-CN" sz="2800" dirty="0"/>
              <a:t>     </a:t>
            </a:r>
            <a:r>
              <a:rPr lang="zh-CN" altLang="en-US" sz="2800" dirty="0"/>
              <a:t>表中的信息，给自己设计一份午餐食品清单，并写出你的思考过程。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4D2D6CC-E7F9-62A5-2F3F-5F77550BA761}"/>
              </a:ext>
            </a:extLst>
          </p:cNvPr>
          <p:cNvGrpSpPr/>
          <p:nvPr/>
        </p:nvGrpSpPr>
        <p:grpSpPr>
          <a:xfrm>
            <a:off x="3191070" y="4146261"/>
            <a:ext cx="8266925" cy="937447"/>
            <a:chOff x="3200401" y="4220909"/>
            <a:chExt cx="8266925" cy="937447"/>
          </a:xfrm>
        </p:grpSpPr>
        <p:sp>
          <p:nvSpPr>
            <p:cNvPr id="8" name="左大括号 7">
              <a:extLst>
                <a:ext uri="{FF2B5EF4-FFF2-40B4-BE49-F238E27FC236}">
                  <a16:creationId xmlns:a16="http://schemas.microsoft.com/office/drawing/2014/main" id="{C7220F0C-9460-9843-CD9A-1E20A9DCF7A6}"/>
                </a:ext>
              </a:extLst>
            </p:cNvPr>
            <p:cNvSpPr/>
            <p:nvPr/>
          </p:nvSpPr>
          <p:spPr>
            <a:xfrm rot="16200000">
              <a:off x="5984344" y="1436966"/>
              <a:ext cx="345233" cy="5913120"/>
            </a:xfrm>
            <a:prstGeom prst="leftBrace">
              <a:avLst>
                <a:gd name="adj1" fmla="val 27252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左大括号 8">
              <a:extLst>
                <a:ext uri="{FF2B5EF4-FFF2-40B4-BE49-F238E27FC236}">
                  <a16:creationId xmlns:a16="http://schemas.microsoft.com/office/drawing/2014/main" id="{F40C2947-9D1C-2FE7-AC87-CE96F4456A2C}"/>
                </a:ext>
              </a:extLst>
            </p:cNvPr>
            <p:cNvSpPr/>
            <p:nvPr/>
          </p:nvSpPr>
          <p:spPr>
            <a:xfrm rot="16200000">
              <a:off x="10126671" y="3230623"/>
              <a:ext cx="345233" cy="2336076"/>
            </a:xfrm>
            <a:prstGeom prst="leftBrace">
              <a:avLst>
                <a:gd name="adj1" fmla="val 27252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C146075-096C-E4AA-6C9E-18E87D0D26C5}"/>
                </a:ext>
              </a:extLst>
            </p:cNvPr>
            <p:cNvSpPr txBox="1"/>
            <p:nvPr/>
          </p:nvSpPr>
          <p:spPr>
            <a:xfrm>
              <a:off x="9387195" y="4566143"/>
              <a:ext cx="1813963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dirty="0"/>
                <a:t>主食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0E7882A-9C7B-7797-E327-FC0978C3A1C2}"/>
                </a:ext>
              </a:extLst>
            </p:cNvPr>
            <p:cNvSpPr txBox="1"/>
            <p:nvPr/>
          </p:nvSpPr>
          <p:spPr>
            <a:xfrm>
              <a:off x="5365700" y="4566143"/>
              <a:ext cx="1813963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0070C0"/>
                  </a:solidFill>
                  <a:latin typeface="+mn-lt"/>
                </a:defRPr>
              </a:lvl1pPr>
            </a:lstStyle>
            <a:p>
              <a:pPr algn="ctr">
                <a:lnSpc>
                  <a:spcPct val="130000"/>
                </a:lnSpc>
              </a:pPr>
              <a:r>
                <a:rPr lang="zh-CN" altLang="en-US" dirty="0"/>
                <a:t>菜类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26D31AA-C3B9-E733-5343-71CCE5AB07D0}"/>
              </a:ext>
            </a:extLst>
          </p:cNvPr>
          <p:cNvSpPr txBox="1"/>
          <p:nvPr/>
        </p:nvSpPr>
        <p:spPr>
          <a:xfrm>
            <a:off x="840353" y="5158356"/>
            <a:ext cx="854684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设计原则：主食可以只选择一种，菜要荤素搭配。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10C2C64-C46F-A0F1-9B00-A2E56480C448}"/>
              </a:ext>
            </a:extLst>
          </p:cNvPr>
          <p:cNvSpPr txBox="1"/>
          <p:nvPr/>
        </p:nvSpPr>
        <p:spPr>
          <a:xfrm>
            <a:off x="795358" y="5837970"/>
            <a:ext cx="1039647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zh-CN" altLang="en-US" dirty="0"/>
              <a:t>食物的质量 </a:t>
            </a:r>
            <a:r>
              <a:rPr lang="en-US" altLang="zh-CN" dirty="0"/>
              <a:t>= </a:t>
            </a:r>
            <a:r>
              <a:rPr lang="zh-CN" altLang="en-US" dirty="0"/>
              <a:t>摄入的碳水化合物质量</a:t>
            </a:r>
            <a:r>
              <a:rPr lang="en-US" altLang="zh-CN" dirty="0"/>
              <a:t>÷</a:t>
            </a:r>
            <a:r>
              <a:rPr lang="zh-CN" altLang="en-US" dirty="0"/>
              <a:t>碳水化合物的含量</a:t>
            </a:r>
          </a:p>
        </p:txBody>
      </p: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B72F253F-5F4A-C2F4-E354-58B882ED5F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894204"/>
              </p:ext>
            </p:extLst>
          </p:nvPr>
        </p:nvGraphicFramePr>
        <p:xfrm>
          <a:off x="711154" y="2861107"/>
          <a:ext cx="10757669" cy="12546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4573">
                  <a:extLst>
                    <a:ext uri="{9D8B030D-6E8A-4147-A177-3AD203B41FA5}">
                      <a16:colId xmlns:a16="http://schemas.microsoft.com/office/drawing/2014/main" val="1673635120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3894118700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211180578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2569471196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172147788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569854911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2240972005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4089523763"/>
                    </a:ext>
                  </a:extLst>
                </a:gridCol>
              </a:tblGrid>
              <a:tr h="6273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食物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牛肉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鸡蛋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黄豆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白菜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番茄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米饭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馒头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3437080"/>
                  </a:ext>
                </a:extLst>
              </a:tr>
              <a:tr h="6273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碳水化合物含量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0.5%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2.4%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34.2%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3.4%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3.3%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25.9%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47%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852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9519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6D7A048B-BB02-5989-E36C-01B0AD8FA7A2}"/>
              </a:ext>
            </a:extLst>
          </p:cNvPr>
          <p:cNvGrpSpPr/>
          <p:nvPr/>
        </p:nvGrpSpPr>
        <p:grpSpPr>
          <a:xfrm>
            <a:off x="655171" y="2613535"/>
            <a:ext cx="9524533" cy="1540684"/>
            <a:chOff x="1326976" y="2473573"/>
            <a:chExt cx="9524533" cy="154068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2AF2391D-527A-FCA3-1907-D278544B3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6976" y="2473573"/>
              <a:ext cx="1442261" cy="1540684"/>
            </a:xfrm>
            <a:prstGeom prst="rect">
              <a:avLst/>
            </a:prstGeom>
          </p:spPr>
        </p:pic>
        <p:sp>
          <p:nvSpPr>
            <p:cNvPr id="14" name="对话气泡: 圆角矩形 13">
              <a:extLst>
                <a:ext uri="{FF2B5EF4-FFF2-40B4-BE49-F238E27FC236}">
                  <a16:creationId xmlns:a16="http://schemas.microsoft.com/office/drawing/2014/main" id="{C8EAA1F2-188B-B767-08E2-068EEF45A137}"/>
                </a:ext>
              </a:extLst>
            </p:cNvPr>
            <p:cNvSpPr/>
            <p:nvPr/>
          </p:nvSpPr>
          <p:spPr>
            <a:xfrm>
              <a:off x="3088478" y="3136633"/>
              <a:ext cx="7763031" cy="628627"/>
            </a:xfrm>
            <a:prstGeom prst="wedgeRoundRectCallout">
              <a:avLst>
                <a:gd name="adj1" fmla="val -53958"/>
                <a:gd name="adj2" fmla="val -24585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我选择午餐吃牛肉、鸡蛋、黄豆、白菜和米饭。</a:t>
              </a:r>
            </a:p>
          </p:txBody>
        </p:sp>
      </p:grpSp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id="{6532BF0C-9545-B845-5A3F-1EB09E929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030584"/>
              </p:ext>
            </p:extLst>
          </p:nvPr>
        </p:nvGraphicFramePr>
        <p:xfrm>
          <a:off x="440567" y="341842"/>
          <a:ext cx="10757669" cy="12546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4573">
                  <a:extLst>
                    <a:ext uri="{9D8B030D-6E8A-4147-A177-3AD203B41FA5}">
                      <a16:colId xmlns:a16="http://schemas.microsoft.com/office/drawing/2014/main" val="1673635120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3894118700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211180578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2569471196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172147788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569854911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2240972005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4089523763"/>
                    </a:ext>
                  </a:extLst>
                </a:gridCol>
              </a:tblGrid>
              <a:tr h="6273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食物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牛肉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鸡蛋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黄豆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白菜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番茄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米饭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馒头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3437080"/>
                  </a:ext>
                </a:extLst>
              </a:tr>
              <a:tr h="6273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碳水化合物含量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0.5%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2.4%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34.2%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3.4%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3.3%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25.9%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j-ea"/>
                        </a:rPr>
                        <a:t>47%</a:t>
                      </a:r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852846"/>
                  </a:ext>
                </a:extLst>
              </a:tr>
            </a:tbl>
          </a:graphicData>
        </a:graphic>
      </p:graphicFrame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E2416B8C-8669-8F5A-EBCA-1C1C610AB6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905501"/>
              </p:ext>
            </p:extLst>
          </p:nvPr>
        </p:nvGraphicFramePr>
        <p:xfrm>
          <a:off x="440567" y="1595571"/>
          <a:ext cx="10757669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4573">
                  <a:extLst>
                    <a:ext uri="{9D8B030D-6E8A-4147-A177-3AD203B41FA5}">
                      <a16:colId xmlns:a16="http://schemas.microsoft.com/office/drawing/2014/main" val="1673635120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3894118700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211180578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2569471196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172147788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569854911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2240972005"/>
                    </a:ext>
                  </a:extLst>
                </a:gridCol>
                <a:gridCol w="1184728">
                  <a:extLst>
                    <a:ext uri="{9D8B030D-6E8A-4147-A177-3AD203B41FA5}">
                      <a16:colId xmlns:a16="http://schemas.microsoft.com/office/drawing/2014/main" val="4089523763"/>
                    </a:ext>
                  </a:extLst>
                </a:gridCol>
              </a:tblGrid>
              <a:tr h="6273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摄入的碳水</a:t>
                      </a:r>
                      <a:endParaRPr lang="en-US" altLang="zh-CN" sz="2400" b="1" dirty="0">
                        <a:latin typeface="+mn-lt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j-ea"/>
                        </a:rPr>
                        <a:t>化合物质量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852846"/>
                  </a:ext>
                </a:extLst>
              </a:tr>
            </a:tbl>
          </a:graphicData>
        </a:graphic>
      </p:graphicFrame>
      <p:sp>
        <p:nvSpPr>
          <p:cNvPr id="24" name="文本框 23">
            <a:extLst>
              <a:ext uri="{FF2B5EF4-FFF2-40B4-BE49-F238E27FC236}">
                <a16:creationId xmlns:a16="http://schemas.microsoft.com/office/drawing/2014/main" id="{3D167906-B4D9-61D1-1F0E-8BDB4828EC13}"/>
              </a:ext>
            </a:extLst>
          </p:cNvPr>
          <p:cNvSpPr txBox="1"/>
          <p:nvPr/>
        </p:nvSpPr>
        <p:spPr>
          <a:xfrm>
            <a:off x="2885187" y="1746019"/>
            <a:ext cx="1238943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rgbClr val="FF00FF"/>
                </a:solidFill>
              </a:rPr>
              <a:t>0.5 g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960DF21-5294-C0A7-97EA-DCB00CF1DE56}"/>
              </a:ext>
            </a:extLst>
          </p:cNvPr>
          <p:cNvSpPr txBox="1"/>
          <p:nvPr/>
        </p:nvSpPr>
        <p:spPr>
          <a:xfrm>
            <a:off x="4032853" y="1746019"/>
            <a:ext cx="1238943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rgbClr val="FF00FF"/>
                </a:solidFill>
              </a:rPr>
              <a:t>1.5 g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733AFCC-26A2-BD47-2D3C-C0E580B9B4D7}"/>
              </a:ext>
            </a:extLst>
          </p:cNvPr>
          <p:cNvSpPr txBox="1"/>
          <p:nvPr/>
        </p:nvSpPr>
        <p:spPr>
          <a:xfrm>
            <a:off x="5199182" y="1736688"/>
            <a:ext cx="1238943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rgbClr val="FF00FF"/>
                </a:solidFill>
              </a:rPr>
              <a:t>28 g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0C06272-E300-36AD-1300-865A942AD29F}"/>
              </a:ext>
            </a:extLst>
          </p:cNvPr>
          <p:cNvSpPr txBox="1"/>
          <p:nvPr/>
        </p:nvSpPr>
        <p:spPr>
          <a:xfrm>
            <a:off x="6440153" y="1736688"/>
            <a:ext cx="1238943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rgbClr val="FF00FF"/>
                </a:solidFill>
              </a:rPr>
              <a:t>10 g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1C74692-6749-4AC6-72AC-AA3B8DA2817F}"/>
              </a:ext>
            </a:extLst>
          </p:cNvPr>
          <p:cNvSpPr txBox="1"/>
          <p:nvPr/>
        </p:nvSpPr>
        <p:spPr>
          <a:xfrm>
            <a:off x="8810130" y="1736688"/>
            <a:ext cx="1238943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rgbClr val="FF00FF"/>
                </a:solidFill>
              </a:rPr>
              <a:t>50 g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853BB5C-EFE9-9174-B2BD-A1535A8235AB}"/>
              </a:ext>
            </a:extLst>
          </p:cNvPr>
          <p:cNvSpPr txBox="1"/>
          <p:nvPr/>
        </p:nvSpPr>
        <p:spPr>
          <a:xfrm>
            <a:off x="4518045" y="2594751"/>
            <a:ext cx="559945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>
                <a:solidFill>
                  <a:srgbClr val="FF00FF"/>
                </a:solidFill>
              </a:rPr>
              <a:t>0.5 + 1.5 + 28 + 10 + 50 = 90</a:t>
            </a:r>
            <a:r>
              <a:rPr lang="zh-CN" altLang="en-US" sz="2800" dirty="0">
                <a:solidFill>
                  <a:srgbClr val="FF00FF"/>
                </a:solidFill>
              </a:rPr>
              <a:t>（</a:t>
            </a:r>
            <a:r>
              <a:rPr lang="en-US" altLang="zh-CN" sz="2800" dirty="0">
                <a:solidFill>
                  <a:srgbClr val="FF00FF"/>
                </a:solidFill>
              </a:rPr>
              <a:t>g</a:t>
            </a:r>
            <a:r>
              <a:rPr lang="zh-CN" altLang="en-US" sz="2800" dirty="0">
                <a:solidFill>
                  <a:srgbClr val="FF00FF"/>
                </a:solidFill>
              </a:rPr>
              <a:t>）</a:t>
            </a:r>
            <a:r>
              <a:rPr lang="en-US" altLang="zh-CN" sz="2800" dirty="0">
                <a:solidFill>
                  <a:srgbClr val="FF00FF"/>
                </a:solidFill>
              </a:rPr>
              <a:t> 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B3D4030-3C66-1A4C-EF4B-31AB8CA07B61}"/>
              </a:ext>
            </a:extLst>
          </p:cNvPr>
          <p:cNvSpPr txBox="1"/>
          <p:nvPr/>
        </p:nvSpPr>
        <p:spPr>
          <a:xfrm>
            <a:off x="459229" y="4357006"/>
            <a:ext cx="5997558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牛肉质量：</a:t>
            </a:r>
            <a:r>
              <a:rPr lang="en-US" altLang="zh-CN" sz="2800" dirty="0"/>
              <a:t>0.5÷0.5% = 100</a:t>
            </a:r>
            <a:r>
              <a:rPr lang="zh-CN" altLang="en-US" sz="2800" dirty="0"/>
              <a:t>（</a:t>
            </a:r>
            <a:r>
              <a:rPr lang="en-US" altLang="zh-CN" sz="2800" dirty="0"/>
              <a:t>g</a:t>
            </a:r>
            <a:r>
              <a:rPr lang="zh-CN" altLang="en-US" sz="2800" dirty="0"/>
              <a:t>）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453F0B6-046B-2C5E-E3C8-47020853DB7A}"/>
              </a:ext>
            </a:extLst>
          </p:cNvPr>
          <p:cNvSpPr txBox="1"/>
          <p:nvPr/>
        </p:nvSpPr>
        <p:spPr>
          <a:xfrm>
            <a:off x="6353981" y="4357006"/>
            <a:ext cx="5838019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鸡蛋质量：</a:t>
            </a:r>
            <a:r>
              <a:rPr lang="en-US" altLang="zh-CN" sz="2800" dirty="0"/>
              <a:t>1.5÷2.4% = 62.5</a:t>
            </a:r>
            <a:r>
              <a:rPr lang="zh-CN" altLang="en-US" sz="2800" dirty="0"/>
              <a:t>（</a:t>
            </a:r>
            <a:r>
              <a:rPr lang="en-US" altLang="zh-CN" sz="2800" dirty="0"/>
              <a:t>g</a:t>
            </a:r>
            <a:r>
              <a:rPr lang="zh-CN" altLang="en-US" sz="2800" dirty="0"/>
              <a:t>）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7E57069-C947-5721-0208-DEE32FC1364B}"/>
              </a:ext>
            </a:extLst>
          </p:cNvPr>
          <p:cNvSpPr txBox="1"/>
          <p:nvPr/>
        </p:nvSpPr>
        <p:spPr>
          <a:xfrm>
            <a:off x="459229" y="5140778"/>
            <a:ext cx="5997558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黄豆质量：</a:t>
            </a:r>
            <a:r>
              <a:rPr lang="en-US" altLang="zh-CN" sz="2800" dirty="0"/>
              <a:t>28÷34.2% </a:t>
            </a:r>
            <a:r>
              <a:rPr lang="zh-CN" altLang="en-US" sz="2800" dirty="0"/>
              <a:t>≈</a:t>
            </a:r>
            <a:r>
              <a:rPr lang="en-US" altLang="zh-CN" sz="2800" dirty="0"/>
              <a:t> 82</a:t>
            </a:r>
            <a:r>
              <a:rPr lang="zh-CN" altLang="en-US" sz="2800" dirty="0"/>
              <a:t>（</a:t>
            </a:r>
            <a:r>
              <a:rPr lang="en-US" altLang="zh-CN" sz="2800" dirty="0"/>
              <a:t>g</a:t>
            </a:r>
            <a:r>
              <a:rPr lang="zh-CN" altLang="en-US" sz="2800" dirty="0"/>
              <a:t>）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3CAFECC-AA22-99FB-B90F-2C1A6C543216}"/>
              </a:ext>
            </a:extLst>
          </p:cNvPr>
          <p:cNvSpPr txBox="1"/>
          <p:nvPr/>
        </p:nvSpPr>
        <p:spPr>
          <a:xfrm>
            <a:off x="6353981" y="5140778"/>
            <a:ext cx="5572043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白菜质量：</a:t>
            </a:r>
            <a:r>
              <a:rPr lang="en-US" altLang="zh-CN" sz="2800" dirty="0"/>
              <a:t>10÷3.4% </a:t>
            </a:r>
            <a:r>
              <a:rPr lang="zh-CN" altLang="en-US" sz="2800" dirty="0"/>
              <a:t>≈</a:t>
            </a:r>
            <a:r>
              <a:rPr lang="en-US" altLang="zh-CN" sz="2800" dirty="0"/>
              <a:t> 294</a:t>
            </a:r>
            <a:r>
              <a:rPr lang="zh-CN" altLang="en-US" sz="2800" dirty="0"/>
              <a:t>（</a:t>
            </a:r>
            <a:r>
              <a:rPr lang="en-US" altLang="zh-CN" sz="2800" dirty="0"/>
              <a:t>g</a:t>
            </a:r>
            <a:r>
              <a:rPr lang="zh-CN" altLang="en-US" sz="2800" dirty="0"/>
              <a:t>）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2A4C12B-D6C6-9460-7E02-5211FB63DFA8}"/>
              </a:ext>
            </a:extLst>
          </p:cNvPr>
          <p:cNvSpPr txBox="1"/>
          <p:nvPr/>
        </p:nvSpPr>
        <p:spPr>
          <a:xfrm>
            <a:off x="459229" y="5905888"/>
            <a:ext cx="5997558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米饭质量：</a:t>
            </a:r>
            <a:r>
              <a:rPr lang="en-US" altLang="zh-CN" sz="2800" dirty="0"/>
              <a:t>50÷25.9% </a:t>
            </a:r>
            <a:r>
              <a:rPr lang="zh-CN" altLang="en-US" sz="2800" dirty="0"/>
              <a:t>≈</a:t>
            </a:r>
            <a:r>
              <a:rPr lang="en-US" altLang="zh-CN" sz="2800" dirty="0"/>
              <a:t> 193</a:t>
            </a:r>
            <a:r>
              <a:rPr lang="zh-CN" altLang="en-US" sz="2800" dirty="0"/>
              <a:t>（</a:t>
            </a:r>
            <a:r>
              <a:rPr lang="en-US" altLang="zh-CN" sz="2800" dirty="0"/>
              <a:t>g</a:t>
            </a:r>
            <a:r>
              <a:rPr lang="zh-CN" altLang="en-US" sz="28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5560491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9" grpId="0"/>
      <p:bldP spid="30" grpId="0"/>
      <p:bldP spid="35" grpId="0"/>
      <p:bldP spid="36" grpId="0"/>
      <p:bldP spid="40" grpId="0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E518EB7-5020-AFED-861D-137BD18E1652}"/>
              </a:ext>
            </a:extLst>
          </p:cNvPr>
          <p:cNvSpPr txBox="1"/>
          <p:nvPr/>
        </p:nvSpPr>
        <p:spPr>
          <a:xfrm>
            <a:off x="230936" y="455810"/>
            <a:ext cx="11143079" cy="20018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 eaLnBrk="1" hangingPunct="1"/>
            <a:r>
              <a:rPr lang="en-US" altLang="zh-CN" sz="3200" dirty="0"/>
              <a:t>7. </a:t>
            </a:r>
            <a:r>
              <a:rPr lang="zh-CN" altLang="en-US" sz="3200" dirty="0"/>
              <a:t>某剧院举办音乐剧演出，原来的门票为 </a:t>
            </a:r>
            <a:r>
              <a:rPr lang="en-US" altLang="zh-CN" sz="3200" dirty="0"/>
              <a:t>20 </a:t>
            </a:r>
            <a:r>
              <a:rPr lang="zh-CN" altLang="en-US" sz="3200" dirty="0"/>
              <a:t>元一张，门票 </a:t>
            </a:r>
            <a:endParaRPr lang="en-US" altLang="zh-CN" sz="3200" dirty="0"/>
          </a:p>
          <a:p>
            <a:pPr eaLnBrk="1" hangingPunct="1"/>
            <a:r>
              <a:rPr lang="en-US" altLang="zh-CN" sz="3200" dirty="0"/>
              <a:t>    </a:t>
            </a:r>
            <a:r>
              <a:rPr lang="zh-CN" altLang="en-US" sz="3200" dirty="0"/>
              <a:t>打折促销后观众数量增加了 </a:t>
            </a:r>
            <a:r>
              <a:rPr lang="en-US" altLang="zh-CN" sz="3200" dirty="0"/>
              <a:t>1 </a:t>
            </a:r>
            <a:r>
              <a:rPr lang="zh-CN" altLang="en-US" sz="3200" dirty="0"/>
              <a:t>倍，门票总收入增加了 </a:t>
            </a:r>
            <a:r>
              <a:rPr lang="en-US" altLang="zh-CN" sz="3200" dirty="0"/>
              <a:t>50%</a:t>
            </a:r>
            <a:r>
              <a:rPr lang="zh-CN" altLang="en-US" sz="3200" dirty="0"/>
              <a:t>。 </a:t>
            </a:r>
            <a:endParaRPr lang="en-US" altLang="zh-CN" sz="3200" dirty="0"/>
          </a:p>
          <a:p>
            <a:pPr eaLnBrk="1" hangingPunct="1"/>
            <a:r>
              <a:rPr lang="en-US" altLang="zh-CN" sz="3200" dirty="0"/>
              <a:t>    </a:t>
            </a:r>
            <a:r>
              <a:rPr lang="zh-CN" altLang="en-US" sz="3200" dirty="0"/>
              <a:t>门票的折扣是多少？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20BBA8E-0323-4E2D-2ABD-895D664F2C02}"/>
              </a:ext>
            </a:extLst>
          </p:cNvPr>
          <p:cNvSpPr txBox="1"/>
          <p:nvPr/>
        </p:nvSpPr>
        <p:spPr>
          <a:xfrm>
            <a:off x="555208" y="141472"/>
            <a:ext cx="439254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100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练习十八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08F8CB29-3BAC-F075-3CC4-253A689ECB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466816"/>
              </p:ext>
            </p:extLst>
          </p:nvPr>
        </p:nvGraphicFramePr>
        <p:xfrm>
          <a:off x="3011713" y="2516102"/>
          <a:ext cx="6729444" cy="22294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3148">
                  <a:extLst>
                    <a:ext uri="{9D8B030D-6E8A-4147-A177-3AD203B41FA5}">
                      <a16:colId xmlns:a16="http://schemas.microsoft.com/office/drawing/2014/main" val="2867709480"/>
                    </a:ext>
                  </a:extLst>
                </a:gridCol>
                <a:gridCol w="2243148">
                  <a:extLst>
                    <a:ext uri="{9D8B030D-6E8A-4147-A177-3AD203B41FA5}">
                      <a16:colId xmlns:a16="http://schemas.microsoft.com/office/drawing/2014/main" val="3182176860"/>
                    </a:ext>
                  </a:extLst>
                </a:gridCol>
                <a:gridCol w="2243148">
                  <a:extLst>
                    <a:ext uri="{9D8B030D-6E8A-4147-A177-3AD203B41FA5}">
                      <a16:colId xmlns:a16="http://schemas.microsoft.com/office/drawing/2014/main" val="3421271456"/>
                    </a:ext>
                  </a:extLst>
                </a:gridCol>
              </a:tblGrid>
              <a:tr h="557356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原来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现在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007233"/>
                  </a:ext>
                </a:extLst>
              </a:tr>
              <a:tr h="5573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观众数量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4893483"/>
                  </a:ext>
                </a:extLst>
              </a:tr>
              <a:tr h="5573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门票价格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20 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9358914"/>
                  </a:ext>
                </a:extLst>
              </a:tr>
              <a:tr h="5573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收入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284333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4AA4541E-FB52-F66B-8A7E-379567DA5554}"/>
              </a:ext>
            </a:extLst>
          </p:cNvPr>
          <p:cNvSpPr txBox="1"/>
          <p:nvPr/>
        </p:nvSpPr>
        <p:spPr>
          <a:xfrm>
            <a:off x="1775597" y="4975540"/>
            <a:ext cx="609755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观众数量不知道，可以设为 </a:t>
            </a:r>
            <a:r>
              <a:rPr lang="en-US" altLang="zh-CN" sz="2800" dirty="0"/>
              <a:t>100 </a:t>
            </a:r>
            <a:r>
              <a:rPr lang="zh-CN" altLang="en-US" sz="2800" dirty="0"/>
              <a:t>人。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C301A2F-FDB0-EEFB-6540-A269D49661C7}"/>
              </a:ext>
            </a:extLst>
          </p:cNvPr>
          <p:cNvSpPr txBox="1"/>
          <p:nvPr/>
        </p:nvSpPr>
        <p:spPr>
          <a:xfrm>
            <a:off x="5734014" y="3079601"/>
            <a:ext cx="1322166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/>
              <a:t>100 </a:t>
            </a:r>
            <a:r>
              <a:rPr lang="zh-CN" altLang="en-US" sz="2800" dirty="0"/>
              <a:t>人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4B174AF-8E7B-506F-93BA-55FBC9D59518}"/>
              </a:ext>
            </a:extLst>
          </p:cNvPr>
          <p:cNvSpPr txBox="1"/>
          <p:nvPr/>
        </p:nvSpPr>
        <p:spPr>
          <a:xfrm>
            <a:off x="8076000" y="3088932"/>
            <a:ext cx="1322166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/>
              <a:t>200 </a:t>
            </a:r>
            <a:r>
              <a:rPr lang="zh-CN" altLang="en-US" sz="2800" dirty="0"/>
              <a:t>人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757C1C2-9FE5-3E9F-7338-E730E192D7AB}"/>
              </a:ext>
            </a:extLst>
          </p:cNvPr>
          <p:cNvSpPr txBox="1"/>
          <p:nvPr/>
        </p:nvSpPr>
        <p:spPr>
          <a:xfrm>
            <a:off x="5678029" y="4208607"/>
            <a:ext cx="159051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/>
              <a:t>2000 </a:t>
            </a:r>
            <a:r>
              <a:rPr lang="zh-CN" altLang="en-US" sz="2800" dirty="0"/>
              <a:t>元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00B0A00-DD57-FD95-3958-A129F2A6A5C2}"/>
              </a:ext>
            </a:extLst>
          </p:cNvPr>
          <p:cNvSpPr txBox="1"/>
          <p:nvPr/>
        </p:nvSpPr>
        <p:spPr>
          <a:xfrm>
            <a:off x="7973360" y="4208607"/>
            <a:ext cx="159051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/>
              <a:t>3000 </a:t>
            </a:r>
            <a:r>
              <a:rPr lang="zh-CN" altLang="en-US" sz="2800" dirty="0"/>
              <a:t>元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C41A02B-4A2F-50CF-2E0C-651ED6A92329}"/>
              </a:ext>
            </a:extLst>
          </p:cNvPr>
          <p:cNvSpPr txBox="1"/>
          <p:nvPr/>
        </p:nvSpPr>
        <p:spPr>
          <a:xfrm>
            <a:off x="8131981" y="3651887"/>
            <a:ext cx="159051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/>
              <a:t>15 </a:t>
            </a:r>
            <a:r>
              <a:rPr lang="zh-CN" altLang="en-US" sz="2800" dirty="0"/>
              <a:t>元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0D3ED9D-5B09-2DDA-59E6-58FCC901D432}"/>
              </a:ext>
            </a:extLst>
          </p:cNvPr>
          <p:cNvSpPr txBox="1"/>
          <p:nvPr/>
        </p:nvSpPr>
        <p:spPr>
          <a:xfrm>
            <a:off x="1775596" y="5643602"/>
            <a:ext cx="8478747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0"/>
              </a:spcBef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折扣</a:t>
            </a:r>
            <a:r>
              <a:rPr lang="en-US" altLang="zh-CN" dirty="0"/>
              <a:t>: 15÷20</a:t>
            </a:r>
            <a:r>
              <a:rPr lang="zh-CN" altLang="en-US" dirty="0"/>
              <a:t> </a:t>
            </a:r>
            <a:r>
              <a:rPr lang="en-US" altLang="zh-CN" dirty="0"/>
              <a:t>×100</a:t>
            </a:r>
            <a:r>
              <a:rPr lang="zh-CN" altLang="en-US" dirty="0"/>
              <a:t>％ ＝ </a:t>
            </a:r>
            <a:r>
              <a:rPr lang="en-US" altLang="zh-CN" dirty="0"/>
              <a:t>75</a:t>
            </a:r>
            <a:r>
              <a:rPr lang="zh-CN" altLang="en-US" dirty="0"/>
              <a:t>％ 　即七五折。</a:t>
            </a:r>
          </a:p>
        </p:txBody>
      </p:sp>
    </p:spTree>
    <p:extLst>
      <p:ext uri="{BB962C8B-B14F-4D97-AF65-F5344CB8AC3E}">
        <p14:creationId xmlns:p14="http://schemas.microsoft.com/office/powerpoint/2010/main" val="39797427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58D5D47-CD4E-B062-91D7-FF4189343730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8174102-0EE6-AF12-6CF6-C9E08851E91A}"/>
              </a:ext>
            </a:extLst>
          </p:cNvPr>
          <p:cNvSpPr txBox="1"/>
          <p:nvPr/>
        </p:nvSpPr>
        <p:spPr>
          <a:xfrm>
            <a:off x="1690786" y="2768472"/>
            <a:ext cx="9207370" cy="80650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sz="4000" dirty="0"/>
              <a:t>通过这节课的练习，你们有什么收获？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208419645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58a9b3ce-f22a-431a-9d25-d3abb102e026"/>
  <p:tag name="PA" val="v5.2.4"/>
  <p:tag name="WHOLESPTYPE" val="Shape_Oth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Tex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8273</TotalTime>
  <Words>1959</Words>
  <Application>Microsoft Office PowerPoint</Application>
  <PresentationFormat>宽屏</PresentationFormat>
  <Paragraphs>174</Paragraphs>
  <Slides>19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等线</vt:lpstr>
      <vt:lpstr>华文细黑</vt:lpstr>
      <vt:lpstr>楷体</vt:lpstr>
      <vt:lpstr>思源黑体 CN Medium</vt:lpstr>
      <vt:lpstr>思源黑体 CN Normal</vt:lpstr>
      <vt:lpstr>微软雅黑</vt:lpstr>
      <vt:lpstr>新宋体</vt:lpstr>
      <vt:lpstr>Arial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ZhengYang</cp:lastModifiedBy>
  <cp:revision>2214</cp:revision>
  <dcterms:created xsi:type="dcterms:W3CDTF">2016-01-14T07:05:00Z</dcterms:created>
  <dcterms:modified xsi:type="dcterms:W3CDTF">2026-07-22T03:30:58Z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