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82" r:id="rId2"/>
    <p:sldId id="811" r:id="rId3"/>
    <p:sldId id="743" r:id="rId4"/>
    <p:sldId id="814" r:id="rId5"/>
    <p:sldId id="958" r:id="rId6"/>
    <p:sldId id="964" r:id="rId7"/>
    <p:sldId id="965" r:id="rId8"/>
    <p:sldId id="955" r:id="rId9"/>
    <p:sldId id="970" r:id="rId10"/>
    <p:sldId id="971" r:id="rId11"/>
    <p:sldId id="972" r:id="rId12"/>
    <p:sldId id="973" r:id="rId13"/>
    <p:sldId id="974" r:id="rId14"/>
    <p:sldId id="934" r:id="rId15"/>
    <p:sldId id="905" r:id="rId16"/>
    <p:sldId id="680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7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31756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认识百分数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84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百分数的意义和读、写法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45746" y="1459990"/>
            <a:ext cx="10924212" cy="4157039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83185" y="2015426"/>
            <a:ext cx="10700276" cy="30285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通过比较体会引入百分数的必要性，会正确地读、写百分数；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理解百分数的实际意义，了解百分数与分数的联系与区别，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会运用百分数描述生活中的一些数学现象；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在认识百分数的过程中，培养学生的观察、分析、比较能力，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发展数感。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E42478-F871-0B71-9F7B-FD62C0D12404}"/>
              </a:ext>
            </a:extLst>
          </p:cNvPr>
          <p:cNvSpPr txBox="1"/>
          <p:nvPr/>
        </p:nvSpPr>
        <p:spPr>
          <a:xfrm>
            <a:off x="648573" y="1149392"/>
            <a:ext cx="11543427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校篮球队准备选拔一名投篮水平高的队员。在选拔比赛中，</a:t>
            </a:r>
            <a:r>
              <a:rPr lang="en-US" altLang="zh-CN" dirty="0">
                <a:latin typeface="+mn-lt"/>
              </a:rPr>
              <a:t>3 </a:t>
            </a:r>
            <a:r>
              <a:rPr lang="zh-CN" altLang="en-US" dirty="0">
                <a:latin typeface="+mn-lt"/>
              </a:rPr>
              <a:t>名选手的投篮情况如下表。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B680686-5D8A-3D41-8BD8-E58160462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91112"/>
              </p:ext>
            </p:extLst>
          </p:nvPr>
        </p:nvGraphicFramePr>
        <p:xfrm>
          <a:off x="705975" y="2705981"/>
          <a:ext cx="5629512" cy="23232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4124">
                  <a:extLst>
                    <a:ext uri="{9D8B030D-6E8A-4147-A177-3AD203B41FA5}">
                      <a16:colId xmlns:a16="http://schemas.microsoft.com/office/drawing/2014/main" val="2617453481"/>
                    </a:ext>
                  </a:extLst>
                </a:gridCol>
                <a:gridCol w="2192694">
                  <a:extLst>
                    <a:ext uri="{9D8B030D-6E8A-4147-A177-3AD203B41FA5}">
                      <a16:colId xmlns:a16="http://schemas.microsoft.com/office/drawing/2014/main" val="2248902822"/>
                    </a:ext>
                  </a:extLst>
                </a:gridCol>
                <a:gridCol w="2192694">
                  <a:extLst>
                    <a:ext uri="{9D8B030D-6E8A-4147-A177-3AD203B41FA5}">
                      <a16:colId xmlns:a16="http://schemas.microsoft.com/office/drawing/2014/main" val="4074337233"/>
                    </a:ext>
                  </a:extLst>
                </a:gridCol>
              </a:tblGrid>
              <a:tr h="5808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编号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投篮命中数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投篮出手数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267313"/>
                  </a:ext>
                </a:extLst>
              </a:tr>
              <a:tr h="58080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9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716902"/>
                  </a:ext>
                </a:extLst>
              </a:tr>
              <a:tr h="58080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187279"/>
                  </a:ext>
                </a:extLst>
              </a:tr>
              <a:tr h="58080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769401"/>
                  </a:ext>
                </a:extLst>
              </a:tr>
            </a:tbl>
          </a:graphicData>
        </a:graphic>
      </p:graphicFrame>
      <p:grpSp>
        <p:nvGrpSpPr>
          <p:cNvPr id="9" name="组合 8">
            <a:extLst>
              <a:ext uri="{FF2B5EF4-FFF2-40B4-BE49-F238E27FC236}">
                <a16:creationId xmlns:a16="http://schemas.microsoft.com/office/drawing/2014/main" id="{0E6CCC08-98CB-22F6-3197-13446D6F2A14}"/>
              </a:ext>
            </a:extLst>
          </p:cNvPr>
          <p:cNvGrpSpPr/>
          <p:nvPr/>
        </p:nvGrpSpPr>
        <p:grpSpPr>
          <a:xfrm>
            <a:off x="6439406" y="2813579"/>
            <a:ext cx="5310941" cy="1254223"/>
            <a:chOff x="654429" y="3793294"/>
            <a:chExt cx="5310941" cy="1254223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311EB8E-CCB0-9966-C2E4-5A87F12E8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429" y="3793294"/>
              <a:ext cx="1141975" cy="1137532"/>
            </a:xfrm>
            <a:prstGeom prst="rect">
              <a:avLst/>
            </a:prstGeom>
          </p:spPr>
        </p:pic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05D2E101-FE74-DEA2-E1D5-C21D1A566C00}"/>
                </a:ext>
              </a:extLst>
            </p:cNvPr>
            <p:cNvSpPr/>
            <p:nvPr/>
          </p:nvSpPr>
          <p:spPr>
            <a:xfrm>
              <a:off x="2026758" y="3847482"/>
              <a:ext cx="3938612" cy="1200035"/>
            </a:xfrm>
            <a:prstGeom prst="wedgeRoundRectCallout">
              <a:avLst>
                <a:gd name="adj1" fmla="val -54648"/>
                <a:gd name="adj2" fmla="val -2103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看投篮命中数，命中数越多，水平越高。</a:t>
              </a:r>
            </a:p>
          </p:txBody>
        </p:sp>
      </p:grpSp>
      <p:sp>
        <p:nvSpPr>
          <p:cNvPr id="25" name="椭圆 24">
            <a:extLst>
              <a:ext uri="{FF2B5EF4-FFF2-40B4-BE49-F238E27FC236}">
                <a16:creationId xmlns:a16="http://schemas.microsoft.com/office/drawing/2014/main" id="{7D108B54-9DBB-4AD5-2A0E-A1700CFA5C3D}"/>
              </a:ext>
            </a:extLst>
          </p:cNvPr>
          <p:cNvSpPr/>
          <p:nvPr/>
        </p:nvSpPr>
        <p:spPr>
          <a:xfrm>
            <a:off x="2671271" y="4485627"/>
            <a:ext cx="720000" cy="50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9EEE94A-8B93-1E93-5A1A-30A778794E2F}"/>
              </a:ext>
            </a:extLst>
          </p:cNvPr>
          <p:cNvSpPr txBox="1"/>
          <p:nvPr/>
        </p:nvSpPr>
        <p:spPr>
          <a:xfrm>
            <a:off x="7849059" y="4151815"/>
            <a:ext cx="391652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只有投篮出手数相同，才能直接比较命中数。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F2A6DA1-5268-2CB2-AAB0-5DBA2AF810BC}"/>
              </a:ext>
            </a:extLst>
          </p:cNvPr>
          <p:cNvGrpSpPr/>
          <p:nvPr/>
        </p:nvGrpSpPr>
        <p:grpSpPr>
          <a:xfrm>
            <a:off x="2868077" y="5537084"/>
            <a:ext cx="6455846" cy="800858"/>
            <a:chOff x="2620725" y="5561046"/>
            <a:chExt cx="6455846" cy="800858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EECF754F-4392-C644-E18C-2EF210867241}"/>
                </a:ext>
              </a:extLst>
            </p:cNvPr>
            <p:cNvSpPr/>
            <p:nvPr/>
          </p:nvSpPr>
          <p:spPr>
            <a:xfrm>
              <a:off x="2620725" y="5561046"/>
              <a:ext cx="6455846" cy="80085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75BC804-A526-2D95-3250-5EA560D0015A}"/>
                </a:ext>
              </a:extLst>
            </p:cNvPr>
            <p:cNvSpPr txBox="1"/>
            <p:nvPr/>
          </p:nvSpPr>
          <p:spPr>
            <a:xfrm>
              <a:off x="2848387" y="5677650"/>
              <a:ext cx="609755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000" b="1" i="0" u="none" strike="noStrike" baseline="0" dirty="0">
                  <a:latin typeface="FZSSK--GBK1-0"/>
                </a:rPr>
                <a:t>如果你是教练，会选谁？</a:t>
              </a:r>
              <a:endParaRPr lang="zh-CN" altLang="en-US" sz="3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9783178-6C81-9388-D5C5-7CF9E3110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647272"/>
              </p:ext>
            </p:extLst>
          </p:nvPr>
        </p:nvGraphicFramePr>
        <p:xfrm>
          <a:off x="808610" y="1203751"/>
          <a:ext cx="5629512" cy="2769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4124">
                  <a:extLst>
                    <a:ext uri="{9D8B030D-6E8A-4147-A177-3AD203B41FA5}">
                      <a16:colId xmlns:a16="http://schemas.microsoft.com/office/drawing/2014/main" val="2617453481"/>
                    </a:ext>
                  </a:extLst>
                </a:gridCol>
                <a:gridCol w="2192694">
                  <a:extLst>
                    <a:ext uri="{9D8B030D-6E8A-4147-A177-3AD203B41FA5}">
                      <a16:colId xmlns:a16="http://schemas.microsoft.com/office/drawing/2014/main" val="2248902822"/>
                    </a:ext>
                  </a:extLst>
                </a:gridCol>
                <a:gridCol w="2192694">
                  <a:extLst>
                    <a:ext uri="{9D8B030D-6E8A-4147-A177-3AD203B41FA5}">
                      <a16:colId xmlns:a16="http://schemas.microsoft.com/office/drawing/2014/main" val="4074337233"/>
                    </a:ext>
                  </a:extLst>
                </a:gridCol>
              </a:tblGrid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编号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投篮命中数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投篮出手数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267313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9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716902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187279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769401"/>
                  </a:ext>
                </a:extLst>
              </a:tr>
            </a:tbl>
          </a:graphicData>
        </a:graphic>
      </p:graphicFrame>
      <p:grpSp>
        <p:nvGrpSpPr>
          <p:cNvPr id="34" name="组合 33">
            <a:extLst>
              <a:ext uri="{FF2B5EF4-FFF2-40B4-BE49-F238E27FC236}">
                <a16:creationId xmlns:a16="http://schemas.microsoft.com/office/drawing/2014/main" id="{42670E17-6ABF-389D-1ABE-1CE91EA6977E}"/>
              </a:ext>
            </a:extLst>
          </p:cNvPr>
          <p:cNvGrpSpPr/>
          <p:nvPr/>
        </p:nvGrpSpPr>
        <p:grpSpPr>
          <a:xfrm>
            <a:off x="1144521" y="4172604"/>
            <a:ext cx="8996706" cy="1381519"/>
            <a:chOff x="1116528" y="3640765"/>
            <a:chExt cx="8996706" cy="1381519"/>
          </a:xfrm>
        </p:grpSpPr>
        <p:sp>
          <p:nvSpPr>
            <p:cNvPr id="30" name="对话气泡: 圆角矩形 29">
              <a:extLst>
                <a:ext uri="{FF2B5EF4-FFF2-40B4-BE49-F238E27FC236}">
                  <a16:creationId xmlns:a16="http://schemas.microsoft.com/office/drawing/2014/main" id="{42783537-7E15-64AB-8549-4860CAEA86A7}"/>
                </a:ext>
              </a:extLst>
            </p:cNvPr>
            <p:cNvSpPr/>
            <p:nvPr/>
          </p:nvSpPr>
          <p:spPr>
            <a:xfrm>
              <a:off x="1116528" y="3789032"/>
              <a:ext cx="7187722" cy="1165523"/>
            </a:xfrm>
            <a:prstGeom prst="wedgeRoundRectCallout">
              <a:avLst>
                <a:gd name="adj1" fmla="val 55823"/>
                <a:gd name="adj2" fmla="val -18410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投篮出手数不相等，只比较命中数不合理，要看命中数占出手数的几分之几。</a:t>
              </a: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D9A67CDD-BF0E-DEBE-CED0-71F8265C6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27676" y="3640765"/>
              <a:ext cx="1385558" cy="1381519"/>
            </a:xfrm>
            <a:prstGeom prst="rect">
              <a:avLst/>
            </a:prstGeom>
          </p:spPr>
        </p:pic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211786D9-E56D-9DAC-8C0D-5C723014EE4F}"/>
              </a:ext>
            </a:extLst>
          </p:cNvPr>
          <p:cNvSpPr/>
          <p:nvPr/>
        </p:nvSpPr>
        <p:spPr>
          <a:xfrm>
            <a:off x="4963887" y="2083765"/>
            <a:ext cx="720000" cy="1797770"/>
          </a:xfrm>
          <a:prstGeom prst="roundRect">
            <a:avLst>
              <a:gd name="adj" fmla="val 11604"/>
            </a:avLst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5FCDACB-02CD-669C-1F0A-D8E46DFEEF9B}"/>
              </a:ext>
            </a:extLst>
          </p:cNvPr>
          <p:cNvSpPr txBox="1"/>
          <p:nvPr/>
        </p:nvSpPr>
        <p:spPr>
          <a:xfrm>
            <a:off x="803628" y="5824892"/>
            <a:ext cx="1098093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求一个数是另一个数的几分之几，用除法计算，即</a:t>
            </a:r>
            <a:r>
              <a:rPr lang="zh-CN" altLang="en-US" dirty="0">
                <a:solidFill>
                  <a:srgbClr val="0000FF"/>
                </a:solidFill>
              </a:rPr>
              <a:t>命中数</a:t>
            </a:r>
            <a:r>
              <a:rPr lang="en-US" altLang="zh-CN" dirty="0"/>
              <a:t>÷</a:t>
            </a:r>
            <a:r>
              <a:rPr lang="zh-CN" altLang="en-US" dirty="0">
                <a:solidFill>
                  <a:srgbClr val="FF00FF"/>
                </a:solidFill>
              </a:rPr>
              <a:t>出手数</a:t>
            </a:r>
            <a:r>
              <a:rPr lang="zh-CN" altLang="en-US" dirty="0"/>
              <a:t>。</a:t>
            </a:r>
          </a:p>
        </p:txBody>
      </p:sp>
      <p:graphicFrame>
        <p:nvGraphicFramePr>
          <p:cNvPr id="39" name="表格 38">
            <a:extLst>
              <a:ext uri="{FF2B5EF4-FFF2-40B4-BE49-F238E27FC236}">
                <a16:creationId xmlns:a16="http://schemas.microsoft.com/office/drawing/2014/main" id="{82851BFD-9273-DFD3-ED51-0C60DD278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18727"/>
              </p:ext>
            </p:extLst>
          </p:nvPr>
        </p:nvGraphicFramePr>
        <p:xfrm>
          <a:off x="6434969" y="1203751"/>
          <a:ext cx="4901724" cy="2769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1724">
                  <a:extLst>
                    <a:ext uri="{9D8B030D-6E8A-4147-A177-3AD203B41FA5}">
                      <a16:colId xmlns:a16="http://schemas.microsoft.com/office/drawing/2014/main" val="4074337233"/>
                    </a:ext>
                  </a:extLst>
                </a:gridCol>
              </a:tblGrid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+mj-ea"/>
                        </a:rPr>
                        <a:t>投篮命中数占投篮出手数的几分之几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267313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716902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187279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7694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5378D23-14AC-B304-6D97-BDC45109A52E}"/>
                  </a:ext>
                </a:extLst>
              </p:cNvPr>
              <p:cNvSpPr txBox="1"/>
              <p:nvPr/>
            </p:nvSpPr>
            <p:spPr>
              <a:xfrm>
                <a:off x="7060804" y="1933941"/>
                <a:ext cx="741993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5378D23-14AC-B304-6D97-BDC45109A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04" y="1933941"/>
                <a:ext cx="741993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DDC5D7AB-F23D-287B-A898-69E3C57CF224}"/>
                  </a:ext>
                </a:extLst>
              </p:cNvPr>
              <p:cNvSpPr txBox="1"/>
              <p:nvPr/>
            </p:nvSpPr>
            <p:spPr>
              <a:xfrm>
                <a:off x="7060804" y="2605746"/>
                <a:ext cx="741993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DDC5D7AB-F23D-287B-A898-69E3C57CF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04" y="2605746"/>
                <a:ext cx="741993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6D3363BF-1949-7316-5A37-94AD9650EDBC}"/>
                  </a:ext>
                </a:extLst>
              </p:cNvPr>
              <p:cNvSpPr txBox="1"/>
              <p:nvPr/>
            </p:nvSpPr>
            <p:spPr>
              <a:xfrm>
                <a:off x="7060804" y="3324204"/>
                <a:ext cx="741993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6D3363BF-1949-7316-5A37-94AD9650E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04" y="3324204"/>
                <a:ext cx="741993" cy="6108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A6DFE1A7-B35D-A022-0053-F933CB2A8977}"/>
              </a:ext>
            </a:extLst>
          </p:cNvPr>
          <p:cNvSpPr/>
          <p:nvPr/>
        </p:nvSpPr>
        <p:spPr>
          <a:xfrm>
            <a:off x="2817846" y="2083765"/>
            <a:ext cx="720000" cy="1797770"/>
          </a:xfrm>
          <a:prstGeom prst="roundRect">
            <a:avLst>
              <a:gd name="adj" fmla="val 11604"/>
            </a:avLst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8" grpId="0"/>
      <p:bldP spid="41" grpId="0"/>
      <p:bldP spid="42" grpId="0"/>
      <p:bldP spid="43" grpId="0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B58547C-2CC2-BCEF-7DD9-0920FA973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891212"/>
              </p:ext>
            </p:extLst>
          </p:nvPr>
        </p:nvGraphicFramePr>
        <p:xfrm>
          <a:off x="808610" y="1203751"/>
          <a:ext cx="5629512" cy="2769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4124">
                  <a:extLst>
                    <a:ext uri="{9D8B030D-6E8A-4147-A177-3AD203B41FA5}">
                      <a16:colId xmlns:a16="http://schemas.microsoft.com/office/drawing/2014/main" val="2617453481"/>
                    </a:ext>
                  </a:extLst>
                </a:gridCol>
                <a:gridCol w="2192694">
                  <a:extLst>
                    <a:ext uri="{9D8B030D-6E8A-4147-A177-3AD203B41FA5}">
                      <a16:colId xmlns:a16="http://schemas.microsoft.com/office/drawing/2014/main" val="2248902822"/>
                    </a:ext>
                  </a:extLst>
                </a:gridCol>
                <a:gridCol w="2192694">
                  <a:extLst>
                    <a:ext uri="{9D8B030D-6E8A-4147-A177-3AD203B41FA5}">
                      <a16:colId xmlns:a16="http://schemas.microsoft.com/office/drawing/2014/main" val="4074337233"/>
                    </a:ext>
                  </a:extLst>
                </a:gridCol>
              </a:tblGrid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编号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投篮命中数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投篮出手数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267313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9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716902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187279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769401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DB790670-B0F7-DB2E-F015-01FB1DB42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637160"/>
              </p:ext>
            </p:extLst>
          </p:nvPr>
        </p:nvGraphicFramePr>
        <p:xfrm>
          <a:off x="6434969" y="1203751"/>
          <a:ext cx="4901724" cy="2769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01724">
                  <a:extLst>
                    <a:ext uri="{9D8B030D-6E8A-4147-A177-3AD203B41FA5}">
                      <a16:colId xmlns:a16="http://schemas.microsoft.com/office/drawing/2014/main" val="4074337233"/>
                    </a:ext>
                  </a:extLst>
                </a:gridCol>
              </a:tblGrid>
              <a:tr h="6923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+mj-ea"/>
                        </a:rPr>
                        <a:t>投篮命中数占投篮出手数的几分之几</a:t>
                      </a:r>
                    </a:p>
                  </a:txBody>
                  <a:tcPr anchor="ctr">
                    <a:solidFill>
                      <a:srgbClr val="FE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267313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0716902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187279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7694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6B5947A-202B-4439-E222-1E12C9A27740}"/>
                  </a:ext>
                </a:extLst>
              </p:cNvPr>
              <p:cNvSpPr txBox="1"/>
              <p:nvPr/>
            </p:nvSpPr>
            <p:spPr>
              <a:xfrm>
                <a:off x="7060804" y="1933941"/>
                <a:ext cx="741993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6B5947A-202B-4439-E222-1E12C9A27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04" y="1933941"/>
                <a:ext cx="741993" cy="6127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A48CE5E-9E0C-F27E-2B65-86F43D854FF3}"/>
                  </a:ext>
                </a:extLst>
              </p:cNvPr>
              <p:cNvSpPr txBox="1"/>
              <p:nvPr/>
            </p:nvSpPr>
            <p:spPr>
              <a:xfrm>
                <a:off x="7060804" y="2605746"/>
                <a:ext cx="741993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A48CE5E-9E0C-F27E-2B65-86F43D854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04" y="2605746"/>
                <a:ext cx="741993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9CF371F-6DCE-BC52-8788-7784158D4FAB}"/>
                  </a:ext>
                </a:extLst>
              </p:cNvPr>
              <p:cNvSpPr txBox="1"/>
              <p:nvPr/>
            </p:nvSpPr>
            <p:spPr>
              <a:xfrm>
                <a:off x="7060804" y="3324204"/>
                <a:ext cx="741993" cy="610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9CF371F-6DCE-BC52-8788-7784158D4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804" y="3324204"/>
                <a:ext cx="741993" cy="6108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B61E70E6-2796-FEF2-9AC3-B526F895BC67}"/>
              </a:ext>
            </a:extLst>
          </p:cNvPr>
          <p:cNvSpPr txBox="1"/>
          <p:nvPr/>
        </p:nvSpPr>
        <p:spPr>
          <a:xfrm>
            <a:off x="719355" y="358667"/>
            <a:ext cx="6707812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如何一眼看出三个分数的大小？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F0CF86A-EC9C-14C6-BA3C-699A19690378}"/>
                  </a:ext>
                </a:extLst>
              </p:cNvPr>
              <p:cNvSpPr txBox="1"/>
              <p:nvPr/>
            </p:nvSpPr>
            <p:spPr>
              <a:xfrm>
                <a:off x="7667291" y="1933941"/>
                <a:ext cx="2269811" cy="636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9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20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45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F0CF86A-EC9C-14C6-BA3C-699A19690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291" y="1933941"/>
                <a:ext cx="2269811" cy="636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BE93A94-A214-716F-6638-8B683EBE16DA}"/>
                  </a:ext>
                </a:extLst>
              </p:cNvPr>
              <p:cNvSpPr txBox="1"/>
              <p:nvPr/>
            </p:nvSpPr>
            <p:spPr>
              <a:xfrm>
                <a:off x="7667291" y="2615075"/>
                <a:ext cx="2269811" cy="636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10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40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BE93A94-A214-716F-6638-8B683EBE1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291" y="2615075"/>
                <a:ext cx="2269811" cy="636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5FA102D-8F46-AEE2-1BAB-ACCF70E28692}"/>
                  </a:ext>
                </a:extLst>
              </p:cNvPr>
              <p:cNvSpPr txBox="1"/>
              <p:nvPr/>
            </p:nvSpPr>
            <p:spPr>
              <a:xfrm>
                <a:off x="7667291" y="3314870"/>
                <a:ext cx="2269811" cy="636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11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25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44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000" b="1" i="0" smtClean="0">
                              <a:latin typeface="+mj-lt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5FA102D-8F46-AEE2-1BAB-ACCF70E28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291" y="3314870"/>
                <a:ext cx="2269811" cy="6366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1093076" y="4081740"/>
            <a:ext cx="9067960" cy="1261060"/>
            <a:chOff x="1074543" y="4589945"/>
            <a:chExt cx="9067960" cy="1261060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4543" y="4589945"/>
              <a:ext cx="1241509" cy="1261060"/>
            </a:xfrm>
            <a:prstGeom prst="rect">
              <a:avLst/>
            </a:prstGeom>
          </p:spPr>
        </p:pic>
        <p:sp>
          <p:nvSpPr>
            <p:cNvPr id="24" name="对话气泡: 圆角矩形 23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2642709" y="4826093"/>
              <a:ext cx="7499794" cy="788763"/>
            </a:xfrm>
            <a:prstGeom prst="wedgeRoundRectCallout">
              <a:avLst>
                <a:gd name="adj1" fmla="val -54759"/>
                <a:gd name="adj2" fmla="val -2103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把它们都化成分母是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100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的分数，便于比较。</a:t>
              </a: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AD07575C-6701-EC4C-433F-19E236B7DCE4}"/>
              </a:ext>
            </a:extLst>
          </p:cNvPr>
          <p:cNvSpPr txBox="1"/>
          <p:nvPr/>
        </p:nvSpPr>
        <p:spPr>
          <a:xfrm>
            <a:off x="2704299" y="5318351"/>
            <a:ext cx="790927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分母相同的分数，分子越大，分数越大。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20" grpId="0"/>
      <p:bldP spid="2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3BD99A9F-68A5-02FD-97F2-CF8E8BC7C581}"/>
              </a:ext>
            </a:extLst>
          </p:cNvPr>
          <p:cNvSpPr txBox="1"/>
          <p:nvPr/>
        </p:nvSpPr>
        <p:spPr>
          <a:xfrm>
            <a:off x="548173" y="231997"/>
            <a:ext cx="11040446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篮球比赛中常用命中率表示球员投篮水平，命中率越高，</a:t>
            </a:r>
          </a:p>
          <a:p>
            <a:r>
              <a:rPr lang="zh-CN" altLang="en-US" dirty="0"/>
              <a:t>投篮水平越高。命中率一般用百分数表示。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35C7AE0-F5F6-4EF1-7896-DBEDF74718A0}"/>
              </a:ext>
            </a:extLst>
          </p:cNvPr>
          <p:cNvSpPr txBox="1"/>
          <p:nvPr/>
        </p:nvSpPr>
        <p:spPr>
          <a:xfrm>
            <a:off x="1237277" y="3182722"/>
            <a:ext cx="211610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百分数：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155256C-06E2-75E6-4C57-8DA439BE0906}"/>
              </a:ext>
            </a:extLst>
          </p:cNvPr>
          <p:cNvGrpSpPr/>
          <p:nvPr/>
        </p:nvGrpSpPr>
        <p:grpSpPr>
          <a:xfrm>
            <a:off x="1672124" y="1748380"/>
            <a:ext cx="8246318" cy="910570"/>
            <a:chOff x="1644131" y="1841688"/>
            <a:chExt cx="8246318" cy="91057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E24E8CE-071D-21FF-D738-78DC6C0B48A4}"/>
                </a:ext>
              </a:extLst>
            </p:cNvPr>
            <p:cNvSpPr txBox="1"/>
            <p:nvPr/>
          </p:nvSpPr>
          <p:spPr>
            <a:xfrm>
              <a:off x="1644131" y="1989197"/>
              <a:ext cx="184979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/>
                <a:t>分数：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15DD1E1-7D78-7B9C-47AE-C9FD37B5F4FC}"/>
                    </a:ext>
                  </a:extLst>
                </p:cNvPr>
                <p:cNvSpPr txBox="1"/>
                <p:nvPr/>
              </p:nvSpPr>
              <p:spPr>
                <a:xfrm>
                  <a:off x="3491587" y="1841688"/>
                  <a:ext cx="1145723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</a:rPr>
                              <m:t>45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15DD1E1-7D78-7B9C-47AE-C9FD37B5F4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1587" y="1841688"/>
                  <a:ext cx="1145723" cy="91057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5579190-2FC4-CD43-293C-8932ADDBB516}"/>
                    </a:ext>
                  </a:extLst>
                </p:cNvPr>
                <p:cNvSpPr txBox="1"/>
                <p:nvPr/>
              </p:nvSpPr>
              <p:spPr>
                <a:xfrm>
                  <a:off x="6085501" y="1841688"/>
                  <a:ext cx="1145723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</a:rPr>
                              <m:t>40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5579190-2FC4-CD43-293C-8932ADDBB5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501" y="1841688"/>
                  <a:ext cx="1145723" cy="9105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077BBEFB-5CC7-8DAF-7DB5-4BA0FB02E3E9}"/>
                    </a:ext>
                  </a:extLst>
                </p:cNvPr>
                <p:cNvSpPr txBox="1"/>
                <p:nvPr/>
              </p:nvSpPr>
              <p:spPr>
                <a:xfrm>
                  <a:off x="8744726" y="1841688"/>
                  <a:ext cx="1145723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</a:rPr>
                              <m:t>44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077BBEFB-5CC7-8DAF-7DB5-4BA0FB02E3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4726" y="1841688"/>
                  <a:ext cx="1145723" cy="91057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234BE61-3B82-34C5-6547-869EA66666D2}"/>
              </a:ext>
            </a:extLst>
          </p:cNvPr>
          <p:cNvGrpSpPr/>
          <p:nvPr/>
        </p:nvGrpSpPr>
        <p:grpSpPr>
          <a:xfrm>
            <a:off x="3534136" y="2742927"/>
            <a:ext cx="1172182" cy="1039959"/>
            <a:chOff x="3599450" y="2845566"/>
            <a:chExt cx="1172182" cy="1039959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6D065579-B65F-C45C-4E28-9200514D20D6}"/>
                </a:ext>
              </a:extLst>
            </p:cNvPr>
            <p:cNvCxnSpPr/>
            <p:nvPr/>
          </p:nvCxnSpPr>
          <p:spPr>
            <a:xfrm>
              <a:off x="4167086" y="2845566"/>
              <a:ext cx="0" cy="468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8F1C041-CD3F-2C19-7EEE-880CCE3DE20C}"/>
                </a:ext>
              </a:extLst>
            </p:cNvPr>
            <p:cNvSpPr txBox="1"/>
            <p:nvPr/>
          </p:nvSpPr>
          <p:spPr>
            <a:xfrm>
              <a:off x="3599450" y="3300750"/>
              <a:ext cx="117218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200" dirty="0"/>
                <a:t>45%</a:t>
              </a:r>
              <a:endParaRPr lang="zh-CN" altLang="en-US" sz="3200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4AAEBC8-D37A-E5BE-5639-9968CA29998B}"/>
              </a:ext>
            </a:extLst>
          </p:cNvPr>
          <p:cNvGrpSpPr/>
          <p:nvPr/>
        </p:nvGrpSpPr>
        <p:grpSpPr>
          <a:xfrm>
            <a:off x="6118718" y="2742927"/>
            <a:ext cx="1172182" cy="1039959"/>
            <a:chOff x="3599450" y="2845566"/>
            <a:chExt cx="1172182" cy="1039959"/>
          </a:xfrm>
        </p:grpSpPr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E42103FE-F5A0-6FAD-08F9-320186127E24}"/>
                </a:ext>
              </a:extLst>
            </p:cNvPr>
            <p:cNvCxnSpPr/>
            <p:nvPr/>
          </p:nvCxnSpPr>
          <p:spPr>
            <a:xfrm>
              <a:off x="4167086" y="2845566"/>
              <a:ext cx="0" cy="468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F06284C-C1BB-7E79-648B-EF393F4912A6}"/>
                </a:ext>
              </a:extLst>
            </p:cNvPr>
            <p:cNvSpPr txBox="1"/>
            <p:nvPr/>
          </p:nvSpPr>
          <p:spPr>
            <a:xfrm>
              <a:off x="3599450" y="3300750"/>
              <a:ext cx="117218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200" dirty="0"/>
                <a:t>40%</a:t>
              </a:r>
              <a:endParaRPr lang="zh-CN" altLang="en-US" sz="3200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2B1AA43-62EF-E5F9-7313-AF26108F800B}"/>
              </a:ext>
            </a:extLst>
          </p:cNvPr>
          <p:cNvGrpSpPr/>
          <p:nvPr/>
        </p:nvGrpSpPr>
        <p:grpSpPr>
          <a:xfrm>
            <a:off x="8787274" y="2742927"/>
            <a:ext cx="1172182" cy="1039959"/>
            <a:chOff x="3599450" y="2845566"/>
            <a:chExt cx="1172182" cy="1039959"/>
          </a:xfrm>
        </p:grpSpPr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5B459A45-0DA0-BC7B-5118-95A1144A67F4}"/>
                </a:ext>
              </a:extLst>
            </p:cNvPr>
            <p:cNvCxnSpPr/>
            <p:nvPr/>
          </p:nvCxnSpPr>
          <p:spPr>
            <a:xfrm>
              <a:off x="4167086" y="2845566"/>
              <a:ext cx="0" cy="468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39B5361-0580-7FF0-B2D5-A9A111FED1D9}"/>
                </a:ext>
              </a:extLst>
            </p:cNvPr>
            <p:cNvSpPr txBox="1"/>
            <p:nvPr/>
          </p:nvSpPr>
          <p:spPr>
            <a:xfrm>
              <a:off x="3599450" y="3300750"/>
              <a:ext cx="117218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200" dirty="0"/>
                <a:t>44%</a:t>
              </a:r>
              <a:endParaRPr lang="zh-CN" altLang="en-US" sz="3200" dirty="0"/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C9144781-D6CA-E6B2-AFD2-E9D7E18AC57C}"/>
              </a:ext>
            </a:extLst>
          </p:cNvPr>
          <p:cNvSpPr txBox="1"/>
          <p:nvPr/>
        </p:nvSpPr>
        <p:spPr>
          <a:xfrm>
            <a:off x="1701287" y="3969819"/>
            <a:ext cx="14823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9F68178-5743-3FB0-5CA4-86DAB4D0229C}"/>
              </a:ext>
            </a:extLst>
          </p:cNvPr>
          <p:cNvSpPr txBox="1"/>
          <p:nvPr/>
        </p:nvSpPr>
        <p:spPr>
          <a:xfrm>
            <a:off x="2942255" y="4031374"/>
            <a:ext cx="22695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600" dirty="0">
                <a:solidFill>
                  <a:srgbClr val="0000FF"/>
                </a:solidFill>
              </a:rPr>
              <a:t>百分之四十五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F6E20FF-0973-CF36-117E-006DDD850C85}"/>
              </a:ext>
            </a:extLst>
          </p:cNvPr>
          <p:cNvSpPr txBox="1"/>
          <p:nvPr/>
        </p:nvSpPr>
        <p:spPr>
          <a:xfrm>
            <a:off x="5620141" y="4031374"/>
            <a:ext cx="22695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600" dirty="0">
                <a:solidFill>
                  <a:srgbClr val="0000FF"/>
                </a:solidFill>
              </a:rPr>
              <a:t>百分之四十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0C7D2A7-FF1B-F995-7BEA-594AF9B7D9B5}"/>
              </a:ext>
            </a:extLst>
          </p:cNvPr>
          <p:cNvSpPr txBox="1"/>
          <p:nvPr/>
        </p:nvSpPr>
        <p:spPr>
          <a:xfrm>
            <a:off x="8182835" y="4031374"/>
            <a:ext cx="22695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600" dirty="0">
                <a:solidFill>
                  <a:srgbClr val="0000FF"/>
                </a:solidFill>
              </a:rPr>
              <a:t>百分之四十四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81406EE0-F823-A777-EF9A-24E62F9E3546}"/>
              </a:ext>
            </a:extLst>
          </p:cNvPr>
          <p:cNvGrpSpPr/>
          <p:nvPr/>
        </p:nvGrpSpPr>
        <p:grpSpPr>
          <a:xfrm>
            <a:off x="391885" y="4856626"/>
            <a:ext cx="11613501" cy="1544171"/>
            <a:chOff x="391885" y="4856626"/>
            <a:chExt cx="11613501" cy="1544171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02930B2A-68F2-7209-C913-57486C889FBE}"/>
                </a:ext>
              </a:extLst>
            </p:cNvPr>
            <p:cNvSpPr/>
            <p:nvPr/>
          </p:nvSpPr>
          <p:spPr>
            <a:xfrm>
              <a:off x="391885" y="4856626"/>
              <a:ext cx="11420670" cy="1544171"/>
            </a:xfrm>
            <a:prstGeom prst="roundRect">
              <a:avLst>
                <a:gd name="adj" fmla="val 6884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D8A6EF43-656F-4551-EEDB-08D49C002D0A}"/>
                </a:ext>
              </a:extLst>
            </p:cNvPr>
            <p:cNvSpPr txBox="1"/>
            <p:nvPr/>
          </p:nvSpPr>
          <p:spPr>
            <a:xfrm>
              <a:off x="667257" y="5023340"/>
              <a:ext cx="8166004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en-US" altLang="zh-CN" sz="2800" dirty="0">
                  <a:solidFill>
                    <a:schemeClr val="tx1"/>
                  </a:solidFill>
                  <a:ea typeface="宋体" panose="02010600030101010101" pitchFamily="2" charset="-122"/>
                </a:rPr>
                <a:t>1. </a:t>
              </a:r>
              <a:r>
                <a:rPr lang="zh-CN" altLang="en-US" sz="2800" dirty="0">
                  <a:solidFill>
                    <a:schemeClr val="tx1"/>
                  </a:solidFill>
                  <a:ea typeface="宋体" panose="02010600030101010101" pitchFamily="2" charset="-122"/>
                </a:rPr>
                <a:t>写百分数时，先写分子，再写“</a:t>
              </a:r>
              <a:r>
                <a:rPr lang="en-US" altLang="zh-CN" sz="2800" dirty="0">
                  <a:solidFill>
                    <a:schemeClr val="tx1"/>
                  </a:solidFill>
                  <a:ea typeface="宋体" panose="02010600030101010101" pitchFamily="2" charset="-122"/>
                </a:rPr>
                <a:t>%</a:t>
              </a:r>
              <a:r>
                <a:rPr lang="zh-CN" altLang="en-US" sz="2800" dirty="0">
                  <a:solidFill>
                    <a:schemeClr val="tx1"/>
                  </a:solidFill>
                  <a:ea typeface="宋体" panose="02010600030101010101" pitchFamily="2" charset="-122"/>
                </a:rPr>
                <a:t>”。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726FCAB-E863-9D91-70EA-65548577941F}"/>
                </a:ext>
              </a:extLst>
            </p:cNvPr>
            <p:cNvSpPr txBox="1"/>
            <p:nvPr/>
          </p:nvSpPr>
          <p:spPr>
            <a:xfrm>
              <a:off x="667257" y="5641667"/>
              <a:ext cx="11338129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en-US" altLang="zh-CN" dirty="0">
                  <a:solidFill>
                    <a:schemeClr val="tx1"/>
                  </a:solidFill>
                  <a:ea typeface="宋体" panose="02010600030101010101" pitchFamily="2" charset="-122"/>
                </a:rPr>
                <a:t>2. </a:t>
              </a:r>
              <a:r>
                <a:rPr lang="zh-CN" altLang="en-US" dirty="0">
                  <a:solidFill>
                    <a:schemeClr val="tx1"/>
                  </a:solidFill>
                  <a:ea typeface="宋体" panose="02010600030101010101" pitchFamily="2" charset="-122"/>
                </a:rPr>
                <a:t>读百分数时，先读“</a:t>
              </a:r>
              <a:r>
                <a:rPr lang="en-US" altLang="zh-CN" dirty="0">
                  <a:solidFill>
                    <a:schemeClr val="tx1"/>
                  </a:solidFill>
                  <a:ea typeface="宋体" panose="02010600030101010101" pitchFamily="2" charset="-122"/>
                </a:rPr>
                <a:t>%</a:t>
              </a:r>
              <a:r>
                <a:rPr lang="zh-CN" altLang="en-US" dirty="0">
                  <a:solidFill>
                    <a:schemeClr val="tx1"/>
                  </a:solidFill>
                  <a:ea typeface="宋体" panose="02010600030101010101" pitchFamily="2" charset="-122"/>
                </a:rPr>
                <a:t>”，读作“百分之”，再读百分号前面的数。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F249108-7A5A-2F93-AC08-6C27BA7B7906}"/>
              </a:ext>
            </a:extLst>
          </p:cNvPr>
          <p:cNvSpPr txBox="1"/>
          <p:nvPr/>
        </p:nvSpPr>
        <p:spPr>
          <a:xfrm>
            <a:off x="604159" y="451163"/>
            <a:ext cx="10751197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想一想：在接下来的比赛中，这 </a:t>
            </a:r>
            <a:r>
              <a:rPr lang="en-US" altLang="zh-CN" dirty="0"/>
              <a:t>3 </a:t>
            </a:r>
            <a:r>
              <a:rPr lang="zh-CN" altLang="en-US" dirty="0"/>
              <a:t>名选手的命中率仍会是 </a:t>
            </a:r>
            <a:r>
              <a:rPr lang="en-US" altLang="zh-CN" dirty="0"/>
              <a:t>45%</a:t>
            </a:r>
            <a:r>
              <a:rPr lang="zh-CN" altLang="en-US" dirty="0"/>
              <a:t>、</a:t>
            </a:r>
            <a:r>
              <a:rPr lang="en-US" altLang="zh-CN" dirty="0"/>
              <a:t>40%</a:t>
            </a:r>
            <a:r>
              <a:rPr lang="zh-CN" altLang="en-US" dirty="0"/>
              <a:t>、</a:t>
            </a:r>
            <a:r>
              <a:rPr lang="en-US" altLang="zh-CN" dirty="0"/>
              <a:t>44% </a:t>
            </a:r>
            <a:r>
              <a:rPr lang="zh-CN" altLang="en-US" dirty="0"/>
              <a:t>吗？会有很大的变化吗？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271F1CA-63EB-DB9C-D1BB-0B1950FFE663}"/>
              </a:ext>
            </a:extLst>
          </p:cNvPr>
          <p:cNvSpPr txBox="1"/>
          <p:nvPr/>
        </p:nvSpPr>
        <p:spPr>
          <a:xfrm>
            <a:off x="604158" y="1990542"/>
            <a:ext cx="9762153" cy="2953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选拔比赛中的命中率只能反映球员当时的投篮水平，后续的比赛可能会受多种因素影响，所以这 </a:t>
            </a:r>
            <a:r>
              <a:rPr lang="en-US" altLang="zh-CN" dirty="0">
                <a:solidFill>
                  <a:srgbClr val="FF0000"/>
                </a:solidFill>
              </a:rPr>
              <a:t>3 </a:t>
            </a:r>
            <a:r>
              <a:rPr lang="zh-CN" altLang="en-US" dirty="0">
                <a:solidFill>
                  <a:srgbClr val="FF0000"/>
                </a:solidFill>
              </a:rPr>
              <a:t>名选手的命中率不一定仍是 </a:t>
            </a:r>
            <a:r>
              <a:rPr lang="en-US" altLang="zh-CN" dirty="0">
                <a:solidFill>
                  <a:srgbClr val="FF0000"/>
                </a:solidFill>
              </a:rPr>
              <a:t>45%</a:t>
            </a:r>
            <a:r>
              <a:rPr lang="zh-CN" altLang="en-US" dirty="0">
                <a:solidFill>
                  <a:srgbClr val="FF0000"/>
                </a:solidFill>
              </a:rPr>
              <a:t>、</a:t>
            </a:r>
            <a:r>
              <a:rPr lang="en-US" altLang="zh-CN" dirty="0">
                <a:solidFill>
                  <a:srgbClr val="FF0000"/>
                </a:solidFill>
              </a:rPr>
              <a:t>40%</a:t>
            </a:r>
            <a:r>
              <a:rPr lang="zh-CN" altLang="en-US" dirty="0">
                <a:solidFill>
                  <a:srgbClr val="FF0000"/>
                </a:solidFill>
              </a:rPr>
              <a:t>、</a:t>
            </a:r>
            <a:r>
              <a:rPr lang="en-US" altLang="zh-CN" dirty="0">
                <a:solidFill>
                  <a:srgbClr val="FF0000"/>
                </a:solidFill>
              </a:rPr>
              <a:t>44%</a:t>
            </a:r>
            <a:r>
              <a:rPr lang="zh-CN" altLang="en-US" dirty="0">
                <a:solidFill>
                  <a:srgbClr val="FF0000"/>
                </a:solidFill>
              </a:rPr>
              <a:t>，也可能会有很大的变化。</a:t>
            </a:r>
          </a:p>
        </p:txBody>
      </p: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1004476" y="1189429"/>
            <a:ext cx="975372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在实际生活中，像命中率这样常用的百分数有哪些？</a:t>
            </a:r>
            <a:endParaRPr lang="en-US" altLang="zh-CN" sz="3200" dirty="0"/>
          </a:p>
          <a:p>
            <a:r>
              <a:rPr lang="zh-CN" altLang="en-US" sz="3200" dirty="0"/>
              <a:t>分别表示什么意义？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5309901-A476-703B-AC97-AD0B74B45AD0}"/>
              </a:ext>
            </a:extLst>
          </p:cNvPr>
          <p:cNvSpPr txBox="1"/>
          <p:nvPr/>
        </p:nvSpPr>
        <p:spPr>
          <a:xfrm>
            <a:off x="1890884" y="2962245"/>
            <a:ext cx="281174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出勤率 </a:t>
            </a:r>
            <a:r>
              <a:rPr lang="en-US" altLang="zh-CN" sz="3200" dirty="0"/>
              <a:t>95%</a:t>
            </a:r>
            <a:endParaRPr lang="zh-CN" altLang="en-US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3B2717-4ABF-D06F-4167-E959293EBA87}"/>
              </a:ext>
            </a:extLst>
          </p:cNvPr>
          <p:cNvSpPr txBox="1"/>
          <p:nvPr/>
        </p:nvSpPr>
        <p:spPr>
          <a:xfrm>
            <a:off x="7255987" y="2962245"/>
            <a:ext cx="281174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合格率 </a:t>
            </a:r>
            <a:r>
              <a:rPr lang="en-US" altLang="zh-CN" sz="3200" dirty="0"/>
              <a:t>99%</a:t>
            </a:r>
            <a:endParaRPr lang="zh-CN" altLang="en-US" sz="3200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5B1760E-4B26-8792-AAE7-A6FEBE14332C}"/>
              </a:ext>
            </a:extLst>
          </p:cNvPr>
          <p:cNvGrpSpPr/>
          <p:nvPr/>
        </p:nvGrpSpPr>
        <p:grpSpPr>
          <a:xfrm>
            <a:off x="1082493" y="4036922"/>
            <a:ext cx="4887573" cy="910570"/>
            <a:chOff x="1082493" y="3952943"/>
            <a:chExt cx="4887573" cy="91057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908EEF3-A777-653A-8B9F-2E97221FB9EB}"/>
                </a:ext>
              </a:extLst>
            </p:cNvPr>
            <p:cNvSpPr txBox="1"/>
            <p:nvPr/>
          </p:nvSpPr>
          <p:spPr>
            <a:xfrm>
              <a:off x="1082493" y="4146618"/>
              <a:ext cx="4347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i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i="0" dirty="0">
                  <a:solidFill>
                    <a:srgbClr val="FF0000"/>
                  </a:solidFill>
                  <a:latin typeface="+mj-ea"/>
                  <a:ea typeface="+mj-ea"/>
                </a:rPr>
                <a:t>出勤的人数占应到人数的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78FCB53-C948-1F22-0191-704E9A1EAFF2}"/>
                    </a:ext>
                  </a:extLst>
                </p:cNvPr>
                <p:cNvSpPr txBox="1"/>
                <p:nvPr/>
              </p:nvSpPr>
              <p:spPr>
                <a:xfrm>
                  <a:off x="5058718" y="3952943"/>
                  <a:ext cx="911348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95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78FCB53-C948-1F22-0191-704E9A1EAF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8718" y="3952943"/>
                  <a:ext cx="911348" cy="91057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FA3160A-C911-0F4B-7DAB-92B540411930}"/>
              </a:ext>
            </a:extLst>
          </p:cNvPr>
          <p:cNvGrpSpPr/>
          <p:nvPr/>
        </p:nvGrpSpPr>
        <p:grpSpPr>
          <a:xfrm>
            <a:off x="6382280" y="4036922"/>
            <a:ext cx="5186156" cy="910570"/>
            <a:chOff x="6372949" y="3952943"/>
            <a:chExt cx="5186156" cy="91057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CFA8FBE-9EF5-6C73-2930-72399632E7C4}"/>
                </a:ext>
              </a:extLst>
            </p:cNvPr>
            <p:cNvSpPr txBox="1"/>
            <p:nvPr/>
          </p:nvSpPr>
          <p:spPr>
            <a:xfrm>
              <a:off x="6372949" y="4146618"/>
              <a:ext cx="47365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i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i="0" dirty="0">
                  <a:solidFill>
                    <a:srgbClr val="FF0000"/>
                  </a:solidFill>
                  <a:latin typeface="+mj-ea"/>
                  <a:ea typeface="+mj-ea"/>
                </a:rPr>
                <a:t>合格的产品数占产品总数的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DC2B1F91-7156-7A10-7930-F044B38AE373}"/>
                    </a:ext>
                  </a:extLst>
                </p:cNvPr>
                <p:cNvSpPr txBox="1"/>
                <p:nvPr/>
              </p:nvSpPr>
              <p:spPr>
                <a:xfrm>
                  <a:off x="10647757" y="3952943"/>
                  <a:ext cx="911348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99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DC2B1F91-7156-7A10-7930-F044B38AE3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47757" y="3952943"/>
                  <a:ext cx="911348" cy="9105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70974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9E9914D-7F4E-DED3-CEED-2CEF5107975E}"/>
              </a:ext>
            </a:extLst>
          </p:cNvPr>
          <p:cNvSpPr txBox="1"/>
          <p:nvPr/>
        </p:nvSpPr>
        <p:spPr>
          <a:xfrm>
            <a:off x="480178" y="306650"/>
            <a:ext cx="876377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说一说下面的百分数分别表示什么意思？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B1D6FF0-FC6D-86E4-2F06-116417F38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829" y="1430273"/>
            <a:ext cx="1897945" cy="277971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60CFBD-2AF3-BC81-63C7-46549A0ED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033" y="1191014"/>
            <a:ext cx="2467866" cy="3258228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E6FA400-EF75-D42A-A548-4DE186CB65CC}"/>
              </a:ext>
            </a:extLst>
          </p:cNvPr>
          <p:cNvSpPr/>
          <p:nvPr/>
        </p:nvSpPr>
        <p:spPr>
          <a:xfrm>
            <a:off x="7305867" y="1537170"/>
            <a:ext cx="4124133" cy="2565917"/>
          </a:xfrm>
          <a:prstGeom prst="roundRect">
            <a:avLst>
              <a:gd name="adj" fmla="val 6933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2023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年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3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月，某汽车公司销售新能源汽车约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20.7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万辆，大约是上一年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3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月销售量的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197.45%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375E7D3-5D29-6630-7DDF-5A6CE1196269}"/>
              </a:ext>
            </a:extLst>
          </p:cNvPr>
          <p:cNvSpPr/>
          <p:nvPr/>
        </p:nvSpPr>
        <p:spPr>
          <a:xfrm>
            <a:off x="1442775" y="1968760"/>
            <a:ext cx="1543023" cy="961053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648D443-6BA3-C551-86A0-58D8F40A50F5}"/>
              </a:ext>
            </a:extLst>
          </p:cNvPr>
          <p:cNvGrpSpPr/>
          <p:nvPr/>
        </p:nvGrpSpPr>
        <p:grpSpPr>
          <a:xfrm>
            <a:off x="1871987" y="4792652"/>
            <a:ext cx="8396815" cy="901785"/>
            <a:chOff x="1816001" y="4792652"/>
            <a:chExt cx="8396815" cy="901785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D5BD15D-47FA-4477-FC13-10ADD29C942B}"/>
                </a:ext>
              </a:extLst>
            </p:cNvPr>
            <p:cNvSpPr txBox="1"/>
            <p:nvPr/>
          </p:nvSpPr>
          <p:spPr>
            <a:xfrm>
              <a:off x="1816001" y="4969820"/>
              <a:ext cx="803712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200" dirty="0">
                  <a:latin typeface="+mn-lt"/>
                </a:rPr>
                <a:t>83% </a:t>
              </a:r>
              <a:r>
                <a:rPr lang="zh-CN" altLang="en-US" sz="3200" dirty="0">
                  <a:latin typeface="+mn-lt"/>
                </a:rPr>
                <a:t>表示手机充电电量占手机电池容量的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7F3F601D-7BAE-BB4F-3FDB-A027324F61FB}"/>
                    </a:ext>
                  </a:extLst>
                </p:cNvPr>
                <p:cNvSpPr txBox="1"/>
                <p:nvPr/>
              </p:nvSpPr>
              <p:spPr>
                <a:xfrm>
                  <a:off x="9301468" y="4792652"/>
                  <a:ext cx="911348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  <m:t>𝟖𝟑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ea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7F3F601D-7BAE-BB4F-3FDB-A027324F61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1468" y="4792652"/>
                  <a:ext cx="911348" cy="90178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3A52F84C-8A52-0545-4737-A5D6721EE6E0}"/>
              </a:ext>
            </a:extLst>
          </p:cNvPr>
          <p:cNvCxnSpPr>
            <a:cxnSpLocks/>
          </p:cNvCxnSpPr>
          <p:nvPr/>
        </p:nvCxnSpPr>
        <p:spPr>
          <a:xfrm>
            <a:off x="2186292" y="3088433"/>
            <a:ext cx="0" cy="1828800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id="{F1CA483B-0A7F-8C57-7F6F-CC1FAE162451}"/>
              </a:ext>
            </a:extLst>
          </p:cNvPr>
          <p:cNvSpPr/>
          <p:nvPr/>
        </p:nvSpPr>
        <p:spPr>
          <a:xfrm>
            <a:off x="4618294" y="2295335"/>
            <a:ext cx="900000" cy="1368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A97FC34-1897-231C-17CD-E4509C9AAD15}"/>
              </a:ext>
            </a:extLst>
          </p:cNvPr>
          <p:cNvSpPr/>
          <p:nvPr/>
        </p:nvSpPr>
        <p:spPr>
          <a:xfrm>
            <a:off x="8443846" y="3293704"/>
            <a:ext cx="1465270" cy="696201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646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2EDF11B-EE22-AA97-F853-AF4812559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32" y="481885"/>
            <a:ext cx="2467866" cy="3258228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3B31EF24-265A-8BAE-C979-997D8DA146C4}"/>
              </a:ext>
            </a:extLst>
          </p:cNvPr>
          <p:cNvSpPr/>
          <p:nvPr/>
        </p:nvSpPr>
        <p:spPr>
          <a:xfrm>
            <a:off x="1081993" y="1586206"/>
            <a:ext cx="900000" cy="1368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C4E4F82-5F3B-58A9-1C18-BEFC03FBD79B}"/>
              </a:ext>
            </a:extLst>
          </p:cNvPr>
          <p:cNvGrpSpPr/>
          <p:nvPr/>
        </p:nvGrpSpPr>
        <p:grpSpPr>
          <a:xfrm>
            <a:off x="3194180" y="435357"/>
            <a:ext cx="8037128" cy="912622"/>
            <a:chOff x="1816001" y="4792652"/>
            <a:chExt cx="8037128" cy="9126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A7BC735-D7C0-AEFB-0E66-D7DFA69825A4}"/>
                </a:ext>
              </a:extLst>
            </p:cNvPr>
            <p:cNvSpPr txBox="1"/>
            <p:nvPr/>
          </p:nvSpPr>
          <p:spPr>
            <a:xfrm>
              <a:off x="1816001" y="4969820"/>
              <a:ext cx="803712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200" dirty="0">
                  <a:latin typeface="+mn-lt"/>
                </a:rPr>
                <a:t>65.5% </a:t>
              </a:r>
              <a:r>
                <a:rPr lang="zh-CN" altLang="en-US" sz="3200" dirty="0">
                  <a:latin typeface="+mn-lt"/>
                </a:rPr>
                <a:t>表示羊毛含量占面料总量的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5B4157B1-567E-1A27-3E91-49BFB6CBAAD4}"/>
                    </a:ext>
                  </a:extLst>
                </p:cNvPr>
                <p:cNvSpPr txBox="1"/>
                <p:nvPr/>
              </p:nvSpPr>
              <p:spPr>
                <a:xfrm>
                  <a:off x="8097818" y="4792652"/>
                  <a:ext cx="911348" cy="9126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65.5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5B4157B1-567E-1A27-3E91-49BFB6CBAA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818" y="4792652"/>
                  <a:ext cx="911348" cy="91262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7C4147E-946F-535E-8A0E-0F62B7937610}"/>
              </a:ext>
            </a:extLst>
          </p:cNvPr>
          <p:cNvGrpSpPr/>
          <p:nvPr/>
        </p:nvGrpSpPr>
        <p:grpSpPr>
          <a:xfrm>
            <a:off x="3194180" y="1592353"/>
            <a:ext cx="8037128" cy="912622"/>
            <a:chOff x="1816001" y="4792652"/>
            <a:chExt cx="8037128" cy="91262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A805616-187F-1703-0142-3CF3563C8D8C}"/>
                </a:ext>
              </a:extLst>
            </p:cNvPr>
            <p:cNvSpPr txBox="1"/>
            <p:nvPr/>
          </p:nvSpPr>
          <p:spPr>
            <a:xfrm>
              <a:off x="1816001" y="4969820"/>
              <a:ext cx="803712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200" dirty="0">
                  <a:latin typeface="+mn-lt"/>
                </a:rPr>
                <a:t>34.5% </a:t>
              </a:r>
              <a:r>
                <a:rPr lang="zh-CN" altLang="en-US" sz="3200" dirty="0">
                  <a:latin typeface="+mn-lt"/>
                </a:rPr>
                <a:t>表示锦纶含量占面料总量的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3CBAE441-7467-C6EA-8D6F-6136B094FEDA}"/>
                    </a:ext>
                  </a:extLst>
                </p:cNvPr>
                <p:cNvSpPr txBox="1"/>
                <p:nvPr/>
              </p:nvSpPr>
              <p:spPr>
                <a:xfrm>
                  <a:off x="8097818" y="4792652"/>
                  <a:ext cx="911348" cy="9126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34.5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3CBAE441-7467-C6EA-8D6F-6136B094FE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7818" y="4792652"/>
                  <a:ext cx="911348" cy="91262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E70B69C-5B93-53FD-074C-F633CA446370}"/>
              </a:ext>
            </a:extLst>
          </p:cNvPr>
          <p:cNvGrpSpPr/>
          <p:nvPr/>
        </p:nvGrpSpPr>
        <p:grpSpPr>
          <a:xfrm>
            <a:off x="3194180" y="2749350"/>
            <a:ext cx="8037128" cy="901785"/>
            <a:chOff x="1816001" y="4792652"/>
            <a:chExt cx="8037128" cy="901785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3DFA09D-34DD-DE34-F5BC-DE9974295E13}"/>
                </a:ext>
              </a:extLst>
            </p:cNvPr>
            <p:cNvSpPr txBox="1"/>
            <p:nvPr/>
          </p:nvSpPr>
          <p:spPr>
            <a:xfrm>
              <a:off x="1816001" y="4969820"/>
              <a:ext cx="803712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200" dirty="0">
                  <a:latin typeface="+mn-lt"/>
                </a:rPr>
                <a:t>100% </a:t>
              </a:r>
              <a:r>
                <a:rPr lang="zh-CN" altLang="en-US" sz="3200" dirty="0">
                  <a:latin typeface="+mn-lt"/>
                </a:rPr>
                <a:t>表示聚酯纤维含量占里料总量的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D50E18EA-8392-AC48-2676-544EA91099C7}"/>
                    </a:ext>
                  </a:extLst>
                </p:cNvPr>
                <p:cNvSpPr txBox="1"/>
                <p:nvPr/>
              </p:nvSpPr>
              <p:spPr>
                <a:xfrm>
                  <a:off x="8722971" y="4792652"/>
                  <a:ext cx="911348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D50E18EA-8392-AC48-2676-544EA91099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2971" y="4792652"/>
                  <a:ext cx="911348" cy="90178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FAE4B17A-0ED6-B8FE-45BE-22C65356C82A}"/>
              </a:ext>
            </a:extLst>
          </p:cNvPr>
          <p:cNvSpPr/>
          <p:nvPr/>
        </p:nvSpPr>
        <p:spPr>
          <a:xfrm>
            <a:off x="671802" y="3886194"/>
            <a:ext cx="4124133" cy="2565917"/>
          </a:xfrm>
          <a:prstGeom prst="roundRect">
            <a:avLst>
              <a:gd name="adj" fmla="val 6933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2023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年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3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月，某汽车公司销售新能源汽车约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20.7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万辆，大约是上一年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3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月销售量的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197.45%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。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9DDD7BCA-AC3C-AA8B-15DD-BCDC2BADDCB0}"/>
              </a:ext>
            </a:extLst>
          </p:cNvPr>
          <p:cNvSpPr/>
          <p:nvPr/>
        </p:nvSpPr>
        <p:spPr>
          <a:xfrm>
            <a:off x="1809781" y="5642728"/>
            <a:ext cx="1465270" cy="696201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1C197E8-CE80-C1C3-FD10-0A2E3D371C78}"/>
              </a:ext>
            </a:extLst>
          </p:cNvPr>
          <p:cNvGrpSpPr/>
          <p:nvPr/>
        </p:nvGrpSpPr>
        <p:grpSpPr>
          <a:xfrm>
            <a:off x="4948335" y="4294941"/>
            <a:ext cx="5931157" cy="1647040"/>
            <a:chOff x="1498760" y="4826683"/>
            <a:chExt cx="5931157" cy="164704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6C8F1BF-45FA-F3CF-968F-46B88D162F6E}"/>
                </a:ext>
              </a:extLst>
            </p:cNvPr>
            <p:cNvSpPr txBox="1"/>
            <p:nvPr/>
          </p:nvSpPr>
          <p:spPr>
            <a:xfrm>
              <a:off x="1498760" y="4826683"/>
              <a:ext cx="554860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200" dirty="0">
                  <a:latin typeface="+mn-lt"/>
                </a:rPr>
                <a:t>197.45%</a:t>
              </a:r>
              <a:r>
                <a:rPr lang="zh-CN" altLang="en-US" sz="3200" dirty="0">
                  <a:latin typeface="+mn-lt"/>
                </a:rPr>
                <a:t>表示 </a:t>
              </a:r>
              <a:r>
                <a:rPr lang="en-US" altLang="zh-CN" sz="3200" dirty="0">
                  <a:latin typeface="+mn-lt"/>
                </a:rPr>
                <a:t>2023 </a:t>
              </a:r>
              <a:r>
                <a:rPr lang="zh-CN" altLang="en-US" sz="3200" dirty="0">
                  <a:latin typeface="+mn-lt"/>
                </a:rPr>
                <a:t>年 </a:t>
              </a:r>
              <a:r>
                <a:rPr lang="en-US" altLang="zh-CN" sz="3200" dirty="0">
                  <a:latin typeface="+mn-lt"/>
                </a:rPr>
                <a:t>3 </a:t>
              </a:r>
              <a:r>
                <a:rPr lang="zh-CN" altLang="en-US" sz="3200" dirty="0">
                  <a:latin typeface="+mn-lt"/>
                </a:rPr>
                <a:t>月的</a:t>
              </a:r>
              <a:endParaRPr lang="en-US" altLang="zh-CN" sz="3200" dirty="0">
                <a:latin typeface="+mn-lt"/>
              </a:endParaRPr>
            </a:p>
            <a:p>
              <a:endParaRPr lang="en-US" altLang="zh-CN" sz="3200" dirty="0">
                <a:latin typeface="+mn-lt"/>
              </a:endParaRPr>
            </a:p>
            <a:p>
              <a:r>
                <a:rPr lang="zh-CN" altLang="en-US" sz="3200" dirty="0">
                  <a:latin typeface="+mn-lt"/>
                </a:rPr>
                <a:t>销售量是 </a:t>
              </a:r>
              <a:r>
                <a:rPr lang="en-US" altLang="zh-CN" sz="3200" dirty="0">
                  <a:latin typeface="+mn-lt"/>
                </a:rPr>
                <a:t>2022 </a:t>
              </a:r>
              <a:r>
                <a:rPr lang="zh-CN" altLang="en-US" sz="3200" dirty="0">
                  <a:latin typeface="+mn-lt"/>
                </a:rPr>
                <a:t>年 </a:t>
              </a:r>
              <a:r>
                <a:rPr lang="en-US" altLang="zh-CN" sz="3200" dirty="0">
                  <a:latin typeface="+mn-lt"/>
                </a:rPr>
                <a:t>3 </a:t>
              </a:r>
              <a:r>
                <a:rPr lang="zh-CN" altLang="en-US" sz="3200" dirty="0">
                  <a:latin typeface="+mn-lt"/>
                </a:rPr>
                <a:t>月的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F56C5447-8DEE-1638-FFA3-EBC20C94FB04}"/>
                    </a:ext>
                  </a:extLst>
                </p:cNvPr>
                <p:cNvSpPr txBox="1"/>
                <p:nvPr/>
              </p:nvSpPr>
              <p:spPr>
                <a:xfrm>
                  <a:off x="5767845" y="5561101"/>
                  <a:ext cx="1662072" cy="9126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197.45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F56C5447-8DEE-1638-FFA3-EBC20C94FB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7845" y="5561101"/>
                  <a:ext cx="1662072" cy="91262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77620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DC08281-DFAA-D7D2-50C6-9137EB0B7A0A}"/>
              </a:ext>
            </a:extLst>
          </p:cNvPr>
          <p:cNvSpPr txBox="1"/>
          <p:nvPr/>
        </p:nvSpPr>
        <p:spPr>
          <a:xfrm>
            <a:off x="520183" y="538457"/>
            <a:ext cx="1077918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400" dirty="0"/>
              <a:t>你还在哪里见过百分数？说说它们分别表示什么意思。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F34F81-AAAA-5FC5-A5E9-B7DEC9CD78B4}"/>
              </a:ext>
            </a:extLst>
          </p:cNvPr>
          <p:cNvGrpSpPr/>
          <p:nvPr/>
        </p:nvGrpSpPr>
        <p:grpSpPr>
          <a:xfrm>
            <a:off x="548173" y="1455776"/>
            <a:ext cx="10405965" cy="1645814"/>
            <a:chOff x="548173" y="1455776"/>
            <a:chExt cx="10405965" cy="164581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BBB9B09-14D4-E9FB-193D-75306482EE04}"/>
                </a:ext>
              </a:extLst>
            </p:cNvPr>
            <p:cNvSpPr txBox="1"/>
            <p:nvPr/>
          </p:nvSpPr>
          <p:spPr>
            <a:xfrm>
              <a:off x="548173" y="1455776"/>
              <a:ext cx="104059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① 饮料成分说明中，一款牛奶标注“脂肪含量 </a:t>
              </a:r>
              <a:r>
                <a:rPr lang="en-US" altLang="zh-CN" dirty="0"/>
                <a:t>3.5%</a:t>
              </a:r>
              <a:r>
                <a:rPr lang="zh-CN" altLang="en-US" dirty="0"/>
                <a:t>”，</a:t>
              </a:r>
              <a:endParaRPr lang="en-US" altLang="zh-CN" dirty="0"/>
            </a:p>
            <a:p>
              <a:endParaRPr lang="en-US" altLang="zh-CN" dirty="0"/>
            </a:p>
            <a:p>
              <a:r>
                <a:rPr lang="zh-CN" altLang="en-US" dirty="0"/>
                <a:t> </a:t>
              </a:r>
              <a:r>
                <a:rPr lang="en-US" altLang="zh-CN" dirty="0"/>
                <a:t>    </a:t>
              </a:r>
              <a:r>
                <a:rPr lang="zh-CN" altLang="en-US" dirty="0"/>
                <a:t>表示这款牛奶中脂肪含量占牛奶总量的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EB938B07-BCFB-8B0D-2298-34835D870129}"/>
                    </a:ext>
                  </a:extLst>
                </p:cNvPr>
                <p:cNvSpPr txBox="1"/>
                <p:nvPr/>
              </p:nvSpPr>
              <p:spPr>
                <a:xfrm>
                  <a:off x="7631219" y="2188968"/>
                  <a:ext cx="1662072" cy="9126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3.5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EB938B07-BCFB-8B0D-2298-34835D8701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1219" y="2188968"/>
                  <a:ext cx="1662072" cy="91262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1D940F6-AC31-2081-72C5-6EFFF9E02DC9}"/>
              </a:ext>
            </a:extLst>
          </p:cNvPr>
          <p:cNvGrpSpPr/>
          <p:nvPr/>
        </p:nvGrpSpPr>
        <p:grpSpPr>
          <a:xfrm>
            <a:off x="548173" y="3396543"/>
            <a:ext cx="10405965" cy="1647072"/>
            <a:chOff x="548173" y="3396543"/>
            <a:chExt cx="10405965" cy="1647072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A95C979-2463-75C6-CBDD-19A2CE7FD15C}"/>
                </a:ext>
              </a:extLst>
            </p:cNvPr>
            <p:cNvSpPr txBox="1"/>
            <p:nvPr/>
          </p:nvSpPr>
          <p:spPr>
            <a:xfrm>
              <a:off x="548173" y="3396543"/>
              <a:ext cx="1040596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② 用传统压榨法的花生仁出油率为 </a:t>
              </a:r>
              <a:r>
                <a:rPr lang="en-US" altLang="zh-CN" dirty="0"/>
                <a:t>45%</a:t>
              </a:r>
              <a:r>
                <a:rPr lang="zh-CN" altLang="en-US" dirty="0"/>
                <a:t>，表示出的油的</a:t>
              </a:r>
              <a:endParaRPr lang="en-US" altLang="zh-CN" dirty="0"/>
            </a:p>
            <a:p>
              <a:endParaRPr lang="en-US" altLang="zh-CN" dirty="0"/>
            </a:p>
            <a:p>
              <a:r>
                <a:rPr lang="zh-CN" altLang="en-US" dirty="0"/>
                <a:t>     质量是花生仁质量的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49128C60-3392-A4F8-2AB3-0D2DA7E35869}"/>
                    </a:ext>
                  </a:extLst>
                </p:cNvPr>
                <p:cNvSpPr txBox="1"/>
                <p:nvPr/>
              </p:nvSpPr>
              <p:spPr>
                <a:xfrm>
                  <a:off x="4346846" y="4130993"/>
                  <a:ext cx="1662072" cy="91262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45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sz="2800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49128C60-3392-A4F8-2AB3-0D2DA7E358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6846" y="4130993"/>
                  <a:ext cx="1662072" cy="91262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3352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>
            <a:extLst>
              <a:ext uri="{FF2B5EF4-FFF2-40B4-BE49-F238E27FC236}">
                <a16:creationId xmlns:a16="http://schemas.microsoft.com/office/drawing/2014/main" id="{EF899A0E-7280-0AA2-A339-2748F0D1B603}"/>
              </a:ext>
            </a:extLst>
          </p:cNvPr>
          <p:cNvSpPr/>
          <p:nvPr/>
        </p:nvSpPr>
        <p:spPr>
          <a:xfrm>
            <a:off x="643812" y="531845"/>
            <a:ext cx="2472612" cy="737118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6B8923-2E93-4BC8-DE22-975DE4B9FB86}"/>
              </a:ext>
            </a:extLst>
          </p:cNvPr>
          <p:cNvSpPr txBox="1"/>
          <p:nvPr/>
        </p:nvSpPr>
        <p:spPr>
          <a:xfrm>
            <a:off x="1024032" y="1650259"/>
            <a:ext cx="9584871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① </a:t>
            </a:r>
            <a:r>
              <a:rPr lang="zh-CN" altLang="en-US" sz="3200" dirty="0">
                <a:solidFill>
                  <a:srgbClr val="FF00FF"/>
                </a:solidFill>
              </a:rPr>
              <a:t>百分数</a:t>
            </a:r>
            <a:r>
              <a:rPr lang="zh-CN" altLang="en-US" sz="3200" dirty="0"/>
              <a:t>表示一个数是另一个数的百分之多少。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138EFA-F210-69F3-B353-C69236F388DF}"/>
              </a:ext>
            </a:extLst>
          </p:cNvPr>
          <p:cNvSpPr txBox="1"/>
          <p:nvPr/>
        </p:nvSpPr>
        <p:spPr>
          <a:xfrm>
            <a:off x="1024032" y="2667296"/>
            <a:ext cx="1046195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② 在实际生活中，百分数有时也叫作</a:t>
            </a:r>
            <a:r>
              <a:rPr lang="zh-CN" altLang="en-US" dirty="0">
                <a:solidFill>
                  <a:srgbClr val="FF00FF"/>
                </a:solidFill>
              </a:rPr>
              <a:t>百分率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rgbClr val="FF00FF"/>
                </a:solidFill>
              </a:rPr>
              <a:t>百分比</a:t>
            </a:r>
            <a:r>
              <a:rPr lang="zh-CN" altLang="en-US" dirty="0"/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A7AC0B-6014-0B12-3706-D34C91A21E43}"/>
              </a:ext>
            </a:extLst>
          </p:cNvPr>
          <p:cNvSpPr txBox="1"/>
          <p:nvPr/>
        </p:nvSpPr>
        <p:spPr>
          <a:xfrm>
            <a:off x="1024032" y="3684334"/>
            <a:ext cx="1000475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③ 百分数通常不写成分数形式，而在原来的分子后面 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加上百分号“</a:t>
            </a:r>
            <a:r>
              <a:rPr lang="en-US" altLang="zh-CN" dirty="0"/>
              <a:t>%</a:t>
            </a:r>
            <a:r>
              <a:rPr lang="zh-CN" altLang="en-US" dirty="0"/>
              <a:t>”来表示。</a:t>
            </a:r>
          </a:p>
        </p:txBody>
      </p:sp>
    </p:spTree>
    <p:extLst>
      <p:ext uri="{BB962C8B-B14F-4D97-AF65-F5344CB8AC3E}">
        <p14:creationId xmlns:p14="http://schemas.microsoft.com/office/powerpoint/2010/main" val="240856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BE124AD-E9BD-8C07-BCF9-E835C55393C6}"/>
              </a:ext>
            </a:extLst>
          </p:cNvPr>
          <p:cNvSpPr txBox="1"/>
          <p:nvPr/>
        </p:nvSpPr>
        <p:spPr>
          <a:xfrm>
            <a:off x="1154664" y="614563"/>
            <a:ext cx="9902112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通过学习，你认为百分数和以前学的分数在意义上</a:t>
            </a:r>
          </a:p>
          <a:p>
            <a:r>
              <a:rPr lang="zh-CN" altLang="en-US" dirty="0"/>
              <a:t>有什么相同点和不同点？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F86DCE-F952-8F9B-1CA2-46AF4C14261B}"/>
              </a:ext>
            </a:extLst>
          </p:cNvPr>
          <p:cNvSpPr txBox="1"/>
          <p:nvPr/>
        </p:nvSpPr>
        <p:spPr>
          <a:xfrm>
            <a:off x="1167105" y="2196100"/>
            <a:ext cx="6878994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百分数只能表示两个量之间的关系，不能表示一个具体的量。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0EB634-06CD-D21B-E506-436ADB143553}"/>
              </a:ext>
            </a:extLst>
          </p:cNvPr>
          <p:cNvSpPr txBox="1"/>
          <p:nvPr/>
        </p:nvSpPr>
        <p:spPr>
          <a:xfrm>
            <a:off x="1167105" y="3777637"/>
            <a:ext cx="6969189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分数既可以表示两个量之间的关系，</a:t>
            </a:r>
            <a:endParaRPr lang="en-US" altLang="zh-CN" dirty="0"/>
          </a:p>
          <a:p>
            <a:r>
              <a:rPr lang="zh-CN" altLang="en-US" dirty="0"/>
              <a:t>又可以表示一个具体的量。</a:t>
            </a:r>
          </a:p>
        </p:txBody>
      </p:sp>
    </p:spTree>
    <p:extLst>
      <p:ext uri="{BB962C8B-B14F-4D97-AF65-F5344CB8AC3E}">
        <p14:creationId xmlns:p14="http://schemas.microsoft.com/office/powerpoint/2010/main" val="578844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1163986" y="1347097"/>
            <a:ext cx="798001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说说下面的百分数表示的意思。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25052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99D91C6-5EF6-55CC-5E66-32733575AEEF}"/>
              </a:ext>
            </a:extLst>
          </p:cNvPr>
          <p:cNvSpPr txBox="1"/>
          <p:nvPr/>
        </p:nvSpPr>
        <p:spPr>
          <a:xfrm>
            <a:off x="874736" y="2130868"/>
            <a:ext cx="10396643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）某工厂超额完成生产任务，实际产量是计划产量的 </a:t>
            </a:r>
            <a:r>
              <a:rPr lang="en-US" altLang="zh-CN" dirty="0"/>
              <a:t>112%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945A832-13CD-442D-8819-8AC149330EBE}"/>
              </a:ext>
            </a:extLst>
          </p:cNvPr>
          <p:cNvSpPr txBox="1"/>
          <p:nvPr/>
        </p:nvSpPr>
        <p:spPr>
          <a:xfrm>
            <a:off x="840499" y="3631712"/>
            <a:ext cx="10473675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方法提示：百分数表示一个数是另一个数的百分之多少，先明确比较的两个量，再将百分数写成分母是 </a:t>
            </a:r>
            <a:r>
              <a:rPr lang="en-US" altLang="zh-CN" dirty="0"/>
              <a:t>100 </a:t>
            </a:r>
            <a:r>
              <a:rPr lang="zh-CN" altLang="en-US" dirty="0"/>
              <a:t>的分数即可。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58AADB2-7510-8996-AFC9-8EABF9E4F6FC}"/>
              </a:ext>
            </a:extLst>
          </p:cNvPr>
          <p:cNvGrpSpPr/>
          <p:nvPr/>
        </p:nvGrpSpPr>
        <p:grpSpPr>
          <a:xfrm>
            <a:off x="1955635" y="5128550"/>
            <a:ext cx="6003430" cy="1017523"/>
            <a:chOff x="1825007" y="3962222"/>
            <a:chExt cx="6003430" cy="101752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B9DAF41-98F1-1E02-B43D-C789F6E6655B}"/>
                </a:ext>
              </a:extLst>
            </p:cNvPr>
            <p:cNvSpPr txBox="1"/>
            <p:nvPr/>
          </p:nvSpPr>
          <p:spPr>
            <a:xfrm>
              <a:off x="1825007" y="4141002"/>
              <a:ext cx="5490194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3600" dirty="0"/>
                <a:t>实际产量是计划产量的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B564BED1-A87B-260A-29B1-B2E311DAFD56}"/>
                    </a:ext>
                  </a:extLst>
                </p:cNvPr>
                <p:cNvSpPr txBox="1"/>
                <p:nvPr/>
              </p:nvSpPr>
              <p:spPr>
                <a:xfrm>
                  <a:off x="6166365" y="3962222"/>
                  <a:ext cx="1662072" cy="10175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112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B564BED1-A87B-260A-29B1-B2E311DAFD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6365" y="3962222"/>
                  <a:ext cx="1662072" cy="101752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669460" y="608873"/>
            <a:ext cx="10126060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）人类的泪腺会分泌泪液。泪水中 </a:t>
            </a:r>
            <a:r>
              <a:rPr lang="en-US" altLang="zh-CN" dirty="0"/>
              <a:t>98.2% </a:t>
            </a:r>
            <a:r>
              <a:rPr lang="zh-CN" altLang="en-US" dirty="0"/>
              <a:t>是水，其余为</a:t>
            </a:r>
            <a:r>
              <a:rPr lang="zh-CN" altLang="en-US"/>
              <a:t>盐和蛋白质等</a:t>
            </a:r>
            <a:r>
              <a:rPr lang="zh-CN" altLang="en-US" dirty="0"/>
              <a:t>其他物质。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8CEDC3F-61D4-EF6C-8F83-149437D6605C}"/>
              </a:ext>
            </a:extLst>
          </p:cNvPr>
          <p:cNvGrpSpPr/>
          <p:nvPr/>
        </p:nvGrpSpPr>
        <p:grpSpPr>
          <a:xfrm>
            <a:off x="2090151" y="2142755"/>
            <a:ext cx="5999545" cy="1017523"/>
            <a:chOff x="1847553" y="2198740"/>
            <a:chExt cx="5999545" cy="1017523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1CCC9C8-8307-32B7-FA28-8FA51C5800DA}"/>
                </a:ext>
              </a:extLst>
            </p:cNvPr>
            <p:cNvSpPr txBox="1"/>
            <p:nvPr/>
          </p:nvSpPr>
          <p:spPr>
            <a:xfrm>
              <a:off x="1847553" y="2390244"/>
              <a:ext cx="4805172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3600" dirty="0"/>
                <a:t>水的含量是泪水总量的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文本框 2">
                  <a:extLst>
                    <a:ext uri="{FF2B5EF4-FFF2-40B4-BE49-F238E27FC236}">
                      <a16:creationId xmlns:a16="http://schemas.microsoft.com/office/drawing/2014/main" id="{1ED0DC90-A900-0E1D-0590-057CD66D818E}"/>
                    </a:ext>
                  </a:extLst>
                </p:cNvPr>
                <p:cNvSpPr txBox="1"/>
                <p:nvPr/>
              </p:nvSpPr>
              <p:spPr>
                <a:xfrm>
                  <a:off x="6185026" y="2198740"/>
                  <a:ext cx="1662072" cy="10175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98.2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3" name="文本框 2">
                  <a:extLst>
                    <a:ext uri="{FF2B5EF4-FFF2-40B4-BE49-F238E27FC236}">
                      <a16:creationId xmlns:a16="http://schemas.microsoft.com/office/drawing/2014/main" id="{1ED0DC90-A900-0E1D-0590-057CD66D81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5026" y="2198740"/>
                  <a:ext cx="1662072" cy="101752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AB1696F-7D57-4986-22BB-2B13A8DC7789}"/>
              </a:ext>
            </a:extLst>
          </p:cNvPr>
          <p:cNvSpPr txBox="1"/>
          <p:nvPr/>
        </p:nvSpPr>
        <p:spPr>
          <a:xfrm>
            <a:off x="669459" y="3475651"/>
            <a:ext cx="10648575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）有一台磨粉机产能稳定，磨出的面粉质量是小麦总质量的 </a:t>
            </a:r>
            <a:r>
              <a:rPr lang="en-US" altLang="zh-CN" dirty="0"/>
              <a:t>75%</a:t>
            </a:r>
            <a:r>
              <a:rPr lang="zh-CN" altLang="en-US" dirty="0"/>
              <a:t>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BBE5CA-F93F-368A-8843-9BEFB75567D6}"/>
              </a:ext>
            </a:extLst>
          </p:cNvPr>
          <p:cNvGrpSpPr/>
          <p:nvPr/>
        </p:nvGrpSpPr>
        <p:grpSpPr>
          <a:xfrm>
            <a:off x="1978181" y="5030838"/>
            <a:ext cx="7688333" cy="1027525"/>
            <a:chOff x="1978181" y="5105486"/>
            <a:chExt cx="7688333" cy="102752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6557DCE-45B2-EC39-36FE-5543AFBA9E5C}"/>
                </a:ext>
              </a:extLst>
            </p:cNvPr>
            <p:cNvSpPr txBox="1"/>
            <p:nvPr/>
          </p:nvSpPr>
          <p:spPr>
            <a:xfrm>
              <a:off x="1978181" y="5295480"/>
              <a:ext cx="678326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磨出的面粉质量是小麦总质量的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10E15F7-E92C-34D2-F93B-A92438974753}"/>
                    </a:ext>
                  </a:extLst>
                </p:cNvPr>
                <p:cNvSpPr txBox="1"/>
                <p:nvPr/>
              </p:nvSpPr>
              <p:spPr>
                <a:xfrm>
                  <a:off x="8172446" y="5105486"/>
                  <a:ext cx="1494068" cy="102752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i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75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+mj-ea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zh-CN" altLang="en-US" i="0" dirty="0">
                    <a:solidFill>
                      <a:srgbClr val="FF0000"/>
                    </a:solidFill>
                    <a:latin typeface="+mj-lt"/>
                    <a:ea typeface="+mj-ea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10E15F7-E92C-34D2-F93B-A924389747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2446" y="5105486"/>
                  <a:ext cx="1494068" cy="102752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86701" y="1243344"/>
            <a:ext cx="74481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学习这节课后，你们有什么收获？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4FF86ED-43F3-90E4-EC0F-2532B55D184A}"/>
              </a:ext>
            </a:extLst>
          </p:cNvPr>
          <p:cNvGrpSpPr/>
          <p:nvPr/>
        </p:nvGrpSpPr>
        <p:grpSpPr>
          <a:xfrm>
            <a:off x="1101012" y="2230016"/>
            <a:ext cx="8322906" cy="4170783"/>
            <a:chOff x="1101012" y="2248678"/>
            <a:chExt cx="8322906" cy="417078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906C2996-F572-FD82-D7CD-1212D9A56596}"/>
                </a:ext>
              </a:extLst>
            </p:cNvPr>
            <p:cNvSpPr txBox="1"/>
            <p:nvPr/>
          </p:nvSpPr>
          <p:spPr>
            <a:xfrm>
              <a:off x="1708664" y="2314190"/>
              <a:ext cx="6097554" cy="15940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en-US" altLang="zh-CN" sz="2800" dirty="0">
                  <a:solidFill>
                    <a:srgbClr val="0070C0"/>
                  </a:solidFill>
                </a:rPr>
                <a:t>45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％ 读作</a:t>
              </a:r>
              <a:r>
                <a:rPr lang="en-US" altLang="zh-CN" sz="2800" dirty="0">
                  <a:solidFill>
                    <a:srgbClr val="0070C0"/>
                  </a:solidFill>
                </a:rPr>
                <a:t>:</a:t>
              </a:r>
              <a:r>
                <a:rPr lang="zh-CN" altLang="en-US" sz="2800" dirty="0">
                  <a:solidFill>
                    <a:srgbClr val="0070C0"/>
                  </a:solidFill>
                </a:rPr>
                <a:t>百分之四十五</a:t>
              </a:r>
            </a:p>
            <a:p>
              <a:r>
                <a:rPr lang="en-US" altLang="zh-CN" sz="2800" dirty="0">
                  <a:solidFill>
                    <a:srgbClr val="0070C0"/>
                  </a:solidFill>
                </a:rPr>
                <a:t>40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％ 读作</a:t>
              </a:r>
              <a:r>
                <a:rPr lang="en-US" altLang="zh-CN" sz="2800" dirty="0">
                  <a:solidFill>
                    <a:srgbClr val="0070C0"/>
                  </a:solidFill>
                </a:rPr>
                <a:t>:</a:t>
              </a:r>
              <a:r>
                <a:rPr lang="zh-CN" altLang="en-US" sz="2800" dirty="0">
                  <a:solidFill>
                    <a:srgbClr val="0070C0"/>
                  </a:solidFill>
                </a:rPr>
                <a:t>百分之四十</a:t>
              </a:r>
            </a:p>
            <a:p>
              <a:r>
                <a:rPr lang="en-US" altLang="zh-CN" sz="2800" dirty="0">
                  <a:solidFill>
                    <a:srgbClr val="0070C0"/>
                  </a:solidFill>
                </a:rPr>
                <a:t>44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％ 读作</a:t>
              </a:r>
              <a:r>
                <a:rPr lang="en-US" altLang="zh-CN" sz="2800" dirty="0">
                  <a:solidFill>
                    <a:srgbClr val="0070C0"/>
                  </a:solidFill>
                </a:rPr>
                <a:t>:</a:t>
              </a:r>
              <a:r>
                <a:rPr lang="zh-CN" altLang="en-US" sz="2800" dirty="0">
                  <a:solidFill>
                    <a:srgbClr val="0070C0"/>
                  </a:solidFill>
                </a:rPr>
                <a:t>百分之四十四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C22FE1A-55AF-50E4-FB63-F61CCFB7CB23}"/>
                </a:ext>
              </a:extLst>
            </p:cNvPr>
            <p:cNvSpPr txBox="1"/>
            <p:nvPr/>
          </p:nvSpPr>
          <p:spPr>
            <a:xfrm>
              <a:off x="1708664" y="3975009"/>
              <a:ext cx="7444668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百分数表示一个数是另一个数的百分之多少；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D025107-2F7F-2ACD-2B0E-7B20CF92F7F8}"/>
                </a:ext>
              </a:extLst>
            </p:cNvPr>
            <p:cNvSpPr txBox="1"/>
            <p:nvPr/>
          </p:nvSpPr>
          <p:spPr>
            <a:xfrm>
              <a:off x="1708664" y="4601699"/>
              <a:ext cx="6660898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百分数也叫作百分率或百分比；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BDFC0DD-A861-DC8A-DCF2-7E107AC0783F}"/>
                </a:ext>
              </a:extLst>
            </p:cNvPr>
            <p:cNvSpPr txBox="1"/>
            <p:nvPr/>
          </p:nvSpPr>
          <p:spPr>
            <a:xfrm>
              <a:off x="1708664" y="5228388"/>
              <a:ext cx="7444668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百分数表示的是两个量之间的一种比的关系，所以不需要带单位。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930A1CC1-F3FE-594F-69FB-16B99CF3E5C4}"/>
                </a:ext>
              </a:extLst>
            </p:cNvPr>
            <p:cNvSpPr/>
            <p:nvPr/>
          </p:nvSpPr>
          <p:spPr>
            <a:xfrm>
              <a:off x="1101012" y="2248678"/>
              <a:ext cx="8322906" cy="4170783"/>
            </a:xfrm>
            <a:prstGeom prst="roundRect">
              <a:avLst>
                <a:gd name="adj" fmla="val 3692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20244</TotalTime>
  <Words>1051</Words>
  <Application>Microsoft Office PowerPoint</Application>
  <PresentationFormat>宽屏</PresentationFormat>
  <Paragraphs>143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FZSSK--GBK1-0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3928</cp:revision>
  <dcterms:created xsi:type="dcterms:W3CDTF">2016-01-14T07:05:00Z</dcterms:created>
  <dcterms:modified xsi:type="dcterms:W3CDTF">2026-07-03T06:03:00Z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