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82" r:id="rId2"/>
    <p:sldId id="811" r:id="rId3"/>
    <p:sldId id="743" r:id="rId4"/>
    <p:sldId id="814" r:id="rId5"/>
    <p:sldId id="976" r:id="rId6"/>
    <p:sldId id="977" r:id="rId7"/>
    <p:sldId id="958" r:id="rId8"/>
    <p:sldId id="965" r:id="rId9"/>
    <p:sldId id="964" r:id="rId10"/>
    <p:sldId id="980" r:id="rId11"/>
    <p:sldId id="934" r:id="rId12"/>
    <p:sldId id="905" r:id="rId13"/>
    <p:sldId id="979" r:id="rId14"/>
    <p:sldId id="680" r:id="rId15"/>
    <p:sldId id="331" r:id="rId16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1004751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在解决问题中探究百分数转化成分数、小数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979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6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百分数和分数、小数的互化（</a:t>
            </a:r>
            <a:r>
              <a:rPr lang="en-US" altLang="zh-CN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4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27084" y="1450659"/>
            <a:ext cx="10970866" cy="3830468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64523" y="1884798"/>
            <a:ext cx="10700276" cy="30285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结合现实情境，掌握求一个数的百分之几是多少的解题方法，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将百分数化成小数、分数的方法；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沟通知识间的联系，培养学生的分析能力，发展数感；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沟通数学与生活的密切联系，体会学习数学的价值，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增强学好数学的信心。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1117390" y="1175193"/>
            <a:ext cx="697225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+mn-lt"/>
              </a:rPr>
              <a:t>把下面的小数、分数化成百分数。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FED7F5F-3A27-290D-8347-AB4B3EE3C6C5}"/>
                  </a:ext>
                </a:extLst>
              </p:cNvPr>
              <p:cNvSpPr txBox="1"/>
              <p:nvPr/>
            </p:nvSpPr>
            <p:spPr>
              <a:xfrm>
                <a:off x="1945541" y="2897100"/>
                <a:ext cx="1282854" cy="87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zh-CN" altLang="en-US" sz="3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FED7F5F-3A27-290D-8347-AB4B3EE3C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541" y="2897100"/>
                <a:ext cx="1282854" cy="8731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0D812BC5-6B34-4353-CD05-2D1ECE2242F9}"/>
              </a:ext>
            </a:extLst>
          </p:cNvPr>
          <p:cNvSpPr txBox="1"/>
          <p:nvPr/>
        </p:nvSpPr>
        <p:spPr>
          <a:xfrm>
            <a:off x="1220031" y="1921636"/>
            <a:ext cx="201769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+mn-lt"/>
              </a:rPr>
              <a:t>0.055 =</a:t>
            </a:r>
            <a:endParaRPr lang="zh-CN" altLang="en-US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E377A5-6AEF-384F-A84E-CEF1413A72DB}"/>
              </a:ext>
            </a:extLst>
          </p:cNvPr>
          <p:cNvSpPr txBox="1"/>
          <p:nvPr/>
        </p:nvSpPr>
        <p:spPr>
          <a:xfrm>
            <a:off x="5959988" y="1921636"/>
            <a:ext cx="201769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latin typeface="+mn-lt"/>
              </a:rPr>
              <a:t>1.4 =</a:t>
            </a:r>
            <a:endParaRPr lang="zh-CN" alt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362E23E-060A-A860-F9CC-BB4BA142BCF3}"/>
                  </a:ext>
                </a:extLst>
              </p:cNvPr>
              <p:cNvSpPr txBox="1"/>
              <p:nvPr/>
            </p:nvSpPr>
            <p:spPr>
              <a:xfrm>
                <a:off x="6302938" y="2897100"/>
                <a:ext cx="1282854" cy="87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a:rPr lang="en-US" altLang="zh-CN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zh-CN" altLang="en-US" sz="3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362E23E-060A-A860-F9CC-BB4BA142B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938" y="2897100"/>
                <a:ext cx="1282854" cy="8731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3192D1EA-A867-C6FD-7881-94041D64C633}"/>
              </a:ext>
            </a:extLst>
          </p:cNvPr>
          <p:cNvSpPr txBox="1"/>
          <p:nvPr/>
        </p:nvSpPr>
        <p:spPr>
          <a:xfrm>
            <a:off x="2672080" y="1913532"/>
            <a:ext cx="16911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  <a:latin typeface="+mn-lt"/>
              </a:rPr>
              <a:t>5.5%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C69686D-EB83-6AF9-FBBC-E088065A6163}"/>
              </a:ext>
            </a:extLst>
          </p:cNvPr>
          <p:cNvSpPr txBox="1"/>
          <p:nvPr/>
        </p:nvSpPr>
        <p:spPr>
          <a:xfrm>
            <a:off x="6973498" y="1913532"/>
            <a:ext cx="16911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  <a:latin typeface="+mn-lt"/>
              </a:rPr>
              <a:t>140%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30D001A-9934-2421-13B8-3A5824D32238}"/>
              </a:ext>
            </a:extLst>
          </p:cNvPr>
          <p:cNvGrpSpPr/>
          <p:nvPr/>
        </p:nvGrpSpPr>
        <p:grpSpPr>
          <a:xfrm>
            <a:off x="2662745" y="2838659"/>
            <a:ext cx="2505164" cy="872931"/>
            <a:chOff x="6881265" y="3650877"/>
            <a:chExt cx="2505164" cy="8729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97292070-157E-D5A1-0F0C-8621C91DF52B}"/>
                    </a:ext>
                  </a:extLst>
                </p:cNvPr>
                <p:cNvSpPr txBox="1"/>
                <p:nvPr/>
              </p:nvSpPr>
              <p:spPr>
                <a:xfrm>
                  <a:off x="6881265" y="3650877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8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97292070-157E-D5A1-0F0C-8621C91DF5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1265" y="3650877"/>
                  <a:ext cx="1805368" cy="8729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390541-5D83-83BB-0121-11682573A745}"/>
                </a:ext>
              </a:extLst>
            </p:cNvPr>
            <p:cNvSpPr txBox="1"/>
            <p:nvPr/>
          </p:nvSpPr>
          <p:spPr>
            <a:xfrm>
              <a:off x="7648769" y="3787766"/>
              <a:ext cx="173766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80%</a:t>
              </a:r>
              <a:endParaRPr lang="zh-CN" altLang="en-US" sz="34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A9123E8-E8F2-40E7-D906-C231D54B4207}"/>
              </a:ext>
            </a:extLst>
          </p:cNvPr>
          <p:cNvGrpSpPr/>
          <p:nvPr/>
        </p:nvGrpSpPr>
        <p:grpSpPr>
          <a:xfrm>
            <a:off x="7029472" y="2838659"/>
            <a:ext cx="2505164" cy="883447"/>
            <a:chOff x="6881265" y="3650877"/>
            <a:chExt cx="2505164" cy="883447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167232DA-6794-3B7A-1FA3-D314DDF1B37D}"/>
                    </a:ext>
                  </a:extLst>
                </p:cNvPr>
                <p:cNvSpPr txBox="1"/>
                <p:nvPr/>
              </p:nvSpPr>
              <p:spPr>
                <a:xfrm>
                  <a:off x="6881265" y="3650877"/>
                  <a:ext cx="1805368" cy="88344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75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167232DA-6794-3B7A-1FA3-D314DDF1B3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1265" y="3650877"/>
                  <a:ext cx="1805368" cy="88344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D00CCE6-1471-9E65-B71F-DF3C6A7830FA}"/>
                </a:ext>
              </a:extLst>
            </p:cNvPr>
            <p:cNvSpPr txBox="1"/>
            <p:nvPr/>
          </p:nvSpPr>
          <p:spPr>
            <a:xfrm>
              <a:off x="7648769" y="3787766"/>
              <a:ext cx="173766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75%</a:t>
              </a:r>
              <a:endParaRPr lang="zh-CN" altLang="en-US" sz="3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9A15738-1935-0EEF-E7CD-230A4508BE04}"/>
                  </a:ext>
                </a:extLst>
              </p:cNvPr>
              <p:cNvSpPr txBox="1"/>
              <p:nvPr/>
            </p:nvSpPr>
            <p:spPr>
              <a:xfrm>
                <a:off x="1945541" y="4175395"/>
                <a:ext cx="1282854" cy="8707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9A15738-1935-0EEF-E7CD-230A4508B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541" y="4175395"/>
                <a:ext cx="1282854" cy="8707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2CDA46D0-A3C2-8F78-2D3C-A08FCEA842B4}"/>
                  </a:ext>
                </a:extLst>
              </p:cNvPr>
              <p:cNvSpPr txBox="1"/>
              <p:nvPr/>
            </p:nvSpPr>
            <p:spPr>
              <a:xfrm>
                <a:off x="6368251" y="4175395"/>
                <a:ext cx="1282854" cy="8707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2CDA46D0-A3C2-8F78-2D3C-A08FCEA84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251" y="4175395"/>
                <a:ext cx="1282854" cy="8707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>
            <a:extLst>
              <a:ext uri="{FF2B5EF4-FFF2-40B4-BE49-F238E27FC236}">
                <a16:creationId xmlns:a16="http://schemas.microsoft.com/office/drawing/2014/main" id="{B4B9C46F-0E2B-1D37-FD50-BCC70B6820C7}"/>
              </a:ext>
            </a:extLst>
          </p:cNvPr>
          <p:cNvSpPr txBox="1"/>
          <p:nvPr/>
        </p:nvSpPr>
        <p:spPr>
          <a:xfrm>
            <a:off x="2289525" y="4311498"/>
            <a:ext cx="320765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+mn-lt"/>
              </a:rPr>
              <a:t>≈ 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0.286 = 28.6%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D4DED7E-0C63-C272-6BD7-CC814062659E}"/>
              </a:ext>
            </a:extLst>
          </p:cNvPr>
          <p:cNvSpPr txBox="1"/>
          <p:nvPr/>
        </p:nvSpPr>
        <p:spPr>
          <a:xfrm>
            <a:off x="6740227" y="4311498"/>
            <a:ext cx="320765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+mn-lt"/>
              </a:rPr>
              <a:t>≈ 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0.111 = 11.1%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7D45DDC-374E-FA02-4A92-849AFB72513E}"/>
              </a:ext>
            </a:extLst>
          </p:cNvPr>
          <p:cNvGrpSpPr/>
          <p:nvPr/>
        </p:nvGrpSpPr>
        <p:grpSpPr>
          <a:xfrm>
            <a:off x="849243" y="5265688"/>
            <a:ext cx="10543490" cy="1263571"/>
            <a:chOff x="933164" y="5028662"/>
            <a:chExt cx="10543490" cy="1263571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79FCF3FE-C556-510D-C6E7-C7F0FF34F7E0}"/>
                </a:ext>
              </a:extLst>
            </p:cNvPr>
            <p:cNvSpPr/>
            <p:nvPr/>
          </p:nvSpPr>
          <p:spPr>
            <a:xfrm>
              <a:off x="933164" y="5028662"/>
              <a:ext cx="10412860" cy="126357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5418C034-5BBF-13F8-275D-5B7F8B1A87D5}"/>
                </a:ext>
              </a:extLst>
            </p:cNvPr>
            <p:cNvSpPr txBox="1"/>
            <p:nvPr/>
          </p:nvSpPr>
          <p:spPr>
            <a:xfrm>
              <a:off x="933164" y="5140630"/>
              <a:ext cx="10543490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</a:rPr>
                <a:t>我们已经会将小数、分数化成百分数，那么如何将</a:t>
              </a:r>
            </a:p>
            <a:p>
              <a:pPr algn="ctr"/>
              <a:r>
                <a:rPr lang="zh-CN" altLang="en-US" dirty="0">
                  <a:solidFill>
                    <a:schemeClr val="tx1"/>
                  </a:solidFill>
                </a:rPr>
                <a:t>百分数化成小数和分数呢？这就是我们今天学习的内容。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73AC144-BBF2-1492-A163-8DDA350AE7D2}"/>
              </a:ext>
            </a:extLst>
          </p:cNvPr>
          <p:cNvSpPr txBox="1"/>
          <p:nvPr/>
        </p:nvSpPr>
        <p:spPr>
          <a:xfrm>
            <a:off x="1173315" y="1137060"/>
            <a:ext cx="1104044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为了活跃校园生活，增强学生体质，学校举办了定点投篮</a:t>
            </a:r>
          </a:p>
          <a:p>
            <a:pPr eaLnBrk="1" hangingPunct="1"/>
            <a:r>
              <a:rPr lang="zh-CN" altLang="en-US" sz="3200" dirty="0"/>
              <a:t>比赛。比赛中每位选手投篮 </a:t>
            </a:r>
            <a:r>
              <a:rPr lang="en-US" altLang="zh-CN" sz="3200" dirty="0"/>
              <a:t>20 </a:t>
            </a:r>
            <a:r>
              <a:rPr lang="zh-CN" altLang="en-US" sz="3200" dirty="0"/>
              <a:t>次。乐乐的命中率约为 </a:t>
            </a:r>
            <a:r>
              <a:rPr lang="en-US" altLang="zh-CN" sz="3200" dirty="0"/>
              <a:t>25%</a:t>
            </a:r>
            <a:r>
              <a:rPr lang="zh-CN" altLang="en-US" sz="3200" dirty="0"/>
              <a:t>。乐乐投中了多少个球？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AAFE893-C9C5-D003-FCEE-76B66060288B}"/>
              </a:ext>
            </a:extLst>
          </p:cNvPr>
          <p:cNvSpPr/>
          <p:nvPr/>
        </p:nvSpPr>
        <p:spPr>
          <a:xfrm>
            <a:off x="268247" y="1232401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66F2A32C-AC5B-2164-9F56-71F2A18DB9D6}"/>
              </a:ext>
            </a:extLst>
          </p:cNvPr>
          <p:cNvSpPr/>
          <p:nvPr/>
        </p:nvSpPr>
        <p:spPr>
          <a:xfrm>
            <a:off x="8406382" y="2668556"/>
            <a:ext cx="3390117" cy="672597"/>
          </a:xfrm>
          <a:prstGeom prst="wedgeRoundRectCallout">
            <a:avLst>
              <a:gd name="adj1" fmla="val 36618"/>
              <a:gd name="adj2" fmla="val -8386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表示什么意思？</a:t>
            </a:r>
            <a:endParaRPr lang="en-US" altLang="zh-CN" sz="2800" b="1" dirty="0">
              <a:solidFill>
                <a:schemeClr val="tx1"/>
              </a:solidFill>
              <a:ea typeface="+mj-ea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5C2B6B3-2485-C004-7DCB-AC7E9DBB8543}"/>
              </a:ext>
            </a:extLst>
          </p:cNvPr>
          <p:cNvCxnSpPr/>
          <p:nvPr/>
        </p:nvCxnSpPr>
        <p:spPr>
          <a:xfrm>
            <a:off x="10935475" y="2388636"/>
            <a:ext cx="828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358D089-41CE-6B1A-F293-D165D66D9D46}"/>
              </a:ext>
            </a:extLst>
          </p:cNvPr>
          <p:cNvSpPr txBox="1"/>
          <p:nvPr/>
        </p:nvSpPr>
        <p:spPr>
          <a:xfrm>
            <a:off x="1499897" y="3593559"/>
            <a:ext cx="9454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25</a:t>
            </a:r>
            <a:r>
              <a:rPr lang="zh-CN" altLang="en-US" dirty="0"/>
              <a:t>％ 表示投篮命中次数占投篮出手次数的 </a:t>
            </a:r>
            <a:r>
              <a:rPr lang="en-US" altLang="zh-CN" dirty="0"/>
              <a:t>25</a:t>
            </a:r>
            <a:r>
              <a:rPr lang="zh-CN" altLang="en-US" dirty="0"/>
              <a:t>％ 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6805505" y="4477395"/>
            <a:ext cx="4842140" cy="1146418"/>
            <a:chOff x="2642709" y="5002317"/>
            <a:chExt cx="4842140" cy="1146418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6204" y="5002317"/>
              <a:ext cx="1128645" cy="114641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642709" y="5256700"/>
              <a:ext cx="3390117" cy="752340"/>
            </a:xfrm>
            <a:prstGeom prst="wedgeRoundRectCallout">
              <a:avLst>
                <a:gd name="adj1" fmla="val 58361"/>
                <a:gd name="adj2" fmla="val -1866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单位是“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”什么？</a:t>
              </a:r>
            </a:p>
          </p:txBody>
        </p:sp>
      </p:grp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6D1FFC49-A287-4F66-68FB-0B54A52B17E5}"/>
              </a:ext>
            </a:extLst>
          </p:cNvPr>
          <p:cNvSpPr/>
          <p:nvPr/>
        </p:nvSpPr>
        <p:spPr>
          <a:xfrm>
            <a:off x="5872067" y="4169003"/>
            <a:ext cx="270588" cy="233266"/>
          </a:xfrm>
          <a:prstGeom prst="triangle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BFEC8BE-B2C6-5D04-CAA1-FE8119D474BD}"/>
              </a:ext>
            </a:extLst>
          </p:cNvPr>
          <p:cNvCxnSpPr>
            <a:cxnSpLocks/>
          </p:cNvCxnSpPr>
          <p:nvPr/>
        </p:nvCxnSpPr>
        <p:spPr>
          <a:xfrm>
            <a:off x="6316324" y="4187665"/>
            <a:ext cx="2295831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>
            <a:extLst>
              <a:ext uri="{FF2B5EF4-FFF2-40B4-BE49-F238E27FC236}">
                <a16:creationId xmlns:a16="http://schemas.microsoft.com/office/drawing/2014/main" id="{FEEAE34B-FCE5-8815-E13A-938F8226ED6F}"/>
              </a:ext>
            </a:extLst>
          </p:cNvPr>
          <p:cNvSpPr/>
          <p:nvPr/>
        </p:nvSpPr>
        <p:spPr>
          <a:xfrm>
            <a:off x="5334686" y="1754155"/>
            <a:ext cx="1791477" cy="73712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26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4A76E8-045F-542B-E9B5-39CFEC7A9062}"/>
              </a:ext>
            </a:extLst>
          </p:cNvPr>
          <p:cNvSpPr txBox="1"/>
          <p:nvPr/>
        </p:nvSpPr>
        <p:spPr>
          <a:xfrm>
            <a:off x="1173315" y="1137060"/>
            <a:ext cx="1104044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为了活跃校园生活，增强学生体质，学校举办了定点投篮</a:t>
            </a:r>
          </a:p>
          <a:p>
            <a:pPr eaLnBrk="1" hangingPunct="1"/>
            <a:r>
              <a:rPr lang="zh-CN" altLang="en-US" sz="3200" dirty="0"/>
              <a:t>比赛。比赛中每位选手投篮 </a:t>
            </a:r>
            <a:r>
              <a:rPr lang="en-US" altLang="zh-CN" sz="3200" dirty="0"/>
              <a:t>20 </a:t>
            </a:r>
            <a:r>
              <a:rPr lang="zh-CN" altLang="en-US" sz="3200" dirty="0"/>
              <a:t>次。乐乐的命中率约为 </a:t>
            </a:r>
            <a:r>
              <a:rPr lang="en-US" altLang="zh-CN" sz="3200" dirty="0"/>
              <a:t>25%</a:t>
            </a:r>
            <a:r>
              <a:rPr lang="zh-CN" altLang="en-US" sz="3200" dirty="0"/>
              <a:t>。乐乐投中了多少个球？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D417C88A-AC03-2F1D-B657-2CED3AE81589}"/>
              </a:ext>
            </a:extLst>
          </p:cNvPr>
          <p:cNvSpPr/>
          <p:nvPr/>
        </p:nvSpPr>
        <p:spPr>
          <a:xfrm>
            <a:off x="268247" y="1232401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BCA9877-4059-4264-EAE0-AD16D3A238BF}"/>
              </a:ext>
            </a:extLst>
          </p:cNvPr>
          <p:cNvCxnSpPr/>
          <p:nvPr/>
        </p:nvCxnSpPr>
        <p:spPr>
          <a:xfrm>
            <a:off x="1259632" y="3125753"/>
            <a:ext cx="388153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5382750-9726-3C2D-DE64-BF972D392742}"/>
              </a:ext>
            </a:extLst>
          </p:cNvPr>
          <p:cNvSpPr txBox="1"/>
          <p:nvPr/>
        </p:nvSpPr>
        <p:spPr>
          <a:xfrm>
            <a:off x="1165154" y="3210832"/>
            <a:ext cx="11048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求乐乐投中了多少个球，就是求</a:t>
            </a:r>
            <a:r>
              <a:rPr lang="en-US" altLang="zh-CN" dirty="0"/>
              <a:t>_______________________</a:t>
            </a:r>
            <a:r>
              <a:rPr lang="zh-CN" altLang="en-US" dirty="0"/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EEC678-3D4E-1402-CF54-FF0224A4ACAA}"/>
              </a:ext>
            </a:extLst>
          </p:cNvPr>
          <p:cNvSpPr txBox="1"/>
          <p:nvPr/>
        </p:nvSpPr>
        <p:spPr>
          <a:xfrm>
            <a:off x="7174057" y="3127281"/>
            <a:ext cx="4377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20</a:t>
            </a:r>
            <a:r>
              <a:rPr lang="zh-CN" altLang="en-US" dirty="0">
                <a:solidFill>
                  <a:srgbClr val="FF0000"/>
                </a:solidFill>
              </a:rPr>
              <a:t> 次的 </a:t>
            </a:r>
            <a:r>
              <a:rPr lang="en-US" altLang="zh-CN" dirty="0">
                <a:solidFill>
                  <a:srgbClr val="FF0000"/>
                </a:solidFill>
              </a:rPr>
              <a:t>25</a:t>
            </a:r>
            <a:r>
              <a:rPr lang="zh-CN" altLang="en-US" dirty="0">
                <a:solidFill>
                  <a:srgbClr val="FF0000"/>
                </a:solidFill>
              </a:rPr>
              <a:t>％ 是多少次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90901D4-5B9E-A25F-DB65-65B4D38EE6EE}"/>
              </a:ext>
            </a:extLst>
          </p:cNvPr>
          <p:cNvGrpSpPr/>
          <p:nvPr/>
        </p:nvGrpSpPr>
        <p:grpSpPr>
          <a:xfrm>
            <a:off x="3582319" y="4026157"/>
            <a:ext cx="8227762" cy="1525883"/>
            <a:chOff x="2052099" y="3429000"/>
            <a:chExt cx="8227762" cy="152588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7014D4D-8F0F-4087-C78B-9D00AA8C0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42148" y="3429000"/>
              <a:ext cx="1537713" cy="1525883"/>
            </a:xfrm>
            <a:prstGeom prst="rect">
              <a:avLst/>
            </a:prstGeom>
          </p:spPr>
        </p:pic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00F49DCD-9A49-B818-E7F4-B3552876A924}"/>
                </a:ext>
              </a:extLst>
            </p:cNvPr>
            <p:cNvSpPr/>
            <p:nvPr/>
          </p:nvSpPr>
          <p:spPr>
            <a:xfrm>
              <a:off x="2052099" y="3556118"/>
              <a:ext cx="6205494" cy="1249145"/>
            </a:xfrm>
            <a:prstGeom prst="wedgeRoundRectCallout">
              <a:avLst>
                <a:gd name="adj1" fmla="val 58361"/>
                <a:gd name="adj2" fmla="val -18667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求一个数的百分之多少和求一个数的几分之几，意义一样吗？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DD8E22C5-5F2F-97AC-606F-5E6DC712D068}"/>
              </a:ext>
            </a:extLst>
          </p:cNvPr>
          <p:cNvSpPr txBox="1"/>
          <p:nvPr/>
        </p:nvSpPr>
        <p:spPr>
          <a:xfrm>
            <a:off x="4434374" y="5720940"/>
            <a:ext cx="62841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意义一样，都用乘法计算。</a:t>
            </a:r>
          </a:p>
        </p:txBody>
      </p:sp>
    </p:spTree>
    <p:extLst>
      <p:ext uri="{BB962C8B-B14F-4D97-AF65-F5344CB8AC3E}">
        <p14:creationId xmlns:p14="http://schemas.microsoft.com/office/powerpoint/2010/main" val="1687974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5D6486D-3B95-B91D-A85E-3D9CB37C81DA}"/>
              </a:ext>
            </a:extLst>
          </p:cNvPr>
          <p:cNvSpPr txBox="1"/>
          <p:nvPr/>
        </p:nvSpPr>
        <p:spPr>
          <a:xfrm>
            <a:off x="1173315" y="1137060"/>
            <a:ext cx="1104044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为了活跃校园生活，增强学生体质，学校举办了定点投篮</a:t>
            </a:r>
          </a:p>
          <a:p>
            <a:pPr eaLnBrk="1" hangingPunct="1"/>
            <a:r>
              <a:rPr lang="zh-CN" altLang="en-US" sz="3200" dirty="0"/>
              <a:t>比赛。比赛中每位选手投篮 </a:t>
            </a:r>
            <a:r>
              <a:rPr lang="en-US" altLang="zh-CN" sz="3200" dirty="0"/>
              <a:t>20 </a:t>
            </a:r>
            <a:r>
              <a:rPr lang="zh-CN" altLang="en-US" sz="3200" dirty="0"/>
              <a:t>次。乐乐的命中率约为 </a:t>
            </a:r>
            <a:r>
              <a:rPr lang="en-US" altLang="zh-CN" sz="3200" dirty="0"/>
              <a:t>25%</a:t>
            </a:r>
            <a:r>
              <a:rPr lang="zh-CN" altLang="en-US" sz="3200" dirty="0"/>
              <a:t>。乐乐投中了多少个球？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ECDE859-30CE-885E-12FC-49A6F1A6C493}"/>
              </a:ext>
            </a:extLst>
          </p:cNvPr>
          <p:cNvSpPr/>
          <p:nvPr/>
        </p:nvSpPr>
        <p:spPr>
          <a:xfrm>
            <a:off x="268247" y="1232401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E4552D2-DDDE-9453-66EA-4E0CF001ECE7}"/>
              </a:ext>
            </a:extLst>
          </p:cNvPr>
          <p:cNvSpPr txBox="1"/>
          <p:nvPr/>
        </p:nvSpPr>
        <p:spPr>
          <a:xfrm>
            <a:off x="6861110" y="3671840"/>
            <a:ext cx="2264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20×25%</a:t>
            </a:r>
            <a:endParaRPr lang="zh-CN" altLang="en-US" sz="36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55A40A-4AAF-CF11-B050-B18455BFE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168" y="3283346"/>
            <a:ext cx="1424804" cy="1392543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35CE11B0-9384-D228-8E13-FEE1A559595D}"/>
              </a:ext>
            </a:extLst>
          </p:cNvPr>
          <p:cNvSpPr/>
          <p:nvPr/>
        </p:nvSpPr>
        <p:spPr>
          <a:xfrm>
            <a:off x="2938507" y="3569318"/>
            <a:ext cx="2687852" cy="876583"/>
          </a:xfrm>
          <a:prstGeom prst="wedgeRoundRectCallout">
            <a:avLst>
              <a:gd name="adj1" fmla="val -65915"/>
              <a:gd name="adj2" fmla="val -1866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000" b="1" dirty="0">
                <a:solidFill>
                  <a:schemeClr val="tx1"/>
                </a:solidFill>
                <a:ea typeface="+mj-ea"/>
              </a:rPr>
              <a:t>怎么列式？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1B99C8C2-B01C-C450-D4E0-F9CC81C262C4}"/>
              </a:ext>
            </a:extLst>
          </p:cNvPr>
          <p:cNvSpPr/>
          <p:nvPr/>
        </p:nvSpPr>
        <p:spPr>
          <a:xfrm>
            <a:off x="6096000" y="4887510"/>
            <a:ext cx="3522422" cy="9744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自己算一算</a:t>
            </a:r>
          </a:p>
        </p:txBody>
      </p:sp>
    </p:spTree>
    <p:extLst>
      <p:ext uri="{BB962C8B-B14F-4D97-AF65-F5344CB8AC3E}">
        <p14:creationId xmlns:p14="http://schemas.microsoft.com/office/powerpoint/2010/main" val="3880399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91D2A85C-BACE-4BA5-F860-3A56FBE1D177}"/>
              </a:ext>
            </a:extLst>
          </p:cNvPr>
          <p:cNvSpPr txBox="1"/>
          <p:nvPr/>
        </p:nvSpPr>
        <p:spPr>
          <a:xfrm>
            <a:off x="408213" y="355134"/>
            <a:ext cx="22649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20×25%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DC7BA5D-648A-6366-6FF5-1CBB611ACD5F}"/>
              </a:ext>
            </a:extLst>
          </p:cNvPr>
          <p:cNvSpPr txBox="1"/>
          <p:nvPr/>
        </p:nvSpPr>
        <p:spPr>
          <a:xfrm>
            <a:off x="408213" y="1055791"/>
            <a:ext cx="6085892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方法一</a:t>
            </a:r>
            <a:r>
              <a:rPr lang="en-US" altLang="zh-CN" sz="2800" dirty="0"/>
              <a:t>:</a:t>
            </a:r>
            <a:r>
              <a:rPr lang="zh-CN" altLang="en-US" sz="2800" dirty="0"/>
              <a:t>先把百分数改写成分母是 </a:t>
            </a:r>
            <a:r>
              <a:rPr lang="en-US" altLang="zh-CN" sz="2800" dirty="0"/>
              <a:t>100</a:t>
            </a:r>
            <a:r>
              <a:rPr lang="zh-CN" altLang="en-US" sz="2800" dirty="0"/>
              <a:t> 的分数，再写成小数，直接计算。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0579A3F-C51F-9D3F-DDFA-7ECEB37C900B}"/>
              </a:ext>
            </a:extLst>
          </p:cNvPr>
          <p:cNvSpPr txBox="1"/>
          <p:nvPr/>
        </p:nvSpPr>
        <p:spPr>
          <a:xfrm>
            <a:off x="6846339" y="1055791"/>
            <a:ext cx="5106178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方法二</a:t>
            </a:r>
            <a:r>
              <a:rPr lang="en-US" altLang="zh-CN" sz="2800" dirty="0"/>
              <a:t>:</a:t>
            </a:r>
            <a:r>
              <a:rPr lang="zh-CN" altLang="en-US" sz="2800" dirty="0"/>
              <a:t>把百分数改写成分数，直接计算。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B731EB3-53A1-FAC1-74E6-DD1493B29136}"/>
              </a:ext>
            </a:extLst>
          </p:cNvPr>
          <p:cNvCxnSpPr>
            <a:cxnSpLocks/>
          </p:cNvCxnSpPr>
          <p:nvPr/>
        </p:nvCxnSpPr>
        <p:spPr>
          <a:xfrm>
            <a:off x="6596743" y="447869"/>
            <a:ext cx="0" cy="529978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7BDB8C1B-6E52-5C1B-A7B9-FEA91E9715BA}"/>
              </a:ext>
            </a:extLst>
          </p:cNvPr>
          <p:cNvSpPr txBox="1"/>
          <p:nvPr/>
        </p:nvSpPr>
        <p:spPr>
          <a:xfrm>
            <a:off x="1947762" y="2337445"/>
            <a:ext cx="22649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20×25%</a:t>
            </a:r>
            <a:endParaRPr lang="zh-CN" altLang="en-US" sz="3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B49C13B9-CF69-0E51-A32C-FB0405157CFB}"/>
                  </a:ext>
                </a:extLst>
              </p:cNvPr>
              <p:cNvSpPr txBox="1"/>
              <p:nvPr/>
            </p:nvSpPr>
            <p:spPr>
              <a:xfrm>
                <a:off x="1554184" y="3185148"/>
                <a:ext cx="2597940" cy="883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20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10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B49C13B9-CF69-0E51-A32C-FB0405157C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184" y="3185148"/>
                <a:ext cx="2597940" cy="8834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文本框 57">
            <a:extLst>
              <a:ext uri="{FF2B5EF4-FFF2-40B4-BE49-F238E27FC236}">
                <a16:creationId xmlns:a16="http://schemas.microsoft.com/office/drawing/2014/main" id="{4DEE476F-3BB4-F043-DBFF-7B801893D145}"/>
              </a:ext>
            </a:extLst>
          </p:cNvPr>
          <p:cNvSpPr txBox="1"/>
          <p:nvPr/>
        </p:nvSpPr>
        <p:spPr>
          <a:xfrm>
            <a:off x="1544853" y="4290229"/>
            <a:ext cx="303478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= 20×0.25</a:t>
            </a:r>
            <a:endParaRPr lang="zh-CN" altLang="en-US" sz="3400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8530B58C-7C1B-9327-DDBA-93502E4B40AE}"/>
              </a:ext>
            </a:extLst>
          </p:cNvPr>
          <p:cNvSpPr txBox="1"/>
          <p:nvPr/>
        </p:nvSpPr>
        <p:spPr>
          <a:xfrm>
            <a:off x="1544853" y="5137931"/>
            <a:ext cx="303478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= 5</a:t>
            </a:r>
            <a:r>
              <a:rPr lang="zh-CN" altLang="en-US" sz="3400" dirty="0"/>
              <a:t>（个）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B202B8B-6E0B-4DF4-A3D4-99061D5554BF}"/>
              </a:ext>
            </a:extLst>
          </p:cNvPr>
          <p:cNvSpPr txBox="1"/>
          <p:nvPr/>
        </p:nvSpPr>
        <p:spPr>
          <a:xfrm>
            <a:off x="7928685" y="2337445"/>
            <a:ext cx="22649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20×25%</a:t>
            </a:r>
            <a:endParaRPr lang="zh-CN" altLang="en-US" sz="3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817F8C1D-D6C6-8E53-CA35-94099A4EF01E}"/>
                  </a:ext>
                </a:extLst>
              </p:cNvPr>
              <p:cNvSpPr txBox="1"/>
              <p:nvPr/>
            </p:nvSpPr>
            <p:spPr>
              <a:xfrm>
                <a:off x="7535107" y="3063849"/>
                <a:ext cx="2597940" cy="883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20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10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817F8C1D-D6C6-8E53-CA35-94099A4EF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107" y="3063849"/>
                <a:ext cx="2597940" cy="8834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FF48986C-922E-5AF8-AA29-10F2224C3D61}"/>
                  </a:ext>
                </a:extLst>
              </p:cNvPr>
              <p:cNvSpPr txBox="1"/>
              <p:nvPr/>
            </p:nvSpPr>
            <p:spPr>
              <a:xfrm>
                <a:off x="7535107" y="4155531"/>
                <a:ext cx="2597940" cy="87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20</m:t>
                      </m:r>
                      <m:r>
                        <a:rPr lang="en-US" altLang="zh-CN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FF48986C-922E-5AF8-AA29-10F2224C3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107" y="4155531"/>
                <a:ext cx="2597940" cy="8729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文本框 64">
            <a:extLst>
              <a:ext uri="{FF2B5EF4-FFF2-40B4-BE49-F238E27FC236}">
                <a16:creationId xmlns:a16="http://schemas.microsoft.com/office/drawing/2014/main" id="{FE3D1244-F358-AA30-A26E-5CB3128EE786}"/>
              </a:ext>
            </a:extLst>
          </p:cNvPr>
          <p:cNvSpPr txBox="1"/>
          <p:nvPr/>
        </p:nvSpPr>
        <p:spPr>
          <a:xfrm>
            <a:off x="7581759" y="5137931"/>
            <a:ext cx="303478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= 5</a:t>
            </a:r>
            <a:r>
              <a:rPr lang="zh-CN" altLang="en-US" sz="3400" dirty="0"/>
              <a:t>（个）</a:t>
            </a: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5820B88-361A-FF3E-290C-19A2E28E487E}"/>
              </a:ext>
            </a:extLst>
          </p:cNvPr>
          <p:cNvGrpSpPr/>
          <p:nvPr/>
        </p:nvGrpSpPr>
        <p:grpSpPr>
          <a:xfrm>
            <a:off x="3704253" y="2659224"/>
            <a:ext cx="2319488" cy="1922107"/>
            <a:chOff x="3704253" y="2659224"/>
            <a:chExt cx="2319488" cy="1922107"/>
          </a:xfrm>
        </p:grpSpPr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A89DE74D-1A45-44D6-2A99-F664348C1EE8}"/>
                </a:ext>
              </a:extLst>
            </p:cNvPr>
            <p:cNvSpPr/>
            <p:nvPr/>
          </p:nvSpPr>
          <p:spPr>
            <a:xfrm>
              <a:off x="3704253" y="2659224"/>
              <a:ext cx="367700" cy="1922107"/>
            </a:xfrm>
            <a:custGeom>
              <a:avLst/>
              <a:gdLst>
                <a:gd name="csX0" fmla="*/ 158620 w 367700"/>
                <a:gd name="csY0" fmla="*/ 0 h 1922107"/>
                <a:gd name="csX1" fmla="*/ 363894 w 367700"/>
                <a:gd name="csY1" fmla="*/ 914400 h 1922107"/>
                <a:gd name="csX2" fmla="*/ 0 w 367700"/>
                <a:gd name="csY2" fmla="*/ 1922107 h 1922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7700" h="1922107">
                  <a:moveTo>
                    <a:pt x="158620" y="0"/>
                  </a:moveTo>
                  <a:cubicBezTo>
                    <a:pt x="274475" y="297024"/>
                    <a:pt x="390331" y="594049"/>
                    <a:pt x="363894" y="914400"/>
                  </a:cubicBezTo>
                  <a:cubicBezTo>
                    <a:pt x="337457" y="1234751"/>
                    <a:pt x="168728" y="1578429"/>
                    <a:pt x="0" y="1922107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EB4F3AE-F2A2-C6C8-EDAA-9851ED7C93D4}"/>
                </a:ext>
              </a:extLst>
            </p:cNvPr>
            <p:cNvSpPr txBox="1"/>
            <p:nvPr/>
          </p:nvSpPr>
          <p:spPr>
            <a:xfrm>
              <a:off x="4030761" y="2942898"/>
              <a:ext cx="1992980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/>
                <a:t>小数点向左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dirty="0"/>
                <a:t>移动两位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799CA78E-DFCB-1F01-79BD-546926DA7E10}"/>
              </a:ext>
            </a:extLst>
          </p:cNvPr>
          <p:cNvGrpSpPr/>
          <p:nvPr/>
        </p:nvGrpSpPr>
        <p:grpSpPr>
          <a:xfrm>
            <a:off x="9731832" y="2538440"/>
            <a:ext cx="2376725" cy="1056784"/>
            <a:chOff x="9731832" y="2538440"/>
            <a:chExt cx="2376725" cy="1056784"/>
          </a:xfrm>
        </p:grpSpPr>
        <p:sp>
          <p:nvSpPr>
            <p:cNvPr id="69" name="任意多边形: 形状 68">
              <a:extLst>
                <a:ext uri="{FF2B5EF4-FFF2-40B4-BE49-F238E27FC236}">
                  <a16:creationId xmlns:a16="http://schemas.microsoft.com/office/drawing/2014/main" id="{78F14B7E-7D80-F790-0EBF-1A88A6CF4732}"/>
                </a:ext>
              </a:extLst>
            </p:cNvPr>
            <p:cNvSpPr/>
            <p:nvPr/>
          </p:nvSpPr>
          <p:spPr>
            <a:xfrm>
              <a:off x="9731832" y="2659224"/>
              <a:ext cx="180000" cy="936000"/>
            </a:xfrm>
            <a:custGeom>
              <a:avLst/>
              <a:gdLst>
                <a:gd name="csX0" fmla="*/ 158620 w 367700"/>
                <a:gd name="csY0" fmla="*/ 0 h 1922107"/>
                <a:gd name="csX1" fmla="*/ 363894 w 367700"/>
                <a:gd name="csY1" fmla="*/ 914400 h 1922107"/>
                <a:gd name="csX2" fmla="*/ 0 w 367700"/>
                <a:gd name="csY2" fmla="*/ 1922107 h 1922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7700" h="1922107">
                  <a:moveTo>
                    <a:pt x="158620" y="0"/>
                  </a:moveTo>
                  <a:cubicBezTo>
                    <a:pt x="274475" y="297024"/>
                    <a:pt x="390331" y="594049"/>
                    <a:pt x="363894" y="914400"/>
                  </a:cubicBezTo>
                  <a:cubicBezTo>
                    <a:pt x="337457" y="1234751"/>
                    <a:pt x="168728" y="1578429"/>
                    <a:pt x="0" y="1922107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459973C7-E34E-2BD9-80EF-F5562A329314}"/>
                </a:ext>
              </a:extLst>
            </p:cNvPr>
            <p:cNvSpPr txBox="1"/>
            <p:nvPr/>
          </p:nvSpPr>
          <p:spPr>
            <a:xfrm>
              <a:off x="9772440" y="2538440"/>
              <a:ext cx="2336117" cy="9363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400" dirty="0"/>
                <a:t>改写成分母是</a:t>
              </a:r>
            </a:p>
            <a:p>
              <a:r>
                <a:rPr lang="en-US" altLang="zh-CN" sz="2400" dirty="0"/>
                <a:t>100 </a:t>
              </a:r>
              <a:r>
                <a:rPr lang="zh-CN" altLang="en-US" sz="2400" dirty="0"/>
                <a:t>的分数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0AAB6B42-8994-DF01-0AD6-67D274731E32}"/>
              </a:ext>
            </a:extLst>
          </p:cNvPr>
          <p:cNvGrpSpPr/>
          <p:nvPr/>
        </p:nvGrpSpPr>
        <p:grpSpPr>
          <a:xfrm>
            <a:off x="9377265" y="3694922"/>
            <a:ext cx="1339583" cy="961054"/>
            <a:chOff x="9377265" y="3694922"/>
            <a:chExt cx="1339583" cy="961054"/>
          </a:xfrm>
        </p:grpSpPr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9F8E7141-5493-D2DB-0BAD-D6DBFA28D61E}"/>
                </a:ext>
              </a:extLst>
            </p:cNvPr>
            <p:cNvSpPr txBox="1"/>
            <p:nvPr/>
          </p:nvSpPr>
          <p:spPr>
            <a:xfrm>
              <a:off x="9632482" y="3863386"/>
              <a:ext cx="1084366" cy="5642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约分</a:t>
              </a:r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6323FF7B-8962-3BE1-23F3-8FF3D76B5C1F}"/>
                </a:ext>
              </a:extLst>
            </p:cNvPr>
            <p:cNvSpPr/>
            <p:nvPr/>
          </p:nvSpPr>
          <p:spPr>
            <a:xfrm>
              <a:off x="9377265" y="3694922"/>
              <a:ext cx="373225" cy="961054"/>
            </a:xfrm>
            <a:custGeom>
              <a:avLst/>
              <a:gdLst>
                <a:gd name="csX0" fmla="*/ 373225 w 373225"/>
                <a:gd name="csY0" fmla="*/ 0 h 961054"/>
                <a:gd name="csX1" fmla="*/ 270588 w 373225"/>
                <a:gd name="csY1" fmla="*/ 513184 h 961054"/>
                <a:gd name="csX2" fmla="*/ 0 w 373225"/>
                <a:gd name="csY2" fmla="*/ 961054 h 961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3225" h="961054">
                  <a:moveTo>
                    <a:pt x="373225" y="0"/>
                  </a:moveTo>
                  <a:cubicBezTo>
                    <a:pt x="353008" y="176504"/>
                    <a:pt x="332792" y="353008"/>
                    <a:pt x="270588" y="513184"/>
                  </a:cubicBezTo>
                  <a:cubicBezTo>
                    <a:pt x="208384" y="673360"/>
                    <a:pt x="104192" y="817207"/>
                    <a:pt x="0" y="961054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文本框 78">
            <a:extLst>
              <a:ext uri="{FF2B5EF4-FFF2-40B4-BE49-F238E27FC236}">
                <a16:creationId xmlns:a16="http://schemas.microsoft.com/office/drawing/2014/main" id="{4351C722-8F06-2591-D573-C0DABF228412}"/>
              </a:ext>
            </a:extLst>
          </p:cNvPr>
          <p:cNvSpPr txBox="1"/>
          <p:nvPr/>
        </p:nvSpPr>
        <p:spPr>
          <a:xfrm>
            <a:off x="3294343" y="5910985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答：乐乐投中了 </a:t>
            </a:r>
            <a:r>
              <a:rPr lang="en-US" altLang="zh-CN" dirty="0"/>
              <a:t>5 </a:t>
            </a:r>
            <a:r>
              <a:rPr lang="zh-CN" altLang="en-US" dirty="0"/>
              <a:t>个球。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56" grpId="0"/>
      <p:bldP spid="57" grpId="0"/>
      <p:bldP spid="58" grpId="0"/>
      <p:bldP spid="59" grpId="0"/>
      <p:bldP spid="61" grpId="0"/>
      <p:bldP spid="62" grpId="0"/>
      <p:bldP spid="63" grpId="0"/>
      <p:bldP spid="65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F840A40-D5BC-DDCD-8FB1-91B6C88D33C7}"/>
              </a:ext>
            </a:extLst>
          </p:cNvPr>
          <p:cNvSpPr txBox="1"/>
          <p:nvPr/>
        </p:nvSpPr>
        <p:spPr>
          <a:xfrm>
            <a:off x="711237" y="1276251"/>
            <a:ext cx="109800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如果乐乐再参加一次，还会投中 </a:t>
            </a:r>
            <a:r>
              <a:rPr lang="en-US" altLang="zh-CN" sz="3600" dirty="0"/>
              <a:t>5 </a:t>
            </a:r>
            <a:r>
              <a:rPr lang="zh-CN" altLang="en-US" sz="3600" dirty="0"/>
              <a:t>个球吗？为什么？</a:t>
            </a:r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A8D6FB99-EB4E-B025-8415-001EEE97101E}"/>
              </a:ext>
            </a:extLst>
          </p:cNvPr>
          <p:cNvSpPr/>
          <p:nvPr/>
        </p:nvSpPr>
        <p:spPr>
          <a:xfrm>
            <a:off x="711237" y="447870"/>
            <a:ext cx="2177143" cy="735073"/>
          </a:xfrm>
          <a:prstGeom prst="homePlat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想一想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9FD55A-4879-4BA6-D5CF-F36CDC7DA77E}"/>
              </a:ext>
            </a:extLst>
          </p:cNvPr>
          <p:cNvSpPr txBox="1"/>
          <p:nvPr/>
        </p:nvSpPr>
        <p:spPr>
          <a:xfrm>
            <a:off x="2582248" y="2663672"/>
            <a:ext cx="746682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不一定，因为投篮命中是可能事件。</a:t>
            </a:r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779C1D8-8390-3F17-17C6-5263512D901D}"/>
              </a:ext>
            </a:extLst>
          </p:cNvPr>
          <p:cNvSpPr txBox="1"/>
          <p:nvPr/>
        </p:nvSpPr>
        <p:spPr>
          <a:xfrm>
            <a:off x="981827" y="1290329"/>
            <a:ext cx="861937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讨论：百分数如何转化成小数和分数？</a:t>
            </a:r>
          </a:p>
        </p:txBody>
      </p:sp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503852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7A1682E-07DB-04A9-23A1-DE9EDE549EC3}"/>
              </a:ext>
            </a:extLst>
          </p:cNvPr>
          <p:cNvSpPr txBox="1"/>
          <p:nvPr/>
        </p:nvSpPr>
        <p:spPr>
          <a:xfrm>
            <a:off x="10104528" y="2597397"/>
            <a:ext cx="1344125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小数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2FD05F8-79F0-9DB0-A745-B68307647688}"/>
              </a:ext>
            </a:extLst>
          </p:cNvPr>
          <p:cNvSpPr txBox="1"/>
          <p:nvPr/>
        </p:nvSpPr>
        <p:spPr>
          <a:xfrm>
            <a:off x="876569" y="2597397"/>
            <a:ext cx="1875967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百分数</a:t>
            </a: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0CD936A5-E719-E529-2770-DDAFA43A014D}"/>
              </a:ext>
            </a:extLst>
          </p:cNvPr>
          <p:cNvCxnSpPr>
            <a:cxnSpLocks/>
          </p:cNvCxnSpPr>
          <p:nvPr/>
        </p:nvCxnSpPr>
        <p:spPr>
          <a:xfrm>
            <a:off x="2755242" y="2919887"/>
            <a:ext cx="7321820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8F9136CD-354A-0657-010C-E8E840CF0129}"/>
              </a:ext>
            </a:extLst>
          </p:cNvPr>
          <p:cNvSpPr txBox="1"/>
          <p:nvPr/>
        </p:nvSpPr>
        <p:spPr>
          <a:xfrm>
            <a:off x="10123187" y="4519507"/>
            <a:ext cx="1344125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分数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C214AE2-643F-B2FC-A225-22C0B529C262}"/>
              </a:ext>
            </a:extLst>
          </p:cNvPr>
          <p:cNvSpPr txBox="1"/>
          <p:nvPr/>
        </p:nvSpPr>
        <p:spPr>
          <a:xfrm>
            <a:off x="867245" y="4482183"/>
            <a:ext cx="1875967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百分数</a:t>
            </a:r>
          </a:p>
        </p:txBody>
      </p: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1730B663-8413-80F2-0EED-B6CB3F3A161A}"/>
              </a:ext>
            </a:extLst>
          </p:cNvPr>
          <p:cNvCxnSpPr>
            <a:cxnSpLocks/>
          </p:cNvCxnSpPr>
          <p:nvPr/>
        </p:nvCxnSpPr>
        <p:spPr>
          <a:xfrm>
            <a:off x="2755242" y="4841997"/>
            <a:ext cx="7321820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0D903AF0-FC55-2485-F114-E43037D0C972}"/>
              </a:ext>
            </a:extLst>
          </p:cNvPr>
          <p:cNvSpPr txBox="1"/>
          <p:nvPr/>
        </p:nvSpPr>
        <p:spPr>
          <a:xfrm>
            <a:off x="3237726" y="2961798"/>
            <a:ext cx="6559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  <a:latin typeface="+mn-lt"/>
              </a:rPr>
              <a:t>只要小数点向左移动两位，去掉百分号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41A4261-1121-C7DD-7E77-471D9CB34E79}"/>
              </a:ext>
            </a:extLst>
          </p:cNvPr>
          <p:cNvSpPr txBox="1"/>
          <p:nvPr/>
        </p:nvSpPr>
        <p:spPr>
          <a:xfrm>
            <a:off x="5218467" y="2378293"/>
            <a:ext cx="259794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90000"/>
              </a:lnSpc>
            </a:pPr>
            <a:r>
              <a:rPr lang="en-US" altLang="zh-CN" sz="3000" dirty="0"/>
              <a:t>25% = 0.25</a:t>
            </a:r>
            <a:endParaRPr lang="zh-CN" altLang="en-US" sz="3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AE63851-A89E-AF38-9A4B-7DEA52D783B9}"/>
                  </a:ext>
                </a:extLst>
              </p:cNvPr>
              <p:cNvSpPr txBox="1"/>
              <p:nvPr/>
            </p:nvSpPr>
            <p:spPr>
              <a:xfrm>
                <a:off x="4854572" y="3889847"/>
                <a:ext cx="3459002" cy="908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25%=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10</m:t>
                          </m:r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AE63851-A89E-AF38-9A4B-7DEA52D78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4572" y="3889847"/>
                <a:ext cx="3459002" cy="908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文本框 59">
            <a:extLst>
              <a:ext uri="{FF2B5EF4-FFF2-40B4-BE49-F238E27FC236}">
                <a16:creationId xmlns:a16="http://schemas.microsoft.com/office/drawing/2014/main" id="{A29FF275-7149-DA48-0563-3B348C555A6E}"/>
              </a:ext>
            </a:extLst>
          </p:cNvPr>
          <p:cNvSpPr txBox="1"/>
          <p:nvPr/>
        </p:nvSpPr>
        <p:spPr>
          <a:xfrm>
            <a:off x="3275050" y="4878609"/>
            <a:ext cx="63168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0070C0"/>
                </a:solidFill>
                <a:latin typeface="+mn-lt"/>
              </a:rPr>
              <a:t>只要把百分数化成分母是 </a:t>
            </a:r>
            <a:r>
              <a:rPr lang="en-US" altLang="zh-CN" dirty="0">
                <a:solidFill>
                  <a:srgbClr val="0070C0"/>
                </a:solidFill>
                <a:latin typeface="+mn-lt"/>
              </a:rPr>
              <a:t>100 </a:t>
            </a:r>
            <a:r>
              <a:rPr lang="zh-CN" altLang="en-US" dirty="0">
                <a:solidFill>
                  <a:srgbClr val="0070C0"/>
                </a:solidFill>
                <a:latin typeface="+mn-lt"/>
              </a:rPr>
              <a:t>的分数，再化简即可。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B61B74D3-6566-723E-88F2-AE2929642054}"/>
              </a:ext>
            </a:extLst>
          </p:cNvPr>
          <p:cNvSpPr/>
          <p:nvPr/>
        </p:nvSpPr>
        <p:spPr>
          <a:xfrm>
            <a:off x="711237" y="503852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  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437A17-070A-AB67-9782-5EC941B13847}"/>
              </a:ext>
            </a:extLst>
          </p:cNvPr>
          <p:cNvSpPr txBox="1"/>
          <p:nvPr/>
        </p:nvSpPr>
        <p:spPr>
          <a:xfrm>
            <a:off x="1024037" y="1435655"/>
            <a:ext cx="10807180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把百分数化成小数，移动小数点时，如果位数不够，怎么办？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4E347F-F1CE-FCAE-5E8A-C7B011CAF459}"/>
              </a:ext>
            </a:extLst>
          </p:cNvPr>
          <p:cNvSpPr txBox="1"/>
          <p:nvPr/>
        </p:nvSpPr>
        <p:spPr>
          <a:xfrm>
            <a:off x="4777265" y="4552083"/>
            <a:ext cx="231399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dirty="0">
                <a:solidFill>
                  <a:srgbClr val="FF0000"/>
                </a:solidFill>
                <a:ea typeface="+mj-ea"/>
              </a:rPr>
              <a:t>用 </a:t>
            </a:r>
            <a:r>
              <a:rPr lang="en-US" altLang="zh-CN" dirty="0">
                <a:solidFill>
                  <a:srgbClr val="FF0000"/>
                </a:solidFill>
                <a:ea typeface="+mj-ea"/>
              </a:rPr>
              <a:t>0 </a:t>
            </a:r>
            <a:r>
              <a:rPr lang="zh-CN" altLang="en-US" dirty="0">
                <a:solidFill>
                  <a:srgbClr val="FF0000"/>
                </a:solidFill>
                <a:ea typeface="+mj-ea"/>
              </a:rPr>
              <a:t>补足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2F74AD-8CD9-A257-9F44-CE3FF8FB20E6}"/>
              </a:ext>
            </a:extLst>
          </p:cNvPr>
          <p:cNvSpPr txBox="1"/>
          <p:nvPr/>
        </p:nvSpPr>
        <p:spPr>
          <a:xfrm>
            <a:off x="1163985" y="3356836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5%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893204-054D-2AFF-44A1-B2106819CE99}"/>
              </a:ext>
            </a:extLst>
          </p:cNvPr>
          <p:cNvSpPr txBox="1"/>
          <p:nvPr/>
        </p:nvSpPr>
        <p:spPr>
          <a:xfrm>
            <a:off x="4481018" y="3356836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0.5%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A988DE-EB41-A36C-D0E0-CF6C5D3F4B2A}"/>
              </a:ext>
            </a:extLst>
          </p:cNvPr>
          <p:cNvSpPr txBox="1"/>
          <p:nvPr/>
        </p:nvSpPr>
        <p:spPr>
          <a:xfrm>
            <a:off x="7798051" y="3356836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0.05%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15BF47-0DFD-85A6-7189-CF28AAB8300D}"/>
              </a:ext>
            </a:extLst>
          </p:cNvPr>
          <p:cNvSpPr txBox="1"/>
          <p:nvPr/>
        </p:nvSpPr>
        <p:spPr>
          <a:xfrm>
            <a:off x="1882444" y="3356836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= 0.05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2EE54B5-3D0A-39A9-471F-C31DA86E0F13}"/>
              </a:ext>
            </a:extLst>
          </p:cNvPr>
          <p:cNvSpPr txBox="1"/>
          <p:nvPr/>
        </p:nvSpPr>
        <p:spPr>
          <a:xfrm>
            <a:off x="5530713" y="3356836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= 0.005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A7105E3-DDF3-09EE-457C-4FBF60F90512}"/>
              </a:ext>
            </a:extLst>
          </p:cNvPr>
          <p:cNvSpPr txBox="1"/>
          <p:nvPr/>
        </p:nvSpPr>
        <p:spPr>
          <a:xfrm>
            <a:off x="9076346" y="3356836"/>
            <a:ext cx="195166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= 0.0005</a:t>
            </a:r>
          </a:p>
        </p:txBody>
      </p:sp>
    </p:spTree>
    <p:extLst>
      <p:ext uri="{BB962C8B-B14F-4D97-AF65-F5344CB8AC3E}">
        <p14:creationId xmlns:p14="http://schemas.microsoft.com/office/powerpoint/2010/main" val="21355940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57494" y="1272449"/>
            <a:ext cx="11329705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1. </a:t>
            </a:r>
            <a:r>
              <a:rPr lang="zh-CN" altLang="en-US" dirty="0"/>
              <a:t>把下面的小数和分数改写成百分数，百分数改写成小数 </a:t>
            </a:r>
            <a:endParaRPr lang="en-US" altLang="zh-CN" dirty="0"/>
          </a:p>
          <a:p>
            <a:r>
              <a:rPr lang="zh-CN" altLang="en-US" dirty="0"/>
              <a:t>    和分数。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741FBE9-2387-1C84-B6DF-624942C57D09}"/>
              </a:ext>
            </a:extLst>
          </p:cNvPr>
          <p:cNvSpPr txBox="1"/>
          <p:nvPr/>
        </p:nvSpPr>
        <p:spPr>
          <a:xfrm>
            <a:off x="1108001" y="2890303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0.08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BABCF71-2217-A862-362D-3B5986D00E24}"/>
              </a:ext>
            </a:extLst>
          </p:cNvPr>
          <p:cNvSpPr txBox="1"/>
          <p:nvPr/>
        </p:nvSpPr>
        <p:spPr>
          <a:xfrm>
            <a:off x="2964791" y="2890303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0.125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39E5079-8F56-C5DA-A15E-E83C3F0E6EA8}"/>
                  </a:ext>
                </a:extLst>
              </p:cNvPr>
              <p:cNvSpPr txBox="1"/>
              <p:nvPr/>
            </p:nvSpPr>
            <p:spPr>
              <a:xfrm>
                <a:off x="4952210" y="2689318"/>
                <a:ext cx="71146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altLang="zh-CN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39E5079-8F56-C5DA-A15E-E83C3F0E6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210" y="2689318"/>
                <a:ext cx="711469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DA299B9-1C69-6641-B745-5EB26E1F5EB5}"/>
                  </a:ext>
                </a:extLst>
              </p:cNvPr>
              <p:cNvSpPr txBox="1"/>
              <p:nvPr/>
            </p:nvSpPr>
            <p:spPr>
              <a:xfrm>
                <a:off x="6118538" y="2689318"/>
                <a:ext cx="71146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altLang="zh-CN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DA299B9-1C69-6641-B745-5EB26E1F5E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8538" y="2689318"/>
                <a:ext cx="711469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EB423D8A-E263-42D6-88E9-01F3D1C85502}"/>
              </a:ext>
            </a:extLst>
          </p:cNvPr>
          <p:cNvSpPr txBox="1"/>
          <p:nvPr/>
        </p:nvSpPr>
        <p:spPr>
          <a:xfrm>
            <a:off x="7396833" y="2890303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37.5%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FDBEE44-CAD2-B779-BF59-8FB21DADF175}"/>
              </a:ext>
            </a:extLst>
          </p:cNvPr>
          <p:cNvSpPr txBox="1"/>
          <p:nvPr/>
        </p:nvSpPr>
        <p:spPr>
          <a:xfrm>
            <a:off x="9412246" y="2890303"/>
            <a:ext cx="15978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0.85%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2AD2BFF-3762-2692-5963-55ADD5F48018}"/>
              </a:ext>
            </a:extLst>
          </p:cNvPr>
          <p:cNvSpPr txBox="1"/>
          <p:nvPr/>
        </p:nvSpPr>
        <p:spPr>
          <a:xfrm>
            <a:off x="1005363" y="4168595"/>
            <a:ext cx="230700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0.08 = 8%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6A97F9B-2A6A-1994-0CA0-0B7E5DEFB49B}"/>
              </a:ext>
            </a:extLst>
          </p:cNvPr>
          <p:cNvSpPr txBox="1"/>
          <p:nvPr/>
        </p:nvSpPr>
        <p:spPr>
          <a:xfrm>
            <a:off x="3571277" y="4168595"/>
            <a:ext cx="289483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0.125 = 12.5%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05473CA-2A9E-BDBE-0C8B-BE58A86C3D3D}"/>
                  </a:ext>
                </a:extLst>
              </p:cNvPr>
              <p:cNvSpPr txBox="1"/>
              <p:nvPr/>
            </p:nvSpPr>
            <p:spPr>
              <a:xfrm>
                <a:off x="7406154" y="3967610"/>
                <a:ext cx="2167047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a:rPr lang="zh-CN" alt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m:rPr>
                          <m:nor/>
                        </m:rPr>
                        <a:rPr lang="en-US" altLang="zh-CN" sz="3200" dirty="0">
                          <a:solidFill>
                            <a:srgbClr val="FF0000"/>
                          </a:solidFill>
                        </a:rPr>
                        <m:t>66.7%</m:t>
                      </m:r>
                    </m:oMath>
                  </m:oMathPara>
                </a14:m>
                <a:endParaRPr lang="en-US" altLang="zh-CN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05473CA-2A9E-BDBE-0C8B-BE58A86C3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154" y="3967610"/>
                <a:ext cx="216704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78A749A-BDD1-0640-3971-11F7A3ED06AB}"/>
                  </a:ext>
                </a:extLst>
              </p:cNvPr>
              <p:cNvSpPr txBox="1"/>
              <p:nvPr/>
            </p:nvSpPr>
            <p:spPr>
              <a:xfrm>
                <a:off x="921383" y="5247761"/>
                <a:ext cx="2400312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zh-CN" altLang="en-US" sz="3200" i="0">
                          <a:solidFill>
                            <a:srgbClr val="FF0000"/>
                          </a:solidFill>
                          <a:latin typeface="+mj-lt"/>
                        </a:rPr>
                        <m:t>≈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3200" dirty="0">
                          <a:solidFill>
                            <a:srgbClr val="FF0000"/>
                          </a:solidFill>
                        </a:rPr>
                        <m:t>6</m:t>
                      </m:r>
                      <m:r>
                        <m:rPr>
                          <m:nor/>
                        </m:rPr>
                        <a:rPr lang="en-US" altLang="zh-CN" sz="3200" b="1" i="0" dirty="0" smtClean="0">
                          <a:solidFill>
                            <a:srgbClr val="FF0000"/>
                          </a:solidFill>
                        </a:rPr>
                        <m:t>.</m:t>
                      </m:r>
                      <m:r>
                        <m:rPr>
                          <m:nor/>
                        </m:rPr>
                        <a:rPr lang="en-US" altLang="zh-CN" sz="3200" dirty="0">
                          <a:solidFill>
                            <a:srgbClr val="FF0000"/>
                          </a:solidFill>
                        </a:rPr>
                        <m:t>7%</m:t>
                      </m:r>
                    </m:oMath>
                  </m:oMathPara>
                </a14:m>
                <a:endParaRPr lang="en-US" altLang="zh-CN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78A749A-BDD1-0640-3971-11F7A3ED0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383" y="5247761"/>
                <a:ext cx="2400312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794E211-E4A6-7D9C-D683-77972CC65511}"/>
                  </a:ext>
                </a:extLst>
              </p:cNvPr>
              <p:cNvSpPr txBox="1"/>
              <p:nvPr/>
            </p:nvSpPr>
            <p:spPr>
              <a:xfrm>
                <a:off x="3421986" y="5317267"/>
                <a:ext cx="3762581" cy="931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37.5% = 0.375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8</m:t>
                        </m:r>
                      </m:den>
                    </m:f>
                  </m:oMath>
                </a14:m>
                <a:endParaRPr lang="en-US" altLang="zh-CN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794E211-E4A6-7D9C-D683-77972CC65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986" y="5317267"/>
                <a:ext cx="3762581" cy="931152"/>
              </a:xfrm>
              <a:prstGeom prst="rect">
                <a:avLst/>
              </a:prstGeom>
              <a:blipFill>
                <a:blip r:embed="rId6"/>
                <a:stretch>
                  <a:fillRect l="-4531" b="-91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09457F7-ABB1-8FF1-4F97-AE276B7D95B3}"/>
                  </a:ext>
                </a:extLst>
              </p:cNvPr>
              <p:cNvSpPr txBox="1"/>
              <p:nvPr/>
            </p:nvSpPr>
            <p:spPr>
              <a:xfrm>
                <a:off x="7406156" y="5332399"/>
                <a:ext cx="4518364" cy="931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dirty="0">
                    <a:solidFill>
                      <a:srgbClr val="FF0000"/>
                    </a:solidFill>
                  </a:rPr>
                  <a:t>0.85% = 0.0085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17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2000</m:t>
                        </m:r>
                      </m:den>
                    </m:f>
                  </m:oMath>
                </a14:m>
                <a:endParaRPr lang="en-US" altLang="zh-CN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D09457F7-ABB1-8FF1-4F97-AE276B7D9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156" y="5332399"/>
                <a:ext cx="4518364" cy="931152"/>
              </a:xfrm>
              <a:prstGeom prst="rect">
                <a:avLst/>
              </a:prstGeom>
              <a:blipFill>
                <a:blip r:embed="rId7"/>
                <a:stretch>
                  <a:fillRect l="-3779"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566825" y="796145"/>
            <a:ext cx="10508613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六年级有学生 </a:t>
            </a:r>
            <a:r>
              <a:rPr lang="en-US" altLang="zh-CN" dirty="0"/>
              <a:t>160 </a:t>
            </a:r>
            <a:r>
              <a:rPr lang="zh-CN" altLang="en-US" dirty="0"/>
              <a:t>人，已达到国家体育锻炼标准的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有 </a:t>
            </a:r>
            <a:r>
              <a:rPr lang="en-US" altLang="zh-CN" dirty="0"/>
              <a:t>152  </a:t>
            </a:r>
            <a:r>
              <a:rPr lang="zh-CN" altLang="en-US" dirty="0"/>
              <a:t>人。六年级学生的体育达标率是多少？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8652689-FDF2-368E-9141-014895D5CE20}"/>
              </a:ext>
            </a:extLst>
          </p:cNvPr>
          <p:cNvSpPr txBox="1"/>
          <p:nvPr/>
        </p:nvSpPr>
        <p:spPr>
          <a:xfrm>
            <a:off x="985577" y="37960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E6BBEF6-CD72-A780-F032-B2A5B98227E6}"/>
              </a:ext>
            </a:extLst>
          </p:cNvPr>
          <p:cNvGrpSpPr/>
          <p:nvPr/>
        </p:nvGrpSpPr>
        <p:grpSpPr>
          <a:xfrm>
            <a:off x="1004239" y="2279353"/>
            <a:ext cx="8739300" cy="1158978"/>
            <a:chOff x="985577" y="1985162"/>
            <a:chExt cx="8739300" cy="115897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E012FC8-40CC-3211-9747-CC42A7DC1FD1}"/>
                </a:ext>
              </a:extLst>
            </p:cNvPr>
            <p:cNvSpPr txBox="1"/>
            <p:nvPr/>
          </p:nvSpPr>
          <p:spPr>
            <a:xfrm>
              <a:off x="985577" y="2315645"/>
              <a:ext cx="873930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000" dirty="0">
                  <a:solidFill>
                    <a:srgbClr val="0070C0"/>
                  </a:solidFill>
                  <a:latin typeface="+mn-lt"/>
                </a:rPr>
                <a:t>方法提示：达标率 </a:t>
              </a:r>
              <a:r>
                <a:rPr lang="en-US" altLang="zh-CN" sz="3000" dirty="0">
                  <a:solidFill>
                    <a:srgbClr val="0070C0"/>
                  </a:solidFill>
                  <a:latin typeface="+mn-lt"/>
                </a:rPr>
                <a:t>=                       ×100%</a:t>
              </a:r>
              <a:endParaRPr lang="zh-CN" altLang="en-US" sz="3000" dirty="0">
                <a:solidFill>
                  <a:srgbClr val="0070C0"/>
                </a:solidFill>
                <a:latin typeface="+mn-lt"/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86CBDAA-F484-DF90-00AC-3DCE6A4D9BB5}"/>
                </a:ext>
              </a:extLst>
            </p:cNvPr>
            <p:cNvGrpSpPr/>
            <p:nvPr/>
          </p:nvGrpSpPr>
          <p:grpSpPr>
            <a:xfrm>
              <a:off x="4409910" y="1985162"/>
              <a:ext cx="2364114" cy="1158978"/>
              <a:chOff x="2254538" y="3632486"/>
              <a:chExt cx="2364114" cy="1158978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3FF1CB10-2A9B-CB60-D2D6-479D45011B64}"/>
                  </a:ext>
                </a:extLst>
              </p:cNvPr>
              <p:cNvSpPr txBox="1"/>
              <p:nvPr/>
            </p:nvSpPr>
            <p:spPr>
              <a:xfrm>
                <a:off x="2520461" y="3632486"/>
                <a:ext cx="185093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sz="3000" dirty="0">
                    <a:solidFill>
                      <a:srgbClr val="0070C0"/>
                    </a:solidFill>
                    <a:latin typeface="+mn-lt"/>
                  </a:rPr>
                  <a:t>达标人数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E2DDE02-9E99-D353-1FAE-62BB16AF0145}"/>
                  </a:ext>
                </a:extLst>
              </p:cNvPr>
              <p:cNvSpPr txBox="1"/>
              <p:nvPr/>
            </p:nvSpPr>
            <p:spPr>
              <a:xfrm>
                <a:off x="2254538" y="4237466"/>
                <a:ext cx="2364114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sz="3000" dirty="0">
                    <a:solidFill>
                      <a:srgbClr val="0070C0"/>
                    </a:solidFill>
                    <a:latin typeface="+mn-lt"/>
                  </a:rPr>
                  <a:t>学生总人数</a:t>
                </a: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5F2AE60D-0751-D845-C901-FE359BCA1003}"/>
                  </a:ext>
                </a:extLst>
              </p:cNvPr>
              <p:cNvCxnSpPr/>
              <p:nvPr/>
            </p:nvCxnSpPr>
            <p:spPr>
              <a:xfrm>
                <a:off x="2400898" y="4218804"/>
                <a:ext cx="1980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F868455F-7355-4697-BFAE-6028D839E71A}"/>
              </a:ext>
            </a:extLst>
          </p:cNvPr>
          <p:cNvSpPr txBox="1"/>
          <p:nvPr/>
        </p:nvSpPr>
        <p:spPr>
          <a:xfrm>
            <a:off x="1057285" y="3916577"/>
            <a:ext cx="89655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/>
              <a:t>152</a:t>
            </a:r>
            <a:r>
              <a:rPr lang="zh-CN" altLang="en-US" sz="3600" dirty="0"/>
              <a:t> </a:t>
            </a:r>
            <a:r>
              <a:rPr lang="en-US" altLang="zh-CN" sz="3600" dirty="0"/>
              <a:t>÷160</a:t>
            </a:r>
            <a:r>
              <a:rPr lang="zh-CN" altLang="en-US" sz="3600" dirty="0"/>
              <a:t> </a:t>
            </a:r>
            <a:r>
              <a:rPr lang="en-US" altLang="zh-CN" sz="3600" dirty="0"/>
              <a:t>×100</a:t>
            </a:r>
            <a:r>
              <a:rPr lang="zh-CN" altLang="en-US" sz="3600" dirty="0"/>
              <a:t>％ ≈ </a:t>
            </a:r>
            <a:r>
              <a:rPr lang="en-US" altLang="zh-CN" sz="3600" dirty="0"/>
              <a:t>95</a:t>
            </a:r>
            <a:r>
              <a:rPr lang="zh-CN" altLang="en-US" sz="3600" dirty="0"/>
              <a:t>％</a:t>
            </a: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F817171-C08D-5318-A850-CD4FA8EF2350}"/>
              </a:ext>
            </a:extLst>
          </p:cNvPr>
          <p:cNvSpPr txBox="1"/>
          <p:nvPr/>
        </p:nvSpPr>
        <p:spPr>
          <a:xfrm>
            <a:off x="948253" y="37960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23020E-E496-3182-1AB4-207C39D7E90C}"/>
              </a:ext>
            </a:extLst>
          </p:cNvPr>
          <p:cNvSpPr txBox="1"/>
          <p:nvPr/>
        </p:nvSpPr>
        <p:spPr>
          <a:xfrm>
            <a:off x="548172" y="875819"/>
            <a:ext cx="10881827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六（</a:t>
            </a:r>
            <a:r>
              <a:rPr lang="en-US" altLang="zh-CN" dirty="0"/>
              <a:t>1</a:t>
            </a:r>
            <a:r>
              <a:rPr lang="zh-CN" altLang="en-US" dirty="0"/>
              <a:t>）班有 </a:t>
            </a:r>
            <a:r>
              <a:rPr lang="en-US" altLang="zh-CN" dirty="0"/>
              <a:t>40 </a:t>
            </a:r>
            <a:r>
              <a:rPr lang="zh-CN" altLang="en-US" dirty="0"/>
              <a:t>名学生，上学期期末跳远测验有 </a:t>
            </a:r>
            <a:r>
              <a:rPr lang="en-US" altLang="zh-CN" dirty="0"/>
              <a:t>95%  </a:t>
            </a:r>
          </a:p>
          <a:p>
            <a:r>
              <a:rPr lang="en-US" altLang="zh-CN" dirty="0"/>
              <a:t>    </a:t>
            </a:r>
            <a:r>
              <a:rPr lang="zh-CN" altLang="en-US"/>
              <a:t>的学生达标。达标的</a:t>
            </a:r>
            <a:r>
              <a:rPr lang="zh-CN" altLang="en-US" dirty="0"/>
              <a:t>学生有多少人？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557670D-9857-C761-24D4-A95028E5642D}"/>
              </a:ext>
            </a:extLst>
          </p:cNvPr>
          <p:cNvSpPr txBox="1"/>
          <p:nvPr/>
        </p:nvSpPr>
        <p:spPr>
          <a:xfrm>
            <a:off x="966915" y="2317686"/>
            <a:ext cx="75974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</a:t>
            </a:r>
            <a:r>
              <a:rPr lang="zh-CN" altLang="en-US"/>
              <a:t>提示：达标人数 </a:t>
            </a:r>
            <a:r>
              <a:rPr lang="en-US" altLang="zh-CN" dirty="0"/>
              <a:t>= </a:t>
            </a:r>
            <a:r>
              <a:rPr lang="zh-CN" altLang="en-US" dirty="0"/>
              <a:t>总</a:t>
            </a:r>
            <a:r>
              <a:rPr lang="zh-CN" altLang="en-US"/>
              <a:t>人数</a:t>
            </a:r>
            <a:r>
              <a:rPr lang="en-US" altLang="zh-CN"/>
              <a:t>×</a:t>
            </a:r>
            <a:r>
              <a:rPr lang="zh-CN" altLang="en-US"/>
              <a:t>达标率</a:t>
            </a:r>
            <a:r>
              <a:rPr lang="zh-CN" altLang="en-US" dirty="0"/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C7A27B5-C090-6E09-E511-A0D1E7E537A1}"/>
              </a:ext>
            </a:extLst>
          </p:cNvPr>
          <p:cNvSpPr txBox="1"/>
          <p:nvPr/>
        </p:nvSpPr>
        <p:spPr>
          <a:xfrm>
            <a:off x="1057285" y="3179458"/>
            <a:ext cx="89655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/>
              <a:t>40</a:t>
            </a:r>
            <a:r>
              <a:rPr lang="zh-CN" altLang="en-US" sz="3600" dirty="0"/>
              <a:t> </a:t>
            </a:r>
            <a:r>
              <a:rPr lang="en-US" altLang="zh-CN" sz="3600" dirty="0"/>
              <a:t>×95</a:t>
            </a:r>
            <a:r>
              <a:rPr lang="zh-CN" altLang="en-US" sz="3600" dirty="0"/>
              <a:t>％ </a:t>
            </a:r>
            <a:r>
              <a:rPr lang="en-US" altLang="zh-CN" sz="3600" dirty="0"/>
              <a:t>=</a:t>
            </a:r>
            <a:r>
              <a:rPr lang="zh-CN" altLang="en-US" sz="3600" dirty="0"/>
              <a:t> </a:t>
            </a:r>
            <a:r>
              <a:rPr lang="en-US" altLang="zh-CN" sz="3600" dirty="0"/>
              <a:t>38</a:t>
            </a:r>
            <a:r>
              <a:rPr lang="zh-CN" altLang="en-US" sz="3600" dirty="0"/>
              <a:t>（人）</a:t>
            </a:r>
          </a:p>
        </p:txBody>
      </p:sp>
    </p:spTree>
    <p:extLst>
      <p:ext uri="{BB962C8B-B14F-4D97-AF65-F5344CB8AC3E}">
        <p14:creationId xmlns:p14="http://schemas.microsoft.com/office/powerpoint/2010/main" val="150496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58709" y="1206020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A2BB9B-CF6A-9D59-7783-2EAEC69324C5}"/>
              </a:ext>
            </a:extLst>
          </p:cNvPr>
          <p:cNvSpPr txBox="1"/>
          <p:nvPr/>
        </p:nvSpPr>
        <p:spPr>
          <a:xfrm>
            <a:off x="715530" y="2117392"/>
            <a:ext cx="111773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求一个数的百分之多少和求一个数的几分之几的意义是相同的。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6E7C10F-D2E4-ED2E-4438-4779538F9319}"/>
              </a:ext>
            </a:extLst>
          </p:cNvPr>
          <p:cNvGrpSpPr/>
          <p:nvPr/>
        </p:nvGrpSpPr>
        <p:grpSpPr>
          <a:xfrm>
            <a:off x="755276" y="2966124"/>
            <a:ext cx="10600067" cy="3454423"/>
            <a:chOff x="867245" y="2676873"/>
            <a:chExt cx="10600067" cy="3454423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A39CA5B-FBA5-050C-F0AD-A7C03AA23573}"/>
                </a:ext>
              </a:extLst>
            </p:cNvPr>
            <p:cNvSpPr txBox="1"/>
            <p:nvPr/>
          </p:nvSpPr>
          <p:spPr>
            <a:xfrm>
              <a:off x="10104528" y="2895977"/>
              <a:ext cx="1344125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小数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D2735BC-B9A3-E7A3-B602-ACCC939267DF}"/>
                </a:ext>
              </a:extLst>
            </p:cNvPr>
            <p:cNvSpPr txBox="1"/>
            <p:nvPr/>
          </p:nvSpPr>
          <p:spPr>
            <a:xfrm>
              <a:off x="876569" y="2895977"/>
              <a:ext cx="1875967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百分数</a:t>
              </a:r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0C2FEC53-E6DB-5967-FC8C-F25EE20233C4}"/>
                </a:ext>
              </a:extLst>
            </p:cNvPr>
            <p:cNvCxnSpPr>
              <a:cxnSpLocks/>
            </p:cNvCxnSpPr>
            <p:nvPr/>
          </p:nvCxnSpPr>
          <p:spPr>
            <a:xfrm>
              <a:off x="2755242" y="3218467"/>
              <a:ext cx="732182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F9D39B5-C97E-EF95-1C73-C40EC5E09CDA}"/>
                </a:ext>
              </a:extLst>
            </p:cNvPr>
            <p:cNvSpPr txBox="1"/>
            <p:nvPr/>
          </p:nvSpPr>
          <p:spPr>
            <a:xfrm>
              <a:off x="10123187" y="4818087"/>
              <a:ext cx="1344125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分数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D0B95FA-6107-B9FD-9074-99436C721E53}"/>
                </a:ext>
              </a:extLst>
            </p:cNvPr>
            <p:cNvSpPr txBox="1"/>
            <p:nvPr/>
          </p:nvSpPr>
          <p:spPr>
            <a:xfrm>
              <a:off x="867245" y="4780763"/>
              <a:ext cx="1875967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百分数</a:t>
              </a: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F137815B-C6FB-AA59-71FE-9012212F7D03}"/>
                </a:ext>
              </a:extLst>
            </p:cNvPr>
            <p:cNvCxnSpPr>
              <a:cxnSpLocks/>
            </p:cNvCxnSpPr>
            <p:nvPr/>
          </p:nvCxnSpPr>
          <p:spPr>
            <a:xfrm>
              <a:off x="2755242" y="5140577"/>
              <a:ext cx="732182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EA5C936-A682-E9A0-A34A-EAF2BFB04C4D}"/>
                </a:ext>
              </a:extLst>
            </p:cNvPr>
            <p:cNvSpPr txBox="1"/>
            <p:nvPr/>
          </p:nvSpPr>
          <p:spPr>
            <a:xfrm>
              <a:off x="3237726" y="3260378"/>
              <a:ext cx="65594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只要小数点向左移动两位，去掉百分号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F8A93C92-E100-090F-6740-9B356326396A}"/>
                </a:ext>
              </a:extLst>
            </p:cNvPr>
            <p:cNvSpPr txBox="1"/>
            <p:nvPr/>
          </p:nvSpPr>
          <p:spPr>
            <a:xfrm>
              <a:off x="5218467" y="2676873"/>
              <a:ext cx="2597940" cy="5078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en-US" altLang="zh-CN" sz="3000" dirty="0"/>
                <a:t>25% = 0.25</a:t>
              </a:r>
              <a:endParaRPr lang="zh-CN" altLang="en-US" sz="3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2D58CC2-A08E-ACDB-B9A1-7F1FCE556FE4}"/>
                    </a:ext>
                  </a:extLst>
                </p:cNvPr>
                <p:cNvSpPr txBox="1"/>
                <p:nvPr/>
              </p:nvSpPr>
              <p:spPr>
                <a:xfrm>
                  <a:off x="4854572" y="4188427"/>
                  <a:ext cx="3459002" cy="908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%=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</a:rPr>
                              <m:t>𝟏𝟎</m:t>
                            </m:r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den>
                        </m:f>
                        <m:r>
                          <a:rPr lang="en-US" altLang="zh-CN" sz="3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/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2D58CC2-A08E-ACDB-B9A1-7F1FCE556F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54572" y="4188427"/>
                  <a:ext cx="3459002" cy="90877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DC27A1D-977F-9CB5-C7A7-C23F4D0380A2}"/>
                </a:ext>
              </a:extLst>
            </p:cNvPr>
            <p:cNvSpPr txBox="1"/>
            <p:nvPr/>
          </p:nvSpPr>
          <p:spPr>
            <a:xfrm>
              <a:off x="3275050" y="5177189"/>
              <a:ext cx="631682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只要把百分数化成分母是 </a:t>
              </a:r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的分数，再化简即可。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20525</TotalTime>
  <Words>832</Words>
  <Application>Microsoft Office PowerPoint</Application>
  <PresentationFormat>宽屏</PresentationFormat>
  <Paragraphs>120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0" baseType="lpstr">
      <vt:lpstr>Gill Sans</vt:lpstr>
      <vt:lpstr>等线</vt:lpstr>
      <vt:lpstr>黑体</vt:lpstr>
      <vt:lpstr>华文细黑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3992</cp:revision>
  <dcterms:created xsi:type="dcterms:W3CDTF">2016-01-14T07:05:00Z</dcterms:created>
  <dcterms:modified xsi:type="dcterms:W3CDTF">2026-07-03T05:58:15Z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