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82" r:id="rId2"/>
    <p:sldId id="811" r:id="rId3"/>
    <p:sldId id="743" r:id="rId4"/>
    <p:sldId id="814" r:id="rId5"/>
    <p:sldId id="958" r:id="rId6"/>
    <p:sldId id="965" r:id="rId7"/>
    <p:sldId id="981" r:id="rId8"/>
    <p:sldId id="983" r:id="rId9"/>
    <p:sldId id="964" r:id="rId10"/>
    <p:sldId id="934" r:id="rId11"/>
    <p:sldId id="680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59" d="100"/>
          <a:sy n="59" d="100"/>
        </p:scale>
        <p:origin x="102" y="1260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揭示课题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7" y="214043"/>
            <a:ext cx="86620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联系生活，理解“折扣”的实际含义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835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巩固运用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9379" y="2925146"/>
            <a:ext cx="9333419" cy="103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6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折 扣</a:t>
            </a:r>
            <a:endParaRPr lang="en-US" altLang="zh-CN" sz="66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36415" y="1422665"/>
            <a:ext cx="10970866" cy="4399635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73854" y="1502238"/>
            <a:ext cx="10700276" cy="4228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理解“折扣”的含义，掌握原价、现价和折扣之间的关系，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能自主解决有关折扣的实际问题；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经历解决问题的过程，发现折扣问题与百分数问题的联系，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能灵活合理地选择解决问题的方法，培养学生运用知识解决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实际问题的能力；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体会数学与实际生活的联系，获得用数学解决问题的成功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体验，培养学生的应用意识。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856127" y="1193855"/>
            <a:ext cx="697225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+mn-lt"/>
              </a:rPr>
              <a:t>在生活中，你见过</a:t>
            </a:r>
            <a:r>
              <a:rPr lang="zh-CN" altLang="en-US" dirty="0">
                <a:solidFill>
                  <a:srgbClr val="0070C0"/>
                </a:solidFill>
                <a:latin typeface="+mn-lt"/>
              </a:rPr>
              <a:t>打折</a:t>
            </a:r>
            <a:r>
              <a:rPr lang="zh-CN" altLang="en-US" dirty="0">
                <a:latin typeface="+mn-lt"/>
              </a:rPr>
              <a:t>吗？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3B293F7-133D-979E-505C-158C208AE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263" y="1910680"/>
            <a:ext cx="2279482" cy="2420812"/>
          </a:xfrm>
          <a:prstGeom prst="rect">
            <a:avLst/>
          </a:prstGeom>
        </p:spPr>
      </p:pic>
      <p:pic>
        <p:nvPicPr>
          <p:cNvPr id="1030" name="Picture 6" descr="有关打折销售的公式-百度经验">
            <a:extLst>
              <a:ext uri="{FF2B5EF4-FFF2-40B4-BE49-F238E27FC236}">
                <a16:creationId xmlns:a16="http://schemas.microsoft.com/office/drawing/2014/main" id="{F08EBC19-345F-6626-522F-06D764177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145" y="1923173"/>
            <a:ext cx="4534215" cy="239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特价销售打折设计图__广告设计_广告设计_设计图库_昵图网">
            <a:extLst>
              <a:ext uri="{FF2B5EF4-FFF2-40B4-BE49-F238E27FC236}">
                <a16:creationId xmlns:a16="http://schemas.microsoft.com/office/drawing/2014/main" id="{C45FD040-E544-AD13-E8EB-935AEF169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95"/>
          <a:stretch>
            <a:fillRect/>
          </a:stretch>
        </p:blipFill>
        <p:spPr bwMode="auto">
          <a:xfrm>
            <a:off x="815263" y="4417264"/>
            <a:ext cx="4136479" cy="211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DAF35AFE-ED14-C1FF-8C79-8D4F179E9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432" y="445070"/>
            <a:ext cx="2902475" cy="387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A017D21-A51D-8ACF-2758-8C1483507BBD}"/>
              </a:ext>
            </a:extLst>
          </p:cNvPr>
          <p:cNvGrpSpPr/>
          <p:nvPr/>
        </p:nvGrpSpPr>
        <p:grpSpPr>
          <a:xfrm>
            <a:off x="5045525" y="4862132"/>
            <a:ext cx="6776940" cy="1380045"/>
            <a:chOff x="5045525" y="4862132"/>
            <a:chExt cx="6776940" cy="1380045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31D4F2F4-FBB7-25C8-D136-A9B2073E8783}"/>
                </a:ext>
              </a:extLst>
            </p:cNvPr>
            <p:cNvSpPr/>
            <p:nvPr/>
          </p:nvSpPr>
          <p:spPr>
            <a:xfrm>
              <a:off x="5045525" y="4862132"/>
              <a:ext cx="6776940" cy="1380045"/>
            </a:xfrm>
            <a:prstGeom prst="roundRect">
              <a:avLst>
                <a:gd name="adj" fmla="val 11934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C54CF2F-5570-0F44-49F0-85E1EAEA012C}"/>
                </a:ext>
              </a:extLst>
            </p:cNvPr>
            <p:cNvSpPr txBox="1"/>
            <p:nvPr/>
          </p:nvSpPr>
          <p:spPr>
            <a:xfrm>
              <a:off x="5045525" y="5011424"/>
              <a:ext cx="6701713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“折扣”是商业活动中的一个专用名词，是商家促销的一种常用手段。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73AC144-BBF2-1492-A163-8DDA350AE7D2}"/>
              </a:ext>
            </a:extLst>
          </p:cNvPr>
          <p:cNvSpPr txBox="1"/>
          <p:nvPr/>
        </p:nvSpPr>
        <p:spPr>
          <a:xfrm>
            <a:off x="641470" y="1383981"/>
            <a:ext cx="4667648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商店有时会采用打折扣</a:t>
            </a:r>
          </a:p>
          <a:p>
            <a:pPr eaLnBrk="1" hangingPunct="1"/>
            <a:r>
              <a:rPr lang="zh-CN" altLang="en-US" sz="3200" dirty="0"/>
              <a:t>销售的方式，降价出售</a:t>
            </a:r>
            <a:endParaRPr lang="en-US" altLang="zh-CN" sz="3200" dirty="0"/>
          </a:p>
          <a:p>
            <a:pPr eaLnBrk="1" hangingPunct="1"/>
            <a:r>
              <a:rPr lang="zh-CN" altLang="en-US" sz="3200" dirty="0"/>
              <a:t>商品，俗称“</a:t>
            </a:r>
            <a:r>
              <a:rPr lang="zh-CN" altLang="en-US" sz="3200" dirty="0">
                <a:solidFill>
                  <a:srgbClr val="0070C0"/>
                </a:solidFill>
              </a:rPr>
              <a:t>打折</a:t>
            </a:r>
            <a:r>
              <a:rPr lang="zh-CN" altLang="en-US" sz="3200" dirty="0"/>
              <a:t>”。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FD0D8BC-3095-CCC3-296A-4A00DEC82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883" y="1925603"/>
            <a:ext cx="4510599" cy="2857500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5D3206AB-3468-5AAD-B706-7D22C9BE2B63}"/>
              </a:ext>
            </a:extLst>
          </p:cNvPr>
          <p:cNvSpPr/>
          <p:nvPr/>
        </p:nvSpPr>
        <p:spPr>
          <a:xfrm>
            <a:off x="5395822" y="1741803"/>
            <a:ext cx="2497880" cy="1126552"/>
          </a:xfrm>
          <a:prstGeom prst="wedgeRoundRectCallout">
            <a:avLst>
              <a:gd name="adj1" fmla="val 37886"/>
              <a:gd name="adj2" fmla="val 75753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九折就是原价的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90%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。</a:t>
            </a:r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9C3F1020-4AC8-EE3F-D2A4-D672315A137A}"/>
              </a:ext>
            </a:extLst>
          </p:cNvPr>
          <p:cNvSpPr/>
          <p:nvPr/>
        </p:nvSpPr>
        <p:spPr>
          <a:xfrm>
            <a:off x="9184048" y="1200627"/>
            <a:ext cx="2497881" cy="1126552"/>
          </a:xfrm>
          <a:prstGeom prst="wedgeRoundRectCallout">
            <a:avLst>
              <a:gd name="adj1" fmla="val -24122"/>
              <a:gd name="adj2" fmla="val 76581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八五折就是原价的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……</a:t>
            </a:r>
            <a:endParaRPr lang="zh-CN" altLang="en-US" sz="2800" b="1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BB71FAD-8E18-EC75-99D8-76FEF5A0844E}"/>
              </a:ext>
            </a:extLst>
          </p:cNvPr>
          <p:cNvSpPr txBox="1"/>
          <p:nvPr/>
        </p:nvSpPr>
        <p:spPr>
          <a:xfrm>
            <a:off x="538841" y="3436480"/>
            <a:ext cx="476094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“几折”表示什么？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E344707-609A-3D9D-A942-0D558C31C0A8}"/>
              </a:ext>
            </a:extLst>
          </p:cNvPr>
          <p:cNvSpPr txBox="1"/>
          <p:nvPr/>
        </p:nvSpPr>
        <p:spPr>
          <a:xfrm>
            <a:off x="1865329" y="5858929"/>
            <a:ext cx="8305039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几折就表示十分之几，也就是百分之几十。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55BBE319-484C-5792-4C94-0EC3947F3CAE}"/>
              </a:ext>
            </a:extLst>
          </p:cNvPr>
          <p:cNvSpPr/>
          <p:nvPr/>
        </p:nvSpPr>
        <p:spPr>
          <a:xfrm>
            <a:off x="5395822" y="1741803"/>
            <a:ext cx="967656" cy="58537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FBE3DD74-3C21-7BBB-ADBD-0BED495EA8BF}"/>
              </a:ext>
            </a:extLst>
          </p:cNvPr>
          <p:cNvSpPr/>
          <p:nvPr/>
        </p:nvSpPr>
        <p:spPr>
          <a:xfrm>
            <a:off x="4739951" y="2307259"/>
            <a:ext cx="1048155" cy="1849431"/>
          </a:xfrm>
          <a:custGeom>
            <a:avLst/>
            <a:gdLst>
              <a:gd name="csX0" fmla="*/ 923731 w 923731"/>
              <a:gd name="csY0" fmla="*/ 0 h 1324947"/>
              <a:gd name="csX1" fmla="*/ 615820 w 923731"/>
              <a:gd name="csY1" fmla="*/ 867747 h 1324947"/>
              <a:gd name="csX2" fmla="*/ 0 w 923731"/>
              <a:gd name="csY2" fmla="*/ 1324947 h 13249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23731" h="1324947">
                <a:moveTo>
                  <a:pt x="923731" y="0"/>
                </a:moveTo>
                <a:cubicBezTo>
                  <a:pt x="846753" y="323461"/>
                  <a:pt x="769775" y="646923"/>
                  <a:pt x="615820" y="867747"/>
                </a:cubicBezTo>
                <a:cubicBezTo>
                  <a:pt x="461865" y="1088571"/>
                  <a:pt x="230932" y="1206759"/>
                  <a:pt x="0" y="1324947"/>
                </a:cubicBezTo>
              </a:path>
            </a:pathLst>
          </a:custGeom>
          <a:noFill/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491DC31E-53D8-0103-0E18-768351E466F9}"/>
                  </a:ext>
                </a:extLst>
              </p:cNvPr>
              <p:cNvSpPr txBox="1"/>
              <p:nvPr/>
            </p:nvSpPr>
            <p:spPr>
              <a:xfrm>
                <a:off x="604157" y="4216532"/>
                <a:ext cx="5868390" cy="8818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200" b="1" strike="noStrike">
                    <a:solidFill>
                      <a:srgbClr val="0000FF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dirty="0">
                    <a:solidFill>
                      <a:srgbClr val="FF00FF"/>
                    </a:solidFill>
                  </a:rPr>
                  <a:t>九折：原价</a:t>
                </a:r>
                <a:r>
                  <a:rPr lang="en-US" altLang="zh-CN" dirty="0">
                    <a:solidFill>
                      <a:srgbClr val="FF00FF"/>
                    </a:solidFill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smtClean="0">
                            <a:solidFill>
                              <a:srgbClr val="FF00FF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FF"/>
                            </a:solidFill>
                            <a:latin typeface="+mj-lt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dirty="0">
                    <a:solidFill>
                      <a:srgbClr val="FF00FF"/>
                    </a:solidFill>
                  </a:rPr>
                  <a:t> = </a:t>
                </a:r>
                <a:r>
                  <a:rPr lang="zh-CN" altLang="en-US" dirty="0">
                    <a:solidFill>
                      <a:srgbClr val="FF00FF"/>
                    </a:solidFill>
                  </a:rPr>
                  <a:t>原价</a:t>
                </a:r>
                <a:r>
                  <a:rPr lang="en-US" altLang="zh-CN" dirty="0">
                    <a:solidFill>
                      <a:srgbClr val="FF00FF"/>
                    </a:solidFill>
                  </a:rPr>
                  <a:t>×90% </a:t>
                </a:r>
                <a:endParaRPr lang="zh-CN" altLang="en-US" dirty="0">
                  <a:solidFill>
                    <a:srgbClr val="FF00FF"/>
                  </a:solidFill>
                </a:endParaRPr>
              </a:p>
            </p:txBody>
          </p:sp>
        </mc:Choice>
        <mc:Fallback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491DC31E-53D8-0103-0E18-768351E46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57" y="4216532"/>
                <a:ext cx="5868390" cy="881844"/>
              </a:xfrm>
              <a:prstGeom prst="rect">
                <a:avLst/>
              </a:prstGeom>
              <a:blipFill>
                <a:blip r:embed="rId3"/>
                <a:stretch>
                  <a:fillRect l="-2596" b="-90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椭圆 31">
            <a:extLst>
              <a:ext uri="{FF2B5EF4-FFF2-40B4-BE49-F238E27FC236}">
                <a16:creationId xmlns:a16="http://schemas.microsoft.com/office/drawing/2014/main" id="{1A1A6C05-D14B-B89E-9B33-07654A03AB6B}"/>
              </a:ext>
            </a:extLst>
          </p:cNvPr>
          <p:cNvSpPr/>
          <p:nvPr/>
        </p:nvSpPr>
        <p:spPr>
          <a:xfrm>
            <a:off x="9221372" y="1228620"/>
            <a:ext cx="1238243" cy="585376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057553D3-CAF3-DA28-137E-AB9749D58A73}"/>
                  </a:ext>
                </a:extLst>
              </p:cNvPr>
              <p:cNvSpPr txBox="1"/>
              <p:nvPr/>
            </p:nvSpPr>
            <p:spPr>
              <a:xfrm>
                <a:off x="5978591" y="4916327"/>
                <a:ext cx="6123218" cy="891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200" b="1" strike="noStrike">
                    <a:solidFill>
                      <a:srgbClr val="0000FF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dirty="0">
                    <a:solidFill>
                      <a:srgbClr val="0000FF"/>
                    </a:solidFill>
                  </a:rPr>
                  <a:t>八五折：原价</a:t>
                </a:r>
                <a:r>
                  <a:rPr lang="en-US" altLang="zh-CN" dirty="0">
                    <a:solidFill>
                      <a:srgbClr val="0000FF"/>
                    </a:solidFill>
                  </a:rPr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smtClean="0">
                            <a:solidFill>
                              <a:srgbClr val="0000FF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</a:rPr>
                          <m:t>8.5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+mj-lt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dirty="0">
                    <a:solidFill>
                      <a:srgbClr val="0000FF"/>
                    </a:solidFill>
                    <a:latin typeface="+mj-lt"/>
                  </a:rPr>
                  <a:t> </a:t>
                </a:r>
                <a:r>
                  <a:rPr lang="en-US" altLang="zh-CN" dirty="0">
                    <a:solidFill>
                      <a:srgbClr val="0000FF"/>
                    </a:solidFill>
                  </a:rPr>
                  <a:t>=</a:t>
                </a:r>
                <a:r>
                  <a:rPr lang="zh-CN" altLang="en-US" dirty="0">
                    <a:solidFill>
                      <a:srgbClr val="0000FF"/>
                    </a:solidFill>
                  </a:rPr>
                  <a:t>原价</a:t>
                </a:r>
                <a:r>
                  <a:rPr lang="en-US" altLang="zh-CN" dirty="0">
                    <a:solidFill>
                      <a:srgbClr val="0000FF"/>
                    </a:solidFill>
                  </a:rPr>
                  <a:t>×85% </a:t>
                </a:r>
                <a:endParaRPr lang="zh-CN" alt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057553D3-CAF3-DA28-137E-AB9749D58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591" y="4916327"/>
                <a:ext cx="6123218" cy="891654"/>
              </a:xfrm>
              <a:prstGeom prst="rect">
                <a:avLst/>
              </a:prstGeom>
              <a:blipFill>
                <a:blip r:embed="rId4"/>
                <a:stretch>
                  <a:fillRect l="-2590" r="-797" b="-68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 animBg="1"/>
      <p:bldP spid="27" grpId="0" animBg="1"/>
      <p:bldP spid="29" grpId="0" animBg="1"/>
      <p:bldP spid="31" grpId="0"/>
      <p:bldP spid="32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9FD7666-86D2-8485-269D-684968CCA6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4217" y="322224"/>
            <a:ext cx="2012676" cy="1902712"/>
          </a:xfrm>
          <a:prstGeom prst="rect">
            <a:avLst/>
          </a:prstGeom>
        </p:spPr>
      </p:pic>
      <p:grpSp>
        <p:nvGrpSpPr>
          <p:cNvPr id="4" name="组合 1">
            <a:extLst>
              <a:ext uri="{FF2B5EF4-FFF2-40B4-BE49-F238E27FC236}">
                <a16:creationId xmlns:a16="http://schemas.microsoft.com/office/drawing/2014/main" id="{B4DA7CBC-399E-B40D-7076-5EA47290543C}"/>
              </a:ext>
            </a:extLst>
          </p:cNvPr>
          <p:cNvGrpSpPr>
            <a:grpSpLocks/>
          </p:cNvGrpSpPr>
          <p:nvPr/>
        </p:nvGrpSpPr>
        <p:grpSpPr bwMode="auto">
          <a:xfrm>
            <a:off x="5651910" y="554444"/>
            <a:ext cx="2081213" cy="1438275"/>
            <a:chOff x="4571047" y="1523016"/>
            <a:chExt cx="2081213" cy="1437732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A9302D0C-BA04-9B50-9D47-D764AA56C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ea typeface="黑体" panose="02010609060101010101" pitchFamily="49" charset="-122"/>
              </a:endParaRPr>
            </a:p>
          </p:txBody>
        </p:sp>
        <p:sp>
          <p:nvSpPr>
            <p:cNvPr id="6" name="Text Box 4">
              <a:extLst>
                <a:ext uri="{FF2B5EF4-FFF2-40B4-BE49-F238E27FC236}">
                  <a16:creationId xmlns:a16="http://schemas.microsoft.com/office/drawing/2014/main" id="{8CDF10E4-5258-EA4C-E902-5D08579EEC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zh-CN" sz="3200" b="1">
                  <a:solidFill>
                    <a:srgbClr val="FFFF00"/>
                  </a:solidFill>
                  <a:ea typeface="黑体" panose="02010609060101010101" pitchFamily="49" charset="-122"/>
                </a:rPr>
                <a:t>七五折</a:t>
              </a:r>
            </a:p>
          </p:txBody>
        </p:sp>
      </p:grpSp>
      <p:sp>
        <p:nvSpPr>
          <p:cNvPr id="7" name="Text Box 5">
            <a:extLst>
              <a:ext uri="{FF2B5EF4-FFF2-40B4-BE49-F238E27FC236}">
                <a16:creationId xmlns:a16="http://schemas.microsoft.com/office/drawing/2014/main" id="{178A513E-1AB6-02FC-F0A3-C8904C60C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347" y="2459636"/>
            <a:ext cx="9597269" cy="59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“七五折”表示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         )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         )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         )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%。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2">
            <a:extLst>
              <a:ext uri="{FF2B5EF4-FFF2-40B4-BE49-F238E27FC236}">
                <a16:creationId xmlns:a16="http://schemas.microsoft.com/office/drawing/2014/main" id="{C8C7B8E9-4EF8-F0E1-6A90-1A137DCC7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6267" y="3402506"/>
            <a:ext cx="2155231" cy="215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12">
            <a:extLst>
              <a:ext uri="{FF2B5EF4-FFF2-40B4-BE49-F238E27FC236}">
                <a16:creationId xmlns:a16="http://schemas.microsoft.com/office/drawing/2014/main" id="{93D295A5-F789-3C3B-C096-D0BA4E00B3AC}"/>
              </a:ext>
            </a:extLst>
          </p:cNvPr>
          <p:cNvGrpSpPr>
            <a:grpSpLocks/>
          </p:cNvGrpSpPr>
          <p:nvPr/>
        </p:nvGrpSpPr>
        <p:grpSpPr bwMode="auto">
          <a:xfrm>
            <a:off x="5598736" y="3761777"/>
            <a:ext cx="2081213" cy="1436687"/>
            <a:chOff x="4571047" y="1523016"/>
            <a:chExt cx="2081213" cy="1437732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1C90A8BD-B630-57D3-9B1F-9A745A129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ea typeface="黑体" panose="02010609060101010101" pitchFamily="49" charset="-122"/>
              </a:endParaRPr>
            </a:p>
          </p:txBody>
        </p:sp>
        <p:sp>
          <p:nvSpPr>
            <p:cNvPr id="13" name="Text Box 4">
              <a:extLst>
                <a:ext uri="{FF2B5EF4-FFF2-40B4-BE49-F238E27FC236}">
                  <a16:creationId xmlns:a16="http://schemas.microsoft.com/office/drawing/2014/main" id="{EB5853D8-2C6F-C2D0-F73B-784D70214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FF00"/>
                  </a:solidFill>
                  <a:ea typeface="黑体" panose="02010609060101010101" pitchFamily="49" charset="-122"/>
                </a:rPr>
                <a:t>八七</a:t>
              </a:r>
              <a:r>
                <a:rPr lang="zh-CN" altLang="zh-CN" sz="3200" b="1">
                  <a:solidFill>
                    <a:srgbClr val="FFFF00"/>
                  </a:solidFill>
                  <a:ea typeface="黑体" panose="02010609060101010101" pitchFamily="49" charset="-122"/>
                </a:rPr>
                <a:t>折</a:t>
              </a:r>
            </a:p>
          </p:txBody>
        </p:sp>
      </p:grpSp>
      <p:sp>
        <p:nvSpPr>
          <p:cNvPr id="14" name="Text Box 5">
            <a:extLst>
              <a:ext uri="{FF2B5EF4-FFF2-40B4-BE49-F238E27FC236}">
                <a16:creationId xmlns:a16="http://schemas.microsoft.com/office/drawing/2014/main" id="{A20577C9-0A46-74E4-E67C-ACD95454E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347" y="5665973"/>
            <a:ext cx="9336012" cy="591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八七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折”表示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         )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         )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(         ) 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%。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6C443783-CF0D-1E77-18D3-F80899CF7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4634" y="2505133"/>
            <a:ext cx="112739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 dirty="0">
                <a:solidFill>
                  <a:srgbClr val="FF0000"/>
                </a:solidFill>
                <a:latin typeface="+mn-lt"/>
                <a:ea typeface="+mj-ea"/>
              </a:rPr>
              <a:t>现价</a:t>
            </a:r>
          </a:p>
        </p:txBody>
      </p:sp>
      <p:sp>
        <p:nvSpPr>
          <p:cNvPr id="16" name="Text Box 7">
            <a:extLst>
              <a:ext uri="{FF2B5EF4-FFF2-40B4-BE49-F238E27FC236}">
                <a16:creationId xmlns:a16="http://schemas.microsoft.com/office/drawing/2014/main" id="{906FADA8-88A3-060E-3200-1FDBC78F4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8799" y="2505133"/>
            <a:ext cx="1466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 dirty="0">
                <a:solidFill>
                  <a:srgbClr val="FF0000"/>
                </a:solidFill>
                <a:latin typeface="+mn-lt"/>
                <a:ea typeface="+mj-ea"/>
              </a:rPr>
              <a:t>原价</a:t>
            </a:r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348E2ED0-68A1-167D-D289-80E58CD42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3508" y="2505133"/>
            <a:ext cx="1016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19" name="Text Box 6">
            <a:extLst>
              <a:ext uri="{FF2B5EF4-FFF2-40B4-BE49-F238E27FC236}">
                <a16:creationId xmlns:a16="http://schemas.microsoft.com/office/drawing/2014/main" id="{A7F52535-3516-6A1E-7EA5-1A7A1ABCF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4634" y="5696202"/>
            <a:ext cx="112739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 dirty="0">
                <a:solidFill>
                  <a:srgbClr val="FF0000"/>
                </a:solidFill>
                <a:latin typeface="+mn-lt"/>
                <a:ea typeface="+mj-ea"/>
              </a:rPr>
              <a:t>现价</a:t>
            </a:r>
          </a:p>
        </p:txBody>
      </p:sp>
      <p:sp>
        <p:nvSpPr>
          <p:cNvPr id="21" name="Text Box 7">
            <a:extLst>
              <a:ext uri="{FF2B5EF4-FFF2-40B4-BE49-F238E27FC236}">
                <a16:creationId xmlns:a16="http://schemas.microsoft.com/office/drawing/2014/main" id="{DC10F535-B04C-1F93-3886-6AD04CD4E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8799" y="5696202"/>
            <a:ext cx="1466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3200" b="1" dirty="0">
                <a:solidFill>
                  <a:srgbClr val="FF0000"/>
                </a:solidFill>
                <a:latin typeface="+mn-lt"/>
                <a:ea typeface="+mj-ea"/>
              </a:rPr>
              <a:t>原价</a:t>
            </a:r>
          </a:p>
        </p:txBody>
      </p:sp>
      <p:sp>
        <p:nvSpPr>
          <p:cNvPr id="22" name="Text Box 8">
            <a:extLst>
              <a:ext uri="{FF2B5EF4-FFF2-40B4-BE49-F238E27FC236}">
                <a16:creationId xmlns:a16="http://schemas.microsoft.com/office/drawing/2014/main" id="{278AAF7E-EF5A-6263-460F-6A2EED0D3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3508" y="5696202"/>
            <a:ext cx="1016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87</a:t>
            </a:r>
            <a:endParaRPr lang="zh-CN" altLang="zh-CN" sz="32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FF60B87-31DD-4685-3404-80C3FBA39944}"/>
              </a:ext>
            </a:extLst>
          </p:cNvPr>
          <p:cNvSpPr txBox="1"/>
          <p:nvPr/>
        </p:nvSpPr>
        <p:spPr>
          <a:xfrm>
            <a:off x="1341263" y="381283"/>
            <a:ext cx="1004208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（</a:t>
            </a:r>
            <a:r>
              <a:rPr lang="en-US" altLang="zh-CN" sz="3200" dirty="0"/>
              <a:t>1</a:t>
            </a:r>
            <a:r>
              <a:rPr lang="zh-CN" altLang="en-US" sz="3200" dirty="0"/>
              <a:t>）爸爸要给小雨买一辆自行车，原价 </a:t>
            </a:r>
            <a:r>
              <a:rPr lang="en-US" altLang="zh-CN" sz="3200" dirty="0"/>
              <a:t>280 </a:t>
            </a:r>
            <a:r>
              <a:rPr lang="zh-CN" altLang="en-US" sz="3200" dirty="0"/>
              <a:t>元，现在</a:t>
            </a:r>
            <a:endParaRPr lang="en-US" altLang="zh-CN" sz="3200" dirty="0"/>
          </a:p>
          <a:p>
            <a:pPr eaLnBrk="1" hangingPunct="1"/>
            <a:r>
              <a:rPr lang="en-US" altLang="zh-CN" sz="3200" dirty="0"/>
              <a:t>          </a:t>
            </a:r>
            <a:r>
              <a:rPr lang="zh-CN" altLang="en-US" sz="3200" dirty="0"/>
              <a:t>打八五折出售。买这辆自行车要用多少钱？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7868A3F-381F-B8F2-9563-3302B79D6C34}"/>
              </a:ext>
            </a:extLst>
          </p:cNvPr>
          <p:cNvSpPr/>
          <p:nvPr/>
        </p:nvSpPr>
        <p:spPr>
          <a:xfrm>
            <a:off x="566825" y="420639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88C5269-8C53-A022-9D9B-6768B0B716D7}"/>
              </a:ext>
            </a:extLst>
          </p:cNvPr>
          <p:cNvSpPr txBox="1"/>
          <p:nvPr/>
        </p:nvSpPr>
        <p:spPr>
          <a:xfrm>
            <a:off x="2762938" y="1016378"/>
            <a:ext cx="1775161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>
                <a:solidFill>
                  <a:srgbClr val="0070C0"/>
                </a:solidFill>
              </a:rPr>
              <a:t>八五折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0790C6F9-12DD-7C1A-30CE-036605823927}"/>
              </a:ext>
            </a:extLst>
          </p:cNvPr>
          <p:cNvSpPr/>
          <p:nvPr/>
        </p:nvSpPr>
        <p:spPr>
          <a:xfrm>
            <a:off x="717958" y="1885661"/>
            <a:ext cx="3390117" cy="672597"/>
          </a:xfrm>
          <a:prstGeom prst="wedgeRoundRectCallout">
            <a:avLst>
              <a:gd name="adj1" fmla="val 36618"/>
              <a:gd name="adj2" fmla="val -8386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表示什么意思？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954673A-A229-F197-7439-9B4664ADE141}"/>
              </a:ext>
            </a:extLst>
          </p:cNvPr>
          <p:cNvSpPr txBox="1"/>
          <p:nvPr/>
        </p:nvSpPr>
        <p:spPr>
          <a:xfrm>
            <a:off x="997878" y="2591188"/>
            <a:ext cx="3390117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表示这辆自行车按原价的 </a:t>
            </a:r>
            <a:r>
              <a:rPr lang="en-US" altLang="zh-CN" sz="2800" dirty="0"/>
              <a:t>85</a:t>
            </a:r>
            <a:r>
              <a:rPr lang="zh-CN" altLang="en-US" sz="2800" dirty="0"/>
              <a:t>％ 出售。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BCA9877-4059-4264-EAE0-AD16D3A238BF}"/>
              </a:ext>
            </a:extLst>
          </p:cNvPr>
          <p:cNvCxnSpPr>
            <a:cxnSpLocks/>
          </p:cNvCxnSpPr>
          <p:nvPr/>
        </p:nvCxnSpPr>
        <p:spPr>
          <a:xfrm>
            <a:off x="5346440" y="1688838"/>
            <a:ext cx="471196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F892AFF0-E2EF-EC3D-480D-893E3D0E2C9B}"/>
              </a:ext>
            </a:extLst>
          </p:cNvPr>
          <p:cNvSpPr/>
          <p:nvPr/>
        </p:nvSpPr>
        <p:spPr>
          <a:xfrm>
            <a:off x="6677614" y="1983906"/>
            <a:ext cx="3390117" cy="672597"/>
          </a:xfrm>
          <a:prstGeom prst="wedgeRoundRectCallout">
            <a:avLst>
              <a:gd name="adj1" fmla="val 28912"/>
              <a:gd name="adj2" fmla="val -9219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怎么求？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B5298F3-E318-00C2-2C4F-F5004D726862}"/>
              </a:ext>
            </a:extLst>
          </p:cNvPr>
          <p:cNvSpPr txBox="1"/>
          <p:nvPr/>
        </p:nvSpPr>
        <p:spPr>
          <a:xfrm>
            <a:off x="6809016" y="2717443"/>
            <a:ext cx="401449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求原价的 </a:t>
            </a:r>
            <a:r>
              <a:rPr lang="en-US" altLang="zh-CN" dirty="0"/>
              <a:t>85</a:t>
            </a:r>
            <a:r>
              <a:rPr lang="zh-CN" altLang="en-US" dirty="0"/>
              <a:t>％ 是多少，</a:t>
            </a:r>
            <a:endParaRPr lang="en-US" altLang="zh-CN" dirty="0"/>
          </a:p>
          <a:p>
            <a:r>
              <a:rPr lang="zh-CN" altLang="en-US" dirty="0"/>
              <a:t>用乘法计算。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6EEC678-3D4E-1402-CF54-FF0224A4ACAA}"/>
              </a:ext>
            </a:extLst>
          </p:cNvPr>
          <p:cNvSpPr txBox="1"/>
          <p:nvPr/>
        </p:nvSpPr>
        <p:spPr>
          <a:xfrm>
            <a:off x="2950401" y="4201498"/>
            <a:ext cx="5347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280×85% = 238</a:t>
            </a:r>
            <a:r>
              <a:rPr lang="zh-CN" altLang="en-US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BBAF075-DF5C-12A2-3F06-44C1F0AA102B}"/>
              </a:ext>
            </a:extLst>
          </p:cNvPr>
          <p:cNvSpPr txBox="1"/>
          <p:nvPr/>
        </p:nvSpPr>
        <p:spPr>
          <a:xfrm>
            <a:off x="2950401" y="5169162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答：买这辆自行车要用 </a:t>
            </a:r>
            <a:r>
              <a:rPr lang="en-US" altLang="zh-CN" dirty="0"/>
              <a:t>238 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/>
      <p:bldP spid="17" grpId="0" animBg="1"/>
      <p:bldP spid="19" grpId="0"/>
      <p:bldP spid="22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B1A9AD4-0FE1-69EB-D8C4-3C80FE56E242}"/>
              </a:ext>
            </a:extLst>
          </p:cNvPr>
          <p:cNvSpPr txBox="1"/>
          <p:nvPr/>
        </p:nvSpPr>
        <p:spPr>
          <a:xfrm>
            <a:off x="669455" y="399945"/>
            <a:ext cx="10349995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（</a:t>
            </a:r>
            <a:r>
              <a:rPr lang="en-US" altLang="zh-CN" sz="3200" dirty="0"/>
              <a:t>2</a:t>
            </a:r>
            <a:r>
              <a:rPr lang="zh-CN" altLang="en-US" sz="3200" dirty="0"/>
              <a:t>）一个电水壶原价 </a:t>
            </a:r>
            <a:r>
              <a:rPr lang="en-US" altLang="zh-CN" sz="3200" dirty="0"/>
              <a:t>160 </a:t>
            </a:r>
            <a:r>
              <a:rPr lang="zh-CN" altLang="en-US" sz="3200" dirty="0"/>
              <a:t>元，现在打九折出售，与原价 </a:t>
            </a:r>
            <a:endParaRPr lang="en-US" altLang="zh-CN" sz="3200" dirty="0"/>
          </a:p>
          <a:p>
            <a:pPr eaLnBrk="1" hangingPunct="1"/>
            <a:r>
              <a:rPr lang="en-US" altLang="zh-CN" sz="3200" dirty="0"/>
              <a:t>          </a:t>
            </a:r>
            <a:r>
              <a:rPr lang="zh-CN" altLang="en-US" sz="3200" dirty="0"/>
              <a:t>相比，便宜了多少钱？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3881533" y="1950092"/>
            <a:ext cx="7305056" cy="1146418"/>
            <a:chOff x="179793" y="4964993"/>
            <a:chExt cx="7305056" cy="1146418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6204" y="4964993"/>
              <a:ext cx="1128645" cy="1146418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179793" y="5208687"/>
              <a:ext cx="5822301" cy="752340"/>
            </a:xfrm>
            <a:prstGeom prst="wedgeRoundRectCallout">
              <a:avLst>
                <a:gd name="adj1" fmla="val 55797"/>
                <a:gd name="adj2" fmla="val -2238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和第（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）题相比，有什么不同？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6826BA8-7514-4AF4-3718-C71BCABF4B3B}"/>
              </a:ext>
            </a:extLst>
          </p:cNvPr>
          <p:cNvSpPr txBox="1"/>
          <p:nvPr/>
        </p:nvSpPr>
        <p:spPr>
          <a:xfrm>
            <a:off x="1595534" y="3366465"/>
            <a:ext cx="78377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第（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1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）题：知道原价、折扣，求现价；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9DF3C1D-2744-84B4-BDBE-62BFB93DA0C4}"/>
              </a:ext>
            </a:extLst>
          </p:cNvPr>
          <p:cNvSpPr txBox="1"/>
          <p:nvPr/>
        </p:nvSpPr>
        <p:spPr>
          <a:xfrm>
            <a:off x="1595534" y="4288447"/>
            <a:ext cx="92839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第（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2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）题：知道原价、折扣，求便宜了多少钱。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9BE28859-7C94-1AB1-1C39-81B84C4392E3}"/>
              </a:ext>
            </a:extLst>
          </p:cNvPr>
          <p:cNvSpPr/>
          <p:nvPr/>
        </p:nvSpPr>
        <p:spPr>
          <a:xfrm>
            <a:off x="2374318" y="5264477"/>
            <a:ext cx="6909641" cy="931225"/>
          </a:xfrm>
          <a:prstGeom prst="wedgeRoundRectCallout">
            <a:avLst>
              <a:gd name="adj1" fmla="val 49584"/>
              <a:gd name="adj2" fmla="val -664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  <a:ea typeface="+mj-ea"/>
              </a:rPr>
              <a:t>说一说你是怎么解决这个问题的。</a:t>
            </a:r>
          </a:p>
        </p:txBody>
      </p:sp>
    </p:spTree>
    <p:extLst>
      <p:ext uri="{BB962C8B-B14F-4D97-AF65-F5344CB8AC3E}">
        <p14:creationId xmlns:p14="http://schemas.microsoft.com/office/powerpoint/2010/main" val="4289985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B38843E-0487-D756-7064-45CD9DC1ABCC}"/>
              </a:ext>
            </a:extLst>
          </p:cNvPr>
          <p:cNvSpPr txBox="1"/>
          <p:nvPr/>
        </p:nvSpPr>
        <p:spPr>
          <a:xfrm>
            <a:off x="669455" y="399945"/>
            <a:ext cx="10349995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（</a:t>
            </a:r>
            <a:r>
              <a:rPr lang="en-US" altLang="zh-CN" sz="3200" dirty="0"/>
              <a:t>2</a:t>
            </a:r>
            <a:r>
              <a:rPr lang="zh-CN" altLang="en-US" sz="3200" dirty="0"/>
              <a:t>）一个电水壶原价 </a:t>
            </a:r>
            <a:r>
              <a:rPr lang="en-US" altLang="zh-CN" sz="3200" dirty="0"/>
              <a:t>160 </a:t>
            </a:r>
            <a:r>
              <a:rPr lang="zh-CN" altLang="en-US" sz="3200" dirty="0"/>
              <a:t>元，现在打九折出售，与原价 </a:t>
            </a:r>
            <a:endParaRPr lang="en-US" altLang="zh-CN" sz="3200" dirty="0"/>
          </a:p>
          <a:p>
            <a:pPr eaLnBrk="1" hangingPunct="1"/>
            <a:r>
              <a:rPr lang="en-US" altLang="zh-CN" sz="3200" dirty="0"/>
              <a:t>          </a:t>
            </a:r>
            <a:r>
              <a:rPr lang="zh-CN" altLang="en-US" sz="3200" dirty="0"/>
              <a:t>相比，便宜了多少钱？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141119E-AC4A-7AAB-FD38-C62C197D5197}"/>
              </a:ext>
            </a:extLst>
          </p:cNvPr>
          <p:cNvSpPr txBox="1"/>
          <p:nvPr/>
        </p:nvSpPr>
        <p:spPr>
          <a:xfrm>
            <a:off x="1639856" y="1859340"/>
            <a:ext cx="7681426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sz="3200" dirty="0">
                <a:ea typeface="+mj-ea"/>
              </a:rPr>
              <a:t>方法一</a:t>
            </a:r>
            <a:r>
              <a:rPr lang="en-US" altLang="zh-CN" sz="3200" dirty="0">
                <a:ea typeface="+mj-ea"/>
              </a:rPr>
              <a:t>: </a:t>
            </a:r>
            <a:r>
              <a:rPr lang="zh-CN" altLang="en-US" sz="3200" dirty="0">
                <a:ea typeface="+mj-ea"/>
              </a:rPr>
              <a:t>先求现价，再用原价减去现价， </a:t>
            </a:r>
            <a:endParaRPr lang="en-US" altLang="zh-CN" sz="3200" dirty="0">
              <a:ea typeface="+mj-ea"/>
            </a:endParaRPr>
          </a:p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              </a:t>
            </a:r>
            <a:r>
              <a:rPr lang="zh-CN" altLang="en-US" sz="3200" dirty="0">
                <a:ea typeface="+mj-ea"/>
              </a:rPr>
              <a:t>求出便宜了多少钱。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B481AB-8885-A150-2FE4-ED67943784D3}"/>
              </a:ext>
            </a:extLst>
          </p:cNvPr>
          <p:cNvSpPr txBox="1"/>
          <p:nvPr/>
        </p:nvSpPr>
        <p:spPr>
          <a:xfrm>
            <a:off x="1639856" y="3230942"/>
            <a:ext cx="4919564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160×90% = 144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1D1F7D1-7954-7793-1339-7650B05E930B}"/>
              </a:ext>
            </a:extLst>
          </p:cNvPr>
          <p:cNvSpPr txBox="1"/>
          <p:nvPr/>
        </p:nvSpPr>
        <p:spPr>
          <a:xfrm>
            <a:off x="6559420" y="3230942"/>
            <a:ext cx="4919564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160</a:t>
            </a:r>
            <a:r>
              <a:rPr lang="zh-CN" altLang="en-US" sz="3200" dirty="0">
                <a:ea typeface="+mj-ea"/>
              </a:rPr>
              <a:t>－</a:t>
            </a:r>
            <a:r>
              <a:rPr lang="en-US" altLang="zh-CN" sz="3200" dirty="0">
                <a:ea typeface="+mj-ea"/>
              </a:rPr>
              <a:t>144 = 16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EF27F8-04ED-C3C6-FF23-7961877B0F72}"/>
              </a:ext>
            </a:extLst>
          </p:cNvPr>
          <p:cNvSpPr txBox="1"/>
          <p:nvPr/>
        </p:nvSpPr>
        <p:spPr>
          <a:xfrm>
            <a:off x="1639855" y="4117349"/>
            <a:ext cx="8549173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sz="3200" dirty="0">
                <a:ea typeface="+mj-ea"/>
              </a:rPr>
              <a:t>方法二</a:t>
            </a:r>
            <a:r>
              <a:rPr lang="en-US" altLang="zh-CN" sz="3200" dirty="0">
                <a:ea typeface="+mj-ea"/>
              </a:rPr>
              <a:t>: </a:t>
            </a:r>
            <a:r>
              <a:rPr lang="zh-CN" altLang="en-US" sz="3200" dirty="0">
                <a:ea typeface="+mj-ea"/>
              </a:rPr>
              <a:t>先求便宜的钱占原价的百分之多少。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F4802B0-B0A4-A7A9-06EF-B707D1F5B356}"/>
              </a:ext>
            </a:extLst>
          </p:cNvPr>
          <p:cNvSpPr txBox="1"/>
          <p:nvPr/>
        </p:nvSpPr>
        <p:spPr>
          <a:xfrm>
            <a:off x="1639856" y="4929114"/>
            <a:ext cx="7746740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160×(1</a:t>
            </a:r>
            <a:r>
              <a:rPr lang="zh-CN" altLang="en-US" sz="3200" dirty="0">
                <a:ea typeface="+mj-ea"/>
              </a:rPr>
              <a:t>－</a:t>
            </a:r>
            <a:r>
              <a:rPr lang="en-US" altLang="zh-CN" sz="3200" dirty="0">
                <a:ea typeface="+mj-ea"/>
              </a:rPr>
              <a:t>90% ) = 16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B6B5F78-9AC9-D957-490C-9C9B8D1414D0}"/>
              </a:ext>
            </a:extLst>
          </p:cNvPr>
          <p:cNvSpPr txBox="1"/>
          <p:nvPr/>
        </p:nvSpPr>
        <p:spPr>
          <a:xfrm>
            <a:off x="1639855" y="5764542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答：便宜了 </a:t>
            </a:r>
            <a:r>
              <a:rPr lang="en-US" altLang="zh-CN" dirty="0"/>
              <a:t>16 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590787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779C1D8-8390-3F17-17C6-5263512D901D}"/>
              </a:ext>
            </a:extLst>
          </p:cNvPr>
          <p:cNvSpPr txBox="1"/>
          <p:nvPr/>
        </p:nvSpPr>
        <p:spPr>
          <a:xfrm>
            <a:off x="972500" y="1262336"/>
            <a:ext cx="861937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知道了其中两个量，你会求第三个量吗？</a:t>
            </a:r>
          </a:p>
        </p:txBody>
      </p:sp>
      <p:sp>
        <p:nvSpPr>
          <p:cNvPr id="32" name="箭头: 五边形 31">
            <a:extLst>
              <a:ext uri="{FF2B5EF4-FFF2-40B4-BE49-F238E27FC236}">
                <a16:creationId xmlns:a16="http://schemas.microsoft.com/office/drawing/2014/main" id="{8A96B567-AB18-4971-0811-4CB083A9E79C}"/>
              </a:ext>
            </a:extLst>
          </p:cNvPr>
          <p:cNvSpPr/>
          <p:nvPr/>
        </p:nvSpPr>
        <p:spPr>
          <a:xfrm>
            <a:off x="711237" y="503852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2FD05F8-79F0-9DB0-A745-B68307647688}"/>
              </a:ext>
            </a:extLst>
          </p:cNvPr>
          <p:cNvSpPr txBox="1"/>
          <p:nvPr/>
        </p:nvSpPr>
        <p:spPr>
          <a:xfrm>
            <a:off x="2914532" y="2253271"/>
            <a:ext cx="160432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原价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D903AF0-FC55-2485-F114-E43037D0C972}"/>
              </a:ext>
            </a:extLst>
          </p:cNvPr>
          <p:cNvSpPr txBox="1"/>
          <p:nvPr/>
        </p:nvSpPr>
        <p:spPr>
          <a:xfrm>
            <a:off x="1365649" y="3177070"/>
            <a:ext cx="3766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现价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原价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×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折扣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6EB93BA-1490-221C-0771-CD890C96BDA1}"/>
              </a:ext>
            </a:extLst>
          </p:cNvPr>
          <p:cNvSpPr txBox="1"/>
          <p:nvPr/>
        </p:nvSpPr>
        <p:spPr>
          <a:xfrm>
            <a:off x="5293838" y="2253271"/>
            <a:ext cx="160432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折扣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07BEDC-A241-C3A3-A459-857B5420BDBE}"/>
              </a:ext>
            </a:extLst>
          </p:cNvPr>
          <p:cNvSpPr txBox="1"/>
          <p:nvPr/>
        </p:nvSpPr>
        <p:spPr>
          <a:xfrm>
            <a:off x="7673145" y="2253271"/>
            <a:ext cx="160432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现价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08311A3-2D1D-E9E0-D175-323AD360FCF7}"/>
              </a:ext>
            </a:extLst>
          </p:cNvPr>
          <p:cNvSpPr txBox="1"/>
          <p:nvPr/>
        </p:nvSpPr>
        <p:spPr>
          <a:xfrm>
            <a:off x="1365649" y="3876866"/>
            <a:ext cx="3766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原价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现价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÷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折扣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6D58858-7050-2217-74E0-40D87B4DA297}"/>
              </a:ext>
            </a:extLst>
          </p:cNvPr>
          <p:cNvSpPr txBox="1"/>
          <p:nvPr/>
        </p:nvSpPr>
        <p:spPr>
          <a:xfrm>
            <a:off x="1365649" y="4576662"/>
            <a:ext cx="3766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折扣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现价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÷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原价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2925C6-88AF-2098-C632-186EBADF9A1F}"/>
              </a:ext>
            </a:extLst>
          </p:cNvPr>
          <p:cNvSpPr txBox="1"/>
          <p:nvPr/>
        </p:nvSpPr>
        <p:spPr>
          <a:xfrm>
            <a:off x="1365649" y="5276459"/>
            <a:ext cx="100643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便宜的钱数 </a:t>
            </a:r>
            <a:r>
              <a:rPr lang="en-US" altLang="zh-CN" dirty="0"/>
              <a:t>= </a:t>
            </a:r>
            <a:r>
              <a:rPr lang="zh-CN" altLang="en-US" dirty="0"/>
              <a:t>原价</a:t>
            </a:r>
            <a:r>
              <a:rPr lang="en-US" altLang="zh-CN" dirty="0"/>
              <a:t>×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－折扣）</a:t>
            </a:r>
            <a:r>
              <a:rPr lang="en-US" altLang="zh-CN" dirty="0"/>
              <a:t>= </a:t>
            </a:r>
            <a:r>
              <a:rPr lang="zh-CN" altLang="en-US" dirty="0"/>
              <a:t>原价－原价</a:t>
            </a:r>
            <a:r>
              <a:rPr lang="en-US" altLang="zh-CN" dirty="0"/>
              <a:t>×</a:t>
            </a:r>
            <a:r>
              <a:rPr lang="zh-CN" altLang="en-US" dirty="0"/>
              <a:t>折扣</a:t>
            </a:r>
          </a:p>
        </p:txBody>
      </p: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4" grpId="0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1247957" y="1300442"/>
            <a:ext cx="960354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算出下面各物品打折后的价钱。（单位：元）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393165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6D9A128-29A0-8A5C-22F1-F595B0774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033" y="2595927"/>
            <a:ext cx="1409796" cy="140979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409755C-76F6-F1E7-A478-3F2F82964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626" y="2308029"/>
            <a:ext cx="1890500" cy="224193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957104F-F589-7236-FD5E-5A1350EAE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313" y="2613012"/>
            <a:ext cx="2407559" cy="1631971"/>
          </a:xfrm>
          <a:prstGeom prst="rect">
            <a:avLst/>
          </a:prstGeom>
        </p:spPr>
      </p:pic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C7C36102-3FF6-259B-06E6-2415E653E30E}"/>
              </a:ext>
            </a:extLst>
          </p:cNvPr>
          <p:cNvSpPr/>
          <p:nvPr/>
        </p:nvSpPr>
        <p:spPr>
          <a:xfrm>
            <a:off x="2452829" y="2246247"/>
            <a:ext cx="1659156" cy="6993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六五折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AF53E9A0-4FA3-D4AE-24B9-1328344F9799}"/>
              </a:ext>
            </a:extLst>
          </p:cNvPr>
          <p:cNvSpPr/>
          <p:nvPr/>
        </p:nvSpPr>
        <p:spPr>
          <a:xfrm>
            <a:off x="6483653" y="2339555"/>
            <a:ext cx="1120793" cy="6993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七折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BBFCFB4F-C348-4D64-8BFB-A7AA8E00DCD8}"/>
              </a:ext>
            </a:extLst>
          </p:cNvPr>
          <p:cNvSpPr/>
          <p:nvPr/>
        </p:nvSpPr>
        <p:spPr>
          <a:xfrm>
            <a:off x="10075940" y="3711155"/>
            <a:ext cx="1615315" cy="6993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八八折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E9AA001-386C-9F37-78A1-358BE8FA3BD0}"/>
              </a:ext>
            </a:extLst>
          </p:cNvPr>
          <p:cNvSpPr txBox="1"/>
          <p:nvPr/>
        </p:nvSpPr>
        <p:spPr>
          <a:xfrm>
            <a:off x="702113" y="4684134"/>
            <a:ext cx="3325895" cy="15626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原价：</a:t>
            </a:r>
            <a:r>
              <a:rPr lang="en-US" altLang="zh-CN" dirty="0"/>
              <a:t>80.00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现价：</a:t>
            </a:r>
            <a:r>
              <a:rPr lang="en-US" altLang="zh-CN" dirty="0"/>
              <a:t>______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F4476B1-D8F4-CFDC-DDA0-9DF13441FCB4}"/>
              </a:ext>
            </a:extLst>
          </p:cNvPr>
          <p:cNvSpPr txBox="1"/>
          <p:nvPr/>
        </p:nvSpPr>
        <p:spPr>
          <a:xfrm>
            <a:off x="4462350" y="4684134"/>
            <a:ext cx="3325895" cy="15626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原价：</a:t>
            </a:r>
            <a:r>
              <a:rPr lang="en-US" altLang="zh-CN" dirty="0"/>
              <a:t>105.00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现价：</a:t>
            </a:r>
            <a:r>
              <a:rPr lang="en-US" altLang="zh-CN" dirty="0"/>
              <a:t>______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055A37E-FFAF-834D-8A30-6F7BC56E02E2}"/>
              </a:ext>
            </a:extLst>
          </p:cNvPr>
          <p:cNvSpPr txBox="1"/>
          <p:nvPr/>
        </p:nvSpPr>
        <p:spPr>
          <a:xfrm>
            <a:off x="8422323" y="4684134"/>
            <a:ext cx="3325895" cy="15626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原价：</a:t>
            </a:r>
            <a:r>
              <a:rPr lang="en-US" altLang="zh-CN" dirty="0"/>
              <a:t>35.00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现价：</a:t>
            </a:r>
            <a:r>
              <a:rPr lang="en-US" altLang="zh-CN" dirty="0"/>
              <a:t>______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868455F-7355-4697-BFAE-6028D839E71A}"/>
              </a:ext>
            </a:extLst>
          </p:cNvPr>
          <p:cNvSpPr txBox="1"/>
          <p:nvPr/>
        </p:nvSpPr>
        <p:spPr>
          <a:xfrm>
            <a:off x="2139637" y="5538896"/>
            <a:ext cx="1014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/>
              <a:t>52</a:t>
            </a:r>
            <a:endParaRPr lang="zh-CN" altLang="en-US" sz="3600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BA12F51-4A55-32AD-2DB2-3D3251D101C4}"/>
              </a:ext>
            </a:extLst>
          </p:cNvPr>
          <p:cNvSpPr txBox="1"/>
          <p:nvPr/>
        </p:nvSpPr>
        <p:spPr>
          <a:xfrm>
            <a:off x="5946527" y="5520233"/>
            <a:ext cx="1014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/>
              <a:t>73.5</a:t>
            </a:r>
            <a:endParaRPr lang="zh-CN" altLang="en-US" sz="3600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29CFD62-1CF2-5927-BAC1-A0AC09C497B2}"/>
              </a:ext>
            </a:extLst>
          </p:cNvPr>
          <p:cNvSpPr txBox="1"/>
          <p:nvPr/>
        </p:nvSpPr>
        <p:spPr>
          <a:xfrm>
            <a:off x="9912038" y="5520233"/>
            <a:ext cx="1014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/>
              <a:t>30.8</a:t>
            </a:r>
            <a:endParaRPr lang="zh-CN" altLang="en-US" sz="3600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A223C2C-5C9C-685E-DEB6-0267F9B95205}"/>
              </a:ext>
            </a:extLst>
          </p:cNvPr>
          <p:cNvSpPr/>
          <p:nvPr/>
        </p:nvSpPr>
        <p:spPr>
          <a:xfrm>
            <a:off x="7453540" y="611764"/>
            <a:ext cx="34804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zh-CN" altLang="en-US" sz="3200" b="1" kern="0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原价×折扣＝现价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58709" y="1224682"/>
            <a:ext cx="90623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同学们，今天的数学课你们有哪些收获呢？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A2BB9B-CF6A-9D59-7783-2EAEC69324C5}"/>
              </a:ext>
            </a:extLst>
          </p:cNvPr>
          <p:cNvSpPr txBox="1"/>
          <p:nvPr/>
        </p:nvSpPr>
        <p:spPr>
          <a:xfrm>
            <a:off x="968040" y="2220030"/>
            <a:ext cx="9370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几折就表示十分之几，也就是百分之几十。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BCD3B38-1FA4-1C15-20D4-467122E5301A}"/>
              </a:ext>
            </a:extLst>
          </p:cNvPr>
          <p:cNvSpPr txBox="1"/>
          <p:nvPr/>
        </p:nvSpPr>
        <p:spPr>
          <a:xfrm>
            <a:off x="968040" y="3120334"/>
            <a:ext cx="9370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原价 </a:t>
            </a:r>
            <a:r>
              <a:rPr lang="en-US" altLang="zh-CN" sz="3200" dirty="0"/>
              <a:t>× </a:t>
            </a:r>
            <a:r>
              <a:rPr lang="zh-CN" altLang="en-US" sz="3200" dirty="0"/>
              <a:t>折扣 ＝ 现价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DD8F703-7A71-E6E4-35E6-7E6EEFDE8007}"/>
              </a:ext>
            </a:extLst>
          </p:cNvPr>
          <p:cNvSpPr txBox="1"/>
          <p:nvPr/>
        </p:nvSpPr>
        <p:spPr>
          <a:xfrm>
            <a:off x="968040" y="4020638"/>
            <a:ext cx="9370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原价－原价</a:t>
            </a:r>
            <a:r>
              <a:rPr lang="en-US" altLang="zh-CN" sz="3200" dirty="0"/>
              <a:t>×</a:t>
            </a:r>
            <a:r>
              <a:rPr lang="zh-CN" altLang="en-US" sz="3200" dirty="0"/>
              <a:t>折扣 ＝ 便宜的钱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18E802-A810-1F9B-E4B3-3AED27760898}"/>
              </a:ext>
            </a:extLst>
          </p:cNvPr>
          <p:cNvSpPr txBox="1"/>
          <p:nvPr/>
        </p:nvSpPr>
        <p:spPr>
          <a:xfrm>
            <a:off x="968040" y="4920943"/>
            <a:ext cx="9370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原价</a:t>
            </a:r>
            <a:r>
              <a:rPr lang="en-US" altLang="zh-CN" sz="3200" dirty="0"/>
              <a:t>×(1</a:t>
            </a:r>
            <a:r>
              <a:rPr lang="zh-CN" altLang="en-US" sz="3200" dirty="0"/>
              <a:t>－折扣</a:t>
            </a:r>
            <a:r>
              <a:rPr lang="en-US" altLang="zh-CN" sz="3200" dirty="0"/>
              <a:t>) </a:t>
            </a:r>
            <a:r>
              <a:rPr lang="zh-CN" altLang="en-US" sz="3200" dirty="0"/>
              <a:t>＝ 便宜的钱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20540</TotalTime>
  <Words>635</Words>
  <Application>Microsoft Office PowerPoint</Application>
  <PresentationFormat>宽屏</PresentationFormat>
  <Paragraphs>86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4005</cp:revision>
  <dcterms:created xsi:type="dcterms:W3CDTF">2016-01-14T07:05:00Z</dcterms:created>
  <dcterms:modified xsi:type="dcterms:W3CDTF">2026-07-03T07:27:17Z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