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682" r:id="rId2"/>
    <p:sldId id="811" r:id="rId3"/>
    <p:sldId id="743" r:id="rId4"/>
    <p:sldId id="984" r:id="rId5"/>
    <p:sldId id="814" r:id="rId6"/>
    <p:sldId id="958" r:id="rId7"/>
    <p:sldId id="965" r:id="rId8"/>
    <p:sldId id="981" r:id="rId9"/>
    <p:sldId id="983" r:id="rId10"/>
    <p:sldId id="964" r:id="rId11"/>
    <p:sldId id="934" r:id="rId12"/>
    <p:sldId id="680" r:id="rId13"/>
    <p:sldId id="331" r:id="rId14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87827" autoAdjust="0"/>
  </p:normalViewPr>
  <p:slideViewPr>
    <p:cSldViewPr snapToGrid="0" showGuides="1">
      <p:cViewPr varScale="1">
        <p:scale>
          <a:sx n="113" d="100"/>
          <a:sy n="113" d="100"/>
        </p:scale>
        <p:origin x="39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6300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89940" y="214046"/>
            <a:ext cx="6260605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理解存款的意义，导入新课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7" y="260223"/>
            <a:ext cx="10056751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2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联系生活，理解本金、存期、利率、利息等概念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975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88335" y="214043"/>
            <a:ext cx="8809843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自主尝试，解决“存钱”中的数学问题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878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巩固运用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0048" y="2887822"/>
            <a:ext cx="9333419" cy="94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60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利 率</a:t>
            </a:r>
            <a:endParaRPr lang="en-US" altLang="zh-CN" sz="60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百分数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10567" y="1469319"/>
            <a:ext cx="10970866" cy="3793136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73854" y="1763498"/>
            <a:ext cx="10700276" cy="30285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初步了解有关储蓄的知识，知道本金、利息和利率的含义，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掌握计算利息的方法，会进行简单计算；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在探究解决问题的过程中，通过观察、计算、主动探索，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进一步增强应用意识和解决问题的能力；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感受数学在日常生活中的应用，激发学习数学的兴趣。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D8F15F13-621E-E6ED-EA18-EC0ED492C602}"/>
              </a:ext>
            </a:extLst>
          </p:cNvPr>
          <p:cNvSpPr txBox="1"/>
          <p:nvPr/>
        </p:nvSpPr>
        <p:spPr>
          <a:xfrm>
            <a:off x="482903" y="1314491"/>
            <a:ext cx="1152559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+mn-lt"/>
              </a:rPr>
              <a:t>你知道家里节约下来或暂时不用的钱一般是怎么处理的吗？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C6B96EE0-9392-824A-AAF0-48E183670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400" y="2347444"/>
            <a:ext cx="269266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1FBB3FD-AFB9-ECC6-49D3-94054F0840DA}"/>
              </a:ext>
            </a:extLst>
          </p:cNvPr>
          <p:cNvSpPr txBox="1"/>
          <p:nvPr/>
        </p:nvSpPr>
        <p:spPr>
          <a:xfrm>
            <a:off x="6267879" y="2889082"/>
            <a:ext cx="584014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>
                <a:latin typeface="+mn-lt"/>
              </a:rPr>
              <a:t>把钱存入银行有什么好处呢？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24484C63-47AA-35A2-D431-7E6D60328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115" y="2347444"/>
            <a:ext cx="2647058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57A6951-E063-C896-C4C3-69092C408097}"/>
              </a:ext>
            </a:extLst>
          </p:cNvPr>
          <p:cNvSpPr txBox="1"/>
          <p:nvPr/>
        </p:nvSpPr>
        <p:spPr>
          <a:xfrm>
            <a:off x="2153078" y="5473666"/>
            <a:ext cx="210167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latin typeface="+mn-lt"/>
              </a:rPr>
              <a:t>存入银行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A017D21-A51D-8ACF-2758-8C1483507BBD}"/>
              </a:ext>
            </a:extLst>
          </p:cNvPr>
          <p:cNvGrpSpPr/>
          <p:nvPr/>
        </p:nvGrpSpPr>
        <p:grpSpPr>
          <a:xfrm>
            <a:off x="6725031" y="3838068"/>
            <a:ext cx="4462373" cy="1380045"/>
            <a:chOff x="5036194" y="4862132"/>
            <a:chExt cx="4462373" cy="1380045"/>
          </a:xfrm>
        </p:grpSpPr>
        <p:sp>
          <p:nvSpPr>
            <p:cNvPr id="10" name="矩形: 圆角 9">
              <a:extLst>
                <a:ext uri="{FF2B5EF4-FFF2-40B4-BE49-F238E27FC236}">
                  <a16:creationId xmlns:a16="http://schemas.microsoft.com/office/drawing/2014/main" id="{31D4F2F4-FBB7-25C8-D136-A9B2073E8783}"/>
                </a:ext>
              </a:extLst>
            </p:cNvPr>
            <p:cNvSpPr/>
            <p:nvPr/>
          </p:nvSpPr>
          <p:spPr>
            <a:xfrm>
              <a:off x="5036194" y="4862132"/>
              <a:ext cx="4453042" cy="1380045"/>
            </a:xfrm>
            <a:prstGeom prst="roundRect">
              <a:avLst>
                <a:gd name="adj" fmla="val 11934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C54CF2F-5570-0F44-49F0-85E1EAEA012C}"/>
                </a:ext>
              </a:extLst>
            </p:cNvPr>
            <p:cNvSpPr txBox="1"/>
            <p:nvPr/>
          </p:nvSpPr>
          <p:spPr>
            <a:xfrm>
              <a:off x="5073519" y="5011424"/>
              <a:ext cx="4425048" cy="10769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2800" b="1" strike="noStrike">
                  <a:latin typeface="+mn-lt"/>
                  <a:ea typeface="楷体" panose="02010609060101010101" pitchFamily="49" charset="-122"/>
                </a:defRPr>
              </a:lvl1pPr>
            </a:lstStyle>
            <a:p>
              <a:r>
                <a:rPr lang="zh-CN" altLang="en-US" dirty="0"/>
                <a:t>安全，能得到一些利息，增加收入。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08B78989-3597-993C-E0DE-F0F922175341}"/>
              </a:ext>
            </a:extLst>
          </p:cNvPr>
          <p:cNvSpPr txBox="1"/>
          <p:nvPr/>
        </p:nvSpPr>
        <p:spPr>
          <a:xfrm>
            <a:off x="1136003" y="2157720"/>
            <a:ext cx="9612862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</a:rPr>
              <a:t>        人们常常把节约下来或暂时不用的钱存入银行，我们把这称为</a:t>
            </a:r>
            <a:r>
              <a:rPr lang="zh-CN" altLang="en-US" sz="3200" dirty="0">
                <a:solidFill>
                  <a:srgbClr val="FF00FF"/>
                </a:solidFill>
              </a:rPr>
              <a:t>储蓄</a:t>
            </a:r>
            <a:r>
              <a:rPr lang="zh-CN" altLang="en-US" sz="3200" dirty="0">
                <a:solidFill>
                  <a:schemeClr val="tx1"/>
                </a:solidFill>
              </a:rPr>
              <a:t>。储蓄不仅可以使个人钱财更安全，并增加一些收入，还可以支援国家建设。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A065E4F0-DA64-DAAD-1390-09A11E0D7584}"/>
              </a:ext>
            </a:extLst>
          </p:cNvPr>
          <p:cNvSpPr/>
          <p:nvPr/>
        </p:nvSpPr>
        <p:spPr>
          <a:xfrm>
            <a:off x="737119" y="1950099"/>
            <a:ext cx="10730204" cy="2715208"/>
          </a:xfrm>
          <a:prstGeom prst="roundRect">
            <a:avLst>
              <a:gd name="adj" fmla="val 5670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90817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73AC144-BBF2-1492-A163-8DDA350AE7D2}"/>
              </a:ext>
            </a:extLst>
          </p:cNvPr>
          <p:cNvSpPr txBox="1"/>
          <p:nvPr/>
        </p:nvSpPr>
        <p:spPr>
          <a:xfrm>
            <a:off x="557503" y="1240706"/>
            <a:ext cx="1130171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在银行存款的方式有多种，如活期、整存整取、零存整取等。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06567A2-9BA2-735D-2AD7-45CB982455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22041" b="22735"/>
          <a:stretch>
            <a:fillRect/>
          </a:stretch>
        </p:blipFill>
        <p:spPr bwMode="auto">
          <a:xfrm>
            <a:off x="649442" y="2147538"/>
            <a:ext cx="7073786" cy="3130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FE3849D-EB80-54A7-7BC3-F90F9EB9E8A6}"/>
              </a:ext>
            </a:extLst>
          </p:cNvPr>
          <p:cNvSpPr txBox="1"/>
          <p:nvPr/>
        </p:nvSpPr>
        <p:spPr>
          <a:xfrm>
            <a:off x="640111" y="5430098"/>
            <a:ext cx="6172200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从存单中你可以获取哪些信息？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36DD973-9075-2CD3-9FE5-2CA3A32B9C5A}"/>
              </a:ext>
            </a:extLst>
          </p:cNvPr>
          <p:cNvSpPr/>
          <p:nvPr/>
        </p:nvSpPr>
        <p:spPr>
          <a:xfrm>
            <a:off x="858416" y="3955596"/>
            <a:ext cx="1950098" cy="653143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4541849-0014-C957-5248-2360AEA3EFE3}"/>
              </a:ext>
            </a:extLst>
          </p:cNvPr>
          <p:cNvSpPr txBox="1"/>
          <p:nvPr/>
        </p:nvSpPr>
        <p:spPr>
          <a:xfrm>
            <a:off x="7878148" y="2021053"/>
            <a:ext cx="4050651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存入银行的钱是</a:t>
            </a:r>
            <a:r>
              <a:rPr lang="zh-CN" altLang="en-US" dirty="0">
                <a:solidFill>
                  <a:srgbClr val="FF00FF"/>
                </a:solidFill>
              </a:rPr>
              <a:t>本金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81170380-7048-52A4-AF13-17817C2AC901}"/>
              </a:ext>
            </a:extLst>
          </p:cNvPr>
          <p:cNvSpPr/>
          <p:nvPr/>
        </p:nvSpPr>
        <p:spPr>
          <a:xfrm>
            <a:off x="3534941" y="2781300"/>
            <a:ext cx="675109" cy="8001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918930A-96DF-A3BA-D12C-B39D45210969}"/>
              </a:ext>
            </a:extLst>
          </p:cNvPr>
          <p:cNvSpPr/>
          <p:nvPr/>
        </p:nvSpPr>
        <p:spPr>
          <a:xfrm>
            <a:off x="5001791" y="2800350"/>
            <a:ext cx="675109" cy="8001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2EEFD02-02C1-E8CF-05B5-E8C608EF27CC}"/>
              </a:ext>
            </a:extLst>
          </p:cNvPr>
          <p:cNvSpPr txBox="1"/>
          <p:nvPr/>
        </p:nvSpPr>
        <p:spPr>
          <a:xfrm>
            <a:off x="7878148" y="2754999"/>
            <a:ext cx="4094777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取款时银行按照一定</a:t>
            </a:r>
            <a:endParaRPr lang="en-US" altLang="zh-CN" dirty="0"/>
          </a:p>
          <a:p>
            <a:r>
              <a:rPr lang="zh-CN" altLang="en-US" dirty="0"/>
              <a:t>的利率（通常用百分</a:t>
            </a:r>
            <a:endParaRPr lang="en-US" altLang="zh-CN" dirty="0"/>
          </a:p>
          <a:p>
            <a:r>
              <a:rPr lang="zh-CN" altLang="en-US" dirty="0"/>
              <a:t>数表示）和存期多支</a:t>
            </a:r>
            <a:endParaRPr lang="en-US" altLang="zh-CN" dirty="0"/>
          </a:p>
          <a:p>
            <a:r>
              <a:rPr lang="zh-CN" altLang="en-US" dirty="0"/>
              <a:t>付的钱是</a:t>
            </a:r>
            <a:r>
              <a:rPr lang="zh-CN" altLang="en-US" dirty="0">
                <a:solidFill>
                  <a:srgbClr val="FF00FF"/>
                </a:solidFill>
              </a:rPr>
              <a:t>利息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9BE28859-7C94-1AB1-1C39-81B84C4392E3}"/>
              </a:ext>
            </a:extLst>
          </p:cNvPr>
          <p:cNvSpPr/>
          <p:nvPr/>
        </p:nvSpPr>
        <p:spPr>
          <a:xfrm>
            <a:off x="6546852" y="5476752"/>
            <a:ext cx="5303036" cy="931225"/>
          </a:xfrm>
          <a:prstGeom prst="wedgeRoundRectCallout">
            <a:avLst>
              <a:gd name="adj1" fmla="val 49584"/>
              <a:gd name="adj2" fmla="val -664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  <a:ea typeface="+mj-ea"/>
              </a:rPr>
              <a:t>利息＝本金</a:t>
            </a:r>
            <a:r>
              <a:rPr lang="en-US" altLang="zh-CN" sz="3200" b="1" dirty="0">
                <a:solidFill>
                  <a:schemeClr val="tx1"/>
                </a:solidFill>
                <a:ea typeface="+mj-ea"/>
              </a:rPr>
              <a:t>×</a:t>
            </a:r>
            <a:r>
              <a:rPr lang="zh-CN" altLang="en-US" sz="3200" b="1" dirty="0">
                <a:solidFill>
                  <a:schemeClr val="tx1"/>
                </a:solidFill>
                <a:ea typeface="+mj-ea"/>
              </a:rPr>
              <a:t>利率</a:t>
            </a:r>
            <a:r>
              <a:rPr lang="en-US" altLang="zh-CN" sz="3200" b="1" dirty="0">
                <a:solidFill>
                  <a:schemeClr val="tx1"/>
                </a:solidFill>
                <a:ea typeface="+mj-ea"/>
              </a:rPr>
              <a:t>×</a:t>
            </a:r>
            <a:r>
              <a:rPr lang="zh-CN" altLang="en-US" sz="3200" b="1" dirty="0">
                <a:solidFill>
                  <a:schemeClr val="tx1"/>
                </a:solidFill>
                <a:ea typeface="+mj-ea"/>
              </a:rPr>
              <a:t>存期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/>
      <p:bldP spid="9" grpId="0" animBg="1"/>
      <p:bldP spid="10" grpId="0" animBg="1"/>
      <p:bldP spid="13" grpId="0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00D94032-A08F-757A-94DD-513DA2E43AA9}"/>
              </a:ext>
            </a:extLst>
          </p:cNvPr>
          <p:cNvSpPr txBox="1"/>
          <p:nvPr/>
        </p:nvSpPr>
        <p:spPr>
          <a:xfrm>
            <a:off x="473529" y="270781"/>
            <a:ext cx="10965802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        银行的利率有时会随着国家经济的发展而变动。下面是</a:t>
            </a:r>
          </a:p>
          <a:p>
            <a:r>
              <a:rPr lang="zh-CN" altLang="en-US" dirty="0"/>
              <a:t>我国执行的中国人民银行公布于 </a:t>
            </a:r>
            <a:r>
              <a:rPr lang="en-US" altLang="zh-CN" dirty="0"/>
              <a:t>2015 </a:t>
            </a:r>
            <a:r>
              <a:rPr lang="zh-CN" altLang="en-US" dirty="0"/>
              <a:t>年 </a:t>
            </a:r>
            <a:r>
              <a:rPr lang="en-US" altLang="zh-CN" dirty="0"/>
              <a:t>10 </a:t>
            </a:r>
            <a:r>
              <a:rPr lang="zh-CN" altLang="en-US" dirty="0"/>
              <a:t>月 </a:t>
            </a:r>
            <a:r>
              <a:rPr lang="en-US" altLang="zh-CN" dirty="0"/>
              <a:t>23 </a:t>
            </a:r>
            <a:r>
              <a:rPr lang="zh-CN" altLang="en-US" dirty="0"/>
              <a:t>日的存款</a:t>
            </a:r>
            <a:endParaRPr lang="en-US" altLang="zh-CN" dirty="0"/>
          </a:p>
          <a:p>
            <a:r>
              <a:rPr lang="zh-CN" altLang="en-US" dirty="0"/>
              <a:t>基准利率，各家商业银行可在基准利率基础上适度调整。</a:t>
            </a:r>
          </a:p>
        </p:txBody>
      </p:sp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D01979A9-4DAE-0E19-C779-E3DCE0AE5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260297"/>
              </p:ext>
            </p:extLst>
          </p:nvPr>
        </p:nvGraphicFramePr>
        <p:xfrm>
          <a:off x="1089601" y="2772394"/>
          <a:ext cx="9827213" cy="18521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87527">
                  <a:extLst>
                    <a:ext uri="{9D8B030D-6E8A-4147-A177-3AD203B41FA5}">
                      <a16:colId xmlns:a16="http://schemas.microsoft.com/office/drawing/2014/main" val="2814779185"/>
                    </a:ext>
                  </a:extLst>
                </a:gridCol>
                <a:gridCol w="1388536">
                  <a:extLst>
                    <a:ext uri="{9D8B030D-6E8A-4147-A177-3AD203B41FA5}">
                      <a16:colId xmlns:a16="http://schemas.microsoft.com/office/drawing/2014/main" val="2956662745"/>
                    </a:ext>
                  </a:extLst>
                </a:gridCol>
                <a:gridCol w="1350230">
                  <a:extLst>
                    <a:ext uri="{9D8B030D-6E8A-4147-A177-3AD203B41FA5}">
                      <a16:colId xmlns:a16="http://schemas.microsoft.com/office/drawing/2014/main" val="551026570"/>
                    </a:ext>
                  </a:extLst>
                </a:gridCol>
                <a:gridCol w="1350230">
                  <a:extLst>
                    <a:ext uri="{9D8B030D-6E8A-4147-A177-3AD203B41FA5}">
                      <a16:colId xmlns:a16="http://schemas.microsoft.com/office/drawing/2014/main" val="2302005814"/>
                    </a:ext>
                  </a:extLst>
                </a:gridCol>
                <a:gridCol w="1350230">
                  <a:extLst>
                    <a:ext uri="{9D8B030D-6E8A-4147-A177-3AD203B41FA5}">
                      <a16:colId xmlns:a16="http://schemas.microsoft.com/office/drawing/2014/main" val="1962905550"/>
                    </a:ext>
                  </a:extLst>
                </a:gridCol>
                <a:gridCol w="1350230">
                  <a:extLst>
                    <a:ext uri="{9D8B030D-6E8A-4147-A177-3AD203B41FA5}">
                      <a16:colId xmlns:a16="http://schemas.microsoft.com/office/drawing/2014/main" val="1206033813"/>
                    </a:ext>
                  </a:extLst>
                </a:gridCol>
                <a:gridCol w="1350230">
                  <a:extLst>
                    <a:ext uri="{9D8B030D-6E8A-4147-A177-3AD203B41FA5}">
                      <a16:colId xmlns:a16="http://schemas.microsoft.com/office/drawing/2014/main" val="1432056015"/>
                    </a:ext>
                  </a:extLst>
                </a:gridCol>
              </a:tblGrid>
              <a:tr h="6173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类型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活期</a:t>
                      </a: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整存整取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008619"/>
                  </a:ext>
                </a:extLst>
              </a:tr>
              <a:tr h="6173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存期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——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三个月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六个月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一年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二年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三年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3773601"/>
                  </a:ext>
                </a:extLst>
              </a:tr>
              <a:tr h="6173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年利率</a:t>
                      </a:r>
                      <a:r>
                        <a:rPr lang="en-US" altLang="zh-CN" sz="2400" b="1" dirty="0"/>
                        <a:t>/%</a:t>
                      </a:r>
                      <a:endParaRPr lang="zh-CN" altLang="en-US" sz="2400" b="1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0.35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1.10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1.30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1.50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2.10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2.75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6152619"/>
                  </a:ext>
                </a:extLst>
              </a:tr>
            </a:tbl>
          </a:graphicData>
        </a:graphic>
      </p:graphicFrame>
      <p:sp>
        <p:nvSpPr>
          <p:cNvPr id="24" name="矩形 23">
            <a:extLst>
              <a:ext uri="{FF2B5EF4-FFF2-40B4-BE49-F238E27FC236}">
                <a16:creationId xmlns:a16="http://schemas.microsoft.com/office/drawing/2014/main" id="{43BEBFF3-5E5B-D30E-86C9-0C54C313B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529" y="4780955"/>
            <a:ext cx="7504144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3200" b="1" kern="0" dirty="0">
                <a:latin typeface="+mn-lt"/>
                <a:ea typeface="+mn-ea"/>
              </a:rPr>
              <a:t>说一说你在表格中收集到了哪些信息？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7C0F4633-4445-4CC8-BDD4-420A8D2FC0C1}"/>
              </a:ext>
            </a:extLst>
          </p:cNvPr>
          <p:cNvSpPr/>
          <p:nvPr/>
        </p:nvSpPr>
        <p:spPr>
          <a:xfrm>
            <a:off x="2993766" y="2819048"/>
            <a:ext cx="936000" cy="540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632EA35-F1F2-34A4-06E9-E1219267081C}"/>
              </a:ext>
            </a:extLst>
          </p:cNvPr>
          <p:cNvSpPr txBox="1"/>
          <p:nvPr/>
        </p:nvSpPr>
        <p:spPr>
          <a:xfrm>
            <a:off x="949391" y="2158760"/>
            <a:ext cx="7763567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不约定存期，客户可随时存取，存取金额不限。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3A3A5A7F-842C-4ED6-2DBA-7DB2C02B022B}"/>
              </a:ext>
            </a:extLst>
          </p:cNvPr>
          <p:cNvSpPr/>
          <p:nvPr/>
        </p:nvSpPr>
        <p:spPr>
          <a:xfrm>
            <a:off x="6670027" y="2809717"/>
            <a:ext cx="1764846" cy="540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1DDC8FF-EF35-26E1-2F01-EDB02B966036}"/>
              </a:ext>
            </a:extLst>
          </p:cNvPr>
          <p:cNvSpPr txBox="1"/>
          <p:nvPr/>
        </p:nvSpPr>
        <p:spPr>
          <a:xfrm>
            <a:off x="7617766" y="4743609"/>
            <a:ext cx="4297425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约定存期，整笔存入，到期时一次性支取本息。存期越长，年利率就越高。</a:t>
            </a:r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1918A009-8D7B-0006-69E6-159F782D42AF}"/>
              </a:ext>
            </a:extLst>
          </p:cNvPr>
          <p:cNvSpPr/>
          <p:nvPr/>
        </p:nvSpPr>
        <p:spPr>
          <a:xfrm>
            <a:off x="1099650" y="4050689"/>
            <a:ext cx="1624887" cy="540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06602E65-9FF9-19AA-0CEC-A0C30A9F7565}"/>
              </a:ext>
            </a:extLst>
          </p:cNvPr>
          <p:cNvSpPr/>
          <p:nvPr/>
        </p:nvSpPr>
        <p:spPr>
          <a:xfrm>
            <a:off x="340112" y="4366727"/>
            <a:ext cx="751570" cy="1548881"/>
          </a:xfrm>
          <a:custGeom>
            <a:avLst/>
            <a:gdLst>
              <a:gd name="csX0" fmla="*/ 751570 w 751570"/>
              <a:gd name="csY0" fmla="*/ 0 h 1548881"/>
              <a:gd name="csX1" fmla="*/ 5121 w 751570"/>
              <a:gd name="csY1" fmla="*/ 755779 h 1548881"/>
              <a:gd name="csX2" fmla="*/ 480982 w 751570"/>
              <a:gd name="csY2" fmla="*/ 1548881 h 15488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751570" h="1548881">
                <a:moveTo>
                  <a:pt x="751570" y="0"/>
                </a:moveTo>
                <a:cubicBezTo>
                  <a:pt x="400894" y="248816"/>
                  <a:pt x="50219" y="497632"/>
                  <a:pt x="5121" y="755779"/>
                </a:cubicBezTo>
                <a:cubicBezTo>
                  <a:pt x="-39977" y="1013926"/>
                  <a:pt x="220502" y="1281403"/>
                  <a:pt x="480982" y="1548881"/>
                </a:cubicBezTo>
              </a:path>
            </a:pathLst>
          </a:custGeom>
          <a:noFill/>
          <a:ln w="28575">
            <a:solidFill>
              <a:srgbClr val="FF00F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DBBB143-98CD-739A-AE7F-E56411752C42}"/>
              </a:ext>
            </a:extLst>
          </p:cNvPr>
          <p:cNvSpPr txBox="1"/>
          <p:nvPr/>
        </p:nvSpPr>
        <p:spPr>
          <a:xfrm>
            <a:off x="899724" y="5462069"/>
            <a:ext cx="5043875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FF00FF"/>
                </a:solidFill>
              </a:rPr>
              <a:t>按年计算的利率称为年利率，按月计算的利率称为月利率。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6" grpId="0"/>
      <p:bldP spid="27" grpId="0" animBg="1"/>
      <p:bldP spid="28" grpId="0"/>
      <p:bldP spid="29" grpId="0" animBg="1"/>
      <p:bldP spid="31" grpId="0" animBg="1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FF60B87-31DD-4685-3404-80C3FBA39944}"/>
              </a:ext>
            </a:extLst>
          </p:cNvPr>
          <p:cNvSpPr txBox="1"/>
          <p:nvPr/>
        </p:nvSpPr>
        <p:spPr>
          <a:xfrm>
            <a:off x="1746743" y="1183712"/>
            <a:ext cx="6097050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王奶奶把 </a:t>
            </a:r>
            <a:r>
              <a:rPr lang="en-US" altLang="zh-CN" sz="3200" dirty="0"/>
              <a:t>5000 </a:t>
            </a:r>
            <a:r>
              <a:rPr lang="zh-CN" altLang="en-US" sz="3200" dirty="0"/>
              <a:t>元按整存整取存</a:t>
            </a:r>
          </a:p>
          <a:p>
            <a:pPr eaLnBrk="1" hangingPunct="1"/>
            <a:r>
              <a:rPr lang="zh-CN" altLang="en-US" sz="3200" dirty="0"/>
              <a:t>入银行，存二年定期，年利率为</a:t>
            </a:r>
          </a:p>
          <a:p>
            <a:pPr eaLnBrk="1" hangingPunct="1"/>
            <a:r>
              <a:rPr lang="en-US" altLang="zh-CN" sz="3200" dirty="0"/>
              <a:t>2.10%</a:t>
            </a:r>
            <a:r>
              <a:rPr lang="zh-CN" altLang="en-US" sz="3200" dirty="0"/>
              <a:t>。到期时连本带息取出，</a:t>
            </a:r>
          </a:p>
          <a:p>
            <a:pPr eaLnBrk="1" hangingPunct="1"/>
            <a:r>
              <a:rPr lang="zh-CN" altLang="en-US" sz="3200" dirty="0"/>
              <a:t>王奶奶可以取出多少钱？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7868A3F-381F-B8F2-9563-3302B79D6C34}"/>
              </a:ext>
            </a:extLst>
          </p:cNvPr>
          <p:cNvSpPr/>
          <p:nvPr/>
        </p:nvSpPr>
        <p:spPr>
          <a:xfrm>
            <a:off x="790756" y="1279052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A33BD9A-3E66-EC76-66EB-CD97F5FBA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3793" y="1221036"/>
            <a:ext cx="3763631" cy="2605214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99648F63-B0A1-E55B-88FF-B573835B5A32}"/>
              </a:ext>
            </a:extLst>
          </p:cNvPr>
          <p:cNvSpPr/>
          <p:nvPr/>
        </p:nvSpPr>
        <p:spPr>
          <a:xfrm>
            <a:off x="1765405" y="4105469"/>
            <a:ext cx="2946555" cy="811763"/>
          </a:xfrm>
          <a:prstGeom prst="wedgeRoundRectCallout">
            <a:avLst>
              <a:gd name="adj1" fmla="val -27800"/>
              <a:gd name="adj2" fmla="val -83477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+mj-ea"/>
                <a:ea typeface="+mj-ea"/>
              </a:rPr>
              <a:t>怎么理解？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837CAAC-88F1-299A-8E01-251BC5B3AA3C}"/>
              </a:ext>
            </a:extLst>
          </p:cNvPr>
          <p:cNvCxnSpPr>
            <a:cxnSpLocks/>
          </p:cNvCxnSpPr>
          <p:nvPr/>
        </p:nvCxnSpPr>
        <p:spPr>
          <a:xfrm>
            <a:off x="3340358" y="3116426"/>
            <a:ext cx="3834883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64CCFFD-3B30-6931-147A-37C4D85DF690}"/>
              </a:ext>
            </a:extLst>
          </p:cNvPr>
          <p:cNvCxnSpPr>
            <a:cxnSpLocks/>
          </p:cNvCxnSpPr>
          <p:nvPr/>
        </p:nvCxnSpPr>
        <p:spPr>
          <a:xfrm>
            <a:off x="1782146" y="3788230"/>
            <a:ext cx="4516017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B9AEF4FA-61F8-4E92-C5A6-9B567525C59A}"/>
              </a:ext>
            </a:extLst>
          </p:cNvPr>
          <p:cNvSpPr txBox="1"/>
          <p:nvPr/>
        </p:nvSpPr>
        <p:spPr>
          <a:xfrm>
            <a:off x="4943304" y="4218962"/>
            <a:ext cx="54024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取出总钱数 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= 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本金 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+ 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利息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5110330" y="5103846"/>
            <a:ext cx="5448264" cy="1146418"/>
            <a:chOff x="2036585" y="4964993"/>
            <a:chExt cx="5448264" cy="1146418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56204" y="4964993"/>
              <a:ext cx="1128645" cy="1146418"/>
            </a:xfrm>
            <a:prstGeom prst="rect">
              <a:avLst/>
            </a:prstGeom>
          </p:spPr>
        </p:pic>
        <p:sp>
          <p:nvSpPr>
            <p:cNvPr id="25" name="对话气泡: 圆角矩形 24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2036585" y="5208687"/>
              <a:ext cx="3932447" cy="752340"/>
            </a:xfrm>
            <a:prstGeom prst="wedgeRoundRectCallout">
              <a:avLst>
                <a:gd name="adj1" fmla="val 59119"/>
                <a:gd name="adj2" fmla="val -2114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怎么解决这个问题？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1915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076C74D-0C85-73D7-DC5F-92200A4DD8E2}"/>
              </a:ext>
            </a:extLst>
          </p:cNvPr>
          <p:cNvSpPr txBox="1"/>
          <p:nvPr/>
        </p:nvSpPr>
        <p:spPr>
          <a:xfrm>
            <a:off x="1429502" y="343955"/>
            <a:ext cx="6097050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王奶奶把 </a:t>
            </a:r>
            <a:r>
              <a:rPr lang="en-US" altLang="zh-CN" sz="3200" dirty="0"/>
              <a:t>5000 </a:t>
            </a:r>
            <a:r>
              <a:rPr lang="zh-CN" altLang="en-US" sz="3200" dirty="0"/>
              <a:t>元按整存整取存</a:t>
            </a:r>
          </a:p>
          <a:p>
            <a:pPr eaLnBrk="1" hangingPunct="1"/>
            <a:r>
              <a:rPr lang="zh-CN" altLang="en-US" sz="3200" dirty="0"/>
              <a:t>入银行，存二年定期，年利率为</a:t>
            </a:r>
          </a:p>
          <a:p>
            <a:pPr eaLnBrk="1" hangingPunct="1"/>
            <a:r>
              <a:rPr lang="en-US" altLang="zh-CN" sz="3200" dirty="0"/>
              <a:t>2.10%</a:t>
            </a:r>
            <a:r>
              <a:rPr lang="zh-CN" altLang="en-US" sz="3200" dirty="0"/>
              <a:t>。到期时连本带息取出，</a:t>
            </a:r>
          </a:p>
          <a:p>
            <a:pPr eaLnBrk="1" hangingPunct="1"/>
            <a:r>
              <a:rPr lang="zh-CN" altLang="en-US" sz="3200" dirty="0"/>
              <a:t>王奶奶可以取出多少钱？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540260DE-8B13-A50B-3042-36AB448AC142}"/>
              </a:ext>
            </a:extLst>
          </p:cNvPr>
          <p:cNvSpPr/>
          <p:nvPr/>
        </p:nvSpPr>
        <p:spPr>
          <a:xfrm>
            <a:off x="473515" y="439295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E859C2C-5901-6699-C569-D2B446F55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552" y="381279"/>
            <a:ext cx="3763631" cy="260521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A0A3E4F-5710-E931-2A51-8E60C5ADD955}"/>
              </a:ext>
            </a:extLst>
          </p:cNvPr>
          <p:cNvSpPr txBox="1"/>
          <p:nvPr/>
        </p:nvSpPr>
        <p:spPr>
          <a:xfrm>
            <a:off x="1410839" y="3142734"/>
            <a:ext cx="7173326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方法一：先求出利息，再加上本金。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CB481AB-8885-A150-2FE4-ED67943784D3}"/>
              </a:ext>
            </a:extLst>
          </p:cNvPr>
          <p:cNvSpPr txBox="1"/>
          <p:nvPr/>
        </p:nvSpPr>
        <p:spPr>
          <a:xfrm>
            <a:off x="1410839" y="3959662"/>
            <a:ext cx="7080016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5000×2.10%×2 = 210</a:t>
            </a:r>
            <a:r>
              <a:rPr lang="zh-CN" altLang="en-US" sz="3200" dirty="0">
                <a:ea typeface="+mj-ea"/>
              </a:rPr>
              <a:t>（元）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8193BD7-6327-D7B9-78C5-B25EEB8C83C0}"/>
              </a:ext>
            </a:extLst>
          </p:cNvPr>
          <p:cNvSpPr txBox="1"/>
          <p:nvPr/>
        </p:nvSpPr>
        <p:spPr>
          <a:xfrm>
            <a:off x="1410839" y="4781590"/>
            <a:ext cx="7080016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5000 + 210 = 5210</a:t>
            </a:r>
            <a:r>
              <a:rPr lang="zh-CN" altLang="en-US" sz="3200" dirty="0">
                <a:ea typeface="+mj-ea"/>
              </a:rPr>
              <a:t>（元）</a:t>
            </a:r>
          </a:p>
        </p:txBody>
      </p:sp>
    </p:spTree>
    <p:extLst>
      <p:ext uri="{BB962C8B-B14F-4D97-AF65-F5344CB8AC3E}">
        <p14:creationId xmlns:p14="http://schemas.microsoft.com/office/powerpoint/2010/main" val="4289985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CDBF889-DDCD-78F9-6B69-4ABBF0D2F85F}"/>
              </a:ext>
            </a:extLst>
          </p:cNvPr>
          <p:cNvSpPr txBox="1"/>
          <p:nvPr/>
        </p:nvSpPr>
        <p:spPr>
          <a:xfrm>
            <a:off x="1429502" y="343955"/>
            <a:ext cx="6097050" cy="258416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eaLnBrk="1" hangingPunct="1"/>
            <a:r>
              <a:rPr lang="zh-CN" altLang="en-US" sz="3200" dirty="0"/>
              <a:t>王奶奶把 </a:t>
            </a:r>
            <a:r>
              <a:rPr lang="en-US" altLang="zh-CN" sz="3200" dirty="0"/>
              <a:t>5000 </a:t>
            </a:r>
            <a:r>
              <a:rPr lang="zh-CN" altLang="en-US" sz="3200" dirty="0"/>
              <a:t>元按整存整取存</a:t>
            </a:r>
          </a:p>
          <a:p>
            <a:pPr eaLnBrk="1" hangingPunct="1"/>
            <a:r>
              <a:rPr lang="zh-CN" altLang="en-US" sz="3200" dirty="0"/>
              <a:t>入银行，存二年定期，年利率为</a:t>
            </a:r>
          </a:p>
          <a:p>
            <a:pPr eaLnBrk="1" hangingPunct="1"/>
            <a:r>
              <a:rPr lang="en-US" altLang="zh-CN" sz="3200" dirty="0"/>
              <a:t>2.10%</a:t>
            </a:r>
            <a:r>
              <a:rPr lang="zh-CN" altLang="en-US" sz="3200" dirty="0"/>
              <a:t>。到期时连本带息取出，</a:t>
            </a:r>
          </a:p>
          <a:p>
            <a:pPr eaLnBrk="1" hangingPunct="1"/>
            <a:r>
              <a:rPr lang="zh-CN" altLang="en-US" sz="3200" dirty="0"/>
              <a:t>王奶奶可以取出多少钱？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263DEB39-6332-AB78-91A6-01039AAE26B0}"/>
              </a:ext>
            </a:extLst>
          </p:cNvPr>
          <p:cNvSpPr/>
          <p:nvPr/>
        </p:nvSpPr>
        <p:spPr>
          <a:xfrm>
            <a:off x="473515" y="439295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0F38604-6F71-8ACA-E75F-F09C5090B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552" y="381279"/>
            <a:ext cx="3763631" cy="2605214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60C6E4C-ACA1-63FF-891B-F41F34B4EFDC}"/>
              </a:ext>
            </a:extLst>
          </p:cNvPr>
          <p:cNvSpPr txBox="1"/>
          <p:nvPr/>
        </p:nvSpPr>
        <p:spPr>
          <a:xfrm>
            <a:off x="785686" y="3142734"/>
            <a:ext cx="11064190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0000"/>
              </a:lnSpc>
              <a:spcBef>
                <a:spcPts val="0"/>
              </a:spcBef>
              <a:defRPr sz="3200" b="1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方法二：转化为“求比一个数多百分之几的数是多少”解答。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975F8B7-ADE1-F1B2-7688-6F411136374C}"/>
              </a:ext>
            </a:extLst>
          </p:cNvPr>
          <p:cNvSpPr txBox="1"/>
          <p:nvPr/>
        </p:nvSpPr>
        <p:spPr>
          <a:xfrm>
            <a:off x="785686" y="4068415"/>
            <a:ext cx="7080016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5000×(1 + 2.10%×2) = 5210</a:t>
            </a:r>
            <a:r>
              <a:rPr lang="zh-CN" altLang="en-US" sz="3200" dirty="0">
                <a:ea typeface="+mj-ea"/>
              </a:rPr>
              <a:t>（元）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A712407-4D2A-B6BA-26A9-FE14371894F4}"/>
              </a:ext>
            </a:extLst>
          </p:cNvPr>
          <p:cNvSpPr txBox="1"/>
          <p:nvPr/>
        </p:nvSpPr>
        <p:spPr>
          <a:xfrm>
            <a:off x="785686" y="4999096"/>
            <a:ext cx="7080016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zh-CN" altLang="en-US" sz="3200" dirty="0">
                <a:ea typeface="+mj-ea"/>
              </a:rPr>
              <a:t>答：王奶奶可以取出 </a:t>
            </a:r>
            <a:r>
              <a:rPr lang="en-US" altLang="zh-CN" sz="3200" dirty="0">
                <a:ea typeface="+mj-ea"/>
              </a:rPr>
              <a:t>5210 </a:t>
            </a:r>
            <a:r>
              <a:rPr lang="zh-CN" altLang="en-US" sz="3200" dirty="0">
                <a:ea typeface="+mj-ea"/>
              </a:rPr>
              <a:t>元。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389713B-3549-3E6F-0ECB-BF14279A63DC}"/>
              </a:ext>
            </a:extLst>
          </p:cNvPr>
          <p:cNvSpPr txBox="1"/>
          <p:nvPr/>
        </p:nvSpPr>
        <p:spPr>
          <a:xfrm>
            <a:off x="7975343" y="4163107"/>
            <a:ext cx="3547964" cy="21151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600" b="1" i="0" u="none" strike="noStrike" baseline="0" dirty="0">
                <a:latin typeface="FZYBKSJW--GB1-0"/>
              </a:rPr>
              <a:t>拓展</a:t>
            </a:r>
            <a:r>
              <a:rPr lang="zh-CN" altLang="en-US" sz="2600" b="1" i="0" u="none" strike="noStrike" baseline="0" dirty="0">
                <a:latin typeface="FZSSK--GBK1-0"/>
              </a:rPr>
              <a:t>：</a:t>
            </a:r>
            <a:r>
              <a:rPr lang="zh-CN" altLang="en-US" sz="2600" b="1" i="0" u="none" strike="noStrike" baseline="0" dirty="0">
                <a:latin typeface="FZYBKSJW--GB1-0"/>
              </a:rPr>
              <a:t>如果存款的利率</a:t>
            </a:r>
          </a:p>
          <a:p>
            <a:pPr algn="ctr">
              <a:lnSpc>
                <a:spcPct val="130000"/>
              </a:lnSpc>
            </a:pPr>
            <a:r>
              <a:rPr lang="zh-CN" altLang="en-US" sz="2600" b="1" i="0" u="none" strike="noStrike" baseline="0" dirty="0">
                <a:latin typeface="FZYBKSJW--GB1-0"/>
              </a:rPr>
              <a:t>是月利率</a:t>
            </a:r>
            <a:r>
              <a:rPr lang="zh-CN" altLang="en-US" sz="2600" b="1" i="0" u="none" strike="noStrike" baseline="0" dirty="0">
                <a:latin typeface="FZSSK--GBK1-0"/>
              </a:rPr>
              <a:t>，</a:t>
            </a:r>
            <a:r>
              <a:rPr lang="zh-CN" altLang="en-US" sz="2600" b="1" i="0" u="none" strike="noStrike" baseline="0" dirty="0">
                <a:latin typeface="FZYBKSJW--GB1-0"/>
              </a:rPr>
              <a:t>计算时所乘</a:t>
            </a:r>
          </a:p>
          <a:p>
            <a:pPr algn="ctr">
              <a:lnSpc>
                <a:spcPct val="130000"/>
              </a:lnSpc>
            </a:pPr>
            <a:r>
              <a:rPr lang="zh-CN" altLang="en-US" sz="2600" b="1" i="0" u="none" strike="noStrike" baseline="0" dirty="0">
                <a:latin typeface="FZYBKSJW--GB1-0"/>
              </a:rPr>
              <a:t>的存期应以</a:t>
            </a:r>
            <a:r>
              <a:rPr lang="zh-CN" altLang="en-US" sz="2600" b="1" i="0" u="none" strike="noStrike" baseline="0" dirty="0">
                <a:latin typeface="FZSSK--GBK1-0"/>
              </a:rPr>
              <a:t>“</a:t>
            </a:r>
            <a:r>
              <a:rPr lang="zh-CN" altLang="en-US" sz="2600" b="1" i="0" u="none" strike="noStrike" baseline="0" dirty="0">
                <a:latin typeface="FZYBKSJW--GB1-0"/>
              </a:rPr>
              <a:t>月</a:t>
            </a:r>
            <a:r>
              <a:rPr lang="zh-CN" altLang="en-US" sz="2600" b="1" i="0" u="none" strike="noStrike" baseline="0" dirty="0">
                <a:latin typeface="FZSSK--GBK1-0"/>
              </a:rPr>
              <a:t>”</a:t>
            </a:r>
            <a:r>
              <a:rPr lang="zh-CN" altLang="en-US" sz="2600" b="1" i="0" u="none" strike="noStrike" baseline="0" dirty="0">
                <a:latin typeface="FZYBKSJW--GB1-0"/>
              </a:rPr>
              <a:t>为时</a:t>
            </a:r>
          </a:p>
          <a:p>
            <a:pPr algn="ctr">
              <a:lnSpc>
                <a:spcPct val="130000"/>
              </a:lnSpc>
            </a:pPr>
            <a:r>
              <a:rPr lang="zh-CN" altLang="en-US" sz="2600" b="1" i="0" u="none" strike="noStrike" baseline="0" dirty="0">
                <a:latin typeface="FZYBKSJW--GB1-0"/>
              </a:rPr>
              <a:t>间单位</a:t>
            </a:r>
            <a:r>
              <a:rPr lang="zh-CN" altLang="en-US" sz="2600" b="1" i="0" u="none" strike="noStrike" baseline="0" dirty="0">
                <a:latin typeface="FZSSK--GBK1-0"/>
              </a:rPr>
              <a:t>。</a:t>
            </a:r>
            <a:endParaRPr lang="zh-CN" alt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590787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779C1D8-8390-3F17-17C6-5263512D901D}"/>
              </a:ext>
            </a:extLst>
          </p:cNvPr>
          <p:cNvSpPr txBox="1"/>
          <p:nvPr/>
        </p:nvSpPr>
        <p:spPr>
          <a:xfrm>
            <a:off x="972500" y="1262336"/>
            <a:ext cx="861937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知道了其中三个量，你会求第四个量吗？</a:t>
            </a:r>
          </a:p>
        </p:txBody>
      </p:sp>
      <p:sp>
        <p:nvSpPr>
          <p:cNvPr id="32" name="箭头: 五边形 31">
            <a:extLst>
              <a:ext uri="{FF2B5EF4-FFF2-40B4-BE49-F238E27FC236}">
                <a16:creationId xmlns:a16="http://schemas.microsoft.com/office/drawing/2014/main" id="{8A96B567-AB18-4971-0811-4CB083A9E79C}"/>
              </a:ext>
            </a:extLst>
          </p:cNvPr>
          <p:cNvSpPr/>
          <p:nvPr/>
        </p:nvSpPr>
        <p:spPr>
          <a:xfrm>
            <a:off x="711237" y="503852"/>
            <a:ext cx="2177143" cy="735073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归  纳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2FD05F8-79F0-9DB0-A745-B68307647688}"/>
              </a:ext>
            </a:extLst>
          </p:cNvPr>
          <p:cNvSpPr txBox="1"/>
          <p:nvPr/>
        </p:nvSpPr>
        <p:spPr>
          <a:xfrm>
            <a:off x="4153927" y="2238782"/>
            <a:ext cx="1604323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本金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D903AF0-FC55-2485-F114-E43037D0C972}"/>
              </a:ext>
            </a:extLst>
          </p:cNvPr>
          <p:cNvSpPr txBox="1"/>
          <p:nvPr/>
        </p:nvSpPr>
        <p:spPr>
          <a:xfrm>
            <a:off x="1560921" y="3589121"/>
            <a:ext cx="5026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利息 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= 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本金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×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利率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×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存期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6EB93BA-1490-221C-0771-CD890C96BDA1}"/>
              </a:ext>
            </a:extLst>
          </p:cNvPr>
          <p:cNvSpPr txBox="1"/>
          <p:nvPr/>
        </p:nvSpPr>
        <p:spPr>
          <a:xfrm>
            <a:off x="1887219" y="2238782"/>
            <a:ext cx="1604323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利息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207BEDC-A241-C3A3-A459-857B5420BDBE}"/>
              </a:ext>
            </a:extLst>
          </p:cNvPr>
          <p:cNvSpPr txBox="1"/>
          <p:nvPr/>
        </p:nvSpPr>
        <p:spPr>
          <a:xfrm>
            <a:off x="6420635" y="2238782"/>
            <a:ext cx="1604323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利率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59DAD76-C917-51AC-DCA2-E1F6E6C82B8F}"/>
              </a:ext>
            </a:extLst>
          </p:cNvPr>
          <p:cNvSpPr txBox="1"/>
          <p:nvPr/>
        </p:nvSpPr>
        <p:spPr>
          <a:xfrm>
            <a:off x="8687343" y="2238782"/>
            <a:ext cx="1604323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存期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B8322B2-EA08-5441-6015-02E7A8D14C89}"/>
              </a:ext>
            </a:extLst>
          </p:cNvPr>
          <p:cNvGrpSpPr/>
          <p:nvPr/>
        </p:nvGrpSpPr>
        <p:grpSpPr>
          <a:xfrm>
            <a:off x="7191227" y="3290542"/>
            <a:ext cx="3738868" cy="1181932"/>
            <a:chOff x="5601073" y="4466253"/>
            <a:chExt cx="3738868" cy="1181932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A934A82-D85E-A48E-888C-1E2BB46B70B3}"/>
                </a:ext>
              </a:extLst>
            </p:cNvPr>
            <p:cNvSpPr txBox="1"/>
            <p:nvPr/>
          </p:nvSpPr>
          <p:spPr>
            <a:xfrm>
              <a:off x="5601073" y="4774108"/>
              <a:ext cx="175144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本金 </a:t>
              </a:r>
              <a:r>
                <a:rPr lang="en-US" altLang="zh-CN" sz="3200" dirty="0">
                  <a:solidFill>
                    <a:srgbClr val="0070C0"/>
                  </a:solidFill>
                  <a:latin typeface="+mn-lt"/>
                </a:rPr>
                <a:t>=</a:t>
              </a:r>
              <a:endParaRPr lang="zh-CN" altLang="en-US" sz="320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9ED8EC3-897A-BF78-68CC-2683148D2040}"/>
                </a:ext>
              </a:extLst>
            </p:cNvPr>
            <p:cNvSpPr txBox="1"/>
            <p:nvPr/>
          </p:nvSpPr>
          <p:spPr>
            <a:xfrm>
              <a:off x="7406859" y="4466253"/>
              <a:ext cx="114496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利息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D73B4E0-A936-BA0E-B9B0-36A871CBEFDE}"/>
                </a:ext>
              </a:extLst>
            </p:cNvPr>
            <p:cNvSpPr txBox="1"/>
            <p:nvPr/>
          </p:nvSpPr>
          <p:spPr>
            <a:xfrm>
              <a:off x="6674723" y="5063410"/>
              <a:ext cx="266521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利率</a:t>
              </a:r>
              <a:r>
                <a:rPr lang="en-US" altLang="zh-CN" sz="3200" dirty="0">
                  <a:solidFill>
                    <a:srgbClr val="0070C0"/>
                  </a:solidFill>
                  <a:latin typeface="+mn-lt"/>
                </a:rPr>
                <a:t>×</a:t>
              </a:r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存期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96F179D9-DEE7-1740-BD41-CF70A2102E7B}"/>
                </a:ext>
              </a:extLst>
            </p:cNvPr>
            <p:cNvCxnSpPr/>
            <p:nvPr/>
          </p:nvCxnSpPr>
          <p:spPr>
            <a:xfrm>
              <a:off x="6933276" y="5063469"/>
              <a:ext cx="214730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2999893-80FB-5613-DFE0-55D481D90DB9}"/>
              </a:ext>
            </a:extLst>
          </p:cNvPr>
          <p:cNvGrpSpPr/>
          <p:nvPr/>
        </p:nvGrpSpPr>
        <p:grpSpPr>
          <a:xfrm>
            <a:off x="1658175" y="4708796"/>
            <a:ext cx="3738868" cy="1181932"/>
            <a:chOff x="5601073" y="4466253"/>
            <a:chExt cx="3738868" cy="1181932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9B7D229E-F219-BAF7-2787-DDA9E94E4BEE}"/>
                </a:ext>
              </a:extLst>
            </p:cNvPr>
            <p:cNvSpPr txBox="1"/>
            <p:nvPr/>
          </p:nvSpPr>
          <p:spPr>
            <a:xfrm>
              <a:off x="5601073" y="4774108"/>
              <a:ext cx="175144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利率 </a:t>
              </a:r>
              <a:r>
                <a:rPr lang="en-US" altLang="zh-CN" sz="3200" dirty="0">
                  <a:solidFill>
                    <a:srgbClr val="0070C0"/>
                  </a:solidFill>
                  <a:latin typeface="+mn-lt"/>
                </a:rPr>
                <a:t>=</a:t>
              </a:r>
              <a:endParaRPr lang="zh-CN" altLang="en-US" sz="320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AA7F10A8-4AF1-DF64-5EEA-1B5C61BE60A6}"/>
                </a:ext>
              </a:extLst>
            </p:cNvPr>
            <p:cNvSpPr txBox="1"/>
            <p:nvPr/>
          </p:nvSpPr>
          <p:spPr>
            <a:xfrm>
              <a:off x="7406859" y="4466253"/>
              <a:ext cx="114496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利息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CD0C5E3-DD59-CBB4-0693-B9E93E31B9DD}"/>
                </a:ext>
              </a:extLst>
            </p:cNvPr>
            <p:cNvSpPr txBox="1"/>
            <p:nvPr/>
          </p:nvSpPr>
          <p:spPr>
            <a:xfrm>
              <a:off x="6674723" y="5063410"/>
              <a:ext cx="266521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本金</a:t>
              </a:r>
              <a:r>
                <a:rPr lang="en-US" altLang="zh-CN" sz="3200" dirty="0">
                  <a:solidFill>
                    <a:srgbClr val="0070C0"/>
                  </a:solidFill>
                  <a:latin typeface="+mn-lt"/>
                </a:rPr>
                <a:t>×</a:t>
              </a:r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存期</a:t>
              </a: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D4A9924D-DDB7-B778-2E32-0C5BA9ABC9DE}"/>
                </a:ext>
              </a:extLst>
            </p:cNvPr>
            <p:cNvCxnSpPr/>
            <p:nvPr/>
          </p:nvCxnSpPr>
          <p:spPr>
            <a:xfrm>
              <a:off x="6933276" y="5063469"/>
              <a:ext cx="214730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6071FB3-3B09-2AD3-BCC2-D1EE7A468B1C}"/>
              </a:ext>
            </a:extLst>
          </p:cNvPr>
          <p:cNvGrpSpPr/>
          <p:nvPr/>
        </p:nvGrpSpPr>
        <p:grpSpPr>
          <a:xfrm>
            <a:off x="7191227" y="4708796"/>
            <a:ext cx="3738868" cy="1181932"/>
            <a:chOff x="5601073" y="4466253"/>
            <a:chExt cx="3738868" cy="118193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76F91292-030D-31D2-0541-0F5F89C872EE}"/>
                </a:ext>
              </a:extLst>
            </p:cNvPr>
            <p:cNvSpPr txBox="1"/>
            <p:nvPr/>
          </p:nvSpPr>
          <p:spPr>
            <a:xfrm>
              <a:off x="5601073" y="4774108"/>
              <a:ext cx="175144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存期 </a:t>
              </a:r>
              <a:r>
                <a:rPr lang="en-US" altLang="zh-CN" sz="3200" dirty="0">
                  <a:solidFill>
                    <a:srgbClr val="0070C0"/>
                  </a:solidFill>
                  <a:latin typeface="+mn-lt"/>
                </a:rPr>
                <a:t>=</a:t>
              </a:r>
              <a:endParaRPr lang="zh-CN" altLang="en-US" sz="3200" dirty="0">
                <a:solidFill>
                  <a:srgbClr val="0070C0"/>
                </a:solidFill>
                <a:latin typeface="+mn-lt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7927CF07-5FED-5BF2-853B-E42D9261023B}"/>
                </a:ext>
              </a:extLst>
            </p:cNvPr>
            <p:cNvSpPr txBox="1"/>
            <p:nvPr/>
          </p:nvSpPr>
          <p:spPr>
            <a:xfrm>
              <a:off x="7406859" y="4466253"/>
              <a:ext cx="114496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利息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232F0B5A-651A-8BA2-422C-18041C402667}"/>
                </a:ext>
              </a:extLst>
            </p:cNvPr>
            <p:cNvSpPr txBox="1"/>
            <p:nvPr/>
          </p:nvSpPr>
          <p:spPr>
            <a:xfrm>
              <a:off x="6674723" y="5063410"/>
              <a:ext cx="266521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本金</a:t>
              </a:r>
              <a:r>
                <a:rPr lang="en-US" altLang="zh-CN" sz="3200" dirty="0">
                  <a:solidFill>
                    <a:srgbClr val="0070C0"/>
                  </a:solidFill>
                  <a:latin typeface="+mn-lt"/>
                </a:rPr>
                <a:t>×</a:t>
              </a:r>
              <a:r>
                <a:rPr lang="zh-CN" altLang="en-US" sz="3200" dirty="0">
                  <a:solidFill>
                    <a:srgbClr val="0070C0"/>
                  </a:solidFill>
                  <a:latin typeface="+mn-lt"/>
                </a:rPr>
                <a:t>利率</a:t>
              </a: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949AFAED-FCAF-2A7A-8EEF-B411399B89B1}"/>
                </a:ext>
              </a:extLst>
            </p:cNvPr>
            <p:cNvCxnSpPr/>
            <p:nvPr/>
          </p:nvCxnSpPr>
          <p:spPr>
            <a:xfrm>
              <a:off x="6933276" y="5063469"/>
              <a:ext cx="214730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958703" y="1291111"/>
            <a:ext cx="10564600" cy="20597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       张爷爷把 </a:t>
            </a:r>
            <a:r>
              <a:rPr lang="en-US" altLang="zh-CN" dirty="0"/>
              <a:t>8000 </a:t>
            </a:r>
            <a:r>
              <a:rPr lang="zh-CN" altLang="en-US" dirty="0"/>
              <a:t>元存入银行</a:t>
            </a:r>
            <a:r>
              <a:rPr lang="zh-CN" altLang="en-US"/>
              <a:t>，存三年</a:t>
            </a:r>
            <a:r>
              <a:rPr lang="zh-CN" altLang="en-US" dirty="0"/>
              <a:t>定期，年利率为 </a:t>
            </a:r>
            <a:r>
              <a:rPr lang="en-US" altLang="zh-CN" dirty="0"/>
              <a:t>2.75%</a:t>
            </a:r>
            <a:r>
              <a:rPr lang="zh-CN" altLang="en-US" dirty="0"/>
              <a:t>。到期支取时，张爷爷可得多少利息？到期时，张爷爷一共能取出多少钱？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3931658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86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ED334215-40A4-AC0A-5F53-90CF01549C67}"/>
              </a:ext>
            </a:extLst>
          </p:cNvPr>
          <p:cNvCxnSpPr/>
          <p:nvPr/>
        </p:nvCxnSpPr>
        <p:spPr>
          <a:xfrm>
            <a:off x="1922106" y="3350842"/>
            <a:ext cx="494522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0F4825C5-BAA1-1DC9-8DF2-A2943F685CBE}"/>
              </a:ext>
            </a:extLst>
          </p:cNvPr>
          <p:cNvSpPr txBox="1"/>
          <p:nvPr/>
        </p:nvSpPr>
        <p:spPr>
          <a:xfrm>
            <a:off x="4605809" y="3419669"/>
            <a:ext cx="2821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本金 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+ 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利息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475CDFE-8006-7554-598D-BD843B80C470}"/>
              </a:ext>
            </a:extLst>
          </p:cNvPr>
          <p:cNvSpPr txBox="1"/>
          <p:nvPr/>
        </p:nvSpPr>
        <p:spPr>
          <a:xfrm>
            <a:off x="3339977" y="4195610"/>
            <a:ext cx="50264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利息 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= 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本金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×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利率</a:t>
            </a:r>
            <a:r>
              <a:rPr lang="en-US" altLang="zh-CN" sz="3200" dirty="0">
                <a:solidFill>
                  <a:srgbClr val="0070C0"/>
                </a:solidFill>
                <a:latin typeface="+mn-lt"/>
              </a:rPr>
              <a:t>×</a:t>
            </a:r>
            <a:r>
              <a:rPr lang="zh-CN" altLang="en-US" sz="3200" dirty="0">
                <a:solidFill>
                  <a:srgbClr val="0070C0"/>
                </a:solidFill>
                <a:latin typeface="+mn-lt"/>
              </a:rPr>
              <a:t>存期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AFE5CA1-E4F6-3ACB-4D75-F8B184222474}"/>
              </a:ext>
            </a:extLst>
          </p:cNvPr>
          <p:cNvSpPr txBox="1"/>
          <p:nvPr/>
        </p:nvSpPr>
        <p:spPr>
          <a:xfrm>
            <a:off x="3355315" y="4990213"/>
            <a:ext cx="7080016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8000×2.75%×3 = 660</a:t>
            </a:r>
            <a:r>
              <a:rPr lang="zh-CN" altLang="en-US" sz="3200" dirty="0">
                <a:ea typeface="+mj-ea"/>
              </a:rPr>
              <a:t>（元）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E73C48-9069-87D6-C715-B54CFC038FEA}"/>
              </a:ext>
            </a:extLst>
          </p:cNvPr>
          <p:cNvSpPr txBox="1"/>
          <p:nvPr/>
        </p:nvSpPr>
        <p:spPr>
          <a:xfrm>
            <a:off x="3355315" y="5821472"/>
            <a:ext cx="7080016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spcBef>
                <a:spcPts val="0"/>
              </a:spcBef>
              <a:defRPr sz="3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zh-CN" sz="3200" dirty="0">
                <a:ea typeface="+mj-ea"/>
              </a:rPr>
              <a:t>8000 + 660 = 8660</a:t>
            </a:r>
            <a:r>
              <a:rPr lang="zh-CN" altLang="en-US" sz="3200" dirty="0">
                <a:ea typeface="+mj-ea"/>
              </a:rPr>
              <a:t>（元）</a:t>
            </a:r>
          </a:p>
        </p:txBody>
      </p:sp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052017" y="1243344"/>
            <a:ext cx="906236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同学们，今天的数学课你们有哪些收获呢？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7A2BB9B-CF6A-9D59-7783-2EAEC69324C5}"/>
              </a:ext>
            </a:extLst>
          </p:cNvPr>
          <p:cNvSpPr txBox="1"/>
          <p:nvPr/>
        </p:nvSpPr>
        <p:spPr>
          <a:xfrm>
            <a:off x="3384668" y="2835851"/>
            <a:ext cx="50128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利息＝本金</a:t>
            </a:r>
            <a:r>
              <a:rPr lang="en-US" altLang="zh-CN" sz="3200" dirty="0"/>
              <a:t>×</a:t>
            </a:r>
            <a:r>
              <a:rPr lang="zh-CN" altLang="en-US" sz="3200" dirty="0"/>
              <a:t>利率</a:t>
            </a:r>
            <a:r>
              <a:rPr lang="en-US" altLang="zh-CN" sz="3200" dirty="0"/>
              <a:t>×</a:t>
            </a:r>
            <a:r>
              <a:rPr lang="zh-CN" altLang="en-US" sz="3200" dirty="0"/>
              <a:t>存期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BCD3B38-1FA4-1C15-20D4-467122E5301A}"/>
              </a:ext>
            </a:extLst>
          </p:cNvPr>
          <p:cNvSpPr txBox="1"/>
          <p:nvPr/>
        </p:nvSpPr>
        <p:spPr>
          <a:xfrm>
            <a:off x="3384668" y="3736155"/>
            <a:ext cx="60205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000" b="1" kern="0">
                <a:solidFill>
                  <a:srgbClr val="0070C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200" dirty="0"/>
              <a:t>取回总钱数＝本金＋利息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20656</TotalTime>
  <Words>711</Words>
  <Application>Microsoft Office PowerPoint</Application>
  <PresentationFormat>宽屏</PresentationFormat>
  <Paragraphs>98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FZSSK--GBK1-0</vt:lpstr>
      <vt:lpstr>FZYBKSJW--GB1-0</vt:lpstr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4030</cp:revision>
  <dcterms:created xsi:type="dcterms:W3CDTF">2016-01-14T07:05:00Z</dcterms:created>
  <dcterms:modified xsi:type="dcterms:W3CDTF">2026-07-03T07:52:24Z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