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82" r:id="rId2"/>
    <p:sldId id="811" r:id="rId3"/>
    <p:sldId id="743" r:id="rId4"/>
    <p:sldId id="814" r:id="rId5"/>
    <p:sldId id="958" r:id="rId6"/>
    <p:sldId id="981" r:id="rId7"/>
    <p:sldId id="983" r:id="rId8"/>
    <p:sldId id="987" r:id="rId9"/>
    <p:sldId id="985" r:id="rId10"/>
    <p:sldId id="964" r:id="rId11"/>
    <p:sldId id="934" r:id="rId12"/>
    <p:sldId id="986" r:id="rId13"/>
    <p:sldId id="680" r:id="rId14"/>
    <p:sldId id="331" r:id="rId15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87827" autoAdjust="0"/>
  </p:normalViewPr>
  <p:slideViewPr>
    <p:cSldViewPr snapToGrid="0" showGuides="1">
      <p:cViewPr varScale="1">
        <p:scale>
          <a:sx n="113" d="100"/>
          <a:sy n="113" d="100"/>
        </p:scale>
        <p:origin x="39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37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89941" y="214046"/>
            <a:ext cx="2270496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60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88335" y="214043"/>
            <a:ext cx="8809843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自主尝试，解决“存钱”中的数学问题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878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6034" y="2887822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用百分数解决问题（</a:t>
            </a:r>
            <a:r>
              <a:rPr lang="en-US" altLang="zh-CN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1</a:t>
            </a: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百分数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19898" y="1310695"/>
            <a:ext cx="10970866" cy="4903492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783184" y="1334289"/>
            <a:ext cx="10807579" cy="48290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理解“一个数比另一个数多</a:t>
            </a:r>
            <a:r>
              <a:rPr lang="en-US" altLang="zh-CN" sz="3000" dirty="0"/>
              <a:t>(</a:t>
            </a:r>
            <a:r>
              <a:rPr lang="zh-CN" altLang="en-US" sz="3000" dirty="0"/>
              <a:t>或少</a:t>
            </a:r>
            <a:r>
              <a:rPr lang="en-US" altLang="zh-CN" sz="3000" dirty="0"/>
              <a:t>)</a:t>
            </a:r>
            <a:r>
              <a:rPr lang="zh-CN" altLang="en-US" sz="3000" dirty="0"/>
              <a:t>百分之多少”的含义，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能正确解答“求一个数比另一个数多</a:t>
            </a:r>
            <a:r>
              <a:rPr lang="en-US" altLang="zh-CN" sz="3000" dirty="0"/>
              <a:t>(</a:t>
            </a:r>
            <a:r>
              <a:rPr lang="zh-CN" altLang="en-US" sz="3000" dirty="0"/>
              <a:t>或少</a:t>
            </a:r>
            <a:r>
              <a:rPr lang="en-US" altLang="zh-CN" sz="3000" dirty="0"/>
              <a:t>)</a:t>
            </a:r>
            <a:r>
              <a:rPr lang="zh-CN" altLang="en-US" sz="3000" dirty="0"/>
              <a:t>百分之多少”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和“求比一个数多</a:t>
            </a:r>
            <a:r>
              <a:rPr lang="en-US" altLang="zh-CN" sz="3000" dirty="0"/>
              <a:t>(</a:t>
            </a:r>
            <a:r>
              <a:rPr lang="zh-CN" altLang="en-US" sz="3000" dirty="0"/>
              <a:t>或少</a:t>
            </a:r>
            <a:r>
              <a:rPr lang="en-US" altLang="zh-CN" sz="3000" dirty="0"/>
              <a:t>)</a:t>
            </a:r>
            <a:r>
              <a:rPr lang="zh-CN" altLang="en-US" sz="3000" dirty="0"/>
              <a:t>百分之几的数是多少”的实际问题；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通过自主探究、合作交流，获得解决问题的有效方法，同时 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体验解决问题方法的多样性，提高学生分析问题和解决问题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的能力；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体会类比的数学思想，感受数学的应用价值，发展积极的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学科情感。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D8F15F13-621E-E6ED-EA18-EC0ED492C602}"/>
              </a:ext>
            </a:extLst>
          </p:cNvPr>
          <p:cNvSpPr txBox="1"/>
          <p:nvPr/>
        </p:nvSpPr>
        <p:spPr>
          <a:xfrm>
            <a:off x="703731" y="1409507"/>
            <a:ext cx="1127677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+mn-lt"/>
              </a:rPr>
              <a:t>白兔有 </a:t>
            </a:r>
            <a:r>
              <a:rPr lang="en-US" altLang="zh-CN" dirty="0">
                <a:latin typeface="+mn-lt"/>
              </a:rPr>
              <a:t>50</a:t>
            </a:r>
            <a:r>
              <a:rPr lang="zh-CN" altLang="en-US" dirty="0">
                <a:latin typeface="+mn-lt"/>
              </a:rPr>
              <a:t> 只，黑兔有 </a:t>
            </a:r>
            <a:r>
              <a:rPr lang="en-US" altLang="zh-CN" dirty="0">
                <a:latin typeface="+mn-lt"/>
              </a:rPr>
              <a:t>40 </a:t>
            </a:r>
            <a:r>
              <a:rPr lang="zh-CN" altLang="en-US" dirty="0">
                <a:latin typeface="+mn-lt"/>
              </a:rPr>
              <a:t>只，白兔只数是黑兔的            ，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FDB0D7E8-AA3F-748C-83D6-5D48C71E9603}"/>
              </a:ext>
            </a:extLst>
          </p:cNvPr>
          <p:cNvGrpSpPr/>
          <p:nvPr/>
        </p:nvGrpSpPr>
        <p:grpSpPr>
          <a:xfrm>
            <a:off x="9686634" y="1155869"/>
            <a:ext cx="1890181" cy="1138067"/>
            <a:chOff x="4706562" y="3429000"/>
            <a:chExt cx="1890181" cy="1138067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4CA4D892-B04B-B6CC-CCC8-C2BB52F44425}"/>
                </a:ext>
              </a:extLst>
            </p:cNvPr>
            <p:cNvSpPr txBox="1"/>
            <p:nvPr/>
          </p:nvSpPr>
          <p:spPr>
            <a:xfrm>
              <a:off x="4706562" y="3429000"/>
              <a:ext cx="189018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 ）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E04C521-491F-9963-B84C-DEB545C4C2DB}"/>
                </a:ext>
              </a:extLst>
            </p:cNvPr>
            <p:cNvSpPr txBox="1"/>
            <p:nvPr/>
          </p:nvSpPr>
          <p:spPr>
            <a:xfrm>
              <a:off x="4706562" y="3951514"/>
              <a:ext cx="189018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 ）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BEF0BA38-6B03-7477-6059-AE93C6CBFB13}"/>
                </a:ext>
              </a:extLst>
            </p:cNvPr>
            <p:cNvCxnSpPr/>
            <p:nvPr/>
          </p:nvCxnSpPr>
          <p:spPr>
            <a:xfrm>
              <a:off x="4994990" y="3976590"/>
              <a:ext cx="115699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192FF8AB-4130-5E49-1845-BD89BC3F3FC6}"/>
              </a:ext>
            </a:extLst>
          </p:cNvPr>
          <p:cNvSpPr txBox="1"/>
          <p:nvPr/>
        </p:nvSpPr>
        <p:spPr>
          <a:xfrm>
            <a:off x="703731" y="2650096"/>
            <a:ext cx="609755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黑兔只数是白兔的             ；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B0F3F0B-912C-C04F-B14D-E165C6379BF1}"/>
              </a:ext>
            </a:extLst>
          </p:cNvPr>
          <p:cNvGrpSpPr/>
          <p:nvPr/>
        </p:nvGrpSpPr>
        <p:grpSpPr>
          <a:xfrm>
            <a:off x="4091379" y="2406107"/>
            <a:ext cx="1890181" cy="1138067"/>
            <a:chOff x="4706562" y="3429000"/>
            <a:chExt cx="1890181" cy="1138067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A77C952-4CB0-9A4D-4C4D-F534994E8645}"/>
                </a:ext>
              </a:extLst>
            </p:cNvPr>
            <p:cNvSpPr txBox="1"/>
            <p:nvPr/>
          </p:nvSpPr>
          <p:spPr>
            <a:xfrm>
              <a:off x="4706562" y="3429000"/>
              <a:ext cx="189018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 ）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A52C8CDD-D701-9F8C-8490-0E5F51DBD722}"/>
                </a:ext>
              </a:extLst>
            </p:cNvPr>
            <p:cNvSpPr txBox="1"/>
            <p:nvPr/>
          </p:nvSpPr>
          <p:spPr>
            <a:xfrm>
              <a:off x="4706562" y="3951514"/>
              <a:ext cx="189018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 ）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E71D0B44-6AA5-B253-376C-E89FA15D214E}"/>
                </a:ext>
              </a:extLst>
            </p:cNvPr>
            <p:cNvCxnSpPr/>
            <p:nvPr/>
          </p:nvCxnSpPr>
          <p:spPr>
            <a:xfrm>
              <a:off x="4994990" y="3976590"/>
              <a:ext cx="115699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9D3F3797-6583-204A-3BE9-BFD8EC536549}"/>
              </a:ext>
            </a:extLst>
          </p:cNvPr>
          <p:cNvSpPr txBox="1"/>
          <p:nvPr/>
        </p:nvSpPr>
        <p:spPr>
          <a:xfrm>
            <a:off x="6059502" y="2676493"/>
            <a:ext cx="5855691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白兔只数比黑兔多            ，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C4EB56B-D330-8960-43AA-33BB4528C96E}"/>
              </a:ext>
            </a:extLst>
          </p:cNvPr>
          <p:cNvGrpSpPr/>
          <p:nvPr/>
        </p:nvGrpSpPr>
        <p:grpSpPr>
          <a:xfrm>
            <a:off x="9428489" y="2406107"/>
            <a:ext cx="1890181" cy="1138067"/>
            <a:chOff x="4706562" y="3429000"/>
            <a:chExt cx="1890181" cy="1138067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C5EEDE5-F5CF-419E-2134-B257B90CAC5B}"/>
                </a:ext>
              </a:extLst>
            </p:cNvPr>
            <p:cNvSpPr txBox="1"/>
            <p:nvPr/>
          </p:nvSpPr>
          <p:spPr>
            <a:xfrm>
              <a:off x="4706562" y="3429000"/>
              <a:ext cx="189018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 ）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64C38743-A7C4-8194-9106-F2EBF05DFB91}"/>
                </a:ext>
              </a:extLst>
            </p:cNvPr>
            <p:cNvSpPr txBox="1"/>
            <p:nvPr/>
          </p:nvSpPr>
          <p:spPr>
            <a:xfrm>
              <a:off x="4706562" y="3951514"/>
              <a:ext cx="189018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 ）</a:t>
              </a: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B11B7778-F02A-1DAF-B2D8-2914EC9C451C}"/>
                </a:ext>
              </a:extLst>
            </p:cNvPr>
            <p:cNvCxnSpPr/>
            <p:nvPr/>
          </p:nvCxnSpPr>
          <p:spPr>
            <a:xfrm>
              <a:off x="4994990" y="3976590"/>
              <a:ext cx="115699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933D3E8C-7F26-00CA-6176-BDFCF5D7AFAE}"/>
              </a:ext>
            </a:extLst>
          </p:cNvPr>
          <p:cNvSpPr txBox="1"/>
          <p:nvPr/>
        </p:nvSpPr>
        <p:spPr>
          <a:xfrm>
            <a:off x="750381" y="4048095"/>
            <a:ext cx="609755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黑兔只数比白兔少            。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6F4A2BC-BEAC-0D25-F97A-DE1A347196A2}"/>
              </a:ext>
            </a:extLst>
          </p:cNvPr>
          <p:cNvGrpSpPr/>
          <p:nvPr/>
        </p:nvGrpSpPr>
        <p:grpSpPr>
          <a:xfrm>
            <a:off x="4119368" y="3777709"/>
            <a:ext cx="1890181" cy="1138067"/>
            <a:chOff x="4706562" y="3429000"/>
            <a:chExt cx="1890181" cy="1138067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9E83D4B-E5D9-F135-1162-A2C4479530D0}"/>
                </a:ext>
              </a:extLst>
            </p:cNvPr>
            <p:cNvSpPr txBox="1"/>
            <p:nvPr/>
          </p:nvSpPr>
          <p:spPr>
            <a:xfrm>
              <a:off x="4706562" y="3429000"/>
              <a:ext cx="189018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 ）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F0F89FBC-9CE3-AC02-EA86-2A5265E4EB9F}"/>
                </a:ext>
              </a:extLst>
            </p:cNvPr>
            <p:cNvSpPr txBox="1"/>
            <p:nvPr/>
          </p:nvSpPr>
          <p:spPr>
            <a:xfrm>
              <a:off x="4706562" y="3951514"/>
              <a:ext cx="1890181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 ）</a:t>
              </a: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FFDFB2DD-B67E-74A1-5894-ECCAC2E962AA}"/>
                </a:ext>
              </a:extLst>
            </p:cNvPr>
            <p:cNvCxnSpPr/>
            <p:nvPr/>
          </p:nvCxnSpPr>
          <p:spPr>
            <a:xfrm>
              <a:off x="4994990" y="3976590"/>
              <a:ext cx="115699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4A00BDDB-97E0-F895-8FD6-669AC3DF01C3}"/>
              </a:ext>
            </a:extLst>
          </p:cNvPr>
          <p:cNvSpPr txBox="1"/>
          <p:nvPr/>
        </p:nvSpPr>
        <p:spPr>
          <a:xfrm>
            <a:off x="2275380" y="5094699"/>
            <a:ext cx="8098199" cy="1326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20000"/>
              </a:lnSpc>
              <a:defRPr sz="3200" b="1">
                <a:latin typeface="+mn-lt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2800" dirty="0">
                <a:solidFill>
                  <a:schemeClr val="tx1"/>
                </a:solidFill>
              </a:rPr>
              <a:t>在百分数问题中，也有类似数量关系的问题。</a:t>
            </a:r>
            <a:endParaRPr lang="en-US" altLang="zh-CN" sz="2800" dirty="0">
              <a:solidFill>
                <a:schemeClr val="tx1"/>
              </a:solidFill>
            </a:endParaRPr>
          </a:p>
          <a:p>
            <a:r>
              <a:rPr lang="zh-CN" altLang="en-US" sz="2800" dirty="0">
                <a:solidFill>
                  <a:schemeClr val="tx1"/>
                </a:solidFill>
              </a:rPr>
              <a:t>今天我们就来学习用百分数解决问题。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FE3849D-EB80-54A7-7BC3-F90F9EB9E8A6}"/>
              </a:ext>
            </a:extLst>
          </p:cNvPr>
          <p:cNvSpPr txBox="1"/>
          <p:nvPr/>
        </p:nvSpPr>
        <p:spPr>
          <a:xfrm>
            <a:off x="10217069" y="1122641"/>
            <a:ext cx="6475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C5D2C2F-8EC2-D859-8F21-EFF357360C95}"/>
              </a:ext>
            </a:extLst>
          </p:cNvPr>
          <p:cNvSpPr txBox="1"/>
          <p:nvPr/>
        </p:nvSpPr>
        <p:spPr>
          <a:xfrm>
            <a:off x="10217069" y="1701142"/>
            <a:ext cx="6475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B447758-A2F4-8D8A-CA8C-1F727A64C7A7}"/>
              </a:ext>
            </a:extLst>
          </p:cNvPr>
          <p:cNvSpPr txBox="1"/>
          <p:nvPr/>
        </p:nvSpPr>
        <p:spPr>
          <a:xfrm>
            <a:off x="4618703" y="2382275"/>
            <a:ext cx="6475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799BF39-70C0-50AC-74B5-9AEE8BC2D042}"/>
              </a:ext>
            </a:extLst>
          </p:cNvPr>
          <p:cNvSpPr txBox="1"/>
          <p:nvPr/>
        </p:nvSpPr>
        <p:spPr>
          <a:xfrm>
            <a:off x="4618703" y="2960776"/>
            <a:ext cx="6475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2DD039B-4961-8BA8-B28F-3AA2766A4AA9}"/>
              </a:ext>
            </a:extLst>
          </p:cNvPr>
          <p:cNvSpPr txBox="1"/>
          <p:nvPr/>
        </p:nvSpPr>
        <p:spPr>
          <a:xfrm>
            <a:off x="9983805" y="2382275"/>
            <a:ext cx="6475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CCF8FD9-0F64-D248-013F-9A4C9212E1BA}"/>
              </a:ext>
            </a:extLst>
          </p:cNvPr>
          <p:cNvSpPr txBox="1"/>
          <p:nvPr/>
        </p:nvSpPr>
        <p:spPr>
          <a:xfrm>
            <a:off x="9983805" y="2960776"/>
            <a:ext cx="6475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279C9F0-1902-F5E8-27A8-86D4209325D4}"/>
              </a:ext>
            </a:extLst>
          </p:cNvPr>
          <p:cNvSpPr txBox="1"/>
          <p:nvPr/>
        </p:nvSpPr>
        <p:spPr>
          <a:xfrm>
            <a:off x="4674689" y="3753875"/>
            <a:ext cx="6475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23DA600-F5CC-BCCB-E2CB-D00651068EA1}"/>
              </a:ext>
            </a:extLst>
          </p:cNvPr>
          <p:cNvSpPr txBox="1"/>
          <p:nvPr/>
        </p:nvSpPr>
        <p:spPr>
          <a:xfrm>
            <a:off x="4674689" y="4332376"/>
            <a:ext cx="6475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id="{EAAED5DF-8D62-6DC7-148E-A280C55CE485}"/>
              </a:ext>
            </a:extLst>
          </p:cNvPr>
          <p:cNvSpPr/>
          <p:nvPr/>
        </p:nvSpPr>
        <p:spPr>
          <a:xfrm>
            <a:off x="8304245" y="1987725"/>
            <a:ext cx="195942" cy="168916"/>
          </a:xfrm>
          <a:prstGeom prst="triangl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FA0126A-CCD5-382D-1496-3ECADB1E6636}"/>
              </a:ext>
            </a:extLst>
          </p:cNvPr>
          <p:cNvSpPr txBox="1"/>
          <p:nvPr/>
        </p:nvSpPr>
        <p:spPr>
          <a:xfrm>
            <a:off x="8496953" y="1409507"/>
            <a:ext cx="112963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  <a:latin typeface="+mn-lt"/>
              </a:rPr>
              <a:t>黑兔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632EA35-F1F2-34A4-06E9-E1219267081C}"/>
              </a:ext>
            </a:extLst>
          </p:cNvPr>
          <p:cNvSpPr txBox="1"/>
          <p:nvPr/>
        </p:nvSpPr>
        <p:spPr>
          <a:xfrm>
            <a:off x="8154953" y="927841"/>
            <a:ext cx="1877785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FF"/>
                </a:solidFill>
              </a:rPr>
              <a:t>单位“</a:t>
            </a:r>
            <a:r>
              <a:rPr lang="en-US" altLang="zh-CN" sz="2800" dirty="0">
                <a:solidFill>
                  <a:srgbClr val="FF00FF"/>
                </a:solidFill>
              </a:rPr>
              <a:t>1</a:t>
            </a:r>
            <a:r>
              <a:rPr lang="zh-CN" altLang="en-US" sz="2800" dirty="0">
                <a:solidFill>
                  <a:srgbClr val="FF00FF"/>
                </a:solidFill>
              </a:rPr>
              <a:t>”</a:t>
            </a:r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id="{1FFDCCAA-1542-C8C2-0A18-76F74CEC93DA}"/>
              </a:ext>
            </a:extLst>
          </p:cNvPr>
          <p:cNvSpPr/>
          <p:nvPr/>
        </p:nvSpPr>
        <p:spPr>
          <a:xfrm>
            <a:off x="2649894" y="3228696"/>
            <a:ext cx="195942" cy="168916"/>
          </a:xfrm>
          <a:prstGeom prst="triangl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847CFEC-6F47-11F8-D5F0-3F188F48429C}"/>
              </a:ext>
            </a:extLst>
          </p:cNvPr>
          <p:cNvSpPr txBox="1"/>
          <p:nvPr/>
        </p:nvSpPr>
        <p:spPr>
          <a:xfrm>
            <a:off x="2870542" y="2650478"/>
            <a:ext cx="112963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  <a:latin typeface="+mn-lt"/>
              </a:rPr>
              <a:t>白兔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A5E2027-4A30-12FA-5692-8D4D0BB769F8}"/>
              </a:ext>
            </a:extLst>
          </p:cNvPr>
          <p:cNvSpPr txBox="1"/>
          <p:nvPr/>
        </p:nvSpPr>
        <p:spPr>
          <a:xfrm>
            <a:off x="2500602" y="2168812"/>
            <a:ext cx="1877785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FF"/>
                </a:solidFill>
              </a:rPr>
              <a:t>单位“</a:t>
            </a:r>
            <a:r>
              <a:rPr lang="en-US" altLang="zh-CN" sz="2800" dirty="0">
                <a:solidFill>
                  <a:srgbClr val="FF00FF"/>
                </a:solidFill>
              </a:rPr>
              <a:t>1</a:t>
            </a:r>
            <a:r>
              <a:rPr lang="zh-CN" altLang="en-US" sz="2800" dirty="0">
                <a:solidFill>
                  <a:srgbClr val="FF00FF"/>
                </a:solidFill>
              </a:rPr>
              <a:t>”</a:t>
            </a:r>
          </a:p>
        </p:txBody>
      </p:sp>
      <p:sp>
        <p:nvSpPr>
          <p:cNvPr id="52" name="等腰三角形 51">
            <a:extLst>
              <a:ext uri="{FF2B5EF4-FFF2-40B4-BE49-F238E27FC236}">
                <a16:creationId xmlns:a16="http://schemas.microsoft.com/office/drawing/2014/main" id="{5603B203-FB0F-B21F-3140-2EC3E7EE56A8}"/>
              </a:ext>
            </a:extLst>
          </p:cNvPr>
          <p:cNvSpPr/>
          <p:nvPr/>
        </p:nvSpPr>
        <p:spPr>
          <a:xfrm>
            <a:off x="8005665" y="3266020"/>
            <a:ext cx="195942" cy="168916"/>
          </a:xfrm>
          <a:prstGeom prst="triangl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DD775F1-8432-9380-6E37-5D759A5645FC}"/>
              </a:ext>
            </a:extLst>
          </p:cNvPr>
          <p:cNvSpPr txBox="1"/>
          <p:nvPr/>
        </p:nvSpPr>
        <p:spPr>
          <a:xfrm>
            <a:off x="8226366" y="2675931"/>
            <a:ext cx="112963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  <a:latin typeface="+mn-lt"/>
              </a:rPr>
              <a:t>黑兔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3C082A27-AE48-1420-32D3-24CF0C77FB8F}"/>
              </a:ext>
            </a:extLst>
          </p:cNvPr>
          <p:cNvSpPr txBox="1"/>
          <p:nvPr/>
        </p:nvSpPr>
        <p:spPr>
          <a:xfrm>
            <a:off x="8224718" y="3337286"/>
            <a:ext cx="1877785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FF"/>
                </a:solidFill>
              </a:rPr>
              <a:t>单位“</a:t>
            </a:r>
            <a:r>
              <a:rPr lang="en-US" altLang="zh-CN" sz="2800" dirty="0">
                <a:solidFill>
                  <a:srgbClr val="FF00FF"/>
                </a:solidFill>
              </a:rPr>
              <a:t>1</a:t>
            </a:r>
            <a:r>
              <a:rPr lang="zh-CN" altLang="en-US" sz="2800" dirty="0">
                <a:solidFill>
                  <a:srgbClr val="FF00FF"/>
                </a:solidFill>
              </a:rPr>
              <a:t>”</a:t>
            </a:r>
          </a:p>
        </p:txBody>
      </p:sp>
      <p:sp>
        <p:nvSpPr>
          <p:cNvPr id="55" name="等腰三角形 54">
            <a:extLst>
              <a:ext uri="{FF2B5EF4-FFF2-40B4-BE49-F238E27FC236}">
                <a16:creationId xmlns:a16="http://schemas.microsoft.com/office/drawing/2014/main" id="{A371220F-3183-ADEC-753E-6EEDE200D516}"/>
              </a:ext>
            </a:extLst>
          </p:cNvPr>
          <p:cNvSpPr/>
          <p:nvPr/>
        </p:nvSpPr>
        <p:spPr>
          <a:xfrm>
            <a:off x="2677885" y="4665610"/>
            <a:ext cx="195942" cy="168916"/>
          </a:xfrm>
          <a:prstGeom prst="triangle">
            <a:avLst/>
          </a:prstGeom>
          <a:solidFill>
            <a:srgbClr val="FF00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25430214-75B0-250A-453D-63502308C59E}"/>
              </a:ext>
            </a:extLst>
          </p:cNvPr>
          <p:cNvSpPr txBox="1"/>
          <p:nvPr/>
        </p:nvSpPr>
        <p:spPr>
          <a:xfrm>
            <a:off x="2918853" y="4046752"/>
            <a:ext cx="112963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  <a:latin typeface="+mn-lt"/>
              </a:rPr>
              <a:t>白兔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9E4305C-69EE-9049-9D8E-3D7B5E132ABD}"/>
              </a:ext>
            </a:extLst>
          </p:cNvPr>
          <p:cNvSpPr txBox="1"/>
          <p:nvPr/>
        </p:nvSpPr>
        <p:spPr>
          <a:xfrm>
            <a:off x="2528593" y="3605726"/>
            <a:ext cx="1877785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FF"/>
                </a:solidFill>
              </a:rPr>
              <a:t>单位“</a:t>
            </a:r>
            <a:r>
              <a:rPr lang="en-US" altLang="zh-CN" sz="2800" dirty="0">
                <a:solidFill>
                  <a:srgbClr val="FF00FF"/>
                </a:solidFill>
              </a:rPr>
              <a:t>1</a:t>
            </a:r>
            <a:r>
              <a:rPr lang="zh-CN" altLang="en-US" sz="2800" dirty="0">
                <a:solidFill>
                  <a:srgbClr val="FF00FF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  <p:bldP spid="37" grpId="0"/>
      <p:bldP spid="39" grpId="0"/>
      <p:bldP spid="40" grpId="0"/>
      <p:bldP spid="41" grpId="0"/>
      <p:bldP spid="42" grpId="0"/>
      <p:bldP spid="43" grpId="0"/>
      <p:bldP spid="44" grpId="0"/>
      <p:bldP spid="45" grpId="0" animBg="1"/>
      <p:bldP spid="46" grpId="0"/>
      <p:bldP spid="48" grpId="0"/>
      <p:bldP spid="49" grpId="0" animBg="1"/>
      <p:bldP spid="50" grpId="0"/>
      <p:bldP spid="51" grpId="0"/>
      <p:bldP spid="52" grpId="0" animBg="1"/>
      <p:bldP spid="53" grpId="0"/>
      <p:bldP spid="54" grpId="0"/>
      <p:bldP spid="55" grpId="0" animBg="1"/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02EEFD02-02C1-E8CF-05B5-E8C608EF27CC}"/>
              </a:ext>
            </a:extLst>
          </p:cNvPr>
          <p:cNvSpPr txBox="1"/>
          <p:nvPr/>
        </p:nvSpPr>
        <p:spPr>
          <a:xfrm>
            <a:off x="1756068" y="1092156"/>
            <a:ext cx="9972507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某汽车公司生产燃油车和新能源车两种汽车。本月原计划和实际生产情况如下表。哪种汽车的增长率大？</a:t>
            </a:r>
            <a:endParaRPr lang="zh-CN" altLang="en-US" dirty="0">
              <a:solidFill>
                <a:srgbClr val="FF00FF"/>
              </a:solidFill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AEBE14D9-01CC-EC66-FBAE-9F598FADF019}"/>
              </a:ext>
            </a:extLst>
          </p:cNvPr>
          <p:cNvSpPr/>
          <p:nvPr/>
        </p:nvSpPr>
        <p:spPr>
          <a:xfrm>
            <a:off x="809413" y="1362749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151F2DE-B9A2-439D-ED8A-A5F2D6626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741" y="2487246"/>
            <a:ext cx="3289557" cy="2232000"/>
          </a:xfrm>
          <a:prstGeom prst="rect">
            <a:avLst/>
          </a:prstGeom>
        </p:spPr>
      </p:pic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75678359-88B5-A99E-D894-0483CBCCF2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927739"/>
              </p:ext>
            </p:extLst>
          </p:nvPr>
        </p:nvGraphicFramePr>
        <p:xfrm>
          <a:off x="1873382" y="2537173"/>
          <a:ext cx="5899020" cy="2170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6340">
                  <a:extLst>
                    <a:ext uri="{9D8B030D-6E8A-4147-A177-3AD203B41FA5}">
                      <a16:colId xmlns:a16="http://schemas.microsoft.com/office/drawing/2014/main" val="3022251387"/>
                    </a:ext>
                  </a:extLst>
                </a:gridCol>
                <a:gridCol w="1966340">
                  <a:extLst>
                    <a:ext uri="{9D8B030D-6E8A-4147-A177-3AD203B41FA5}">
                      <a16:colId xmlns:a16="http://schemas.microsoft.com/office/drawing/2014/main" val="3652710567"/>
                    </a:ext>
                  </a:extLst>
                </a:gridCol>
                <a:gridCol w="1966340">
                  <a:extLst>
                    <a:ext uri="{9D8B030D-6E8A-4147-A177-3AD203B41FA5}">
                      <a16:colId xmlns:a16="http://schemas.microsoft.com/office/drawing/2014/main" val="2753136246"/>
                    </a:ext>
                  </a:extLst>
                </a:gridCol>
              </a:tblGrid>
              <a:tr h="723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车型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原计划</a:t>
                      </a:r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万辆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实际</a:t>
                      </a:r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万辆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85112"/>
                  </a:ext>
                </a:extLst>
              </a:tr>
              <a:tr h="723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燃油汽车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12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14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2999618"/>
                  </a:ext>
                </a:extLst>
              </a:tr>
              <a:tr h="723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新能源汽车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8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10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1474604"/>
                  </a:ext>
                </a:extLst>
              </a:tr>
            </a:tbl>
          </a:graphicData>
        </a:graphic>
      </p:graphicFrame>
      <p:grpSp>
        <p:nvGrpSpPr>
          <p:cNvPr id="21" name="组合 20">
            <a:extLst>
              <a:ext uri="{FF2B5EF4-FFF2-40B4-BE49-F238E27FC236}">
                <a16:creationId xmlns:a16="http://schemas.microsoft.com/office/drawing/2014/main" id="{CD3CEC81-90DB-3B01-FBCC-CC369B128B3D}"/>
              </a:ext>
            </a:extLst>
          </p:cNvPr>
          <p:cNvGrpSpPr/>
          <p:nvPr/>
        </p:nvGrpSpPr>
        <p:grpSpPr>
          <a:xfrm>
            <a:off x="2211362" y="4973218"/>
            <a:ext cx="9015929" cy="1146418"/>
            <a:chOff x="-1531080" y="4983655"/>
            <a:chExt cx="9015929" cy="1146418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A626C6F9-DE95-9208-9731-A7755E5C8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56204" y="4983655"/>
              <a:ext cx="1128645" cy="1146418"/>
            </a:xfrm>
            <a:prstGeom prst="rect">
              <a:avLst/>
            </a:prstGeom>
          </p:spPr>
        </p:pic>
        <p:sp>
          <p:nvSpPr>
            <p:cNvPr id="25" name="对话气泡: 圆角矩形 24">
              <a:extLst>
                <a:ext uri="{FF2B5EF4-FFF2-40B4-BE49-F238E27FC236}">
                  <a16:creationId xmlns:a16="http://schemas.microsoft.com/office/drawing/2014/main" id="{35035C1F-D9F5-3D07-B1EF-9670FBF10871}"/>
                </a:ext>
              </a:extLst>
            </p:cNvPr>
            <p:cNvSpPr/>
            <p:nvPr/>
          </p:nvSpPr>
          <p:spPr>
            <a:xfrm>
              <a:off x="-1531080" y="5208687"/>
              <a:ext cx="7529804" cy="752340"/>
            </a:xfrm>
            <a:prstGeom prst="wedgeRoundRectCallout">
              <a:avLst>
                <a:gd name="adj1" fmla="val 54162"/>
                <a:gd name="adj2" fmla="val -1866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你了解到哪些数学信息？要求的问题是什么？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23467C9-DEA4-B67B-122B-58F5C34F2C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686321"/>
              </p:ext>
            </p:extLst>
          </p:nvPr>
        </p:nvGraphicFramePr>
        <p:xfrm>
          <a:off x="2853096" y="344479"/>
          <a:ext cx="5899020" cy="2170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6340">
                  <a:extLst>
                    <a:ext uri="{9D8B030D-6E8A-4147-A177-3AD203B41FA5}">
                      <a16:colId xmlns:a16="http://schemas.microsoft.com/office/drawing/2014/main" val="3022251387"/>
                    </a:ext>
                  </a:extLst>
                </a:gridCol>
                <a:gridCol w="1966340">
                  <a:extLst>
                    <a:ext uri="{9D8B030D-6E8A-4147-A177-3AD203B41FA5}">
                      <a16:colId xmlns:a16="http://schemas.microsoft.com/office/drawing/2014/main" val="3652710567"/>
                    </a:ext>
                  </a:extLst>
                </a:gridCol>
                <a:gridCol w="1966340">
                  <a:extLst>
                    <a:ext uri="{9D8B030D-6E8A-4147-A177-3AD203B41FA5}">
                      <a16:colId xmlns:a16="http://schemas.microsoft.com/office/drawing/2014/main" val="2753136246"/>
                    </a:ext>
                  </a:extLst>
                </a:gridCol>
              </a:tblGrid>
              <a:tr h="723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车型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原计划</a:t>
                      </a:r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万辆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实际</a:t>
                      </a:r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万辆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85112"/>
                  </a:ext>
                </a:extLst>
              </a:tr>
              <a:tr h="723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燃油汽车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12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14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2999618"/>
                  </a:ext>
                </a:extLst>
              </a:tr>
              <a:tr h="723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新能源汽车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8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10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1474604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40D84C68-3E66-8319-3802-34557005C133}"/>
              </a:ext>
            </a:extLst>
          </p:cNvPr>
          <p:cNvSpPr txBox="1"/>
          <p:nvPr/>
        </p:nvSpPr>
        <p:spPr>
          <a:xfrm>
            <a:off x="1033360" y="2675166"/>
            <a:ext cx="9986088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知道了两种汽车的实际产量，都比原计划多</a:t>
            </a:r>
            <a:r>
              <a:rPr lang="en-US" altLang="zh-CN" dirty="0"/>
              <a:t>____</a:t>
            </a:r>
            <a:r>
              <a:rPr lang="zh-CN" altLang="en-US" dirty="0"/>
              <a:t>万辆。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EB58FCC-9938-2D04-564A-4C97F6757994}"/>
              </a:ext>
            </a:extLst>
          </p:cNvPr>
          <p:cNvSpPr txBox="1"/>
          <p:nvPr/>
        </p:nvSpPr>
        <p:spPr>
          <a:xfrm>
            <a:off x="1033360" y="3512663"/>
            <a:ext cx="609755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要解决的问题是谁的增长率大。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15F11AE-9E25-9AFC-49B9-81D10AFA31E4}"/>
              </a:ext>
            </a:extLst>
          </p:cNvPr>
          <p:cNvSpPr txBox="1"/>
          <p:nvPr/>
        </p:nvSpPr>
        <p:spPr>
          <a:xfrm>
            <a:off x="1033360" y="4350160"/>
            <a:ext cx="921164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增长率是指</a:t>
            </a:r>
            <a:r>
              <a:rPr lang="en-US" altLang="zh-CN" dirty="0"/>
              <a:t>_______</a:t>
            </a:r>
            <a:r>
              <a:rPr lang="zh-CN" altLang="en-US" dirty="0"/>
              <a:t>占</a:t>
            </a:r>
            <a:r>
              <a:rPr lang="en-US" altLang="zh-CN" dirty="0"/>
              <a:t>____________</a:t>
            </a:r>
            <a:r>
              <a:rPr lang="zh-CN" altLang="en-US" dirty="0"/>
              <a:t>的百分比。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63D9215-2F96-0DC5-C778-8F3B88F9641A}"/>
              </a:ext>
            </a:extLst>
          </p:cNvPr>
          <p:cNvSpPr txBox="1"/>
          <p:nvPr/>
        </p:nvSpPr>
        <p:spPr>
          <a:xfrm>
            <a:off x="8976098" y="2698617"/>
            <a:ext cx="6475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F3C830F-C54F-18E5-7975-5291ACCF8E74}"/>
              </a:ext>
            </a:extLst>
          </p:cNvPr>
          <p:cNvSpPr txBox="1"/>
          <p:nvPr/>
        </p:nvSpPr>
        <p:spPr>
          <a:xfrm>
            <a:off x="6682623" y="3625093"/>
            <a:ext cx="39729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800" dirty="0">
                <a:solidFill>
                  <a:srgbClr val="FF00FF"/>
                </a:solidFill>
              </a:rPr>
              <a:t>把谁看作单位“</a:t>
            </a:r>
            <a:r>
              <a:rPr lang="en-US" altLang="zh-CN" sz="2800" dirty="0">
                <a:solidFill>
                  <a:srgbClr val="FF00FF"/>
                </a:solidFill>
              </a:rPr>
              <a:t>1</a:t>
            </a:r>
            <a:r>
              <a:rPr lang="zh-CN" altLang="en-US" sz="2800" dirty="0">
                <a:solidFill>
                  <a:srgbClr val="FF00FF"/>
                </a:solidFill>
              </a:rPr>
              <a:t>”？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DE3AE10-8D7D-AC42-6E97-988EABC5C770}"/>
              </a:ext>
            </a:extLst>
          </p:cNvPr>
          <p:cNvSpPr txBox="1"/>
          <p:nvPr/>
        </p:nvSpPr>
        <p:spPr>
          <a:xfrm>
            <a:off x="8761491" y="1121743"/>
            <a:ext cx="21825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14</a:t>
            </a:r>
            <a:r>
              <a:rPr lang="zh-CN" altLang="en-US" dirty="0">
                <a:solidFill>
                  <a:srgbClr val="FF0000"/>
                </a:solidFill>
              </a:rPr>
              <a:t>－</a:t>
            </a:r>
            <a:r>
              <a:rPr lang="en-US" altLang="zh-CN" dirty="0">
                <a:solidFill>
                  <a:srgbClr val="FF0000"/>
                </a:solidFill>
              </a:rPr>
              <a:t>12 = 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ECC96F8-44D2-93FC-D261-7DE8348A8755}"/>
              </a:ext>
            </a:extLst>
          </p:cNvPr>
          <p:cNvSpPr txBox="1"/>
          <p:nvPr/>
        </p:nvSpPr>
        <p:spPr>
          <a:xfrm>
            <a:off x="8770822" y="1812209"/>
            <a:ext cx="21825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F0000"/>
                </a:solidFill>
              </a:rPr>
              <a:t>10</a:t>
            </a:r>
            <a:r>
              <a:rPr lang="zh-CN" altLang="en-US" dirty="0">
                <a:solidFill>
                  <a:srgbClr val="FF0000"/>
                </a:solidFill>
              </a:rPr>
              <a:t>－</a:t>
            </a:r>
            <a:r>
              <a:rPr lang="en-US" altLang="zh-CN" dirty="0">
                <a:solidFill>
                  <a:srgbClr val="FF0000"/>
                </a:solidFill>
              </a:rPr>
              <a:t>8 = 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1BCA574D-250E-3068-6A78-7EC6D647E300}"/>
              </a:ext>
            </a:extLst>
          </p:cNvPr>
          <p:cNvSpPr/>
          <p:nvPr/>
        </p:nvSpPr>
        <p:spPr>
          <a:xfrm>
            <a:off x="5393093" y="1149736"/>
            <a:ext cx="849085" cy="1275241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C03C959-E40C-58BD-CF91-6015D11244F7}"/>
              </a:ext>
            </a:extLst>
          </p:cNvPr>
          <p:cNvSpPr txBox="1"/>
          <p:nvPr/>
        </p:nvSpPr>
        <p:spPr>
          <a:xfrm>
            <a:off x="3121083" y="4360546"/>
            <a:ext cx="16281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00"/>
                </a:solidFill>
                <a:latin typeface="+mj-ea"/>
                <a:ea typeface="+mj-ea"/>
              </a:rPr>
              <a:t>增长量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BFFD34E-5C83-CED0-1C0D-0FA419AF93B9}"/>
              </a:ext>
            </a:extLst>
          </p:cNvPr>
          <p:cNvSpPr txBox="1"/>
          <p:nvPr/>
        </p:nvSpPr>
        <p:spPr>
          <a:xfrm>
            <a:off x="4973206" y="4360546"/>
            <a:ext cx="2533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00"/>
                </a:solidFill>
                <a:latin typeface="+mj-ea"/>
                <a:ea typeface="+mj-ea"/>
              </a:rPr>
              <a:t>原计划产量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6D8B309-5D99-C8BD-4225-6F8AA7141FF1}"/>
              </a:ext>
            </a:extLst>
          </p:cNvPr>
          <p:cNvGrpSpPr/>
          <p:nvPr/>
        </p:nvGrpSpPr>
        <p:grpSpPr>
          <a:xfrm>
            <a:off x="2043405" y="5243804"/>
            <a:ext cx="9435814" cy="1146418"/>
            <a:chOff x="-1950965" y="4909007"/>
            <a:chExt cx="9435814" cy="1146418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BE2CD43F-9FEC-DC57-5BB8-04378A712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6204" y="4909007"/>
              <a:ext cx="1128645" cy="1146418"/>
            </a:xfrm>
            <a:prstGeom prst="rect">
              <a:avLst/>
            </a:prstGeom>
          </p:spPr>
        </p:pic>
        <p:sp>
          <p:nvSpPr>
            <p:cNvPr id="36" name="对话气泡: 圆角矩形 35">
              <a:extLst>
                <a:ext uri="{FF2B5EF4-FFF2-40B4-BE49-F238E27FC236}">
                  <a16:creationId xmlns:a16="http://schemas.microsoft.com/office/drawing/2014/main" id="{E08CF2F9-1215-3DE3-5899-90750C242AED}"/>
                </a:ext>
              </a:extLst>
            </p:cNvPr>
            <p:cNvSpPr/>
            <p:nvPr/>
          </p:nvSpPr>
          <p:spPr>
            <a:xfrm>
              <a:off x="-1950965" y="4984748"/>
              <a:ext cx="7949689" cy="1063344"/>
            </a:xfrm>
            <a:prstGeom prst="wedgeRoundRectCallout">
              <a:avLst>
                <a:gd name="adj1" fmla="val 54162"/>
                <a:gd name="adj2" fmla="val -1866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在实际生产中，人们常用“增长百分之多少”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“节约百分之多少”等表示增加、减少的幅度。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20" grpId="0"/>
      <p:bldP spid="21" grpId="0"/>
      <p:bldP spid="22" grpId="0" animBg="1"/>
      <p:bldP spid="30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29F31D5-FCF4-BBFC-FA4D-E1C4467551E9}"/>
              </a:ext>
            </a:extLst>
          </p:cNvPr>
          <p:cNvSpPr txBox="1"/>
          <p:nvPr/>
        </p:nvSpPr>
        <p:spPr>
          <a:xfrm>
            <a:off x="557504" y="359229"/>
            <a:ext cx="609755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你能用线段图分析吗？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2E2FA78-AAC4-A3B3-5459-4419C5840104}"/>
              </a:ext>
            </a:extLst>
          </p:cNvPr>
          <p:cNvSpPr txBox="1"/>
          <p:nvPr/>
        </p:nvSpPr>
        <p:spPr>
          <a:xfrm>
            <a:off x="2309602" y="1130110"/>
            <a:ext cx="1966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燃油汽车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EADDA15E-3DF5-C7C0-E508-B2BFD660DA85}"/>
              </a:ext>
            </a:extLst>
          </p:cNvPr>
          <p:cNvGrpSpPr/>
          <p:nvPr/>
        </p:nvGrpSpPr>
        <p:grpSpPr>
          <a:xfrm>
            <a:off x="380220" y="2264175"/>
            <a:ext cx="4036780" cy="1154461"/>
            <a:chOff x="380220" y="2226851"/>
            <a:chExt cx="4036780" cy="115446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2957C4E-F239-9C83-10A0-20EB364DD673}"/>
                </a:ext>
              </a:extLst>
            </p:cNvPr>
            <p:cNvSpPr txBox="1"/>
            <p:nvPr/>
          </p:nvSpPr>
          <p:spPr>
            <a:xfrm>
              <a:off x="380220" y="2226851"/>
              <a:ext cx="196605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原计划：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7DBB90AC-1487-7C74-645E-4104D192E232}"/>
                </a:ext>
              </a:extLst>
            </p:cNvPr>
            <p:cNvCxnSpPr>
              <a:cxnSpLocks/>
            </p:cNvCxnSpPr>
            <p:nvPr/>
          </p:nvCxnSpPr>
          <p:spPr>
            <a:xfrm>
              <a:off x="2113000" y="2593910"/>
              <a:ext cx="2304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79565326-A853-8299-3B36-0AD6D9CB8C6D}"/>
                </a:ext>
              </a:extLst>
            </p:cNvPr>
            <p:cNvCxnSpPr/>
            <p:nvPr/>
          </p:nvCxnSpPr>
          <p:spPr>
            <a:xfrm>
              <a:off x="2113001" y="2394172"/>
              <a:ext cx="0" cy="2099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EE762515-1697-8D8E-4F37-77B8C0691247}"/>
                </a:ext>
              </a:extLst>
            </p:cNvPr>
            <p:cNvCxnSpPr/>
            <p:nvPr/>
          </p:nvCxnSpPr>
          <p:spPr>
            <a:xfrm>
              <a:off x="4404081" y="2394172"/>
              <a:ext cx="0" cy="2099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左大括号 29">
              <a:extLst>
                <a:ext uri="{FF2B5EF4-FFF2-40B4-BE49-F238E27FC236}">
                  <a16:creationId xmlns:a16="http://schemas.microsoft.com/office/drawing/2014/main" id="{19BE0640-7855-289A-FBC8-FDAF8C0E8260}"/>
                </a:ext>
              </a:extLst>
            </p:cNvPr>
            <p:cNvSpPr/>
            <p:nvPr/>
          </p:nvSpPr>
          <p:spPr>
            <a:xfrm rot="16200000">
              <a:off x="3112786" y="1623827"/>
              <a:ext cx="289249" cy="2288819"/>
            </a:xfrm>
            <a:prstGeom prst="leftBrace">
              <a:avLst>
                <a:gd name="adj1" fmla="val 30914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BFA8823-E2D3-1039-820D-9E67ADE54548}"/>
                </a:ext>
              </a:extLst>
            </p:cNvPr>
            <p:cNvSpPr txBox="1"/>
            <p:nvPr/>
          </p:nvSpPr>
          <p:spPr>
            <a:xfrm>
              <a:off x="2328264" y="2858092"/>
              <a:ext cx="184375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70C0"/>
                  </a:solidFill>
                  <a:latin typeface="+mn-lt"/>
                </a:rPr>
                <a:t>12 </a:t>
              </a:r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万辆</a:t>
              </a: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1897E04C-1AB5-2F5A-3B9B-3B9716EA414C}"/>
              </a:ext>
            </a:extLst>
          </p:cNvPr>
          <p:cNvGrpSpPr/>
          <p:nvPr/>
        </p:nvGrpSpPr>
        <p:grpSpPr>
          <a:xfrm>
            <a:off x="781437" y="3383849"/>
            <a:ext cx="4319564" cy="1210444"/>
            <a:chOff x="781437" y="3346525"/>
            <a:chExt cx="4319564" cy="1210444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B55279F-3B56-6FE4-7A88-6EAF8C5D5347}"/>
                </a:ext>
              </a:extLst>
            </p:cNvPr>
            <p:cNvSpPr txBox="1"/>
            <p:nvPr/>
          </p:nvSpPr>
          <p:spPr>
            <a:xfrm>
              <a:off x="781437" y="3346525"/>
              <a:ext cx="172849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实际：</a:t>
              </a: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4158295A-2CB3-070F-B749-2C3132B420C2}"/>
                </a:ext>
              </a:extLst>
            </p:cNvPr>
            <p:cNvCxnSpPr/>
            <p:nvPr/>
          </p:nvCxnSpPr>
          <p:spPr>
            <a:xfrm>
              <a:off x="2113001" y="3713584"/>
              <a:ext cx="2988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A91FB9D2-67FE-78AA-F86D-4E17069A2B66}"/>
                </a:ext>
              </a:extLst>
            </p:cNvPr>
            <p:cNvCxnSpPr/>
            <p:nvPr/>
          </p:nvCxnSpPr>
          <p:spPr>
            <a:xfrm>
              <a:off x="2113001" y="3503644"/>
              <a:ext cx="0" cy="2099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8C87C2ED-8054-BDA4-9417-940E98B472C5}"/>
                </a:ext>
              </a:extLst>
            </p:cNvPr>
            <p:cNvCxnSpPr/>
            <p:nvPr/>
          </p:nvCxnSpPr>
          <p:spPr>
            <a:xfrm>
              <a:off x="5087479" y="3503644"/>
              <a:ext cx="0" cy="2099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0F41903A-6797-41E2-53BB-9BA66EA488FE}"/>
                </a:ext>
              </a:extLst>
            </p:cNvPr>
            <p:cNvCxnSpPr/>
            <p:nvPr/>
          </p:nvCxnSpPr>
          <p:spPr>
            <a:xfrm>
              <a:off x="4404081" y="3503644"/>
              <a:ext cx="0" cy="2099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左大括号 30">
              <a:extLst>
                <a:ext uri="{FF2B5EF4-FFF2-40B4-BE49-F238E27FC236}">
                  <a16:creationId xmlns:a16="http://schemas.microsoft.com/office/drawing/2014/main" id="{52A3077A-006D-C5A2-A875-2A5F4661AE6B}"/>
                </a:ext>
              </a:extLst>
            </p:cNvPr>
            <p:cNvSpPr/>
            <p:nvPr/>
          </p:nvSpPr>
          <p:spPr>
            <a:xfrm rot="16200000">
              <a:off x="3456956" y="2407417"/>
              <a:ext cx="289249" cy="2977159"/>
            </a:xfrm>
            <a:prstGeom prst="leftBrace">
              <a:avLst>
                <a:gd name="adj1" fmla="val 30914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95833D0F-8E26-552C-F711-EAB76645F547}"/>
                </a:ext>
              </a:extLst>
            </p:cNvPr>
            <p:cNvSpPr txBox="1"/>
            <p:nvPr/>
          </p:nvSpPr>
          <p:spPr>
            <a:xfrm>
              <a:off x="2620110" y="4033749"/>
              <a:ext cx="196605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70C0"/>
                  </a:solidFill>
                  <a:latin typeface="+mn-lt"/>
                </a:rPr>
                <a:t>14 </a:t>
              </a:r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万辆</a:t>
              </a: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C02A66E9-E2F1-EF7A-337E-B0FC835A9BF0}"/>
              </a:ext>
            </a:extLst>
          </p:cNvPr>
          <p:cNvGrpSpPr/>
          <p:nvPr/>
        </p:nvGrpSpPr>
        <p:grpSpPr>
          <a:xfrm>
            <a:off x="4307899" y="2367138"/>
            <a:ext cx="1966051" cy="1181193"/>
            <a:chOff x="4307899" y="2329814"/>
            <a:chExt cx="1966051" cy="1181193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A66AE38-8043-5C09-4936-F3153F1B082E}"/>
                </a:ext>
              </a:extLst>
            </p:cNvPr>
            <p:cNvSpPr txBox="1"/>
            <p:nvPr/>
          </p:nvSpPr>
          <p:spPr>
            <a:xfrm>
              <a:off x="4307899" y="2329814"/>
              <a:ext cx="1966051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比原计划多生产的</a:t>
              </a:r>
            </a:p>
          </p:txBody>
        </p:sp>
        <p:sp>
          <p:nvSpPr>
            <p:cNvPr id="34" name="左大括号 33">
              <a:extLst>
                <a:ext uri="{FF2B5EF4-FFF2-40B4-BE49-F238E27FC236}">
                  <a16:creationId xmlns:a16="http://schemas.microsoft.com/office/drawing/2014/main" id="{DFEC3B46-0E07-7F60-C8BA-BFB80295BDEB}"/>
                </a:ext>
              </a:extLst>
            </p:cNvPr>
            <p:cNvSpPr/>
            <p:nvPr/>
          </p:nvSpPr>
          <p:spPr>
            <a:xfrm rot="5400000" flipV="1">
              <a:off x="4599693" y="3024383"/>
              <a:ext cx="289249" cy="684000"/>
            </a:xfrm>
            <a:prstGeom prst="leftBrace">
              <a:avLst>
                <a:gd name="adj1" fmla="val 30914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E1C1EFF0-C8D9-9E41-2DF3-CF68F08FED25}"/>
              </a:ext>
            </a:extLst>
          </p:cNvPr>
          <p:cNvSpPr txBox="1"/>
          <p:nvPr/>
        </p:nvSpPr>
        <p:spPr>
          <a:xfrm>
            <a:off x="8028081" y="1002306"/>
            <a:ext cx="23298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新能源汽车</a:t>
            </a: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31A5FF52-07D6-E4C1-51CD-B80E9ECAF6C3}"/>
              </a:ext>
            </a:extLst>
          </p:cNvPr>
          <p:cNvGrpSpPr/>
          <p:nvPr/>
        </p:nvGrpSpPr>
        <p:grpSpPr>
          <a:xfrm>
            <a:off x="6529095" y="2264175"/>
            <a:ext cx="3603950" cy="1154461"/>
            <a:chOff x="6529095" y="2226851"/>
            <a:chExt cx="3603950" cy="1154461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B9BAB8ED-489C-59C8-7318-AE6685A15478}"/>
                </a:ext>
              </a:extLst>
            </p:cNvPr>
            <p:cNvSpPr txBox="1"/>
            <p:nvPr/>
          </p:nvSpPr>
          <p:spPr>
            <a:xfrm>
              <a:off x="6529095" y="2226851"/>
              <a:ext cx="196605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原计划：</a:t>
              </a:r>
            </a:p>
          </p:txBody>
        </p:sp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202C4B74-6C45-C800-48F3-DC12A7BDF4B6}"/>
                </a:ext>
              </a:extLst>
            </p:cNvPr>
            <p:cNvGrpSpPr/>
            <p:nvPr/>
          </p:nvGrpSpPr>
          <p:grpSpPr>
            <a:xfrm>
              <a:off x="8261876" y="2394172"/>
              <a:ext cx="1871169" cy="987140"/>
              <a:chOff x="8261876" y="2394172"/>
              <a:chExt cx="1871169" cy="987140"/>
            </a:xfrm>
          </p:grpSpPr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6FDAAEB5-7623-9EEF-89EE-6EA7F0298D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61876" y="2593910"/>
                <a:ext cx="1871169" cy="0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8B0AA618-3E7E-0D77-19D7-A992CA041912}"/>
                  </a:ext>
                </a:extLst>
              </p:cNvPr>
              <p:cNvCxnSpPr/>
              <p:nvPr/>
            </p:nvCxnSpPr>
            <p:spPr>
              <a:xfrm>
                <a:off x="8261876" y="2394172"/>
                <a:ext cx="0" cy="2099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8AF0F0B9-D8B6-CEFF-EE49-DB370F5B29EC}"/>
                  </a:ext>
                </a:extLst>
              </p:cNvPr>
              <p:cNvCxnSpPr/>
              <p:nvPr/>
            </p:nvCxnSpPr>
            <p:spPr>
              <a:xfrm>
                <a:off x="10121156" y="2394172"/>
                <a:ext cx="0" cy="20994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左大括号 46">
                <a:extLst>
                  <a:ext uri="{FF2B5EF4-FFF2-40B4-BE49-F238E27FC236}">
                    <a16:creationId xmlns:a16="http://schemas.microsoft.com/office/drawing/2014/main" id="{BCE183B1-60C6-18ED-78FF-163F447A59E7}"/>
                  </a:ext>
                </a:extLst>
              </p:cNvPr>
              <p:cNvSpPr/>
              <p:nvPr/>
            </p:nvSpPr>
            <p:spPr>
              <a:xfrm rot="16200000">
                <a:off x="9047317" y="1838172"/>
                <a:ext cx="289249" cy="1860131"/>
              </a:xfrm>
              <a:prstGeom prst="leftBrace">
                <a:avLst>
                  <a:gd name="adj1" fmla="val 30914"/>
                  <a:gd name="adj2" fmla="val 50000"/>
                </a:avLst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C7914B15-6505-1410-857B-FB7C723ED2B9}"/>
                  </a:ext>
                </a:extLst>
              </p:cNvPr>
              <p:cNvSpPr txBox="1"/>
              <p:nvPr/>
            </p:nvSpPr>
            <p:spPr>
              <a:xfrm>
                <a:off x="8323216" y="2858092"/>
                <a:ext cx="172849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pPr algn="ctr"/>
                <a:r>
                  <a:rPr lang="en-US" altLang="zh-CN" dirty="0">
                    <a:solidFill>
                      <a:srgbClr val="0070C0"/>
                    </a:solidFill>
                    <a:latin typeface="+mn-lt"/>
                  </a:rPr>
                  <a:t>8 </a:t>
                </a:r>
                <a:r>
                  <a:rPr lang="zh-CN" altLang="en-US" dirty="0">
                    <a:solidFill>
                      <a:srgbClr val="0070C0"/>
                    </a:solidFill>
                    <a:latin typeface="+mn-lt"/>
                  </a:rPr>
                  <a:t>万辆</a:t>
                </a:r>
              </a:p>
            </p:txBody>
          </p:sp>
        </p:grp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C55FFB7D-3965-3680-0EA1-5E706F718CCA}"/>
              </a:ext>
            </a:extLst>
          </p:cNvPr>
          <p:cNvGrpSpPr/>
          <p:nvPr/>
        </p:nvGrpSpPr>
        <p:grpSpPr>
          <a:xfrm>
            <a:off x="6930312" y="3383849"/>
            <a:ext cx="3878822" cy="1210444"/>
            <a:chOff x="6930312" y="3346525"/>
            <a:chExt cx="3878822" cy="1210444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D211E69C-961D-70AE-30E3-4DA85D55B410}"/>
                </a:ext>
              </a:extLst>
            </p:cNvPr>
            <p:cNvSpPr txBox="1"/>
            <p:nvPr/>
          </p:nvSpPr>
          <p:spPr>
            <a:xfrm>
              <a:off x="6930312" y="3346525"/>
              <a:ext cx="172849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实际：</a:t>
              </a: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D1938C9B-41E7-22E3-0689-F89743A35462}"/>
                </a:ext>
              </a:extLst>
            </p:cNvPr>
            <p:cNvCxnSpPr/>
            <p:nvPr/>
          </p:nvCxnSpPr>
          <p:spPr>
            <a:xfrm>
              <a:off x="8261876" y="3713584"/>
              <a:ext cx="2547258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865F6BD2-78E3-B3B4-3334-11BAA6A558ED}"/>
                </a:ext>
              </a:extLst>
            </p:cNvPr>
            <p:cNvCxnSpPr/>
            <p:nvPr/>
          </p:nvCxnSpPr>
          <p:spPr>
            <a:xfrm>
              <a:off x="8261876" y="3503644"/>
              <a:ext cx="0" cy="2099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C68AC682-EFA8-211F-36BF-CD79EC5625D1}"/>
                </a:ext>
              </a:extLst>
            </p:cNvPr>
            <p:cNvCxnSpPr/>
            <p:nvPr/>
          </p:nvCxnSpPr>
          <p:spPr>
            <a:xfrm>
              <a:off x="10797812" y="3503644"/>
              <a:ext cx="0" cy="2099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FC8AA427-F31D-5E55-06E9-C9C49A4E0766}"/>
                </a:ext>
              </a:extLst>
            </p:cNvPr>
            <p:cNvCxnSpPr/>
            <p:nvPr/>
          </p:nvCxnSpPr>
          <p:spPr>
            <a:xfrm>
              <a:off x="10121156" y="3503644"/>
              <a:ext cx="0" cy="2099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左大括号 47">
              <a:extLst>
                <a:ext uri="{FF2B5EF4-FFF2-40B4-BE49-F238E27FC236}">
                  <a16:creationId xmlns:a16="http://schemas.microsoft.com/office/drawing/2014/main" id="{597537A8-AC2D-760D-B2F8-C45FED78DC84}"/>
                </a:ext>
              </a:extLst>
            </p:cNvPr>
            <p:cNvSpPr/>
            <p:nvPr/>
          </p:nvSpPr>
          <p:spPr>
            <a:xfrm rot="16200000">
              <a:off x="9381273" y="2631975"/>
              <a:ext cx="289249" cy="2528044"/>
            </a:xfrm>
            <a:prstGeom prst="leftBrace">
              <a:avLst>
                <a:gd name="adj1" fmla="val 30914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B6C91CA0-758B-3F74-629D-FDFD2096B877}"/>
                </a:ext>
              </a:extLst>
            </p:cNvPr>
            <p:cNvSpPr txBox="1"/>
            <p:nvPr/>
          </p:nvSpPr>
          <p:spPr>
            <a:xfrm>
              <a:off x="8544195" y="4033749"/>
              <a:ext cx="196605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0070C0"/>
                  </a:solidFill>
                  <a:latin typeface="+mn-lt"/>
                </a:rPr>
                <a:t>10 </a:t>
              </a:r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万辆</a:t>
              </a: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C53F7004-286B-8AD9-5219-DBE9DAFD85C1}"/>
              </a:ext>
            </a:extLst>
          </p:cNvPr>
          <p:cNvGrpSpPr/>
          <p:nvPr/>
        </p:nvGrpSpPr>
        <p:grpSpPr>
          <a:xfrm>
            <a:off x="10009898" y="2367138"/>
            <a:ext cx="1966051" cy="1171668"/>
            <a:chOff x="10009898" y="2329814"/>
            <a:chExt cx="1966051" cy="1171668"/>
          </a:xfrm>
        </p:grpSpPr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C750F29-5B0A-4A88-4D0E-5EFB7145EEC0}"/>
                </a:ext>
              </a:extLst>
            </p:cNvPr>
            <p:cNvSpPr txBox="1"/>
            <p:nvPr/>
          </p:nvSpPr>
          <p:spPr>
            <a:xfrm>
              <a:off x="10009898" y="2329814"/>
              <a:ext cx="1966051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比原计划多生产的</a:t>
              </a:r>
            </a:p>
          </p:txBody>
        </p:sp>
        <p:sp>
          <p:nvSpPr>
            <p:cNvPr id="51" name="左大括号 50">
              <a:extLst>
                <a:ext uri="{FF2B5EF4-FFF2-40B4-BE49-F238E27FC236}">
                  <a16:creationId xmlns:a16="http://schemas.microsoft.com/office/drawing/2014/main" id="{22CEB88F-FE6B-6DA4-EC3D-92D7D5846053}"/>
                </a:ext>
              </a:extLst>
            </p:cNvPr>
            <p:cNvSpPr/>
            <p:nvPr/>
          </p:nvSpPr>
          <p:spPr>
            <a:xfrm rot="5400000" flipV="1">
              <a:off x="10314413" y="3020258"/>
              <a:ext cx="289249" cy="673200"/>
            </a:xfrm>
            <a:prstGeom prst="leftBrace">
              <a:avLst>
                <a:gd name="adj1" fmla="val 30914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7951B7C7-05A3-D3A1-0972-3DDDBF49B7EC}"/>
              </a:ext>
            </a:extLst>
          </p:cNvPr>
          <p:cNvCxnSpPr/>
          <p:nvPr/>
        </p:nvCxnSpPr>
        <p:spPr>
          <a:xfrm>
            <a:off x="6403913" y="980893"/>
            <a:ext cx="0" cy="3829046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D225E0FD-CD83-3A74-A5E3-06294DC8D048}"/>
              </a:ext>
            </a:extLst>
          </p:cNvPr>
          <p:cNvCxnSpPr>
            <a:cxnSpLocks/>
          </p:cNvCxnSpPr>
          <p:nvPr/>
        </p:nvCxnSpPr>
        <p:spPr>
          <a:xfrm>
            <a:off x="4404081" y="2615932"/>
            <a:ext cx="0" cy="897232"/>
          </a:xfrm>
          <a:prstGeom prst="line">
            <a:avLst/>
          </a:prstGeom>
          <a:ln w="28575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01A7D847-222E-06D5-63D3-D1B7E9C57813}"/>
              </a:ext>
            </a:extLst>
          </p:cNvPr>
          <p:cNvGrpSpPr/>
          <p:nvPr/>
        </p:nvGrpSpPr>
        <p:grpSpPr>
          <a:xfrm>
            <a:off x="1797809" y="1685963"/>
            <a:ext cx="2904663" cy="718217"/>
            <a:chOff x="1797809" y="1648639"/>
            <a:chExt cx="2904663" cy="718217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25EF3381-EFC1-1B26-0D70-FBCD57DE9378}"/>
                </a:ext>
              </a:extLst>
            </p:cNvPr>
            <p:cNvSpPr txBox="1"/>
            <p:nvPr/>
          </p:nvSpPr>
          <p:spPr>
            <a:xfrm>
              <a:off x="1797809" y="1648639"/>
              <a:ext cx="29046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单位“</a:t>
              </a:r>
              <a:r>
                <a:rPr lang="en-US" altLang="zh-CN" dirty="0">
                  <a:solidFill>
                    <a:srgbClr val="FF00FF"/>
                  </a:solidFill>
                  <a:latin typeface="+mn-lt"/>
                </a:rPr>
                <a:t>1</a:t>
              </a:r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”的量</a:t>
              </a:r>
            </a:p>
          </p:txBody>
        </p:sp>
        <p:sp>
          <p:nvSpPr>
            <p:cNvPr id="61" name="左大括号 60">
              <a:extLst>
                <a:ext uri="{FF2B5EF4-FFF2-40B4-BE49-F238E27FC236}">
                  <a16:creationId xmlns:a16="http://schemas.microsoft.com/office/drawing/2014/main" id="{BE682DC7-5C23-7C34-C174-324A612EE8C9}"/>
                </a:ext>
              </a:extLst>
            </p:cNvPr>
            <p:cNvSpPr/>
            <p:nvPr/>
          </p:nvSpPr>
          <p:spPr>
            <a:xfrm rot="5400000" flipV="1">
              <a:off x="3113159" y="1075655"/>
              <a:ext cx="289249" cy="2293154"/>
            </a:xfrm>
            <a:prstGeom prst="leftBrace">
              <a:avLst>
                <a:gd name="adj1" fmla="val 30914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51974372-E269-6C73-79CF-6DFED30C2D47}"/>
              </a:ext>
            </a:extLst>
          </p:cNvPr>
          <p:cNvGrpSpPr/>
          <p:nvPr/>
        </p:nvGrpSpPr>
        <p:grpSpPr>
          <a:xfrm>
            <a:off x="7745328" y="1640243"/>
            <a:ext cx="2904663" cy="763938"/>
            <a:chOff x="1599689" y="1602919"/>
            <a:chExt cx="2904663" cy="763938"/>
          </a:xfrm>
        </p:grpSpPr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BBCD1ACA-D7DF-28C7-F607-145FC6AD2275}"/>
                </a:ext>
              </a:extLst>
            </p:cNvPr>
            <p:cNvSpPr txBox="1"/>
            <p:nvPr/>
          </p:nvSpPr>
          <p:spPr>
            <a:xfrm>
              <a:off x="1599689" y="1602919"/>
              <a:ext cx="290466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单位“</a:t>
              </a:r>
              <a:r>
                <a:rPr lang="en-US" altLang="zh-CN" dirty="0">
                  <a:solidFill>
                    <a:srgbClr val="FF00FF"/>
                  </a:solidFill>
                  <a:latin typeface="+mn-lt"/>
                </a:rPr>
                <a:t>1</a:t>
              </a:r>
              <a:r>
                <a:rPr lang="zh-CN" altLang="en-US" dirty="0">
                  <a:solidFill>
                    <a:srgbClr val="FF00FF"/>
                  </a:solidFill>
                  <a:latin typeface="+mn-lt"/>
                </a:rPr>
                <a:t>”的量</a:t>
              </a:r>
            </a:p>
          </p:txBody>
        </p:sp>
        <p:sp>
          <p:nvSpPr>
            <p:cNvPr id="69" name="左大括号 68">
              <a:extLst>
                <a:ext uri="{FF2B5EF4-FFF2-40B4-BE49-F238E27FC236}">
                  <a16:creationId xmlns:a16="http://schemas.microsoft.com/office/drawing/2014/main" id="{A0E0090A-F3CD-6110-B60D-F9320017D45D}"/>
                </a:ext>
              </a:extLst>
            </p:cNvPr>
            <p:cNvSpPr/>
            <p:nvPr/>
          </p:nvSpPr>
          <p:spPr>
            <a:xfrm rot="5400000" flipV="1">
              <a:off x="2898369" y="1293682"/>
              <a:ext cx="289249" cy="1857101"/>
            </a:xfrm>
            <a:prstGeom prst="leftBrace">
              <a:avLst>
                <a:gd name="adj1" fmla="val 30914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34C83EEA-3ED1-FA9E-8AEC-05B2718C807B}"/>
              </a:ext>
            </a:extLst>
          </p:cNvPr>
          <p:cNvCxnSpPr>
            <a:cxnSpLocks/>
          </p:cNvCxnSpPr>
          <p:nvPr/>
        </p:nvCxnSpPr>
        <p:spPr>
          <a:xfrm>
            <a:off x="10121156" y="2615932"/>
            <a:ext cx="0" cy="897232"/>
          </a:xfrm>
          <a:prstGeom prst="line">
            <a:avLst/>
          </a:prstGeom>
          <a:ln w="28575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256F49B1-3747-7B01-FBD2-FFA500E54B52}"/>
              </a:ext>
            </a:extLst>
          </p:cNvPr>
          <p:cNvGrpSpPr/>
          <p:nvPr/>
        </p:nvGrpSpPr>
        <p:grpSpPr>
          <a:xfrm>
            <a:off x="775706" y="4888110"/>
            <a:ext cx="10640581" cy="1397677"/>
            <a:chOff x="775706" y="4888110"/>
            <a:chExt cx="10640581" cy="1397677"/>
          </a:xfrm>
        </p:grpSpPr>
        <p:pic>
          <p:nvPicPr>
            <p:cNvPr id="73" name="图片 72">
              <a:extLst>
                <a:ext uri="{FF2B5EF4-FFF2-40B4-BE49-F238E27FC236}">
                  <a16:creationId xmlns:a16="http://schemas.microsoft.com/office/drawing/2014/main" id="{8EEF1FB9-A868-5410-7C89-4AAA25494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5706" y="4888110"/>
              <a:ext cx="1377479" cy="1397677"/>
            </a:xfrm>
            <a:prstGeom prst="rect">
              <a:avLst/>
            </a:prstGeom>
          </p:spPr>
        </p:pic>
        <p:sp>
          <p:nvSpPr>
            <p:cNvPr id="75" name="对话气泡: 圆角矩形 74">
              <a:extLst>
                <a:ext uri="{FF2B5EF4-FFF2-40B4-BE49-F238E27FC236}">
                  <a16:creationId xmlns:a16="http://schemas.microsoft.com/office/drawing/2014/main" id="{1FDF5CA1-FE9C-795B-34DF-8FAB31C700A4}"/>
                </a:ext>
              </a:extLst>
            </p:cNvPr>
            <p:cNvSpPr/>
            <p:nvPr/>
          </p:nvSpPr>
          <p:spPr>
            <a:xfrm>
              <a:off x="2690622" y="5152270"/>
              <a:ext cx="8725665" cy="1063344"/>
            </a:xfrm>
            <a:prstGeom prst="wedgeRoundRectCallout">
              <a:avLst>
                <a:gd name="adj1" fmla="val -54666"/>
                <a:gd name="adj2" fmla="val -16913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与</a:t>
              </a:r>
              <a:r>
                <a:rPr lang="zh-CN" altLang="en-US" sz="2800" b="1">
                  <a:solidFill>
                    <a:schemeClr val="tx1"/>
                  </a:solidFill>
                  <a:ea typeface="+mj-ea"/>
                </a:rPr>
                <a:t>分数乘、除法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中的数量关系类似，求增长率就是求</a:t>
              </a:r>
            </a:p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实际增加的产量是原计划产量的百分之多少。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9985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97BAC1A-8413-C726-D449-B6DEA226E846}"/>
              </a:ext>
            </a:extLst>
          </p:cNvPr>
          <p:cNvSpPr txBox="1"/>
          <p:nvPr/>
        </p:nvSpPr>
        <p:spPr>
          <a:xfrm>
            <a:off x="492191" y="3648470"/>
            <a:ext cx="10247344" cy="1131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方法一：先求出两种汽车实际增加的产量，再对应除以 </a:t>
            </a:r>
            <a:endParaRPr lang="en-US" altLang="zh-CN" dirty="0"/>
          </a:p>
          <a:p>
            <a:r>
              <a:rPr lang="en-US" altLang="zh-CN" dirty="0"/>
              <a:t>                </a:t>
            </a:r>
            <a:r>
              <a:rPr lang="zh-CN" altLang="en-US" dirty="0"/>
              <a:t>原计划产量，把结果化成百分数。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6229E4C-8568-71CB-538B-133F69FA3617}"/>
              </a:ext>
            </a:extLst>
          </p:cNvPr>
          <p:cNvGrpSpPr/>
          <p:nvPr/>
        </p:nvGrpSpPr>
        <p:grpSpPr>
          <a:xfrm>
            <a:off x="1173327" y="4915678"/>
            <a:ext cx="5179658" cy="959686"/>
            <a:chOff x="2190362" y="1747486"/>
            <a:chExt cx="5179658" cy="959686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1024F42-A0BD-7497-C3E9-707D4585A206}"/>
                </a:ext>
              </a:extLst>
            </p:cNvPr>
            <p:cNvSpPr txBox="1"/>
            <p:nvPr/>
          </p:nvSpPr>
          <p:spPr>
            <a:xfrm>
              <a:off x="2190362" y="1952756"/>
              <a:ext cx="3324030" cy="5947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(14</a:t>
              </a:r>
              <a:r>
                <a:rPr lang="zh-CN" altLang="en-US" dirty="0"/>
                <a:t>－</a:t>
              </a:r>
              <a:r>
                <a:rPr lang="en-US" altLang="zh-CN" dirty="0"/>
                <a:t>12)÷12 = </a:t>
              </a:r>
              <a:endParaRPr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7F50586E-042F-9073-44A7-99C95357EEDE}"/>
                    </a:ext>
                  </a:extLst>
                </p:cNvPr>
                <p:cNvSpPr txBox="1"/>
                <p:nvPr/>
              </p:nvSpPr>
              <p:spPr>
                <a:xfrm>
                  <a:off x="4868247" y="1747486"/>
                  <a:ext cx="646145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10000"/>
                    </a:lnSpc>
                    <a:spcBef>
                      <a:spcPts val="0"/>
                    </a:spcBef>
                    <a:defRPr sz="3200" b="1">
                      <a:solidFill>
                        <a:srgbClr val="FF0000"/>
                      </a:solidFill>
                      <a:latin typeface="+mn-lt"/>
                      <a:ea typeface="+mj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3000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7F50586E-042F-9073-44A7-99C95357EED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8247" y="1747486"/>
                  <a:ext cx="646145" cy="95968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C1EAF7F-3F0E-3C2C-66BE-ACE9865646F1}"/>
                </a:ext>
              </a:extLst>
            </p:cNvPr>
            <p:cNvSpPr txBox="1"/>
            <p:nvPr/>
          </p:nvSpPr>
          <p:spPr>
            <a:xfrm>
              <a:off x="5342945" y="1952756"/>
              <a:ext cx="2027075" cy="5947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≈ </a:t>
              </a:r>
              <a:r>
                <a:rPr lang="en-US" altLang="zh-CN" dirty="0"/>
                <a:t>16.7%</a:t>
              </a:r>
              <a:endParaRPr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08EE1CD-B218-5DE4-7582-8F4D0AFD0D26}"/>
              </a:ext>
            </a:extLst>
          </p:cNvPr>
          <p:cNvGrpSpPr/>
          <p:nvPr/>
        </p:nvGrpSpPr>
        <p:grpSpPr>
          <a:xfrm>
            <a:off x="6511607" y="4915678"/>
            <a:ext cx="4554502" cy="959686"/>
            <a:chOff x="2199693" y="2857830"/>
            <a:chExt cx="4554502" cy="959686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9CD8F3C-4D4E-BDD5-801F-4BCC00899CE8}"/>
                </a:ext>
              </a:extLst>
            </p:cNvPr>
            <p:cNvSpPr txBox="1"/>
            <p:nvPr/>
          </p:nvSpPr>
          <p:spPr>
            <a:xfrm>
              <a:off x="2199693" y="3063100"/>
              <a:ext cx="3324030" cy="5947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(10</a:t>
              </a:r>
              <a:r>
                <a:rPr lang="zh-CN" altLang="en-US" dirty="0"/>
                <a:t>－</a:t>
              </a:r>
              <a:r>
                <a:rPr lang="en-US" altLang="zh-CN" dirty="0"/>
                <a:t>8)÷8 = </a:t>
              </a:r>
              <a:endParaRPr lang="zh-CN" altLang="en-US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56B6A8EF-23EC-B501-CC70-1FCB914C7893}"/>
                    </a:ext>
                  </a:extLst>
                </p:cNvPr>
                <p:cNvSpPr txBox="1"/>
                <p:nvPr/>
              </p:nvSpPr>
              <p:spPr>
                <a:xfrm>
                  <a:off x="4523012" y="2857830"/>
                  <a:ext cx="646145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10000"/>
                    </a:lnSpc>
                    <a:spcBef>
                      <a:spcPts val="0"/>
                    </a:spcBef>
                    <a:defRPr sz="3200" b="1">
                      <a:solidFill>
                        <a:srgbClr val="FF0000"/>
                      </a:solidFill>
                      <a:latin typeface="+mn-lt"/>
                      <a:ea typeface="+mj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3000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56B6A8EF-23EC-B501-CC70-1FCB914C78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3012" y="2857830"/>
                  <a:ext cx="646145" cy="959686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CC0F7E9-01D8-6A8A-0F5F-281800BBE361}"/>
                </a:ext>
              </a:extLst>
            </p:cNvPr>
            <p:cNvSpPr txBox="1"/>
            <p:nvPr/>
          </p:nvSpPr>
          <p:spPr>
            <a:xfrm>
              <a:off x="5053696" y="3063100"/>
              <a:ext cx="1700499" cy="5947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≈ </a:t>
              </a:r>
              <a:r>
                <a:rPr lang="en-US" altLang="zh-CN" dirty="0"/>
                <a:t>25%</a:t>
              </a:r>
              <a:endParaRPr lang="zh-CN" altLang="en-US" dirty="0"/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id="{5C92B885-2605-29B5-173C-F730B2CE2B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340" y="218452"/>
            <a:ext cx="9242670" cy="309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87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D09105E-DD44-D1C2-046A-0EE5E6A54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340" y="218452"/>
            <a:ext cx="9242670" cy="309687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FEF0FE9-F3FB-6926-5E10-17A31F062D27}"/>
              </a:ext>
            </a:extLst>
          </p:cNvPr>
          <p:cNvSpPr txBox="1"/>
          <p:nvPr/>
        </p:nvSpPr>
        <p:spPr>
          <a:xfrm>
            <a:off x="926412" y="3335693"/>
            <a:ext cx="9528887" cy="5586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000" dirty="0"/>
              <a:t>方法二</a:t>
            </a:r>
            <a:r>
              <a:rPr lang="en-US" altLang="zh-CN" sz="3000" dirty="0"/>
              <a:t>: </a:t>
            </a:r>
            <a:r>
              <a:rPr lang="zh-CN" altLang="en-US" sz="3000" dirty="0"/>
              <a:t>先求实际产量是原计划的百分之多少</a:t>
            </a:r>
            <a:r>
              <a:rPr lang="en-US" altLang="zh-CN" sz="3000" dirty="0"/>
              <a:t>.</a:t>
            </a:r>
            <a:endParaRPr lang="zh-CN" altLang="en-US" sz="3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905936F-C0F7-1E90-A811-0952DF7FD8AD}"/>
              </a:ext>
            </a:extLst>
          </p:cNvPr>
          <p:cNvSpPr txBox="1"/>
          <p:nvPr/>
        </p:nvSpPr>
        <p:spPr>
          <a:xfrm>
            <a:off x="917081" y="3979353"/>
            <a:ext cx="5595685" cy="1701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000" dirty="0"/>
              <a:t>燃油汽车：</a:t>
            </a:r>
            <a:endParaRPr lang="en-US" altLang="zh-CN" sz="3000" dirty="0"/>
          </a:p>
          <a:p>
            <a:pPr>
              <a:lnSpc>
                <a:spcPct val="120000"/>
              </a:lnSpc>
            </a:pPr>
            <a:r>
              <a:rPr lang="en-US" altLang="zh-CN" sz="3000" dirty="0"/>
              <a:t>14÷12 </a:t>
            </a:r>
            <a:r>
              <a:rPr lang="zh-CN" altLang="en-US" sz="3000" dirty="0"/>
              <a:t>≈ </a:t>
            </a:r>
            <a:r>
              <a:rPr lang="en-US" altLang="zh-CN" sz="3000" dirty="0"/>
              <a:t>1.167 = 116.7%</a:t>
            </a:r>
          </a:p>
          <a:p>
            <a:pPr>
              <a:lnSpc>
                <a:spcPct val="120000"/>
              </a:lnSpc>
            </a:pPr>
            <a:r>
              <a:rPr lang="en-US" altLang="zh-CN" sz="3000" dirty="0"/>
              <a:t>116.7%</a:t>
            </a:r>
            <a:r>
              <a:rPr lang="zh-CN" altLang="en-US" sz="3000" dirty="0"/>
              <a:t>－</a:t>
            </a:r>
            <a:r>
              <a:rPr lang="en-US" altLang="zh-CN" sz="3000" dirty="0"/>
              <a:t>100% = 16.7%</a:t>
            </a:r>
            <a:endParaRPr lang="zh-CN" altLang="en-US" sz="3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290F1F8-1E74-861A-7AC5-12F401B7EB2E}"/>
              </a:ext>
            </a:extLst>
          </p:cNvPr>
          <p:cNvSpPr txBox="1"/>
          <p:nvPr/>
        </p:nvSpPr>
        <p:spPr>
          <a:xfrm>
            <a:off x="6439329" y="3979353"/>
            <a:ext cx="4328195" cy="1701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000" dirty="0"/>
              <a:t>新能源汽车：</a:t>
            </a:r>
            <a:endParaRPr lang="en-US" altLang="zh-CN" sz="3000" dirty="0"/>
          </a:p>
          <a:p>
            <a:pPr>
              <a:lnSpc>
                <a:spcPct val="120000"/>
              </a:lnSpc>
            </a:pPr>
            <a:r>
              <a:rPr lang="en-US" altLang="zh-CN" sz="3000" dirty="0"/>
              <a:t>10÷8 = 125%</a:t>
            </a:r>
          </a:p>
          <a:p>
            <a:pPr>
              <a:lnSpc>
                <a:spcPct val="120000"/>
              </a:lnSpc>
            </a:pPr>
            <a:r>
              <a:rPr lang="en-US" altLang="zh-CN" sz="3000" dirty="0"/>
              <a:t>125%</a:t>
            </a:r>
            <a:r>
              <a:rPr lang="zh-CN" altLang="en-US" sz="3000" dirty="0"/>
              <a:t>－</a:t>
            </a:r>
            <a:r>
              <a:rPr lang="en-US" altLang="zh-CN" sz="3000" dirty="0"/>
              <a:t>100% = 25%</a:t>
            </a:r>
            <a:endParaRPr lang="zh-CN" altLang="en-US" sz="3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1AEEE07-9170-91BD-B651-B1B316932975}"/>
              </a:ext>
            </a:extLst>
          </p:cNvPr>
          <p:cNvSpPr txBox="1"/>
          <p:nvPr/>
        </p:nvSpPr>
        <p:spPr>
          <a:xfrm>
            <a:off x="1672862" y="5938289"/>
            <a:ext cx="2721857" cy="563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000" dirty="0"/>
              <a:t>25% &gt; 16.7%</a:t>
            </a:r>
            <a:endParaRPr lang="zh-CN" altLang="en-US" sz="30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10D1F52-7578-44DF-3BDA-4B5E7291C801}"/>
              </a:ext>
            </a:extLst>
          </p:cNvPr>
          <p:cNvSpPr txBox="1"/>
          <p:nvPr/>
        </p:nvSpPr>
        <p:spPr>
          <a:xfrm>
            <a:off x="5317286" y="5938289"/>
            <a:ext cx="5347604" cy="5586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000" dirty="0"/>
              <a:t>答：新能源汽车增长率大。</a:t>
            </a:r>
          </a:p>
        </p:txBody>
      </p:sp>
    </p:spTree>
    <p:extLst>
      <p:ext uri="{BB962C8B-B14F-4D97-AF65-F5344CB8AC3E}">
        <p14:creationId xmlns:p14="http://schemas.microsoft.com/office/powerpoint/2010/main" val="2259543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127AB7D7-02D7-E82C-CF4E-FC8CB986FC9C}"/>
              </a:ext>
            </a:extLst>
          </p:cNvPr>
          <p:cNvSpPr txBox="1"/>
          <p:nvPr/>
        </p:nvSpPr>
        <p:spPr>
          <a:xfrm>
            <a:off x="1257301" y="2970542"/>
            <a:ext cx="9174326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       两种汽车实际产量都比原计划多 </a:t>
            </a:r>
            <a:r>
              <a:rPr lang="en-US" altLang="zh-CN" dirty="0"/>
              <a:t>2</a:t>
            </a:r>
            <a:r>
              <a:rPr lang="zh-CN" altLang="en-US" dirty="0"/>
              <a:t> 万辆，为什么增长的幅度也不一样？</a:t>
            </a:r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F474C71C-AC25-1F58-B7D2-AB02DE72E4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879820"/>
              </p:ext>
            </p:extLst>
          </p:nvPr>
        </p:nvGraphicFramePr>
        <p:xfrm>
          <a:off x="2853096" y="344479"/>
          <a:ext cx="5899020" cy="21702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6340">
                  <a:extLst>
                    <a:ext uri="{9D8B030D-6E8A-4147-A177-3AD203B41FA5}">
                      <a16:colId xmlns:a16="http://schemas.microsoft.com/office/drawing/2014/main" val="3022251387"/>
                    </a:ext>
                  </a:extLst>
                </a:gridCol>
                <a:gridCol w="1966340">
                  <a:extLst>
                    <a:ext uri="{9D8B030D-6E8A-4147-A177-3AD203B41FA5}">
                      <a16:colId xmlns:a16="http://schemas.microsoft.com/office/drawing/2014/main" val="3652710567"/>
                    </a:ext>
                  </a:extLst>
                </a:gridCol>
                <a:gridCol w="1966340">
                  <a:extLst>
                    <a:ext uri="{9D8B030D-6E8A-4147-A177-3AD203B41FA5}">
                      <a16:colId xmlns:a16="http://schemas.microsoft.com/office/drawing/2014/main" val="2753136246"/>
                    </a:ext>
                  </a:extLst>
                </a:gridCol>
              </a:tblGrid>
              <a:tr h="723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车型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原计划</a:t>
                      </a:r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万辆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实际</a:t>
                      </a:r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/</a:t>
                      </a:r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万辆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585112"/>
                  </a:ext>
                </a:extLst>
              </a:tr>
              <a:tr h="723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燃油汽车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12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14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2999618"/>
                  </a:ext>
                </a:extLst>
              </a:tr>
              <a:tr h="72341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latin typeface="+mn-lt"/>
                          <a:ea typeface="+mj-ea"/>
                        </a:rPr>
                        <a:t>新能源汽车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8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latin typeface="+mn-lt"/>
                          <a:ea typeface="+mj-ea"/>
                        </a:rPr>
                        <a:t>10</a:t>
                      </a:r>
                      <a:endParaRPr lang="zh-CN" altLang="en-US" sz="2600" b="1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1474604"/>
                  </a:ext>
                </a:extLst>
              </a:tr>
            </a:tbl>
          </a:graphicData>
        </a:graphic>
      </p:graphicFrame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2A46C7CF-70AE-A6A8-542E-26B96408F6D1}"/>
              </a:ext>
            </a:extLst>
          </p:cNvPr>
          <p:cNvCxnSpPr/>
          <p:nvPr/>
        </p:nvCxnSpPr>
        <p:spPr>
          <a:xfrm>
            <a:off x="6102220" y="1483568"/>
            <a:ext cx="1306286" cy="0"/>
          </a:xfrm>
          <a:prstGeom prst="straightConnector1">
            <a:avLst/>
          </a:prstGeom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215D9C5B-EB0A-C47D-E853-D7F7C4F24FAF}"/>
              </a:ext>
            </a:extLst>
          </p:cNvPr>
          <p:cNvSpPr txBox="1"/>
          <p:nvPr/>
        </p:nvSpPr>
        <p:spPr>
          <a:xfrm>
            <a:off x="6340611" y="969679"/>
            <a:ext cx="829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dirty="0">
                <a:solidFill>
                  <a:srgbClr val="FF00FF"/>
                </a:solidFill>
                <a:latin typeface="+mn-lt"/>
              </a:rPr>
              <a:t>+ 2</a:t>
            </a:r>
            <a:endParaRPr lang="zh-CN" altLang="en-US" dirty="0">
              <a:solidFill>
                <a:srgbClr val="FF00FF"/>
              </a:solidFill>
              <a:latin typeface="+mn-lt"/>
            </a:endParaRP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3CE18133-8576-41A8-FF94-06156A1794D1}"/>
              </a:ext>
            </a:extLst>
          </p:cNvPr>
          <p:cNvCxnSpPr/>
          <p:nvPr/>
        </p:nvCxnSpPr>
        <p:spPr>
          <a:xfrm>
            <a:off x="6102220" y="2155370"/>
            <a:ext cx="1306286" cy="0"/>
          </a:xfrm>
          <a:prstGeom prst="straightConnector1">
            <a:avLst/>
          </a:prstGeom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00D5BF99-50EA-7904-4062-20C405796C53}"/>
              </a:ext>
            </a:extLst>
          </p:cNvPr>
          <p:cNvSpPr txBox="1"/>
          <p:nvPr/>
        </p:nvSpPr>
        <p:spPr>
          <a:xfrm>
            <a:off x="6340611" y="1641481"/>
            <a:ext cx="829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en-US" altLang="zh-CN" dirty="0">
                <a:solidFill>
                  <a:srgbClr val="FF00FF"/>
                </a:solidFill>
                <a:latin typeface="+mn-lt"/>
              </a:rPr>
              <a:t>+ 2</a:t>
            </a:r>
            <a:endParaRPr lang="zh-CN" altLang="en-US" dirty="0">
              <a:solidFill>
                <a:srgbClr val="FF00FF"/>
              </a:solidFill>
              <a:latin typeface="+mn-lt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13A22796-8E1D-F34C-A8EF-61AB5BA3C76A}"/>
              </a:ext>
            </a:extLst>
          </p:cNvPr>
          <p:cNvSpPr/>
          <p:nvPr/>
        </p:nvSpPr>
        <p:spPr>
          <a:xfrm>
            <a:off x="5458408" y="1175659"/>
            <a:ext cx="631373" cy="1175655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B811058C-7A42-A4E0-897F-3B5EA52F4E61}"/>
              </a:ext>
            </a:extLst>
          </p:cNvPr>
          <p:cNvSpPr txBox="1"/>
          <p:nvPr/>
        </p:nvSpPr>
        <p:spPr>
          <a:xfrm>
            <a:off x="4724242" y="2540983"/>
            <a:ext cx="19325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rgbClr val="FF00FF"/>
                </a:solidFill>
                <a:latin typeface="+mn-lt"/>
              </a:rPr>
              <a:t>单位“</a:t>
            </a:r>
            <a:r>
              <a:rPr lang="en-US" altLang="zh-CN" dirty="0">
                <a:solidFill>
                  <a:srgbClr val="FF00FF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FF00FF"/>
                </a:solidFill>
                <a:latin typeface="+mn-lt"/>
              </a:rPr>
              <a:t>”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122CBC6-5F9F-6F87-A5C8-1FD0606FC374}"/>
              </a:ext>
            </a:extLst>
          </p:cNvPr>
          <p:cNvSpPr txBox="1"/>
          <p:nvPr/>
        </p:nvSpPr>
        <p:spPr>
          <a:xfrm>
            <a:off x="1257301" y="4443408"/>
            <a:ext cx="8866417" cy="19439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        都是把各自原计划的产量看作单位“</a:t>
            </a:r>
            <a:r>
              <a:rPr lang="en-US" altLang="zh-CN" dirty="0"/>
              <a:t>1</a:t>
            </a:r>
            <a:r>
              <a:rPr lang="zh-CN" altLang="en-US" dirty="0"/>
              <a:t>”，但是产量不一样，比较的标准不一样，所以增长的幅度也不一样。</a:t>
            </a:r>
          </a:p>
        </p:txBody>
      </p:sp>
    </p:spTree>
    <p:extLst>
      <p:ext uri="{BB962C8B-B14F-4D97-AF65-F5344CB8AC3E}">
        <p14:creationId xmlns:p14="http://schemas.microsoft.com/office/powerpoint/2010/main" val="28437565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箭头: 五边形 31">
            <a:extLst>
              <a:ext uri="{FF2B5EF4-FFF2-40B4-BE49-F238E27FC236}">
                <a16:creationId xmlns:a16="http://schemas.microsoft.com/office/drawing/2014/main" id="{8A96B567-AB18-4971-0811-4CB083A9E79C}"/>
              </a:ext>
            </a:extLst>
          </p:cNvPr>
          <p:cNvSpPr/>
          <p:nvPr/>
        </p:nvSpPr>
        <p:spPr>
          <a:xfrm>
            <a:off x="711237" y="466528"/>
            <a:ext cx="2177143" cy="735073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B37B7B3-5764-F0EA-604B-163889A992F3}"/>
              </a:ext>
            </a:extLst>
          </p:cNvPr>
          <p:cNvSpPr txBox="1"/>
          <p:nvPr/>
        </p:nvSpPr>
        <p:spPr>
          <a:xfrm>
            <a:off x="632150" y="1558412"/>
            <a:ext cx="111617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“求一个数比另一个数多（或少）百分之多少”的解题方法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4B2DEB-A6B8-100E-FE1C-D47B3ACD7382}"/>
              </a:ext>
            </a:extLst>
          </p:cNvPr>
          <p:cNvSpPr txBox="1"/>
          <p:nvPr/>
        </p:nvSpPr>
        <p:spPr>
          <a:xfrm>
            <a:off x="725458" y="2316130"/>
            <a:ext cx="10499271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① 先求一个数比另一个数多（或少）的具体量，再除以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单位“</a:t>
            </a:r>
            <a:r>
              <a:rPr lang="en-US" altLang="zh-CN" dirty="0"/>
              <a:t>1</a:t>
            </a:r>
            <a:r>
              <a:rPr lang="zh-CN" altLang="en-US" dirty="0"/>
              <a:t>”的量，即两数差量</a:t>
            </a:r>
            <a:r>
              <a:rPr lang="en-US" altLang="zh-CN" dirty="0"/>
              <a:t>÷</a:t>
            </a:r>
            <a:r>
              <a:rPr lang="zh-CN" altLang="en-US" dirty="0"/>
              <a:t>单位“</a:t>
            </a:r>
            <a:r>
              <a:rPr lang="en-US" altLang="zh-CN" dirty="0"/>
              <a:t>1</a:t>
            </a:r>
            <a:r>
              <a:rPr lang="zh-CN" altLang="en-US" dirty="0"/>
              <a:t>”的量。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F943593-E19F-0223-19DF-C0116741305D}"/>
              </a:ext>
            </a:extLst>
          </p:cNvPr>
          <p:cNvSpPr txBox="1"/>
          <p:nvPr/>
        </p:nvSpPr>
        <p:spPr>
          <a:xfrm>
            <a:off x="725457" y="3792892"/>
            <a:ext cx="10713873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② 把另一个数看作“</a:t>
            </a:r>
            <a:r>
              <a:rPr lang="en-US" altLang="zh-CN" dirty="0"/>
              <a:t>1</a:t>
            </a:r>
            <a:r>
              <a:rPr lang="zh-CN" altLang="en-US" dirty="0"/>
              <a:t>”，即 </a:t>
            </a:r>
            <a:r>
              <a:rPr lang="en-US" altLang="zh-CN" dirty="0"/>
              <a:t>100%</a:t>
            </a:r>
            <a:r>
              <a:rPr lang="zh-CN" altLang="en-US" dirty="0"/>
              <a:t>，先求一个数是另一个  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en-US" altLang="zh-CN" dirty="0"/>
              <a:t>     </a:t>
            </a:r>
            <a:r>
              <a:rPr lang="zh-CN" altLang="en-US" dirty="0"/>
              <a:t>数的百分之多少，再根据所求问题把两个百分数相减。</a:t>
            </a:r>
          </a:p>
        </p:txBody>
      </p:sp>
    </p:spTree>
    <p:extLst>
      <p:ext uri="{BB962C8B-B14F-4D97-AF65-F5344CB8AC3E}">
        <p14:creationId xmlns:p14="http://schemas.microsoft.com/office/powerpoint/2010/main" val="567193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580254" y="1281780"/>
            <a:ext cx="11153774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marL="514350" indent="-514350">
              <a:buAutoNum type="arabicPeriod"/>
            </a:pPr>
            <a:r>
              <a:rPr lang="zh-CN" altLang="en-US" dirty="0"/>
              <a:t>某村原计划造林 </a:t>
            </a:r>
            <a:r>
              <a:rPr lang="en-US" altLang="zh-CN" dirty="0"/>
              <a:t>16 </a:t>
            </a:r>
            <a:r>
              <a:rPr lang="zh-CN" altLang="en-US" dirty="0"/>
              <a:t>公顷，实际造林比原计划多 </a:t>
            </a:r>
            <a:r>
              <a:rPr lang="en-US" altLang="zh-CN" dirty="0"/>
              <a:t>4 </a:t>
            </a:r>
            <a:r>
              <a:rPr lang="zh-CN" altLang="en-US" dirty="0"/>
              <a:t>公顷， </a:t>
            </a:r>
            <a:endParaRPr lang="en-US" altLang="zh-CN" dirty="0"/>
          </a:p>
          <a:p>
            <a:r>
              <a:rPr lang="en-US" altLang="zh-CN" dirty="0"/>
              <a:t>     </a:t>
            </a:r>
            <a:r>
              <a:rPr lang="zh-CN" altLang="en-US" dirty="0"/>
              <a:t>该村实际造林比原计划增长了百分之多少？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87395" y="874131"/>
            <a:ext cx="398764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05F82F71-DD07-B431-08FB-28EB4681A64E}"/>
              </a:ext>
            </a:extLst>
          </p:cNvPr>
          <p:cNvSpPr/>
          <p:nvPr/>
        </p:nvSpPr>
        <p:spPr>
          <a:xfrm>
            <a:off x="3859404" y="2593680"/>
            <a:ext cx="265176" cy="228600"/>
          </a:xfrm>
          <a:prstGeom prst="triangl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33136192-585B-28F5-0804-30E84738BC30}"/>
              </a:ext>
            </a:extLst>
          </p:cNvPr>
          <p:cNvCxnSpPr>
            <a:cxnSpLocks/>
          </p:cNvCxnSpPr>
          <p:nvPr/>
        </p:nvCxnSpPr>
        <p:spPr>
          <a:xfrm>
            <a:off x="4236098" y="2651996"/>
            <a:ext cx="1315617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93EAD2CC-CE0A-D711-76D8-A4319A62547E}"/>
              </a:ext>
            </a:extLst>
          </p:cNvPr>
          <p:cNvSpPr txBox="1"/>
          <p:nvPr/>
        </p:nvSpPr>
        <p:spPr>
          <a:xfrm>
            <a:off x="4029378" y="2670661"/>
            <a:ext cx="20904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rgbClr val="FF00FF"/>
                </a:solidFill>
                <a:latin typeface="+mn-lt"/>
              </a:rPr>
              <a:t>单位“</a:t>
            </a:r>
            <a:r>
              <a:rPr lang="en-US" altLang="zh-CN" dirty="0">
                <a:solidFill>
                  <a:srgbClr val="FF00FF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FF00FF"/>
                </a:solidFill>
                <a:latin typeface="+mn-lt"/>
              </a:rPr>
              <a:t>”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0B38937-4220-97B2-11AD-73BF3D978357}"/>
              </a:ext>
            </a:extLst>
          </p:cNvPr>
          <p:cNvSpPr txBox="1"/>
          <p:nvPr/>
        </p:nvSpPr>
        <p:spPr>
          <a:xfrm>
            <a:off x="1010040" y="3293323"/>
            <a:ext cx="10531927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000" dirty="0"/>
              <a:t>“两个量的差值</a:t>
            </a:r>
            <a:r>
              <a:rPr lang="en-US" altLang="zh-CN" sz="3000" dirty="0"/>
              <a:t>÷</a:t>
            </a:r>
            <a:r>
              <a:rPr lang="zh-CN" altLang="en-US" sz="3000" dirty="0"/>
              <a:t>单位‘</a:t>
            </a:r>
            <a:r>
              <a:rPr lang="en-US" altLang="zh-CN" sz="3000" dirty="0"/>
              <a:t>1</a:t>
            </a:r>
            <a:r>
              <a:rPr lang="zh-CN" altLang="en-US" sz="3000" dirty="0"/>
              <a:t>’的量”求出增长了百分之多少。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6D903A2-06BE-CEED-023E-015C50E5DD30}"/>
              </a:ext>
            </a:extLst>
          </p:cNvPr>
          <p:cNvGrpSpPr/>
          <p:nvPr/>
        </p:nvGrpSpPr>
        <p:grpSpPr>
          <a:xfrm>
            <a:off x="1460107" y="4317651"/>
            <a:ext cx="3873371" cy="959686"/>
            <a:chOff x="3496649" y="1747486"/>
            <a:chExt cx="3873371" cy="959686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02326E7-EDA3-518B-EC68-8732B8A798E1}"/>
                </a:ext>
              </a:extLst>
            </p:cNvPr>
            <p:cNvSpPr txBox="1"/>
            <p:nvPr/>
          </p:nvSpPr>
          <p:spPr>
            <a:xfrm>
              <a:off x="3496649" y="1971418"/>
              <a:ext cx="1702971" cy="5947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4÷16 = </a:t>
              </a:r>
              <a:endParaRPr lang="zh-CN" altLang="en-US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FE1EA3A7-D76D-438D-1184-598C78DA1544}"/>
                    </a:ext>
                  </a:extLst>
                </p:cNvPr>
                <p:cNvSpPr txBox="1"/>
                <p:nvPr/>
              </p:nvSpPr>
              <p:spPr>
                <a:xfrm>
                  <a:off x="4868247" y="1747486"/>
                  <a:ext cx="646145" cy="9596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eaLnBrk="1" hangingPunct="1">
                    <a:lnSpc>
                      <a:spcPct val="110000"/>
                    </a:lnSpc>
                    <a:spcBef>
                      <a:spcPts val="0"/>
                    </a:spcBef>
                    <a:defRPr sz="3200" b="1">
                      <a:solidFill>
                        <a:srgbClr val="FF0000"/>
                      </a:solidFill>
                      <a:latin typeface="+mn-lt"/>
                      <a:ea typeface="+mj-ea"/>
                    </a:defRPr>
                  </a:lvl1pPr>
                </a:lstStyle>
                <a:p>
                  <a:pPr>
                    <a:lnSpc>
                      <a:spcPct val="100000"/>
                    </a:lnSpc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zh-CN" altLang="en-US" sz="3000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FE1EA3A7-D76D-438D-1184-598C78DA15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68247" y="1747486"/>
                  <a:ext cx="646145" cy="959686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2167F35-2E1F-C823-F091-3C97A3CCC65B}"/>
                </a:ext>
              </a:extLst>
            </p:cNvPr>
            <p:cNvSpPr txBox="1"/>
            <p:nvPr/>
          </p:nvSpPr>
          <p:spPr>
            <a:xfrm>
              <a:off x="5342945" y="1962087"/>
              <a:ext cx="2027075" cy="5947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ct val="110000"/>
                </a:lnSpc>
                <a:spcBef>
                  <a:spcPts val="0"/>
                </a:spcBef>
                <a:defRPr sz="3200" b="1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dirty="0"/>
                <a:t>=</a:t>
              </a:r>
              <a:r>
                <a:rPr lang="zh-CN" altLang="en-US" dirty="0"/>
                <a:t> </a:t>
              </a:r>
              <a:r>
                <a:rPr lang="en-US" altLang="zh-CN" dirty="0"/>
                <a:t>25%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6475CDFE-8006-7554-598D-BD843B80C470}"/>
              </a:ext>
            </a:extLst>
          </p:cNvPr>
          <p:cNvSpPr txBox="1"/>
          <p:nvPr/>
        </p:nvSpPr>
        <p:spPr>
          <a:xfrm>
            <a:off x="851398" y="2905607"/>
            <a:ext cx="10783876" cy="1228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000" dirty="0">
                <a:solidFill>
                  <a:srgbClr val="0070C0"/>
                </a:solidFill>
                <a:latin typeface="+mn-lt"/>
              </a:rPr>
              <a:t>方法提示：完全沙化面积减少的百分率 </a:t>
            </a:r>
            <a:r>
              <a:rPr lang="en-US" altLang="zh-CN" sz="3000" dirty="0">
                <a:solidFill>
                  <a:srgbClr val="0070C0"/>
                </a:solidFill>
                <a:latin typeface="+mn-lt"/>
              </a:rPr>
              <a:t>=</a:t>
            </a:r>
            <a:r>
              <a:rPr lang="zh-CN" altLang="en-US" sz="3000" dirty="0">
                <a:solidFill>
                  <a:srgbClr val="0070C0"/>
                </a:solidFill>
                <a:latin typeface="+mn-lt"/>
              </a:rPr>
              <a:t>（原来的沙化面积－现在的沙化面积）</a:t>
            </a:r>
            <a:r>
              <a:rPr lang="en-US" altLang="zh-CN" sz="3000" dirty="0">
                <a:solidFill>
                  <a:srgbClr val="0070C0"/>
                </a:solidFill>
                <a:latin typeface="+mn-lt"/>
              </a:rPr>
              <a:t>÷</a:t>
            </a:r>
            <a:r>
              <a:rPr lang="zh-CN" altLang="en-US" sz="3000" dirty="0">
                <a:solidFill>
                  <a:srgbClr val="0070C0"/>
                </a:solidFill>
                <a:latin typeface="+mn-lt"/>
              </a:rPr>
              <a:t>原来的沙化面积。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AFE5CA1-E4F6-3ACB-4D75-F8B184222474}"/>
              </a:ext>
            </a:extLst>
          </p:cNvPr>
          <p:cNvSpPr txBox="1"/>
          <p:nvPr/>
        </p:nvSpPr>
        <p:spPr>
          <a:xfrm>
            <a:off x="2414078" y="4337073"/>
            <a:ext cx="7080016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(1.8</a:t>
            </a:r>
            <a:r>
              <a:rPr lang="zh-CN" altLang="en-US" sz="3200" dirty="0">
                <a:ea typeface="+mj-ea"/>
              </a:rPr>
              <a:t>－</a:t>
            </a:r>
            <a:r>
              <a:rPr lang="en-US" altLang="zh-CN" sz="3200" dirty="0">
                <a:ea typeface="+mj-ea"/>
              </a:rPr>
              <a:t>1.2)÷1.8 </a:t>
            </a:r>
            <a:r>
              <a:rPr lang="zh-CN" altLang="en-US" sz="3200" dirty="0">
                <a:ea typeface="+mj-ea"/>
              </a:rPr>
              <a:t>≈ </a:t>
            </a:r>
            <a:r>
              <a:rPr lang="en-US" altLang="zh-CN" sz="3200" dirty="0">
                <a:ea typeface="+mj-ea"/>
              </a:rPr>
              <a:t>0.333 = 33.3%</a:t>
            </a:r>
            <a:endParaRPr lang="zh-CN" altLang="en-US" sz="3200" dirty="0">
              <a:ea typeface="+mj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9252FD-611D-CAD2-AB21-CB31B9680F95}"/>
              </a:ext>
            </a:extLst>
          </p:cNvPr>
          <p:cNvSpPr txBox="1"/>
          <p:nvPr/>
        </p:nvSpPr>
        <p:spPr>
          <a:xfrm>
            <a:off x="742978" y="441750"/>
            <a:ext cx="3987642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90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4C2D5E2-F554-B3DF-DF0A-4D8050BD9CB0}"/>
              </a:ext>
            </a:extLst>
          </p:cNvPr>
          <p:cNvSpPr txBox="1"/>
          <p:nvPr/>
        </p:nvSpPr>
        <p:spPr>
          <a:xfrm>
            <a:off x="417545" y="794169"/>
            <a:ext cx="11423002" cy="20597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514350" indent="-514350" eaLnBrk="1" hangingPunct="1">
              <a:lnSpc>
                <a:spcPct val="130000"/>
              </a:lnSpc>
              <a:spcBef>
                <a:spcPts val="0"/>
              </a:spcBef>
              <a:buAutoNum type="arabicPeriod"/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marL="0" indent="0">
              <a:buNone/>
            </a:pPr>
            <a:r>
              <a:rPr lang="en-US" altLang="zh-CN" dirty="0"/>
              <a:t>2. </a:t>
            </a:r>
            <a:r>
              <a:rPr lang="zh-CN" altLang="en-US" dirty="0"/>
              <a:t>经过防沙治沙综合治理，西部某沙漠完全沙化的面积已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zh-CN" altLang="en-US" dirty="0"/>
              <a:t>由原来的大约 </a:t>
            </a:r>
            <a:r>
              <a:rPr lang="en-US" altLang="zh-CN" dirty="0"/>
              <a:t>1.8 </a:t>
            </a:r>
            <a:r>
              <a:rPr lang="zh-CN" altLang="en-US" dirty="0"/>
              <a:t>万平方千米缩小为约 </a:t>
            </a:r>
            <a:r>
              <a:rPr lang="en-US" altLang="zh-CN" dirty="0"/>
              <a:t>1.2 </a:t>
            </a:r>
            <a:r>
              <a:rPr lang="zh-CN" altLang="en-US" dirty="0"/>
              <a:t>万平方千米，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   </a:t>
            </a:r>
            <a:r>
              <a:rPr lang="zh-CN" altLang="en-US" dirty="0"/>
              <a:t>完全沙化的面积大约减少了百分之多少？</a:t>
            </a:r>
          </a:p>
        </p:txBody>
      </p:sp>
    </p:spTree>
    <p:extLst>
      <p:ext uri="{BB962C8B-B14F-4D97-AF65-F5344CB8AC3E}">
        <p14:creationId xmlns:p14="http://schemas.microsoft.com/office/powerpoint/2010/main" val="228786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61348" y="1243344"/>
            <a:ext cx="906236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通过这节课的学习，你有哪些收获？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7A2BB9B-CF6A-9D59-7783-2EAEC69324C5}"/>
              </a:ext>
            </a:extLst>
          </p:cNvPr>
          <p:cNvSpPr txBox="1"/>
          <p:nvPr/>
        </p:nvSpPr>
        <p:spPr>
          <a:xfrm>
            <a:off x="1723817" y="2775056"/>
            <a:ext cx="8735798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200" dirty="0"/>
              <a:t>     一个数比另一个数多</a:t>
            </a:r>
            <a:r>
              <a:rPr lang="en-US" altLang="zh-CN" sz="3200" dirty="0"/>
              <a:t>(</a:t>
            </a:r>
            <a:r>
              <a:rPr lang="zh-CN" altLang="en-US" sz="3200" dirty="0"/>
              <a:t>或少</a:t>
            </a:r>
            <a:r>
              <a:rPr lang="en-US" altLang="zh-CN" sz="3200" dirty="0"/>
              <a:t>)</a:t>
            </a:r>
            <a:r>
              <a:rPr lang="zh-CN" altLang="en-US" sz="3200" dirty="0"/>
              <a:t>的量</a:t>
            </a:r>
            <a:r>
              <a:rPr lang="en-US" altLang="zh-CN" sz="3200" dirty="0"/>
              <a:t>÷</a:t>
            </a:r>
            <a:r>
              <a:rPr lang="zh-CN" altLang="en-US" sz="3200" dirty="0"/>
              <a:t>另一个数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r>
              <a:rPr lang="zh-CN" altLang="en-US" sz="3200" dirty="0"/>
              <a:t>＝多</a:t>
            </a:r>
            <a:r>
              <a:rPr lang="en-US" altLang="zh-CN" sz="3200" dirty="0"/>
              <a:t>(</a:t>
            </a:r>
            <a:r>
              <a:rPr lang="zh-CN" altLang="en-US" sz="3200" dirty="0"/>
              <a:t>或少</a:t>
            </a:r>
            <a:r>
              <a:rPr lang="en-US" altLang="zh-CN" sz="3200" dirty="0"/>
              <a:t>)</a:t>
            </a:r>
            <a:r>
              <a:rPr lang="zh-CN" altLang="en-US" sz="3200" dirty="0"/>
              <a:t>的百分之多少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8">
            <a:extLst>
              <a:ext uri="{FF2B5EF4-FFF2-40B4-BE49-F238E27FC236}">
                <a16:creationId xmlns:a16="http://schemas.microsoft.com/office/drawing/2014/main" id="{EB79D319-447B-150D-DB96-7F27B73CA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96" t="33151" r="1805" b="14432"/>
          <a:stretch>
            <a:fillRect/>
          </a:stretch>
        </p:blipFill>
        <p:spPr bwMode="auto">
          <a:xfrm>
            <a:off x="8676534" y="4486349"/>
            <a:ext cx="2781877" cy="194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20938</TotalTime>
  <Words>949</Words>
  <Application>Microsoft Office PowerPoint</Application>
  <PresentationFormat>宽屏</PresentationFormat>
  <Paragraphs>144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4055</cp:revision>
  <dcterms:created xsi:type="dcterms:W3CDTF">2016-01-14T07:05:00Z</dcterms:created>
  <dcterms:modified xsi:type="dcterms:W3CDTF">2026-07-03T08:30:01Z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