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682" r:id="rId2"/>
    <p:sldId id="811" r:id="rId3"/>
    <p:sldId id="743" r:id="rId4"/>
    <p:sldId id="814" r:id="rId5"/>
    <p:sldId id="958" r:id="rId6"/>
    <p:sldId id="988" r:id="rId7"/>
    <p:sldId id="981" r:id="rId8"/>
    <p:sldId id="989" r:id="rId9"/>
    <p:sldId id="964" r:id="rId10"/>
    <p:sldId id="934" r:id="rId11"/>
    <p:sldId id="990" r:id="rId12"/>
    <p:sldId id="986" r:id="rId13"/>
    <p:sldId id="991" r:id="rId14"/>
    <p:sldId id="680" r:id="rId15"/>
    <p:sldId id="331" r:id="rId16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EF8EA"/>
    <a:srgbClr val="FCD7A1"/>
    <a:srgbClr val="81C8CD"/>
    <a:srgbClr val="FADCE3"/>
    <a:srgbClr val="E6E0EC"/>
    <a:srgbClr val="FFFFFF"/>
    <a:srgbClr val="BCE2DF"/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7" autoAdjust="0"/>
    <p:restoredTop sz="87827" autoAdjust="0"/>
  </p:normalViewPr>
  <p:slideViewPr>
    <p:cSldViewPr snapToGrid="0" showGuides="1">
      <p:cViewPr varScale="1">
        <p:scale>
          <a:sx n="113" d="100"/>
          <a:sy n="113" d="100"/>
        </p:scale>
        <p:origin x="39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五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37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89941" y="214046"/>
            <a:ext cx="2270496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揭示课题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989936" y="214043"/>
            <a:ext cx="4819732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探究新知，解决问题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6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88335" y="214043"/>
            <a:ext cx="8809843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自主尝试，解决“存钱”中的数学问题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878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66149" y="473343"/>
            <a:ext cx="5090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巩固应用，深化理解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5076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6034" y="2887822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用百分数解决问题（</a:t>
            </a:r>
            <a:r>
              <a:rPr lang="en-US" altLang="zh-CN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2</a:t>
            </a: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）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716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百分数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769189" y="1394671"/>
            <a:ext cx="10595498" cy="4017085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007122" y="1530234"/>
            <a:ext cx="10422881" cy="36287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学会分析“求比一个数多</a:t>
            </a:r>
            <a:r>
              <a:rPr lang="en-US" altLang="zh-CN" sz="3000" dirty="0"/>
              <a:t>(</a:t>
            </a:r>
            <a:r>
              <a:rPr lang="zh-CN" altLang="en-US" sz="3000" dirty="0"/>
              <a:t>或少</a:t>
            </a:r>
            <a:r>
              <a:rPr lang="en-US" altLang="zh-CN" sz="3000" dirty="0"/>
              <a:t>)</a:t>
            </a:r>
            <a:r>
              <a:rPr lang="zh-CN" altLang="en-US" sz="3000" dirty="0"/>
              <a:t>百分之几的数是多少”的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逆向问题的数量关系，并能正确解答；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通过自主探究、合作交流，获得解决问题的有效方法，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同时体验解决问题方法的多样性，培养发散性思维；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通过解决生活中的实际问题，培养学生的数学应用意识，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进一步体验数学与生活的紧密联系。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1">
            <a:extLst>
              <a:ext uri="{FF2B5EF4-FFF2-40B4-BE49-F238E27FC236}">
                <a16:creationId xmlns:a16="http://schemas.microsoft.com/office/drawing/2014/main" id="{8A575318-F705-0E43-B96D-5F0A98ED3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773" y="1191193"/>
            <a:ext cx="9832683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kern="0" dirty="0">
                <a:latin typeface="+mn-lt"/>
                <a:ea typeface="+mn-ea"/>
              </a:rPr>
              <a:t>        某省今年原计划植树 </a:t>
            </a:r>
            <a:r>
              <a:rPr lang="en-US" altLang="zh-CN" sz="3200" b="1" kern="0" dirty="0">
                <a:latin typeface="+mn-lt"/>
                <a:ea typeface="+mn-ea"/>
              </a:rPr>
              <a:t>20 </a:t>
            </a:r>
            <a:r>
              <a:rPr lang="zh-CN" altLang="en-US" sz="3200" b="1" kern="0" dirty="0">
                <a:latin typeface="+mn-lt"/>
                <a:ea typeface="+mn-ea"/>
              </a:rPr>
              <a:t>公顷，实际植树 </a:t>
            </a:r>
            <a:r>
              <a:rPr lang="en-US" altLang="zh-CN" sz="3200" b="1" kern="0" dirty="0">
                <a:latin typeface="+mn-lt"/>
                <a:ea typeface="+mn-ea"/>
              </a:rPr>
              <a:t>25 </a:t>
            </a:r>
            <a:r>
              <a:rPr lang="zh-CN" altLang="en-US" sz="3200" b="1" kern="0" dirty="0">
                <a:latin typeface="+mn-lt"/>
                <a:ea typeface="+mn-ea"/>
              </a:rPr>
              <a:t>公顷。实际植树比原计划增加了百分之多少？</a:t>
            </a:r>
            <a:endParaRPr lang="en-US" altLang="zh-CN" sz="3200" b="1" kern="0" dirty="0">
              <a:latin typeface="+mn-lt"/>
              <a:ea typeface="+mn-ea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id="{6C8097C4-997E-9A88-A08A-28C36E34E6FB}"/>
              </a:ext>
            </a:extLst>
          </p:cNvPr>
          <p:cNvSpPr/>
          <p:nvPr/>
        </p:nvSpPr>
        <p:spPr>
          <a:xfrm>
            <a:off x="2649894" y="2481388"/>
            <a:ext cx="262039" cy="225896"/>
          </a:xfrm>
          <a:prstGeom prst="triangle">
            <a:avLst/>
          </a:prstGeom>
          <a:solidFill>
            <a:srgbClr val="F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">
            <a:extLst>
              <a:ext uri="{FF2B5EF4-FFF2-40B4-BE49-F238E27FC236}">
                <a16:creationId xmlns:a16="http://schemas.microsoft.com/office/drawing/2014/main" id="{BD167449-5AA5-A377-0721-09479BA85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1933" y="1820452"/>
            <a:ext cx="167959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kern="0" dirty="0">
                <a:solidFill>
                  <a:srgbClr val="FF00FF"/>
                </a:solidFill>
                <a:latin typeface="+mn-lt"/>
                <a:ea typeface="+mn-ea"/>
              </a:rPr>
              <a:t>原计划</a:t>
            </a:r>
            <a:endParaRPr lang="en-US" altLang="zh-CN" sz="3200" b="1" kern="0" dirty="0">
              <a:solidFill>
                <a:srgbClr val="FF00FF"/>
              </a:solidFill>
              <a:latin typeface="+mn-lt"/>
              <a:ea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8ED5A61-8E18-B55D-A906-409A7C11C68E}"/>
              </a:ext>
            </a:extLst>
          </p:cNvPr>
          <p:cNvSpPr txBox="1"/>
          <p:nvPr/>
        </p:nvSpPr>
        <p:spPr>
          <a:xfrm>
            <a:off x="2977250" y="2445674"/>
            <a:ext cx="1846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>
                <a:solidFill>
                  <a:srgbClr val="FF00FF"/>
                </a:solidFill>
              </a:rPr>
              <a:t>单位“</a:t>
            </a:r>
            <a:r>
              <a:rPr lang="en-US" altLang="zh-CN" sz="2800" dirty="0">
                <a:solidFill>
                  <a:srgbClr val="FF00FF"/>
                </a:solidFill>
              </a:rPr>
              <a:t>1</a:t>
            </a:r>
            <a:r>
              <a:rPr lang="zh-CN" altLang="en-US" sz="2800" dirty="0">
                <a:solidFill>
                  <a:srgbClr val="FF00FF"/>
                </a:solidFill>
              </a:rPr>
              <a:t>”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1EC0D70-A6ED-7983-7E70-15DDAFACDF9F}"/>
              </a:ext>
            </a:extLst>
          </p:cNvPr>
          <p:cNvSpPr txBox="1"/>
          <p:nvPr/>
        </p:nvSpPr>
        <p:spPr>
          <a:xfrm>
            <a:off x="1295392" y="2944886"/>
            <a:ext cx="8735798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200" dirty="0"/>
              <a:t>     一个数比另一个数多</a:t>
            </a:r>
            <a:r>
              <a:rPr lang="en-US" altLang="zh-CN" sz="3200" dirty="0"/>
              <a:t>(</a:t>
            </a:r>
            <a:r>
              <a:rPr lang="zh-CN" altLang="en-US" sz="3200" dirty="0"/>
              <a:t>或少</a:t>
            </a:r>
            <a:r>
              <a:rPr lang="en-US" altLang="zh-CN" sz="3200" dirty="0"/>
              <a:t>)</a:t>
            </a:r>
            <a:r>
              <a:rPr lang="zh-CN" altLang="en-US" sz="3200" dirty="0"/>
              <a:t>的量</a:t>
            </a:r>
            <a:r>
              <a:rPr lang="en-US" altLang="zh-CN" sz="3200" dirty="0"/>
              <a:t>÷</a:t>
            </a:r>
            <a:r>
              <a:rPr lang="zh-CN" altLang="en-US" sz="3200" dirty="0"/>
              <a:t>另一个数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/>
              <a:t>＝多</a:t>
            </a:r>
            <a:r>
              <a:rPr lang="en-US" altLang="zh-CN" sz="3200" dirty="0"/>
              <a:t>(</a:t>
            </a:r>
            <a:r>
              <a:rPr lang="zh-CN" altLang="en-US" sz="3200" dirty="0"/>
              <a:t>或少</a:t>
            </a:r>
            <a:r>
              <a:rPr lang="en-US" altLang="zh-CN" sz="3200" dirty="0"/>
              <a:t>)</a:t>
            </a:r>
            <a:r>
              <a:rPr lang="zh-CN" altLang="en-US" sz="3200" dirty="0"/>
              <a:t>的百分之多少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3054C0A2-C937-E651-A6ED-BAA6C384CA34}"/>
              </a:ext>
            </a:extLst>
          </p:cNvPr>
          <p:cNvGrpSpPr/>
          <p:nvPr/>
        </p:nvGrpSpPr>
        <p:grpSpPr>
          <a:xfrm>
            <a:off x="1730437" y="4491656"/>
            <a:ext cx="5179658" cy="959686"/>
            <a:chOff x="2190362" y="1747486"/>
            <a:chExt cx="5179658" cy="959686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9AE138C-3439-1030-2917-B58C2F8595DD}"/>
                </a:ext>
              </a:extLst>
            </p:cNvPr>
            <p:cNvSpPr txBox="1"/>
            <p:nvPr/>
          </p:nvSpPr>
          <p:spPr>
            <a:xfrm>
              <a:off x="2190362" y="1952756"/>
              <a:ext cx="3324030" cy="5947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(25</a:t>
              </a:r>
              <a:r>
                <a:rPr lang="zh-CN" altLang="en-US" dirty="0"/>
                <a:t>－</a:t>
              </a:r>
              <a:r>
                <a:rPr lang="en-US" altLang="zh-CN" dirty="0"/>
                <a:t>20)÷20 = </a:t>
              </a:r>
              <a:endParaRPr lang="zh-CN" altLang="en-US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5ACC743F-CC8D-4100-6FE9-692799DE393B}"/>
                    </a:ext>
                  </a:extLst>
                </p:cNvPr>
                <p:cNvSpPr txBox="1"/>
                <p:nvPr/>
              </p:nvSpPr>
              <p:spPr>
                <a:xfrm>
                  <a:off x="4868247" y="1747486"/>
                  <a:ext cx="646145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10000"/>
                    </a:lnSpc>
                    <a:spcBef>
                      <a:spcPts val="0"/>
                    </a:spcBef>
                    <a:defRPr sz="3200" b="1">
                      <a:solidFill>
                        <a:srgbClr val="FF0000"/>
                      </a:solidFill>
                      <a:latin typeface="+mn-lt"/>
                      <a:ea typeface="+mj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3000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latin typeface="+mj-lt"/>
                  </a:endParaRPr>
                </a:p>
              </p:txBody>
            </p:sp>
          </mc:Choice>
          <mc:Fallback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5ACC743F-CC8D-4100-6FE9-692799DE39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8247" y="1747486"/>
                  <a:ext cx="646145" cy="95968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62132681-08B8-1AC4-C3A7-AA293091B788}"/>
                </a:ext>
              </a:extLst>
            </p:cNvPr>
            <p:cNvSpPr txBox="1"/>
            <p:nvPr/>
          </p:nvSpPr>
          <p:spPr>
            <a:xfrm>
              <a:off x="5342945" y="1952756"/>
              <a:ext cx="2027075" cy="5947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=</a:t>
              </a:r>
              <a:r>
                <a:rPr lang="zh-CN" altLang="en-US" dirty="0"/>
                <a:t> </a:t>
              </a:r>
              <a:r>
                <a:rPr lang="en-US" altLang="zh-CN" dirty="0"/>
                <a:t>25%</a:t>
              </a:r>
              <a:endParaRPr lang="zh-CN" altLang="en-US" dirty="0"/>
            </a:p>
          </p:txBody>
        </p: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4A00BDDB-97E0-F895-8FD6-669AC3DF01C3}"/>
              </a:ext>
            </a:extLst>
          </p:cNvPr>
          <p:cNvSpPr txBox="1"/>
          <p:nvPr/>
        </p:nvSpPr>
        <p:spPr>
          <a:xfrm>
            <a:off x="1432640" y="5661892"/>
            <a:ext cx="8598550" cy="724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lnSpc>
                <a:spcPct val="120000"/>
              </a:lnSpc>
              <a:defRPr sz="3200" b="1">
                <a:latin typeface="+mn-lt"/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</a:rPr>
              <a:t>今天我们继续学习如何用百分数解决问题。</a:t>
            </a: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  <p:bldP spid="22" grpId="0"/>
      <p:bldP spid="23" grpId="0"/>
      <p:bldP spid="5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02EEFD02-02C1-E8CF-05B5-E8C608EF27CC}"/>
              </a:ext>
            </a:extLst>
          </p:cNvPr>
          <p:cNvSpPr txBox="1"/>
          <p:nvPr/>
        </p:nvSpPr>
        <p:spPr>
          <a:xfrm>
            <a:off x="1756068" y="1166798"/>
            <a:ext cx="9972507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某公司 </a:t>
            </a:r>
            <a:r>
              <a:rPr lang="en-US" altLang="zh-CN" dirty="0"/>
              <a:t>2021 </a:t>
            </a:r>
            <a:r>
              <a:rPr lang="zh-CN" altLang="en-US" dirty="0"/>
              <a:t>年的利润是 </a:t>
            </a:r>
            <a:r>
              <a:rPr lang="en-US" altLang="zh-CN" dirty="0"/>
              <a:t>3000 </a:t>
            </a:r>
            <a:r>
              <a:rPr lang="zh-CN" altLang="en-US" dirty="0"/>
              <a:t>万元，同比增长 </a:t>
            </a:r>
            <a:r>
              <a:rPr lang="en-US" altLang="zh-CN" dirty="0"/>
              <a:t>20%</a:t>
            </a:r>
            <a:r>
              <a:rPr lang="zh-CN" altLang="en-US" dirty="0"/>
              <a:t>，</a:t>
            </a:r>
            <a:endParaRPr lang="en-US" altLang="zh-CN" dirty="0"/>
          </a:p>
          <a:p>
            <a:r>
              <a:rPr lang="zh-CN" altLang="en-US" dirty="0"/>
              <a:t>该公司 </a:t>
            </a:r>
            <a:r>
              <a:rPr lang="en-US" altLang="zh-CN" dirty="0"/>
              <a:t>2020 </a:t>
            </a:r>
            <a:r>
              <a:rPr lang="zh-CN" altLang="en-US" dirty="0"/>
              <a:t>年的利润是多少？</a:t>
            </a:r>
            <a:endParaRPr lang="zh-CN" altLang="en-US" dirty="0">
              <a:solidFill>
                <a:srgbClr val="FF00FF"/>
              </a:solidFill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AEBE14D9-01CC-EC66-FBAE-9F598FADF019}"/>
              </a:ext>
            </a:extLst>
          </p:cNvPr>
          <p:cNvSpPr/>
          <p:nvPr/>
        </p:nvSpPr>
        <p:spPr>
          <a:xfrm>
            <a:off x="809413" y="1241449"/>
            <a:ext cx="900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4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D3CEC81-90DB-3B01-FBCC-CC369B128B3D}"/>
              </a:ext>
            </a:extLst>
          </p:cNvPr>
          <p:cNvGrpSpPr/>
          <p:nvPr/>
        </p:nvGrpSpPr>
        <p:grpSpPr>
          <a:xfrm>
            <a:off x="818744" y="2593912"/>
            <a:ext cx="9018085" cy="1146418"/>
            <a:chOff x="-2907392" y="4909010"/>
            <a:chExt cx="9018085" cy="1146418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A626C6F9-DE95-9208-9731-A7755E5C8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907392" y="4909010"/>
              <a:ext cx="1128645" cy="1146418"/>
            </a:xfrm>
            <a:prstGeom prst="rect">
              <a:avLst/>
            </a:prstGeom>
          </p:spPr>
        </p:pic>
        <p:sp>
          <p:nvSpPr>
            <p:cNvPr id="25" name="对话气泡: 圆角矩形 24">
              <a:extLst>
                <a:ext uri="{FF2B5EF4-FFF2-40B4-BE49-F238E27FC236}">
                  <a16:creationId xmlns:a16="http://schemas.microsoft.com/office/drawing/2014/main" id="{35035C1F-D9F5-3D07-B1EF-9670FBF10871}"/>
                </a:ext>
              </a:extLst>
            </p:cNvPr>
            <p:cNvSpPr/>
            <p:nvPr/>
          </p:nvSpPr>
          <p:spPr>
            <a:xfrm>
              <a:off x="-1419111" y="5208687"/>
              <a:ext cx="7529804" cy="752340"/>
            </a:xfrm>
            <a:prstGeom prst="wedgeRoundRectCallout">
              <a:avLst>
                <a:gd name="adj1" fmla="val -54512"/>
                <a:gd name="adj2" fmla="val -21149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你了解到哪些数学信息？要求的问题是什么？</a:t>
              </a:r>
            </a:p>
          </p:txBody>
        </p:sp>
      </p:grp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BA9796C2-8E2C-E990-4900-DCF6A8917787}"/>
              </a:ext>
            </a:extLst>
          </p:cNvPr>
          <p:cNvSpPr/>
          <p:nvPr/>
        </p:nvSpPr>
        <p:spPr>
          <a:xfrm>
            <a:off x="6176866" y="1250780"/>
            <a:ext cx="1810138" cy="578020"/>
          </a:xfrm>
          <a:prstGeom prst="round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45E418B6-CAAF-8B60-B8C5-BF93337862F7}"/>
              </a:ext>
            </a:extLst>
          </p:cNvPr>
          <p:cNvCxnSpPr/>
          <p:nvPr/>
        </p:nvCxnSpPr>
        <p:spPr>
          <a:xfrm>
            <a:off x="1910065" y="2507940"/>
            <a:ext cx="5134546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06F5C20-B321-2700-8635-4FFE17434465}"/>
              </a:ext>
            </a:extLst>
          </p:cNvPr>
          <p:cNvSpPr txBox="1"/>
          <p:nvPr/>
        </p:nvSpPr>
        <p:spPr>
          <a:xfrm>
            <a:off x="6102220" y="627626"/>
            <a:ext cx="31724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>
                <a:solidFill>
                  <a:srgbClr val="FF00FF"/>
                </a:solidFill>
              </a:rPr>
              <a:t>已知 </a:t>
            </a:r>
            <a:r>
              <a:rPr lang="en-US" altLang="zh-CN" sz="2800" dirty="0">
                <a:solidFill>
                  <a:srgbClr val="FF00FF"/>
                </a:solidFill>
              </a:rPr>
              <a:t>2021 </a:t>
            </a:r>
            <a:r>
              <a:rPr lang="zh-CN" altLang="en-US" sz="2800" dirty="0">
                <a:solidFill>
                  <a:srgbClr val="FF00FF"/>
                </a:solidFill>
              </a:rPr>
              <a:t>年利润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B9ECF17-A299-2273-6CA7-531835F34BA9}"/>
              </a:ext>
            </a:extLst>
          </p:cNvPr>
          <p:cNvSpPr txBox="1"/>
          <p:nvPr/>
        </p:nvSpPr>
        <p:spPr>
          <a:xfrm>
            <a:off x="7147248" y="2167177"/>
            <a:ext cx="27431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>
                <a:solidFill>
                  <a:srgbClr val="FF00FF"/>
                </a:solidFill>
              </a:rPr>
              <a:t>求 </a:t>
            </a:r>
            <a:r>
              <a:rPr lang="en-US" altLang="zh-CN" sz="2800" dirty="0">
                <a:solidFill>
                  <a:srgbClr val="FF00FF"/>
                </a:solidFill>
              </a:rPr>
              <a:t>2020 </a:t>
            </a:r>
            <a:r>
              <a:rPr lang="zh-CN" altLang="en-US" sz="2800" dirty="0">
                <a:solidFill>
                  <a:srgbClr val="FF00FF"/>
                </a:solidFill>
              </a:rPr>
              <a:t>年利润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FA9547F-359C-4667-7B7F-727EF93EDAD6}"/>
              </a:ext>
            </a:extLst>
          </p:cNvPr>
          <p:cNvGrpSpPr/>
          <p:nvPr/>
        </p:nvGrpSpPr>
        <p:grpSpPr>
          <a:xfrm>
            <a:off x="5116996" y="3550342"/>
            <a:ext cx="6439797" cy="1450143"/>
            <a:chOff x="5116996" y="3550342"/>
            <a:chExt cx="6439797" cy="1450143"/>
          </a:xfrm>
        </p:grpSpPr>
        <p:sp>
          <p:nvSpPr>
            <p:cNvPr id="16" name="对话气泡: 圆角矩形 15">
              <a:extLst>
                <a:ext uri="{FF2B5EF4-FFF2-40B4-BE49-F238E27FC236}">
                  <a16:creationId xmlns:a16="http://schemas.microsoft.com/office/drawing/2014/main" id="{4F5D3721-B91D-0468-A39D-5AD67076EFCF}"/>
                </a:ext>
              </a:extLst>
            </p:cNvPr>
            <p:cNvSpPr/>
            <p:nvPr/>
          </p:nvSpPr>
          <p:spPr>
            <a:xfrm>
              <a:off x="5116996" y="3973890"/>
              <a:ext cx="4624162" cy="752340"/>
            </a:xfrm>
            <a:prstGeom prst="wedgeRoundRectCallout">
              <a:avLst>
                <a:gd name="adj1" fmla="val 58485"/>
                <a:gd name="adj2" fmla="val -19909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“同比增长”是什么意思？</a:t>
              </a:r>
            </a:p>
          </p:txBody>
        </p: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4BDBC032-9D77-A707-A8A0-095E9FD1E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15107" y="3550342"/>
              <a:ext cx="1441686" cy="1450143"/>
            </a:xfrm>
            <a:prstGeom prst="rect">
              <a:avLst/>
            </a:prstGeom>
          </p:spPr>
        </p:pic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05B31FE5-46C6-80DD-DC03-1383F91654E5}"/>
              </a:ext>
            </a:extLst>
          </p:cNvPr>
          <p:cNvSpPr txBox="1"/>
          <p:nvPr/>
        </p:nvSpPr>
        <p:spPr>
          <a:xfrm>
            <a:off x="4344183" y="4901506"/>
            <a:ext cx="6172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dirty="0">
                <a:solidFill>
                  <a:srgbClr val="0000FF"/>
                </a:solidFill>
              </a:rPr>
              <a:t>指与去年同期相比增长的幅度。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74DC55A-23A4-6978-7D9F-1F252F1F4D37}"/>
              </a:ext>
            </a:extLst>
          </p:cNvPr>
          <p:cNvSpPr txBox="1"/>
          <p:nvPr/>
        </p:nvSpPr>
        <p:spPr>
          <a:xfrm>
            <a:off x="1814804" y="5640654"/>
            <a:ext cx="6172200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你能用线段图分析吗？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/>
      <p:bldP spid="22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B9D88AA-1316-0A7C-AC11-361A17902122}"/>
              </a:ext>
            </a:extLst>
          </p:cNvPr>
          <p:cNvSpPr txBox="1"/>
          <p:nvPr/>
        </p:nvSpPr>
        <p:spPr>
          <a:xfrm>
            <a:off x="1578783" y="271061"/>
            <a:ext cx="9972507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某公司 </a:t>
            </a:r>
            <a:r>
              <a:rPr lang="en-US" altLang="zh-CN" dirty="0"/>
              <a:t>2021 </a:t>
            </a:r>
            <a:r>
              <a:rPr lang="zh-CN" altLang="en-US" dirty="0"/>
              <a:t>年的利润是 </a:t>
            </a:r>
            <a:r>
              <a:rPr lang="en-US" altLang="zh-CN" dirty="0"/>
              <a:t>3000 </a:t>
            </a:r>
            <a:r>
              <a:rPr lang="zh-CN" altLang="en-US" dirty="0"/>
              <a:t>万元，同比增长 </a:t>
            </a:r>
            <a:r>
              <a:rPr lang="en-US" altLang="zh-CN" dirty="0"/>
              <a:t>20%</a:t>
            </a:r>
            <a:r>
              <a:rPr lang="zh-CN" altLang="en-US" dirty="0"/>
              <a:t>，</a:t>
            </a:r>
            <a:endParaRPr lang="en-US" altLang="zh-CN" dirty="0"/>
          </a:p>
          <a:p>
            <a:r>
              <a:rPr lang="zh-CN" altLang="en-US" dirty="0"/>
              <a:t>该公司 </a:t>
            </a:r>
            <a:r>
              <a:rPr lang="en-US" altLang="zh-CN" dirty="0"/>
              <a:t>2020 </a:t>
            </a:r>
            <a:r>
              <a:rPr lang="zh-CN" altLang="en-US" dirty="0"/>
              <a:t>年的利润是多少？</a:t>
            </a:r>
            <a:endParaRPr lang="zh-CN" altLang="en-US" dirty="0">
              <a:solidFill>
                <a:srgbClr val="FF00FF"/>
              </a:solidFill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3BD35C75-E4B8-57C9-1427-B551CFCFBBA7}"/>
              </a:ext>
            </a:extLst>
          </p:cNvPr>
          <p:cNvSpPr/>
          <p:nvPr/>
        </p:nvSpPr>
        <p:spPr>
          <a:xfrm>
            <a:off x="632128" y="345712"/>
            <a:ext cx="900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4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6FAE739D-3753-D299-F15B-9038714A8087}"/>
              </a:ext>
            </a:extLst>
          </p:cNvPr>
          <p:cNvGrpSpPr/>
          <p:nvPr/>
        </p:nvGrpSpPr>
        <p:grpSpPr>
          <a:xfrm>
            <a:off x="1649179" y="2183532"/>
            <a:ext cx="6121602" cy="1223553"/>
            <a:chOff x="1826464" y="2192863"/>
            <a:chExt cx="6121602" cy="122355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FD9AB83-32B6-63E1-A9AD-80867124767C}"/>
                </a:ext>
              </a:extLst>
            </p:cNvPr>
            <p:cNvSpPr txBox="1"/>
            <p:nvPr/>
          </p:nvSpPr>
          <p:spPr>
            <a:xfrm>
              <a:off x="1826464" y="2192863"/>
              <a:ext cx="310943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zh-CN" sz="3000" dirty="0">
                  <a:solidFill>
                    <a:srgbClr val="0070C0"/>
                  </a:solidFill>
                  <a:latin typeface="+mn-lt"/>
                </a:rPr>
                <a:t>2020 </a:t>
              </a:r>
              <a:r>
                <a:rPr lang="zh-CN" altLang="en-US" sz="3000" dirty="0">
                  <a:solidFill>
                    <a:srgbClr val="0070C0"/>
                  </a:solidFill>
                  <a:latin typeface="+mn-lt"/>
                </a:rPr>
                <a:t>年利润：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43ADDA72-00E5-5722-34F6-1030BF9E6C0B}"/>
                </a:ext>
              </a:extLst>
            </p:cNvPr>
            <p:cNvCxnSpPr/>
            <p:nvPr/>
          </p:nvCxnSpPr>
          <p:spPr>
            <a:xfrm>
              <a:off x="4348066" y="2593909"/>
              <a:ext cx="360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B5B074C6-8001-3840-E9A8-AB33DACFBCCF}"/>
                </a:ext>
              </a:extLst>
            </p:cNvPr>
            <p:cNvGrpSpPr/>
            <p:nvPr/>
          </p:nvGrpSpPr>
          <p:grpSpPr>
            <a:xfrm>
              <a:off x="4348066" y="2420286"/>
              <a:ext cx="3582954" cy="180000"/>
              <a:chOff x="4814596" y="2494932"/>
              <a:chExt cx="3582954" cy="180000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DFD77DAA-7D4C-C5AF-86E1-56EBEFDA036E}"/>
                  </a:ext>
                </a:extLst>
              </p:cNvPr>
              <p:cNvCxnSpPr/>
              <p:nvPr/>
            </p:nvCxnSpPr>
            <p:spPr>
              <a:xfrm>
                <a:off x="4814596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694FA9B1-D89D-7D8E-B98F-9E53F8FDCA6A}"/>
                  </a:ext>
                </a:extLst>
              </p:cNvPr>
              <p:cNvCxnSpPr/>
              <p:nvPr/>
            </p:nvCxnSpPr>
            <p:spPr>
              <a:xfrm>
                <a:off x="5531187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3B9E9F91-1EF4-91E7-FAEB-F6973FB71B99}"/>
                  </a:ext>
                </a:extLst>
              </p:cNvPr>
              <p:cNvCxnSpPr/>
              <p:nvPr/>
            </p:nvCxnSpPr>
            <p:spPr>
              <a:xfrm>
                <a:off x="6247778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22F9AAF6-7E88-4A19-0E31-E64480309E9C}"/>
                  </a:ext>
                </a:extLst>
              </p:cNvPr>
              <p:cNvCxnSpPr/>
              <p:nvPr/>
            </p:nvCxnSpPr>
            <p:spPr>
              <a:xfrm>
                <a:off x="6964369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6C9ADC2B-56CB-A615-578F-DF4436E335AC}"/>
                  </a:ext>
                </a:extLst>
              </p:cNvPr>
              <p:cNvCxnSpPr/>
              <p:nvPr/>
            </p:nvCxnSpPr>
            <p:spPr>
              <a:xfrm>
                <a:off x="7680960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DE58B36C-F39A-3F62-5526-88FA2186CE73}"/>
                  </a:ext>
                </a:extLst>
              </p:cNvPr>
              <p:cNvCxnSpPr/>
              <p:nvPr/>
            </p:nvCxnSpPr>
            <p:spPr>
              <a:xfrm>
                <a:off x="8397550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左大括号 58">
              <a:extLst>
                <a:ext uri="{FF2B5EF4-FFF2-40B4-BE49-F238E27FC236}">
                  <a16:creationId xmlns:a16="http://schemas.microsoft.com/office/drawing/2014/main" id="{F20F0029-FD45-FD6C-C23A-25816C27AF50}"/>
                </a:ext>
              </a:extLst>
            </p:cNvPr>
            <p:cNvSpPr/>
            <p:nvPr/>
          </p:nvSpPr>
          <p:spPr>
            <a:xfrm rot="16200000">
              <a:off x="5994857" y="988276"/>
              <a:ext cx="289249" cy="3582833"/>
            </a:xfrm>
            <a:prstGeom prst="leftBrace">
              <a:avLst>
                <a:gd name="adj1" fmla="val 30914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25DB9C3B-9080-3EE7-3D48-8D73DE9D02A8}"/>
                </a:ext>
              </a:extLst>
            </p:cNvPr>
            <p:cNvSpPr txBox="1"/>
            <p:nvPr/>
          </p:nvSpPr>
          <p:spPr>
            <a:xfrm>
              <a:off x="5223280" y="2893196"/>
              <a:ext cx="184375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？万元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4756AF4F-1ACF-CF9C-30A1-C92E1B9ACF58}"/>
              </a:ext>
            </a:extLst>
          </p:cNvPr>
          <p:cNvGrpSpPr/>
          <p:nvPr/>
        </p:nvGrpSpPr>
        <p:grpSpPr>
          <a:xfrm>
            <a:off x="1649179" y="3499148"/>
            <a:ext cx="6841602" cy="1195562"/>
            <a:chOff x="1826464" y="3685760"/>
            <a:chExt cx="6841602" cy="1195562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8CA511A3-71D3-673D-A5A7-3CDC8F3A630B}"/>
                </a:ext>
              </a:extLst>
            </p:cNvPr>
            <p:cNvCxnSpPr/>
            <p:nvPr/>
          </p:nvCxnSpPr>
          <p:spPr>
            <a:xfrm>
              <a:off x="4348066" y="4058817"/>
              <a:ext cx="432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88C5C02E-0FF9-F5EC-EFBD-31F85385A1CE}"/>
                </a:ext>
              </a:extLst>
            </p:cNvPr>
            <p:cNvGrpSpPr/>
            <p:nvPr/>
          </p:nvGrpSpPr>
          <p:grpSpPr>
            <a:xfrm>
              <a:off x="4348066" y="3866533"/>
              <a:ext cx="3582954" cy="180000"/>
              <a:chOff x="4814596" y="2494932"/>
              <a:chExt cx="3582954" cy="180000"/>
            </a:xfrm>
          </p:grpSpPr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35AF2E78-5F30-C5D7-B90D-49CC35BE8527}"/>
                  </a:ext>
                </a:extLst>
              </p:cNvPr>
              <p:cNvCxnSpPr/>
              <p:nvPr/>
            </p:nvCxnSpPr>
            <p:spPr>
              <a:xfrm>
                <a:off x="4814596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768D5402-3072-5FA6-8BC6-2B31D49A815E}"/>
                  </a:ext>
                </a:extLst>
              </p:cNvPr>
              <p:cNvCxnSpPr/>
              <p:nvPr/>
            </p:nvCxnSpPr>
            <p:spPr>
              <a:xfrm>
                <a:off x="5531187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51BB3EA9-CC02-6E50-DDCF-CF7CB7BD7892}"/>
                  </a:ext>
                </a:extLst>
              </p:cNvPr>
              <p:cNvCxnSpPr/>
              <p:nvPr/>
            </p:nvCxnSpPr>
            <p:spPr>
              <a:xfrm>
                <a:off x="6247778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7B8A31C2-508C-949A-0C7B-500A293AE750}"/>
                  </a:ext>
                </a:extLst>
              </p:cNvPr>
              <p:cNvCxnSpPr/>
              <p:nvPr/>
            </p:nvCxnSpPr>
            <p:spPr>
              <a:xfrm>
                <a:off x="6964369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B0658899-53E1-E09F-0CD7-0281343000DE}"/>
                  </a:ext>
                </a:extLst>
              </p:cNvPr>
              <p:cNvCxnSpPr/>
              <p:nvPr/>
            </p:nvCxnSpPr>
            <p:spPr>
              <a:xfrm>
                <a:off x="7680960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C46E98FE-C03D-9A5A-8E44-9C7141D69E8B}"/>
                  </a:ext>
                </a:extLst>
              </p:cNvPr>
              <p:cNvCxnSpPr/>
              <p:nvPr/>
            </p:nvCxnSpPr>
            <p:spPr>
              <a:xfrm>
                <a:off x="8397550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3D06EC42-7007-FE72-6F8F-A4D35E1419DA}"/>
                </a:ext>
              </a:extLst>
            </p:cNvPr>
            <p:cNvCxnSpPr/>
            <p:nvPr/>
          </p:nvCxnSpPr>
          <p:spPr>
            <a:xfrm>
              <a:off x="8658735" y="3876018"/>
              <a:ext cx="0" cy="180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16B2772E-19B5-B822-A260-332A08382D6B}"/>
                </a:ext>
              </a:extLst>
            </p:cNvPr>
            <p:cNvSpPr txBox="1"/>
            <p:nvPr/>
          </p:nvSpPr>
          <p:spPr>
            <a:xfrm>
              <a:off x="1826464" y="3685760"/>
              <a:ext cx="310943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zh-CN" sz="3000" dirty="0">
                  <a:solidFill>
                    <a:srgbClr val="0070C0"/>
                  </a:solidFill>
                  <a:latin typeface="+mn-lt"/>
                </a:rPr>
                <a:t>2021 </a:t>
              </a:r>
              <a:r>
                <a:rPr lang="zh-CN" altLang="en-US" sz="3000" dirty="0">
                  <a:solidFill>
                    <a:srgbClr val="0070C0"/>
                  </a:solidFill>
                  <a:latin typeface="+mn-lt"/>
                </a:rPr>
                <a:t>年利润：</a:t>
              </a:r>
            </a:p>
          </p:txBody>
        </p:sp>
        <p:sp>
          <p:nvSpPr>
            <p:cNvPr id="62" name="左大括号 61">
              <a:extLst>
                <a:ext uri="{FF2B5EF4-FFF2-40B4-BE49-F238E27FC236}">
                  <a16:creationId xmlns:a16="http://schemas.microsoft.com/office/drawing/2014/main" id="{4E24AC58-CB16-0136-96DF-913ABFB2F132}"/>
                </a:ext>
              </a:extLst>
            </p:cNvPr>
            <p:cNvSpPr/>
            <p:nvPr/>
          </p:nvSpPr>
          <p:spPr>
            <a:xfrm rot="16200000">
              <a:off x="6361378" y="2086660"/>
              <a:ext cx="289249" cy="4315875"/>
            </a:xfrm>
            <a:prstGeom prst="leftBrace">
              <a:avLst>
                <a:gd name="adj1" fmla="val 30914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DC253685-A373-8F44-AF4C-BD267C8F134B}"/>
                </a:ext>
              </a:extLst>
            </p:cNvPr>
            <p:cNvSpPr txBox="1"/>
            <p:nvPr/>
          </p:nvSpPr>
          <p:spPr>
            <a:xfrm>
              <a:off x="5596660" y="4358102"/>
              <a:ext cx="184375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0070C0"/>
                  </a:solidFill>
                  <a:latin typeface="+mn-lt"/>
                </a:rPr>
                <a:t>3000 </a:t>
              </a:r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万元</a:t>
              </a: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EB955B5D-CF2E-2544-EEA7-3F7834F77FD6}"/>
              </a:ext>
            </a:extLst>
          </p:cNvPr>
          <p:cNvGrpSpPr/>
          <p:nvPr/>
        </p:nvGrpSpPr>
        <p:grpSpPr>
          <a:xfrm>
            <a:off x="4163938" y="1609902"/>
            <a:ext cx="3595009" cy="750021"/>
            <a:chOff x="2111206" y="1620646"/>
            <a:chExt cx="3595009" cy="750021"/>
          </a:xfrm>
        </p:grpSpPr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0F8C97AD-5B6C-A222-DA0C-370345306AEA}"/>
                </a:ext>
              </a:extLst>
            </p:cNvPr>
            <p:cNvSpPr txBox="1"/>
            <p:nvPr/>
          </p:nvSpPr>
          <p:spPr>
            <a:xfrm>
              <a:off x="2460280" y="1620646"/>
              <a:ext cx="29046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单位“</a:t>
              </a:r>
              <a:r>
                <a:rPr lang="en-US" altLang="zh-CN" dirty="0">
                  <a:solidFill>
                    <a:srgbClr val="FF00FF"/>
                  </a:solidFill>
                  <a:latin typeface="+mn-lt"/>
                </a:rPr>
                <a:t>1</a:t>
              </a:r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”的量</a:t>
              </a:r>
            </a:p>
          </p:txBody>
        </p:sp>
        <p:sp>
          <p:nvSpPr>
            <p:cNvPr id="76" name="左大括号 75">
              <a:extLst>
                <a:ext uri="{FF2B5EF4-FFF2-40B4-BE49-F238E27FC236}">
                  <a16:creationId xmlns:a16="http://schemas.microsoft.com/office/drawing/2014/main" id="{4F030E26-7932-F280-A642-2C84F563E9CD}"/>
                </a:ext>
              </a:extLst>
            </p:cNvPr>
            <p:cNvSpPr/>
            <p:nvPr/>
          </p:nvSpPr>
          <p:spPr>
            <a:xfrm rot="5400000" flipV="1">
              <a:off x="3764086" y="428538"/>
              <a:ext cx="289249" cy="3595009"/>
            </a:xfrm>
            <a:prstGeom prst="leftBrace">
              <a:avLst>
                <a:gd name="adj1" fmla="val 30914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id="{638CE235-C07C-6ADD-6A8C-AF2394D20A40}"/>
              </a:ext>
            </a:extLst>
          </p:cNvPr>
          <p:cNvCxnSpPr>
            <a:cxnSpLocks/>
          </p:cNvCxnSpPr>
          <p:nvPr/>
        </p:nvCxnSpPr>
        <p:spPr>
          <a:xfrm>
            <a:off x="7749664" y="2590955"/>
            <a:ext cx="0" cy="1152000"/>
          </a:xfrm>
          <a:prstGeom prst="line">
            <a:avLst/>
          </a:prstGeom>
          <a:ln w="28575"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A1B0A0A9-A60D-720E-FEE8-FEF066A6DD05}"/>
              </a:ext>
            </a:extLst>
          </p:cNvPr>
          <p:cNvGrpSpPr/>
          <p:nvPr/>
        </p:nvGrpSpPr>
        <p:grpSpPr>
          <a:xfrm>
            <a:off x="7713560" y="2942080"/>
            <a:ext cx="1793706" cy="722332"/>
            <a:chOff x="3237249" y="2763681"/>
            <a:chExt cx="1793706" cy="722332"/>
          </a:xfrm>
        </p:grpSpPr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E8A83D42-2443-B287-B5B5-8DCCF6092106}"/>
                </a:ext>
              </a:extLst>
            </p:cNvPr>
            <p:cNvSpPr txBox="1"/>
            <p:nvPr/>
          </p:nvSpPr>
          <p:spPr>
            <a:xfrm>
              <a:off x="3237249" y="2763681"/>
              <a:ext cx="179370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增长</a:t>
              </a:r>
              <a:r>
                <a:rPr lang="en-US" altLang="zh-CN" dirty="0">
                  <a:solidFill>
                    <a:srgbClr val="FF00FF"/>
                  </a:solidFill>
                  <a:latin typeface="+mn-lt"/>
                </a:rPr>
                <a:t>20%</a:t>
              </a:r>
              <a:endParaRPr lang="zh-CN" altLang="en-US" dirty="0">
                <a:solidFill>
                  <a:srgbClr val="FF00FF"/>
                </a:solidFill>
                <a:latin typeface="+mn-lt"/>
              </a:endParaRPr>
            </a:p>
          </p:txBody>
        </p:sp>
        <p:sp>
          <p:nvSpPr>
            <p:cNvPr id="83" name="左大括号 82">
              <a:extLst>
                <a:ext uri="{FF2B5EF4-FFF2-40B4-BE49-F238E27FC236}">
                  <a16:creationId xmlns:a16="http://schemas.microsoft.com/office/drawing/2014/main" id="{EBBACA61-F15D-6FD9-F9C8-23599596187B}"/>
                </a:ext>
              </a:extLst>
            </p:cNvPr>
            <p:cNvSpPr/>
            <p:nvPr/>
          </p:nvSpPr>
          <p:spPr>
            <a:xfrm rot="5400000" flipV="1">
              <a:off x="3515284" y="2993491"/>
              <a:ext cx="252000" cy="733044"/>
            </a:xfrm>
            <a:prstGeom prst="leftBrace">
              <a:avLst>
                <a:gd name="adj1" fmla="val 30914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85" name="文本框 84">
            <a:extLst>
              <a:ext uri="{FF2B5EF4-FFF2-40B4-BE49-F238E27FC236}">
                <a16:creationId xmlns:a16="http://schemas.microsoft.com/office/drawing/2014/main" id="{122B4295-52D1-213D-BCA6-F7E82726E997}"/>
              </a:ext>
            </a:extLst>
          </p:cNvPr>
          <p:cNvSpPr txBox="1"/>
          <p:nvPr/>
        </p:nvSpPr>
        <p:spPr>
          <a:xfrm>
            <a:off x="928860" y="4917227"/>
            <a:ext cx="10286534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2020 </a:t>
            </a:r>
            <a:r>
              <a:rPr lang="zh-CN" altLang="en-US" dirty="0"/>
              <a:t>年利润 </a:t>
            </a:r>
            <a:r>
              <a:rPr lang="en-US" altLang="zh-CN" dirty="0"/>
              <a:t>+ 2021 </a:t>
            </a:r>
            <a:r>
              <a:rPr lang="zh-CN" altLang="en-US" dirty="0"/>
              <a:t>年比 </a:t>
            </a:r>
            <a:r>
              <a:rPr lang="en-US" altLang="zh-CN" dirty="0"/>
              <a:t>2020 </a:t>
            </a:r>
            <a:r>
              <a:rPr lang="zh-CN" altLang="en-US" dirty="0"/>
              <a:t>年多的利润 </a:t>
            </a:r>
            <a:r>
              <a:rPr lang="en-US" altLang="zh-CN" dirty="0"/>
              <a:t>= 2021 </a:t>
            </a:r>
            <a:r>
              <a:rPr lang="zh-CN" altLang="en-US" dirty="0"/>
              <a:t>年利润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43711FCC-420A-8749-B425-CD641814F4EC}"/>
              </a:ext>
            </a:extLst>
          </p:cNvPr>
          <p:cNvSpPr txBox="1"/>
          <p:nvPr/>
        </p:nvSpPr>
        <p:spPr>
          <a:xfrm>
            <a:off x="8746472" y="4126566"/>
            <a:ext cx="2739513" cy="4654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400" dirty="0">
                <a:solidFill>
                  <a:srgbClr val="0000FF"/>
                </a:solidFill>
              </a:rPr>
              <a:t>2020</a:t>
            </a:r>
            <a:r>
              <a:rPr lang="zh-CN" altLang="en-US" sz="2400" dirty="0">
                <a:solidFill>
                  <a:srgbClr val="0000FF"/>
                </a:solidFill>
              </a:rPr>
              <a:t>年利润</a:t>
            </a:r>
            <a:r>
              <a:rPr lang="en-US" altLang="zh-CN" sz="2400" dirty="0">
                <a:solidFill>
                  <a:srgbClr val="0000FF"/>
                </a:solidFill>
              </a:rPr>
              <a:t>×20%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88" name="任意多边形: 形状 87">
            <a:extLst>
              <a:ext uri="{FF2B5EF4-FFF2-40B4-BE49-F238E27FC236}">
                <a16:creationId xmlns:a16="http://schemas.microsoft.com/office/drawing/2014/main" id="{90F96036-B339-76D0-EAF7-FC708B1F93C6}"/>
              </a:ext>
            </a:extLst>
          </p:cNvPr>
          <p:cNvSpPr/>
          <p:nvPr/>
        </p:nvSpPr>
        <p:spPr>
          <a:xfrm>
            <a:off x="8126961" y="3844216"/>
            <a:ext cx="615820" cy="531844"/>
          </a:xfrm>
          <a:custGeom>
            <a:avLst/>
            <a:gdLst>
              <a:gd name="csX0" fmla="*/ 0 w 615820"/>
              <a:gd name="csY0" fmla="*/ 0 h 531844"/>
              <a:gd name="csX1" fmla="*/ 186612 w 615820"/>
              <a:gd name="csY1" fmla="*/ 429208 h 531844"/>
              <a:gd name="csX2" fmla="*/ 615820 w 615820"/>
              <a:gd name="csY2" fmla="*/ 531844 h 5318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615820" h="531844">
                <a:moveTo>
                  <a:pt x="0" y="0"/>
                </a:moveTo>
                <a:cubicBezTo>
                  <a:pt x="41987" y="170283"/>
                  <a:pt x="83975" y="340567"/>
                  <a:pt x="186612" y="429208"/>
                </a:cubicBezTo>
                <a:cubicBezTo>
                  <a:pt x="289249" y="517849"/>
                  <a:pt x="452534" y="524846"/>
                  <a:pt x="615820" y="531844"/>
                </a:cubicBez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id="{F63D2403-DC03-CFEE-0D5A-63641D479834}"/>
              </a:ext>
            </a:extLst>
          </p:cNvPr>
          <p:cNvSpPr/>
          <p:nvPr/>
        </p:nvSpPr>
        <p:spPr>
          <a:xfrm>
            <a:off x="9075757" y="1399555"/>
            <a:ext cx="2378162" cy="12353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chemeClr val="tx1"/>
                </a:solidFill>
              </a:rPr>
              <a:t>试着找出</a:t>
            </a:r>
            <a:endParaRPr lang="en-US" altLang="zh-CN" sz="3200" b="1" dirty="0">
              <a:solidFill>
                <a:schemeClr val="tx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chemeClr val="tx1"/>
                </a:solidFill>
              </a:rPr>
              <a:t>数量关系</a:t>
            </a:r>
          </a:p>
        </p:txBody>
      </p:sp>
      <p:sp>
        <p:nvSpPr>
          <p:cNvPr id="93" name="箭头: 下 92">
            <a:extLst>
              <a:ext uri="{FF2B5EF4-FFF2-40B4-BE49-F238E27FC236}">
                <a16:creationId xmlns:a16="http://schemas.microsoft.com/office/drawing/2014/main" id="{8B3C5573-DF70-3271-CA73-32D0AB72EE49}"/>
              </a:ext>
            </a:extLst>
          </p:cNvPr>
          <p:cNvSpPr/>
          <p:nvPr/>
        </p:nvSpPr>
        <p:spPr>
          <a:xfrm>
            <a:off x="4163938" y="5514390"/>
            <a:ext cx="212119" cy="289250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EED74613-F6D1-D8BE-42C2-7943B7224E86}"/>
              </a:ext>
            </a:extLst>
          </p:cNvPr>
          <p:cNvSpPr txBox="1"/>
          <p:nvPr/>
        </p:nvSpPr>
        <p:spPr>
          <a:xfrm>
            <a:off x="884072" y="5822402"/>
            <a:ext cx="7749074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2020</a:t>
            </a:r>
            <a:r>
              <a:rPr lang="zh-CN" altLang="en-US" dirty="0"/>
              <a:t> 年利润</a:t>
            </a:r>
            <a:r>
              <a:rPr lang="en-US" altLang="zh-CN" dirty="0"/>
              <a:t>×(1 + 20</a:t>
            </a:r>
            <a:r>
              <a:rPr lang="zh-CN" altLang="en-US" dirty="0"/>
              <a:t>％ </a:t>
            </a:r>
            <a:r>
              <a:rPr lang="en-US" altLang="zh-CN" dirty="0"/>
              <a:t>) </a:t>
            </a:r>
            <a:r>
              <a:rPr lang="zh-CN" altLang="en-US" dirty="0"/>
              <a:t>＝ </a:t>
            </a:r>
            <a:r>
              <a:rPr lang="en-US" altLang="zh-CN" dirty="0"/>
              <a:t>2021</a:t>
            </a:r>
            <a:r>
              <a:rPr lang="zh-CN" altLang="en-US" dirty="0"/>
              <a:t> 年利润</a:t>
            </a:r>
          </a:p>
        </p:txBody>
      </p:sp>
      <p:sp>
        <p:nvSpPr>
          <p:cNvPr id="96" name="对话气泡: 圆角矩形 95">
            <a:extLst>
              <a:ext uri="{FF2B5EF4-FFF2-40B4-BE49-F238E27FC236}">
                <a16:creationId xmlns:a16="http://schemas.microsoft.com/office/drawing/2014/main" id="{20AFA753-E7D8-369F-6F01-806CCB612CB0}"/>
              </a:ext>
            </a:extLst>
          </p:cNvPr>
          <p:cNvSpPr/>
          <p:nvPr/>
        </p:nvSpPr>
        <p:spPr>
          <a:xfrm>
            <a:off x="8619744" y="5867736"/>
            <a:ext cx="2302330" cy="648000"/>
          </a:xfrm>
          <a:prstGeom prst="wedgeRoundRectCallout">
            <a:avLst>
              <a:gd name="adj1" fmla="val -65277"/>
              <a:gd name="adj2" fmla="val -2043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怎么列式？</a:t>
            </a:r>
          </a:p>
        </p:txBody>
      </p:sp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7" grpId="0"/>
      <p:bldP spid="88" grpId="0" animBg="1"/>
      <p:bldP spid="92" grpId="0" animBg="1"/>
      <p:bldP spid="93" grpId="0" animBg="1"/>
      <p:bldP spid="95" grpId="0"/>
      <p:bldP spid="9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>
            <a:extLst>
              <a:ext uri="{FF2B5EF4-FFF2-40B4-BE49-F238E27FC236}">
                <a16:creationId xmlns:a16="http://schemas.microsoft.com/office/drawing/2014/main" id="{20583925-C588-C02D-D838-58C4B830183A}"/>
              </a:ext>
            </a:extLst>
          </p:cNvPr>
          <p:cNvSpPr txBox="1"/>
          <p:nvPr/>
        </p:nvSpPr>
        <p:spPr>
          <a:xfrm>
            <a:off x="2313472" y="413003"/>
            <a:ext cx="7749074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2020</a:t>
            </a:r>
            <a:r>
              <a:rPr lang="zh-CN" altLang="en-US" dirty="0"/>
              <a:t> 年利润</a:t>
            </a:r>
            <a:r>
              <a:rPr lang="en-US" altLang="zh-CN" dirty="0"/>
              <a:t>×(1 + 20</a:t>
            </a:r>
            <a:r>
              <a:rPr lang="zh-CN" altLang="en-US" dirty="0"/>
              <a:t>％ </a:t>
            </a:r>
            <a:r>
              <a:rPr lang="en-US" altLang="zh-CN" dirty="0"/>
              <a:t>) </a:t>
            </a:r>
            <a:r>
              <a:rPr lang="zh-CN" altLang="en-US" dirty="0"/>
              <a:t>＝ </a:t>
            </a:r>
            <a:r>
              <a:rPr lang="en-US" altLang="zh-CN" dirty="0"/>
              <a:t>2021</a:t>
            </a:r>
            <a:r>
              <a:rPr lang="zh-CN" altLang="en-US" dirty="0"/>
              <a:t> 年利润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0D2D852D-A165-37DF-7FB9-8D5913B70460}"/>
              </a:ext>
            </a:extLst>
          </p:cNvPr>
          <p:cNvSpPr txBox="1"/>
          <p:nvPr/>
        </p:nvSpPr>
        <p:spPr>
          <a:xfrm>
            <a:off x="452017" y="1768366"/>
            <a:ext cx="6695232" cy="55867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000" dirty="0"/>
              <a:t>2020</a:t>
            </a:r>
            <a:r>
              <a:rPr lang="zh-CN" altLang="en-US" sz="3000" dirty="0"/>
              <a:t>年利润 </a:t>
            </a:r>
            <a:r>
              <a:rPr lang="en-US" altLang="zh-CN" sz="3000" dirty="0"/>
              <a:t>= 2021</a:t>
            </a:r>
            <a:r>
              <a:rPr lang="zh-CN" altLang="en-US" sz="3000" dirty="0"/>
              <a:t>年利润</a:t>
            </a:r>
            <a:r>
              <a:rPr lang="en-US" altLang="zh-CN" sz="3000" dirty="0"/>
              <a:t>÷(1 + 20%)</a:t>
            </a:r>
            <a:endParaRPr lang="zh-CN" altLang="en-US" sz="3000" dirty="0"/>
          </a:p>
        </p:txBody>
      </p: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26E9DCE0-8E5A-8438-0545-0ECA0597F0CC}"/>
              </a:ext>
            </a:extLst>
          </p:cNvPr>
          <p:cNvCxnSpPr/>
          <p:nvPr/>
        </p:nvCxnSpPr>
        <p:spPr>
          <a:xfrm flipH="1">
            <a:off x="3237725" y="1002780"/>
            <a:ext cx="2752530" cy="7375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箭头连接符 75">
            <a:extLst>
              <a:ext uri="{FF2B5EF4-FFF2-40B4-BE49-F238E27FC236}">
                <a16:creationId xmlns:a16="http://schemas.microsoft.com/office/drawing/2014/main" id="{D4313F1F-1E49-FF0B-7C82-556857137847}"/>
              </a:ext>
            </a:extLst>
          </p:cNvPr>
          <p:cNvCxnSpPr/>
          <p:nvPr/>
        </p:nvCxnSpPr>
        <p:spPr>
          <a:xfrm>
            <a:off x="2780526" y="2328803"/>
            <a:ext cx="0" cy="84911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6D7754D1-5806-A1AF-A9C8-590C64DE4C39}"/>
              </a:ext>
            </a:extLst>
          </p:cNvPr>
          <p:cNvSpPr txBox="1"/>
          <p:nvPr/>
        </p:nvSpPr>
        <p:spPr>
          <a:xfrm>
            <a:off x="474867" y="3219889"/>
            <a:ext cx="4843583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方法一：用算术法解答。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10DBD6E9-838F-4187-EB20-195B34D45A3C}"/>
              </a:ext>
            </a:extLst>
          </p:cNvPr>
          <p:cNvSpPr txBox="1"/>
          <p:nvPr/>
        </p:nvSpPr>
        <p:spPr>
          <a:xfrm>
            <a:off x="633488" y="3823555"/>
            <a:ext cx="3873200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dirty="0"/>
              <a:t>   3000÷(1 + 20%) </a:t>
            </a:r>
          </a:p>
          <a:p>
            <a:pPr>
              <a:lnSpc>
                <a:spcPct val="130000"/>
              </a:lnSpc>
            </a:pPr>
            <a:r>
              <a:rPr lang="en-US" altLang="zh-CN" dirty="0"/>
              <a:t>= 3000÷120% </a:t>
            </a:r>
          </a:p>
          <a:p>
            <a:pPr>
              <a:lnSpc>
                <a:spcPct val="130000"/>
              </a:lnSpc>
            </a:pPr>
            <a:r>
              <a:rPr lang="en-US" altLang="zh-CN" dirty="0"/>
              <a:t>= 2500 (</a:t>
            </a:r>
            <a:r>
              <a:rPr lang="zh-CN" altLang="en-US" dirty="0"/>
              <a:t>万元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cxnSp>
        <p:nvCxnSpPr>
          <p:cNvPr id="79" name="直接箭头连接符 78">
            <a:extLst>
              <a:ext uri="{FF2B5EF4-FFF2-40B4-BE49-F238E27FC236}">
                <a16:creationId xmlns:a16="http://schemas.microsoft.com/office/drawing/2014/main" id="{E80269EA-5470-6FF3-6ADB-11F490CAC3E0}"/>
              </a:ext>
            </a:extLst>
          </p:cNvPr>
          <p:cNvCxnSpPr>
            <a:cxnSpLocks/>
          </p:cNvCxnSpPr>
          <p:nvPr/>
        </p:nvCxnSpPr>
        <p:spPr>
          <a:xfrm>
            <a:off x="8882746" y="1097162"/>
            <a:ext cx="0" cy="1599385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3C7410B7-151D-403B-4022-4643E9914370}"/>
              </a:ext>
            </a:extLst>
          </p:cNvPr>
          <p:cNvSpPr txBox="1"/>
          <p:nvPr/>
        </p:nvSpPr>
        <p:spPr>
          <a:xfrm>
            <a:off x="5964077" y="2753358"/>
            <a:ext cx="5232661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方法二：用字母表示数解答。</a:t>
            </a:r>
          </a:p>
        </p:txBody>
      </p: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501BB274-9119-3D9F-3A37-33752D2C3F01}"/>
              </a:ext>
            </a:extLst>
          </p:cNvPr>
          <p:cNvGrpSpPr/>
          <p:nvPr/>
        </p:nvGrpSpPr>
        <p:grpSpPr>
          <a:xfrm>
            <a:off x="5973408" y="3494864"/>
            <a:ext cx="5771723" cy="2842828"/>
            <a:chOff x="6188009" y="3661228"/>
            <a:chExt cx="5771723" cy="2842828"/>
          </a:xfrm>
        </p:grpSpPr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CD761042-2F76-69CD-0A9D-EDDE762155A4}"/>
                </a:ext>
              </a:extLst>
            </p:cNvPr>
            <p:cNvSpPr txBox="1"/>
            <p:nvPr/>
          </p:nvSpPr>
          <p:spPr>
            <a:xfrm>
              <a:off x="6188009" y="3661228"/>
              <a:ext cx="5771723" cy="527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800" dirty="0"/>
                <a:t>用 </a:t>
              </a:r>
              <a:r>
                <a:rPr lang="en-US" altLang="zh-CN" sz="2800" i="1" dirty="0"/>
                <a:t>a</a:t>
              </a:r>
              <a:r>
                <a:rPr lang="en-US" altLang="zh-CN" sz="2800" dirty="0"/>
                <a:t> </a:t>
              </a:r>
              <a:r>
                <a:rPr lang="zh-CN" altLang="en-US" sz="2800" dirty="0"/>
                <a:t>万元表示该公司 </a:t>
              </a:r>
              <a:r>
                <a:rPr lang="en-US" altLang="zh-CN" sz="2800" dirty="0"/>
                <a:t>2020 </a:t>
              </a:r>
              <a:r>
                <a:rPr lang="zh-CN" altLang="en-US" sz="2800" dirty="0"/>
                <a:t>年利润。</a:t>
              </a: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A0C41376-0AC7-CA5E-E913-B81AA4AA5545}"/>
                </a:ext>
              </a:extLst>
            </p:cNvPr>
            <p:cNvSpPr txBox="1"/>
            <p:nvPr/>
          </p:nvSpPr>
          <p:spPr>
            <a:xfrm>
              <a:off x="6188009" y="4237860"/>
              <a:ext cx="4731920" cy="527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i="1" dirty="0"/>
                <a:t>a</a:t>
              </a:r>
              <a:r>
                <a:rPr lang="en-US" altLang="zh-CN" sz="2800" dirty="0"/>
                <a:t>×(1 + 20%) = 3000</a:t>
              </a:r>
              <a:endParaRPr lang="zh-CN" altLang="en-US" sz="2800" dirty="0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7A34996A-621A-BF15-7C83-625409770A27}"/>
                </a:ext>
              </a:extLst>
            </p:cNvPr>
            <p:cNvSpPr txBox="1"/>
            <p:nvPr/>
          </p:nvSpPr>
          <p:spPr>
            <a:xfrm>
              <a:off x="6794500" y="4814492"/>
              <a:ext cx="4364916" cy="527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i="1" dirty="0"/>
                <a:t>a</a:t>
              </a:r>
              <a:r>
                <a:rPr lang="en-US" altLang="zh-CN" sz="2800" dirty="0"/>
                <a:t>×120% = 3000</a:t>
              </a:r>
              <a:endParaRPr lang="zh-CN" altLang="en-US" sz="2800" dirty="0"/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89AA6711-9CCE-6315-9DFE-E3A3567650E4}"/>
                </a:ext>
              </a:extLst>
            </p:cNvPr>
            <p:cNvSpPr txBox="1"/>
            <p:nvPr/>
          </p:nvSpPr>
          <p:spPr>
            <a:xfrm>
              <a:off x="8063466" y="5391124"/>
              <a:ext cx="3357204" cy="527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i="1" dirty="0"/>
                <a:t>a </a:t>
              </a:r>
              <a:r>
                <a:rPr lang="en-US" altLang="zh-CN" sz="2800" dirty="0"/>
                <a:t>= 3000÷120%</a:t>
              </a:r>
              <a:endParaRPr lang="zh-CN" altLang="en-US" sz="2800" dirty="0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E11420E6-9AAC-F97B-1E49-5766D5675F7C}"/>
                </a:ext>
              </a:extLst>
            </p:cNvPr>
            <p:cNvSpPr txBox="1"/>
            <p:nvPr/>
          </p:nvSpPr>
          <p:spPr>
            <a:xfrm>
              <a:off x="8063466" y="5972116"/>
              <a:ext cx="2955987" cy="5319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i="1" dirty="0"/>
                <a:t>a </a:t>
              </a:r>
              <a:r>
                <a:rPr lang="en-US" altLang="zh-CN" sz="2800" dirty="0"/>
                <a:t>= 2500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586725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77" grpId="0"/>
      <p:bldP spid="78" grpId="0"/>
      <p:bldP spid="8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B1183E50-74D1-7C80-B5C8-A05E24CC8B22}"/>
              </a:ext>
            </a:extLst>
          </p:cNvPr>
          <p:cNvSpPr txBox="1"/>
          <p:nvPr/>
        </p:nvSpPr>
        <p:spPr>
          <a:xfrm>
            <a:off x="566838" y="3183572"/>
            <a:ext cx="6097554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如何检验解答是否正确？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53F2883-AD06-4B66-CC4B-5BB3EA715D4F}"/>
              </a:ext>
            </a:extLst>
          </p:cNvPr>
          <p:cNvSpPr txBox="1"/>
          <p:nvPr/>
        </p:nvSpPr>
        <p:spPr>
          <a:xfrm>
            <a:off x="695834" y="4103160"/>
            <a:ext cx="9967426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>
                <a:solidFill>
                  <a:srgbClr val="0000FF"/>
                </a:solidFill>
              </a:rPr>
              <a:t>2500 ×(1 + 20%) = 2500 ×120% = 3000</a:t>
            </a:r>
            <a:r>
              <a:rPr lang="zh-CN" altLang="en-US" dirty="0">
                <a:solidFill>
                  <a:srgbClr val="0000FF"/>
                </a:solidFill>
              </a:rPr>
              <a:t>（万元）</a:t>
            </a:r>
          </a:p>
        </p:txBody>
      </p: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4C516F52-A824-FE86-3BA4-DB618B57ADEB}"/>
              </a:ext>
            </a:extLst>
          </p:cNvPr>
          <p:cNvGrpSpPr/>
          <p:nvPr/>
        </p:nvGrpSpPr>
        <p:grpSpPr>
          <a:xfrm>
            <a:off x="1975333" y="4613032"/>
            <a:ext cx="9520833" cy="1371037"/>
            <a:chOff x="1975333" y="2025020"/>
            <a:chExt cx="9520833" cy="1371037"/>
          </a:xfrm>
        </p:grpSpPr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553E50E7-1567-394B-2828-DEE669217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19753" y="2025020"/>
              <a:ext cx="1376413" cy="1371037"/>
            </a:xfrm>
            <a:prstGeom prst="rect">
              <a:avLst/>
            </a:prstGeom>
          </p:spPr>
        </p:pic>
        <p:sp>
          <p:nvSpPr>
            <p:cNvPr id="57" name="对话气泡: 圆角矩形 56">
              <a:extLst>
                <a:ext uri="{FF2B5EF4-FFF2-40B4-BE49-F238E27FC236}">
                  <a16:creationId xmlns:a16="http://schemas.microsoft.com/office/drawing/2014/main" id="{C76D5398-9B04-D525-E994-8BDC33A95F3B}"/>
                </a:ext>
              </a:extLst>
            </p:cNvPr>
            <p:cNvSpPr/>
            <p:nvPr/>
          </p:nvSpPr>
          <p:spPr>
            <a:xfrm>
              <a:off x="1975333" y="2362361"/>
              <a:ext cx="7831140" cy="752340"/>
            </a:xfrm>
            <a:prstGeom prst="wedgeRoundRectCallout">
              <a:avLst>
                <a:gd name="adj1" fmla="val 54076"/>
                <a:gd name="adj2" fmla="val -22389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2500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万元增长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20%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是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3000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万元，解答正确。</a:t>
              </a:r>
            </a:p>
          </p:txBody>
        </p:sp>
      </p:grpSp>
      <p:sp>
        <p:nvSpPr>
          <p:cNvPr id="81" name="文本框 80">
            <a:extLst>
              <a:ext uri="{FF2B5EF4-FFF2-40B4-BE49-F238E27FC236}">
                <a16:creationId xmlns:a16="http://schemas.microsoft.com/office/drawing/2014/main" id="{301928D1-A568-D5AE-FF11-8A40B1706209}"/>
              </a:ext>
            </a:extLst>
          </p:cNvPr>
          <p:cNvSpPr txBox="1"/>
          <p:nvPr/>
        </p:nvSpPr>
        <p:spPr>
          <a:xfrm>
            <a:off x="706796" y="5833344"/>
            <a:ext cx="9139340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答：该公司 </a:t>
            </a:r>
            <a:r>
              <a:rPr lang="en-US" altLang="zh-CN" dirty="0"/>
              <a:t>2020 </a:t>
            </a:r>
            <a:r>
              <a:rPr lang="zh-CN" altLang="en-US" dirty="0"/>
              <a:t>年的利润是 </a:t>
            </a:r>
            <a:r>
              <a:rPr lang="en-US" altLang="zh-CN" dirty="0"/>
              <a:t>2500 </a:t>
            </a:r>
            <a:r>
              <a:rPr lang="zh-CN" altLang="en-US" dirty="0"/>
              <a:t>万元。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940FD7F7-B8C3-22E4-3C34-9098C786E8B4}"/>
              </a:ext>
            </a:extLst>
          </p:cNvPr>
          <p:cNvSpPr txBox="1"/>
          <p:nvPr/>
        </p:nvSpPr>
        <p:spPr>
          <a:xfrm>
            <a:off x="464198" y="400062"/>
            <a:ext cx="4843583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方法一：用算术法解答。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209CCDE8-E7EA-C7D2-BC51-F5765D4181D4}"/>
              </a:ext>
            </a:extLst>
          </p:cNvPr>
          <p:cNvSpPr txBox="1"/>
          <p:nvPr/>
        </p:nvSpPr>
        <p:spPr>
          <a:xfrm>
            <a:off x="622819" y="1057734"/>
            <a:ext cx="3873200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dirty="0"/>
              <a:t>   3000÷(1 + 20%) </a:t>
            </a:r>
          </a:p>
          <a:p>
            <a:pPr>
              <a:lnSpc>
                <a:spcPct val="130000"/>
              </a:lnSpc>
            </a:pPr>
            <a:r>
              <a:rPr lang="en-US" altLang="zh-CN" dirty="0"/>
              <a:t>= 3000÷120% </a:t>
            </a:r>
          </a:p>
          <a:p>
            <a:pPr>
              <a:lnSpc>
                <a:spcPct val="130000"/>
              </a:lnSpc>
            </a:pPr>
            <a:r>
              <a:rPr lang="en-US" altLang="zh-CN" dirty="0"/>
              <a:t>= 2500 (</a:t>
            </a:r>
            <a:r>
              <a:rPr lang="zh-CN" altLang="en-US" dirty="0"/>
              <a:t>万元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4D8481BA-D191-7217-9F4E-8F53430A2D46}"/>
              </a:ext>
            </a:extLst>
          </p:cNvPr>
          <p:cNvSpPr txBox="1"/>
          <p:nvPr/>
        </p:nvSpPr>
        <p:spPr>
          <a:xfrm>
            <a:off x="5581522" y="400062"/>
            <a:ext cx="5232661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方法二：用字母表示数解答。</a:t>
            </a:r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23CC4CD9-B6F6-ED4E-3EE4-3391882FEED7}"/>
              </a:ext>
            </a:extLst>
          </p:cNvPr>
          <p:cNvGrpSpPr/>
          <p:nvPr/>
        </p:nvGrpSpPr>
        <p:grpSpPr>
          <a:xfrm>
            <a:off x="5590853" y="1087561"/>
            <a:ext cx="5771723" cy="2842828"/>
            <a:chOff x="6188009" y="3661228"/>
            <a:chExt cx="5771723" cy="2842828"/>
          </a:xfrm>
        </p:grpSpPr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8322E3A3-E7AB-7B08-B5ED-B634E6541CD1}"/>
                </a:ext>
              </a:extLst>
            </p:cNvPr>
            <p:cNvSpPr txBox="1"/>
            <p:nvPr/>
          </p:nvSpPr>
          <p:spPr>
            <a:xfrm>
              <a:off x="6188009" y="3661228"/>
              <a:ext cx="5771723" cy="527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800" dirty="0"/>
                <a:t>用 </a:t>
              </a:r>
              <a:r>
                <a:rPr lang="en-US" altLang="zh-CN" sz="2800" i="1" dirty="0"/>
                <a:t>a</a:t>
              </a:r>
              <a:r>
                <a:rPr lang="en-US" altLang="zh-CN" sz="2800" dirty="0"/>
                <a:t> </a:t>
              </a:r>
              <a:r>
                <a:rPr lang="zh-CN" altLang="en-US" sz="2800" dirty="0"/>
                <a:t>万元表示该公司 </a:t>
              </a:r>
              <a:r>
                <a:rPr lang="en-US" altLang="zh-CN" sz="2800" dirty="0"/>
                <a:t>2020 </a:t>
              </a:r>
              <a:r>
                <a:rPr lang="zh-CN" altLang="en-US" sz="2800" dirty="0"/>
                <a:t>年利润。</a:t>
              </a: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1BB184A8-446F-C8AA-B520-1A26459B5350}"/>
                </a:ext>
              </a:extLst>
            </p:cNvPr>
            <p:cNvSpPr txBox="1"/>
            <p:nvPr/>
          </p:nvSpPr>
          <p:spPr>
            <a:xfrm>
              <a:off x="6188009" y="4237860"/>
              <a:ext cx="4731920" cy="527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i="1" dirty="0"/>
                <a:t>a</a:t>
              </a:r>
              <a:r>
                <a:rPr lang="en-US" altLang="zh-CN" sz="2800" dirty="0"/>
                <a:t>×(1 + 20%) = 3000</a:t>
              </a:r>
              <a:endParaRPr lang="zh-CN" altLang="en-US" sz="2800" dirty="0"/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E451F7D5-6539-A2F8-80C7-4989BE2F8773}"/>
                </a:ext>
              </a:extLst>
            </p:cNvPr>
            <p:cNvSpPr txBox="1"/>
            <p:nvPr/>
          </p:nvSpPr>
          <p:spPr>
            <a:xfrm>
              <a:off x="6794500" y="4814492"/>
              <a:ext cx="4364916" cy="527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i="1" dirty="0"/>
                <a:t>a</a:t>
              </a:r>
              <a:r>
                <a:rPr lang="en-US" altLang="zh-CN" sz="2800" dirty="0"/>
                <a:t>×120% = 3000</a:t>
              </a:r>
              <a:endParaRPr lang="zh-CN" altLang="en-US" sz="2800" dirty="0"/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014DAC8C-4765-0D25-7E06-169B1A36095A}"/>
                </a:ext>
              </a:extLst>
            </p:cNvPr>
            <p:cNvSpPr txBox="1"/>
            <p:nvPr/>
          </p:nvSpPr>
          <p:spPr>
            <a:xfrm>
              <a:off x="8063466" y="5391124"/>
              <a:ext cx="3357204" cy="527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i="1" dirty="0"/>
                <a:t>a </a:t>
              </a:r>
              <a:r>
                <a:rPr lang="en-US" altLang="zh-CN" sz="2800" dirty="0"/>
                <a:t>= 3000÷120%</a:t>
              </a:r>
              <a:endParaRPr lang="zh-CN" altLang="en-US" sz="2800" dirty="0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45EAA994-C846-6414-06F8-A091E2BB407E}"/>
                </a:ext>
              </a:extLst>
            </p:cNvPr>
            <p:cNvSpPr txBox="1"/>
            <p:nvPr/>
          </p:nvSpPr>
          <p:spPr>
            <a:xfrm>
              <a:off x="8063466" y="5972116"/>
              <a:ext cx="2955987" cy="5319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i="1" dirty="0"/>
                <a:t>a </a:t>
              </a:r>
              <a:r>
                <a:rPr lang="en-US" altLang="zh-CN" sz="2800" dirty="0"/>
                <a:t>= 2500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899857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8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文本框 59">
            <a:extLst>
              <a:ext uri="{FF2B5EF4-FFF2-40B4-BE49-F238E27FC236}">
                <a16:creationId xmlns:a16="http://schemas.microsoft.com/office/drawing/2014/main" id="{B24CB94B-19FB-3E21-CC48-21852FD22DBC}"/>
              </a:ext>
            </a:extLst>
          </p:cNvPr>
          <p:cNvSpPr txBox="1"/>
          <p:nvPr/>
        </p:nvSpPr>
        <p:spPr>
          <a:xfrm>
            <a:off x="665709" y="4005565"/>
            <a:ext cx="8119964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观察两种解答方法，有什么相同点？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F8AA2C3-F568-F0DE-F8E5-10ABED420779}"/>
              </a:ext>
            </a:extLst>
          </p:cNvPr>
          <p:cNvSpPr txBox="1"/>
          <p:nvPr/>
        </p:nvSpPr>
        <p:spPr>
          <a:xfrm>
            <a:off x="464198" y="400062"/>
            <a:ext cx="4843583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方法一：用算术法解答。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38CCA97-75EE-2E3A-8883-AF0D66748F3B}"/>
              </a:ext>
            </a:extLst>
          </p:cNvPr>
          <p:cNvSpPr txBox="1"/>
          <p:nvPr/>
        </p:nvSpPr>
        <p:spPr>
          <a:xfrm>
            <a:off x="622819" y="1057734"/>
            <a:ext cx="3873200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dirty="0"/>
              <a:t>   3000÷(1 + 20%) </a:t>
            </a:r>
          </a:p>
          <a:p>
            <a:pPr>
              <a:lnSpc>
                <a:spcPct val="130000"/>
              </a:lnSpc>
            </a:pPr>
            <a:r>
              <a:rPr lang="en-US" altLang="zh-CN" dirty="0"/>
              <a:t>= 3000÷120% </a:t>
            </a:r>
          </a:p>
          <a:p>
            <a:pPr>
              <a:lnSpc>
                <a:spcPct val="130000"/>
              </a:lnSpc>
            </a:pPr>
            <a:r>
              <a:rPr lang="en-US" altLang="zh-CN" dirty="0"/>
              <a:t>= 2500 (</a:t>
            </a:r>
            <a:r>
              <a:rPr lang="zh-CN" altLang="en-US" dirty="0"/>
              <a:t>万元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6327C00-C2E7-F404-D245-DBD20104912E}"/>
              </a:ext>
            </a:extLst>
          </p:cNvPr>
          <p:cNvSpPr txBox="1"/>
          <p:nvPr/>
        </p:nvSpPr>
        <p:spPr>
          <a:xfrm>
            <a:off x="5581522" y="400062"/>
            <a:ext cx="5232661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方法二：用字母表示数解答。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73904003-E2FA-0C5A-9E52-858DAA839726}"/>
              </a:ext>
            </a:extLst>
          </p:cNvPr>
          <p:cNvGrpSpPr/>
          <p:nvPr/>
        </p:nvGrpSpPr>
        <p:grpSpPr>
          <a:xfrm>
            <a:off x="5590853" y="1087561"/>
            <a:ext cx="5771723" cy="2842828"/>
            <a:chOff x="6188009" y="3661228"/>
            <a:chExt cx="5771723" cy="2842828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A329304-A3F9-9ECC-2C98-AE55E9C3628E}"/>
                </a:ext>
              </a:extLst>
            </p:cNvPr>
            <p:cNvSpPr txBox="1"/>
            <p:nvPr/>
          </p:nvSpPr>
          <p:spPr>
            <a:xfrm>
              <a:off x="6188009" y="3661228"/>
              <a:ext cx="5771723" cy="527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800" dirty="0"/>
                <a:t>用 </a:t>
              </a:r>
              <a:r>
                <a:rPr lang="en-US" altLang="zh-CN" sz="2800" i="1" dirty="0"/>
                <a:t>a</a:t>
              </a:r>
              <a:r>
                <a:rPr lang="en-US" altLang="zh-CN" sz="2800" dirty="0"/>
                <a:t> </a:t>
              </a:r>
              <a:r>
                <a:rPr lang="zh-CN" altLang="en-US" sz="2800" dirty="0"/>
                <a:t>万元表示该公司 </a:t>
              </a:r>
              <a:r>
                <a:rPr lang="en-US" altLang="zh-CN" sz="2800" dirty="0"/>
                <a:t>2020 </a:t>
              </a:r>
              <a:r>
                <a:rPr lang="zh-CN" altLang="en-US" sz="2800" dirty="0"/>
                <a:t>年利润。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581385B-F654-C703-DB98-84E6AA7638B8}"/>
                </a:ext>
              </a:extLst>
            </p:cNvPr>
            <p:cNvSpPr txBox="1"/>
            <p:nvPr/>
          </p:nvSpPr>
          <p:spPr>
            <a:xfrm>
              <a:off x="6188009" y="4237860"/>
              <a:ext cx="4731920" cy="527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i="1" dirty="0"/>
                <a:t>a</a:t>
              </a:r>
              <a:r>
                <a:rPr lang="en-US" altLang="zh-CN" sz="2800" dirty="0"/>
                <a:t>×(1 + 20%) = 3000</a:t>
              </a:r>
              <a:endParaRPr lang="zh-CN" altLang="en-US" sz="2800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601F942-4F2A-1C7B-36BD-93B985E280A4}"/>
                </a:ext>
              </a:extLst>
            </p:cNvPr>
            <p:cNvSpPr txBox="1"/>
            <p:nvPr/>
          </p:nvSpPr>
          <p:spPr>
            <a:xfrm>
              <a:off x="6794500" y="4814492"/>
              <a:ext cx="4364916" cy="527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i="1" dirty="0"/>
                <a:t>a</a:t>
              </a:r>
              <a:r>
                <a:rPr lang="en-US" altLang="zh-CN" sz="2800" dirty="0"/>
                <a:t>×120% = 3000</a:t>
              </a:r>
              <a:endParaRPr lang="zh-CN" altLang="en-US" sz="2800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A06D718-5805-A695-3B25-E6BA3193DFA9}"/>
                </a:ext>
              </a:extLst>
            </p:cNvPr>
            <p:cNvSpPr txBox="1"/>
            <p:nvPr/>
          </p:nvSpPr>
          <p:spPr>
            <a:xfrm>
              <a:off x="8063466" y="5391124"/>
              <a:ext cx="3357204" cy="527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i="1" dirty="0"/>
                <a:t>a </a:t>
              </a:r>
              <a:r>
                <a:rPr lang="en-US" altLang="zh-CN" sz="2800" dirty="0"/>
                <a:t>= 3000÷120%</a:t>
              </a:r>
              <a:endParaRPr lang="zh-CN" altLang="en-US" sz="2800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809E7D3-C04D-76D2-CF32-B3866AC21197}"/>
                </a:ext>
              </a:extLst>
            </p:cNvPr>
            <p:cNvSpPr txBox="1"/>
            <p:nvPr/>
          </p:nvSpPr>
          <p:spPr>
            <a:xfrm>
              <a:off x="8063466" y="5972116"/>
              <a:ext cx="2955987" cy="5319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i="1" dirty="0"/>
                <a:t>a </a:t>
              </a:r>
              <a:r>
                <a:rPr lang="en-US" altLang="zh-CN" sz="2800" dirty="0"/>
                <a:t>= 2500</a:t>
              </a:r>
              <a:endParaRPr lang="zh-CN" altLang="en-US" sz="2800" dirty="0"/>
            </a:p>
          </p:txBody>
        </p:sp>
      </p:grp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7FD595A-4491-B233-EFA6-8382E3FAA92D}"/>
              </a:ext>
            </a:extLst>
          </p:cNvPr>
          <p:cNvCxnSpPr>
            <a:cxnSpLocks/>
          </p:cNvCxnSpPr>
          <p:nvPr/>
        </p:nvCxnSpPr>
        <p:spPr>
          <a:xfrm>
            <a:off x="2416627" y="1757500"/>
            <a:ext cx="1427585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575CB81-F17D-183A-E0AD-B3468E7665FB}"/>
              </a:ext>
            </a:extLst>
          </p:cNvPr>
          <p:cNvCxnSpPr>
            <a:cxnSpLocks/>
          </p:cNvCxnSpPr>
          <p:nvPr/>
        </p:nvCxnSpPr>
        <p:spPr>
          <a:xfrm>
            <a:off x="6270170" y="2205370"/>
            <a:ext cx="1427585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4214EC5-8108-A6B1-8F02-A42E957C3715}"/>
              </a:ext>
            </a:extLst>
          </p:cNvPr>
          <p:cNvGrpSpPr/>
          <p:nvPr/>
        </p:nvGrpSpPr>
        <p:grpSpPr>
          <a:xfrm>
            <a:off x="641481" y="4903841"/>
            <a:ext cx="10639234" cy="1351588"/>
            <a:chOff x="594828" y="3813057"/>
            <a:chExt cx="10639234" cy="1351588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B4697FDD-99F6-560E-6926-0FDA48AA5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4828" y="3813057"/>
              <a:ext cx="1341150" cy="1351588"/>
            </a:xfrm>
            <a:prstGeom prst="rect">
              <a:avLst/>
            </a:prstGeom>
          </p:spPr>
        </p:pic>
        <p:sp>
          <p:nvSpPr>
            <p:cNvPr id="20" name="对话气泡: 圆角矩形 19">
              <a:extLst>
                <a:ext uri="{FF2B5EF4-FFF2-40B4-BE49-F238E27FC236}">
                  <a16:creationId xmlns:a16="http://schemas.microsoft.com/office/drawing/2014/main" id="{48B61A80-8B1C-4BAE-1295-9FBFAB427936}"/>
                </a:ext>
              </a:extLst>
            </p:cNvPr>
            <p:cNvSpPr/>
            <p:nvPr/>
          </p:nvSpPr>
          <p:spPr>
            <a:xfrm>
              <a:off x="2311240" y="4181828"/>
              <a:ext cx="8922822" cy="752340"/>
            </a:xfrm>
            <a:prstGeom prst="wedgeRoundRectCallout">
              <a:avLst>
                <a:gd name="adj1" fmla="val -53874"/>
                <a:gd name="adj2" fmla="val -22389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无论用什么方法，两年利润之间的数量关系是相同的。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84926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箭头: 五边形 31">
            <a:extLst>
              <a:ext uri="{FF2B5EF4-FFF2-40B4-BE49-F238E27FC236}">
                <a16:creationId xmlns:a16="http://schemas.microsoft.com/office/drawing/2014/main" id="{8A96B567-AB18-4971-0811-4CB083A9E79C}"/>
              </a:ext>
            </a:extLst>
          </p:cNvPr>
          <p:cNvSpPr/>
          <p:nvPr/>
        </p:nvSpPr>
        <p:spPr>
          <a:xfrm>
            <a:off x="711237" y="485188"/>
            <a:ext cx="2177143" cy="735073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5D87BE4-D6B2-8F32-612A-265323E0D14F}"/>
              </a:ext>
            </a:extLst>
          </p:cNvPr>
          <p:cNvSpPr txBox="1"/>
          <p:nvPr/>
        </p:nvSpPr>
        <p:spPr>
          <a:xfrm>
            <a:off x="687744" y="1460202"/>
            <a:ext cx="113390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已知比一个数多（或少）百分之多少的数是多少，求这个数。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6746505-BE07-D4E5-9579-C92F1E9114EC}"/>
              </a:ext>
            </a:extLst>
          </p:cNvPr>
          <p:cNvSpPr txBox="1"/>
          <p:nvPr/>
        </p:nvSpPr>
        <p:spPr>
          <a:xfrm>
            <a:off x="557115" y="2380967"/>
            <a:ext cx="11143083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）单位“</a:t>
            </a:r>
            <a:r>
              <a:rPr lang="en-US" altLang="zh-CN" dirty="0"/>
              <a:t>1</a:t>
            </a:r>
            <a:r>
              <a:rPr lang="zh-CN" altLang="en-US" dirty="0"/>
              <a:t>”的量 </a:t>
            </a:r>
            <a:r>
              <a:rPr lang="en-US" altLang="zh-CN" dirty="0"/>
              <a:t>= </a:t>
            </a:r>
            <a:r>
              <a:rPr lang="zh-CN" altLang="en-US" dirty="0"/>
              <a:t>已知量</a:t>
            </a:r>
            <a:r>
              <a:rPr lang="en-US" altLang="zh-CN" dirty="0"/>
              <a:t>÷(1±</a:t>
            </a:r>
            <a:r>
              <a:rPr lang="zh-CN" altLang="en-US" dirty="0"/>
              <a:t>比单位“</a:t>
            </a:r>
            <a:r>
              <a:rPr lang="en-US" altLang="zh-CN" dirty="0"/>
              <a:t>1</a:t>
            </a:r>
            <a:r>
              <a:rPr lang="zh-CN" altLang="en-US" dirty="0"/>
              <a:t>”的量多或少 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的百分率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49A65D5-9110-A4C1-2799-DDD2B758D3A1}"/>
              </a:ext>
            </a:extLst>
          </p:cNvPr>
          <p:cNvSpPr txBox="1"/>
          <p:nvPr/>
        </p:nvSpPr>
        <p:spPr>
          <a:xfrm>
            <a:off x="557115" y="3942184"/>
            <a:ext cx="11077769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）根据“单位‘</a:t>
            </a:r>
            <a:r>
              <a:rPr lang="en-US" altLang="zh-CN" dirty="0"/>
              <a:t>1</a:t>
            </a:r>
            <a:r>
              <a:rPr lang="zh-CN" altLang="en-US" dirty="0"/>
              <a:t>’的量</a:t>
            </a:r>
            <a:r>
              <a:rPr lang="en-US" altLang="zh-CN" dirty="0"/>
              <a:t>×</a:t>
            </a:r>
            <a:r>
              <a:rPr lang="zh-CN" altLang="en-US" dirty="0"/>
              <a:t>（</a:t>
            </a:r>
            <a:r>
              <a:rPr lang="en-US" altLang="zh-CN" dirty="0"/>
              <a:t>1±</a:t>
            </a:r>
            <a:r>
              <a:rPr lang="zh-CN" altLang="en-US" dirty="0"/>
              <a:t>比单位‘</a:t>
            </a:r>
            <a:r>
              <a:rPr lang="en-US" altLang="zh-CN" dirty="0"/>
              <a:t>1</a:t>
            </a:r>
            <a:r>
              <a:rPr lang="zh-CN" altLang="en-US" dirty="0"/>
              <a:t>’的量多或少 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的百分率）</a:t>
            </a:r>
            <a:r>
              <a:rPr lang="en-US" altLang="zh-CN" dirty="0"/>
              <a:t>= </a:t>
            </a:r>
            <a:r>
              <a:rPr lang="zh-CN" altLang="en-US" dirty="0"/>
              <a:t>已知量”</a:t>
            </a:r>
          </a:p>
        </p:txBody>
      </p:sp>
    </p:spTree>
    <p:extLst>
      <p:ext uri="{BB962C8B-B14F-4D97-AF65-F5344CB8AC3E}">
        <p14:creationId xmlns:p14="http://schemas.microsoft.com/office/powerpoint/2010/main" val="5671938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580254" y="1253787"/>
            <a:ext cx="11153774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学校图书室原来有 </a:t>
            </a:r>
            <a:r>
              <a:rPr lang="en-US" altLang="zh-CN" dirty="0"/>
              <a:t>1.4 </a:t>
            </a:r>
            <a:r>
              <a:rPr lang="zh-CN" altLang="en-US" dirty="0"/>
              <a:t>万册图书，今年图书数量增加了</a:t>
            </a:r>
          </a:p>
          <a:p>
            <a:r>
              <a:rPr lang="en-US" altLang="zh-CN" dirty="0"/>
              <a:t>    12%</a:t>
            </a:r>
            <a:r>
              <a:rPr lang="zh-CN" altLang="en-US" dirty="0"/>
              <a:t>。现在图书室有多少册图书？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6462644" y="874131"/>
            <a:ext cx="398764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850BCE78-7647-C319-666C-85FEE4940B47}"/>
              </a:ext>
            </a:extLst>
          </p:cNvPr>
          <p:cNvGrpSpPr/>
          <p:nvPr/>
        </p:nvGrpSpPr>
        <p:grpSpPr>
          <a:xfrm>
            <a:off x="996025" y="2693224"/>
            <a:ext cx="6014993" cy="1146418"/>
            <a:chOff x="930711" y="2777202"/>
            <a:chExt cx="6014993" cy="1146418"/>
          </a:xfrm>
        </p:grpSpPr>
        <p:sp>
          <p:nvSpPr>
            <p:cNvPr id="2" name="对话气泡: 圆角矩形 1">
              <a:extLst>
                <a:ext uri="{FF2B5EF4-FFF2-40B4-BE49-F238E27FC236}">
                  <a16:creationId xmlns:a16="http://schemas.microsoft.com/office/drawing/2014/main" id="{9113CD42-9C95-F242-66A9-0E577AC4E146}"/>
                </a:ext>
              </a:extLst>
            </p:cNvPr>
            <p:cNvSpPr/>
            <p:nvPr/>
          </p:nvSpPr>
          <p:spPr>
            <a:xfrm>
              <a:off x="2447384" y="3035742"/>
              <a:ext cx="4498320" cy="648000"/>
            </a:xfrm>
            <a:prstGeom prst="wedgeRoundRectCallout">
              <a:avLst>
                <a:gd name="adj1" fmla="val -61117"/>
                <a:gd name="adj2" fmla="val -24757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把哪个量看作单位“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1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”？</a:t>
              </a: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9F3FC37-0098-F447-2A85-4B277AA0F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0711" y="2777202"/>
              <a:ext cx="1128645" cy="1146418"/>
            </a:xfrm>
            <a:prstGeom prst="rect">
              <a:avLst/>
            </a:prstGeom>
          </p:spPr>
        </p:pic>
      </p:grp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3136192-585B-28F5-0804-30E84738BC30}"/>
              </a:ext>
            </a:extLst>
          </p:cNvPr>
          <p:cNvCxnSpPr>
            <a:cxnSpLocks/>
          </p:cNvCxnSpPr>
          <p:nvPr/>
        </p:nvCxnSpPr>
        <p:spPr>
          <a:xfrm>
            <a:off x="3293292" y="1952204"/>
            <a:ext cx="3686006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93EAD2CC-CE0A-D711-76D8-A4319A62547E}"/>
              </a:ext>
            </a:extLst>
          </p:cNvPr>
          <p:cNvSpPr txBox="1"/>
          <p:nvPr/>
        </p:nvSpPr>
        <p:spPr>
          <a:xfrm>
            <a:off x="7351076" y="1943559"/>
            <a:ext cx="20904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rgbClr val="FF00FF"/>
                </a:solidFill>
                <a:latin typeface="+mn-lt"/>
              </a:rPr>
              <a:t>单位“</a:t>
            </a:r>
            <a:r>
              <a:rPr lang="en-US" altLang="zh-CN" dirty="0">
                <a:solidFill>
                  <a:srgbClr val="FF00FF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rgbClr val="FF00FF"/>
                </a:solidFill>
                <a:latin typeface="+mn-lt"/>
              </a:rPr>
              <a:t>”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272B25FE-FD50-55D6-AC53-BC79CE38E362}"/>
              </a:ext>
            </a:extLst>
          </p:cNvPr>
          <p:cNvGrpSpPr/>
          <p:nvPr/>
        </p:nvGrpSpPr>
        <p:grpSpPr>
          <a:xfrm>
            <a:off x="1033357" y="3693071"/>
            <a:ext cx="7858087" cy="2982167"/>
            <a:chOff x="2227676" y="3702402"/>
            <a:chExt cx="7858087" cy="2982167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1A62DD68-38B5-EBDC-64EE-612D19E75F74}"/>
                </a:ext>
              </a:extLst>
            </p:cNvPr>
            <p:cNvGrpSpPr/>
            <p:nvPr/>
          </p:nvGrpSpPr>
          <p:grpSpPr>
            <a:xfrm>
              <a:off x="2227676" y="4276032"/>
              <a:ext cx="6121602" cy="1223553"/>
              <a:chOff x="1826464" y="2192863"/>
              <a:chExt cx="6121602" cy="1223553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855FEC90-D98A-CDDD-B6F0-AA382E8D5029}"/>
                  </a:ext>
                </a:extLst>
              </p:cNvPr>
              <p:cNvSpPr txBox="1"/>
              <p:nvPr/>
            </p:nvSpPr>
            <p:spPr>
              <a:xfrm>
                <a:off x="1826464" y="2192863"/>
                <a:ext cx="3109430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kern="0">
                    <a:solidFill>
                      <a:srgbClr val="FF0000"/>
                    </a:solidFill>
                    <a:latin typeface="+mj-ea"/>
                    <a:ea typeface="+mj-ea"/>
                  </a:defRPr>
                </a:lvl1pPr>
              </a:lstStyle>
              <a:p>
                <a:r>
                  <a:rPr lang="zh-CN" altLang="en-US" sz="3000" dirty="0">
                    <a:solidFill>
                      <a:srgbClr val="0070C0"/>
                    </a:solidFill>
                    <a:latin typeface="+mn-lt"/>
                  </a:rPr>
                  <a:t>原来图书数：</a:t>
                </a:r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94491D50-EA46-3E12-A923-D183D97C4388}"/>
                  </a:ext>
                </a:extLst>
              </p:cNvPr>
              <p:cNvCxnSpPr/>
              <p:nvPr/>
            </p:nvCxnSpPr>
            <p:spPr>
              <a:xfrm>
                <a:off x="4348066" y="2593909"/>
                <a:ext cx="3600000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24076BBB-828A-C2A8-90BF-4918B06AE1B3}"/>
                  </a:ext>
                </a:extLst>
              </p:cNvPr>
              <p:cNvGrpSpPr/>
              <p:nvPr/>
            </p:nvGrpSpPr>
            <p:grpSpPr>
              <a:xfrm>
                <a:off x="4348066" y="2420286"/>
                <a:ext cx="3582954" cy="180000"/>
                <a:chOff x="4814596" y="2494932"/>
                <a:chExt cx="3582954" cy="180000"/>
              </a:xfrm>
            </p:grpSpPr>
            <p:cxnSp>
              <p:nvCxnSpPr>
                <p:cNvPr id="21" name="直接连接符 20">
                  <a:extLst>
                    <a:ext uri="{FF2B5EF4-FFF2-40B4-BE49-F238E27FC236}">
                      <a16:creationId xmlns:a16="http://schemas.microsoft.com/office/drawing/2014/main" id="{706A81F9-A642-8DC1-FB2B-3F768B505687}"/>
                    </a:ext>
                  </a:extLst>
                </p:cNvPr>
                <p:cNvCxnSpPr/>
                <p:nvPr/>
              </p:nvCxnSpPr>
              <p:spPr>
                <a:xfrm>
                  <a:off x="4814596" y="2494932"/>
                  <a:ext cx="0" cy="180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>
                  <a:extLst>
                    <a:ext uri="{FF2B5EF4-FFF2-40B4-BE49-F238E27FC236}">
                      <a16:creationId xmlns:a16="http://schemas.microsoft.com/office/drawing/2014/main" id="{69D2F705-07FC-2C86-7824-02F83E79DE30}"/>
                    </a:ext>
                  </a:extLst>
                </p:cNvPr>
                <p:cNvCxnSpPr/>
                <p:nvPr/>
              </p:nvCxnSpPr>
              <p:spPr>
                <a:xfrm>
                  <a:off x="8397550" y="2494932"/>
                  <a:ext cx="0" cy="180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" name="左大括号 17">
                <a:extLst>
                  <a:ext uri="{FF2B5EF4-FFF2-40B4-BE49-F238E27FC236}">
                    <a16:creationId xmlns:a16="http://schemas.microsoft.com/office/drawing/2014/main" id="{9C2DD22D-BFF7-76A6-3B9F-256E4B6DCDB8}"/>
                  </a:ext>
                </a:extLst>
              </p:cNvPr>
              <p:cNvSpPr/>
              <p:nvPr/>
            </p:nvSpPr>
            <p:spPr>
              <a:xfrm rot="16200000">
                <a:off x="5994857" y="988276"/>
                <a:ext cx="289249" cy="3582833"/>
              </a:xfrm>
              <a:prstGeom prst="leftBrace">
                <a:avLst>
                  <a:gd name="adj1" fmla="val 30914"/>
                  <a:gd name="adj2" fmla="val 50000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2771FB9A-7419-6292-8984-D8C1C136E404}"/>
                  </a:ext>
                </a:extLst>
              </p:cNvPr>
              <p:cNvSpPr txBox="1"/>
              <p:nvPr/>
            </p:nvSpPr>
            <p:spPr>
              <a:xfrm>
                <a:off x="5204618" y="2893196"/>
                <a:ext cx="184375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kern="0">
                    <a:solidFill>
                      <a:srgbClr val="FF0000"/>
                    </a:solidFill>
                    <a:latin typeface="+mj-ea"/>
                    <a:ea typeface="+mj-ea"/>
                  </a:defRPr>
                </a:lvl1pPr>
              </a:lstStyle>
              <a:p>
                <a:pPr algn="ctr"/>
                <a:r>
                  <a:rPr lang="en-US" altLang="zh-CN" dirty="0">
                    <a:solidFill>
                      <a:srgbClr val="0070C0"/>
                    </a:solidFill>
                    <a:latin typeface="+mn-lt"/>
                  </a:rPr>
                  <a:t>14000</a:t>
                </a:r>
                <a:r>
                  <a:rPr lang="zh-CN" altLang="en-US" dirty="0">
                    <a:solidFill>
                      <a:srgbClr val="0070C0"/>
                    </a:solidFill>
                    <a:latin typeface="+mn-lt"/>
                  </a:rPr>
                  <a:t>册</a:t>
                </a:r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135B76F2-063F-D890-8091-1EB07179EB82}"/>
                </a:ext>
              </a:extLst>
            </p:cNvPr>
            <p:cNvGrpSpPr/>
            <p:nvPr/>
          </p:nvGrpSpPr>
          <p:grpSpPr>
            <a:xfrm>
              <a:off x="2227676" y="5489007"/>
              <a:ext cx="6841602" cy="1195562"/>
              <a:chOff x="1826464" y="3685760"/>
              <a:chExt cx="6841602" cy="1195562"/>
            </a:xfrm>
          </p:grpSpPr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45D2C2A2-E44B-D0DB-9A1A-A6E4CE9EBD24}"/>
                  </a:ext>
                </a:extLst>
              </p:cNvPr>
              <p:cNvCxnSpPr/>
              <p:nvPr/>
            </p:nvCxnSpPr>
            <p:spPr>
              <a:xfrm>
                <a:off x="4348066" y="4058817"/>
                <a:ext cx="4320000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CE142BAF-A670-58C4-24CF-2D85F9A96C1D}"/>
                  </a:ext>
                </a:extLst>
              </p:cNvPr>
              <p:cNvGrpSpPr/>
              <p:nvPr/>
            </p:nvGrpSpPr>
            <p:grpSpPr>
              <a:xfrm>
                <a:off x="4348066" y="3866533"/>
                <a:ext cx="3582954" cy="180000"/>
                <a:chOff x="4814596" y="2494932"/>
                <a:chExt cx="3582954" cy="180000"/>
              </a:xfrm>
            </p:grpSpPr>
            <p:cxnSp>
              <p:nvCxnSpPr>
                <p:cNvPr id="38" name="直接连接符 37">
                  <a:extLst>
                    <a:ext uri="{FF2B5EF4-FFF2-40B4-BE49-F238E27FC236}">
                      <a16:creationId xmlns:a16="http://schemas.microsoft.com/office/drawing/2014/main" id="{07151814-002E-EA2C-8C22-26010C0562F2}"/>
                    </a:ext>
                  </a:extLst>
                </p:cNvPr>
                <p:cNvCxnSpPr/>
                <p:nvPr/>
              </p:nvCxnSpPr>
              <p:spPr>
                <a:xfrm>
                  <a:off x="4814596" y="2494932"/>
                  <a:ext cx="0" cy="180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连接符 42">
                  <a:extLst>
                    <a:ext uri="{FF2B5EF4-FFF2-40B4-BE49-F238E27FC236}">
                      <a16:creationId xmlns:a16="http://schemas.microsoft.com/office/drawing/2014/main" id="{1A29B254-4DC3-B71A-017E-7EFC80C26618}"/>
                    </a:ext>
                  </a:extLst>
                </p:cNvPr>
                <p:cNvCxnSpPr/>
                <p:nvPr/>
              </p:nvCxnSpPr>
              <p:spPr>
                <a:xfrm>
                  <a:off x="8397550" y="2494932"/>
                  <a:ext cx="0" cy="1800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A63DB5A6-1BBC-6E77-1BF9-335881AD5BA4}"/>
                  </a:ext>
                </a:extLst>
              </p:cNvPr>
              <p:cNvCxnSpPr/>
              <p:nvPr/>
            </p:nvCxnSpPr>
            <p:spPr>
              <a:xfrm>
                <a:off x="8658735" y="3876018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51E7B07A-CCBC-D3F4-E8B9-ED4619B891C3}"/>
                  </a:ext>
                </a:extLst>
              </p:cNvPr>
              <p:cNvSpPr txBox="1"/>
              <p:nvPr/>
            </p:nvSpPr>
            <p:spPr>
              <a:xfrm>
                <a:off x="1826464" y="3685760"/>
                <a:ext cx="3109430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kern="0">
                    <a:solidFill>
                      <a:srgbClr val="FF0000"/>
                    </a:solidFill>
                    <a:latin typeface="+mj-ea"/>
                    <a:ea typeface="+mj-ea"/>
                  </a:defRPr>
                </a:lvl1pPr>
              </a:lstStyle>
              <a:p>
                <a:r>
                  <a:rPr lang="zh-CN" altLang="en-US" sz="3000" dirty="0">
                    <a:solidFill>
                      <a:srgbClr val="0070C0"/>
                    </a:solidFill>
                    <a:latin typeface="+mn-lt"/>
                  </a:rPr>
                  <a:t>现在图书数：</a:t>
                </a:r>
              </a:p>
            </p:txBody>
          </p:sp>
          <p:sp>
            <p:nvSpPr>
              <p:cNvPr id="36" name="左大括号 35">
                <a:extLst>
                  <a:ext uri="{FF2B5EF4-FFF2-40B4-BE49-F238E27FC236}">
                    <a16:creationId xmlns:a16="http://schemas.microsoft.com/office/drawing/2014/main" id="{D9EAF7EC-D35C-B6A6-1FAE-FC1383AD8E00}"/>
                  </a:ext>
                </a:extLst>
              </p:cNvPr>
              <p:cNvSpPr/>
              <p:nvPr/>
            </p:nvSpPr>
            <p:spPr>
              <a:xfrm rot="16200000">
                <a:off x="6361378" y="2086660"/>
                <a:ext cx="289249" cy="4315875"/>
              </a:xfrm>
              <a:prstGeom prst="leftBrace">
                <a:avLst>
                  <a:gd name="adj1" fmla="val 30914"/>
                  <a:gd name="adj2" fmla="val 50000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DFE7391E-FEA2-5C76-943A-5AEECFB08686}"/>
                  </a:ext>
                </a:extLst>
              </p:cNvPr>
              <p:cNvSpPr txBox="1"/>
              <p:nvPr/>
            </p:nvSpPr>
            <p:spPr>
              <a:xfrm>
                <a:off x="5605991" y="4358102"/>
                <a:ext cx="184375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kern="0">
                    <a:solidFill>
                      <a:srgbClr val="FF0000"/>
                    </a:solidFill>
                    <a:latin typeface="+mj-ea"/>
                    <a:ea typeface="+mj-ea"/>
                  </a:defRPr>
                </a:lvl1pPr>
              </a:lstStyle>
              <a:p>
                <a:pPr algn="ctr"/>
                <a:r>
                  <a:rPr lang="zh-CN" altLang="en-US" dirty="0">
                    <a:solidFill>
                      <a:srgbClr val="0070C0"/>
                    </a:solidFill>
                    <a:latin typeface="+mn-lt"/>
                  </a:rPr>
                  <a:t>？册</a:t>
                </a:r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2EFE381B-3AE9-6FA0-D297-7CF9C9408591}"/>
                </a:ext>
              </a:extLst>
            </p:cNvPr>
            <p:cNvGrpSpPr/>
            <p:nvPr/>
          </p:nvGrpSpPr>
          <p:grpSpPr>
            <a:xfrm>
              <a:off x="4742435" y="3702402"/>
              <a:ext cx="3595009" cy="750021"/>
              <a:chOff x="2111206" y="1620646"/>
              <a:chExt cx="3595009" cy="750021"/>
            </a:xfrm>
          </p:grpSpPr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3982382A-7209-E6E2-76B9-BB41AA52BE62}"/>
                  </a:ext>
                </a:extLst>
              </p:cNvPr>
              <p:cNvSpPr txBox="1"/>
              <p:nvPr/>
            </p:nvSpPr>
            <p:spPr>
              <a:xfrm>
                <a:off x="2460280" y="1620646"/>
                <a:ext cx="290466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kern="0">
                    <a:solidFill>
                      <a:srgbClr val="FF0000"/>
                    </a:solidFill>
                    <a:latin typeface="+mj-ea"/>
                    <a:ea typeface="+mj-ea"/>
                  </a:defRPr>
                </a:lvl1pPr>
              </a:lstStyle>
              <a:p>
                <a:pPr algn="ctr"/>
                <a:r>
                  <a:rPr lang="zh-CN" altLang="en-US" dirty="0">
                    <a:solidFill>
                      <a:srgbClr val="FF00FF"/>
                    </a:solidFill>
                    <a:latin typeface="+mn-lt"/>
                  </a:rPr>
                  <a:t>单位“</a:t>
                </a:r>
                <a:r>
                  <a:rPr lang="en-US" altLang="zh-CN" dirty="0">
                    <a:solidFill>
                      <a:srgbClr val="FF00FF"/>
                    </a:solidFill>
                    <a:latin typeface="+mn-lt"/>
                  </a:rPr>
                  <a:t>1</a:t>
                </a:r>
                <a:r>
                  <a:rPr lang="zh-CN" altLang="en-US" dirty="0">
                    <a:solidFill>
                      <a:srgbClr val="FF00FF"/>
                    </a:solidFill>
                    <a:latin typeface="+mn-lt"/>
                  </a:rPr>
                  <a:t>”的量</a:t>
                </a:r>
              </a:p>
            </p:txBody>
          </p:sp>
          <p:sp>
            <p:nvSpPr>
              <p:cNvPr id="46" name="左大括号 45">
                <a:extLst>
                  <a:ext uri="{FF2B5EF4-FFF2-40B4-BE49-F238E27FC236}">
                    <a16:creationId xmlns:a16="http://schemas.microsoft.com/office/drawing/2014/main" id="{05685365-01DF-3AF0-F864-A245DECE2B96}"/>
                  </a:ext>
                </a:extLst>
              </p:cNvPr>
              <p:cNvSpPr/>
              <p:nvPr/>
            </p:nvSpPr>
            <p:spPr>
              <a:xfrm rot="5400000" flipV="1">
                <a:off x="3764086" y="428538"/>
                <a:ext cx="289249" cy="3595009"/>
              </a:xfrm>
              <a:prstGeom prst="leftBrace">
                <a:avLst>
                  <a:gd name="adj1" fmla="val 30914"/>
                  <a:gd name="adj2" fmla="val 50000"/>
                </a:avLst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257AEB86-3115-E3C1-4D44-C2F0A69AF890}"/>
                </a:ext>
              </a:extLst>
            </p:cNvPr>
            <p:cNvCxnSpPr>
              <a:cxnSpLocks/>
            </p:cNvCxnSpPr>
            <p:nvPr/>
          </p:nvCxnSpPr>
          <p:spPr>
            <a:xfrm>
              <a:off x="8328161" y="4683455"/>
              <a:ext cx="0" cy="972000"/>
            </a:xfrm>
            <a:prstGeom prst="line">
              <a:avLst/>
            </a:prstGeom>
            <a:ln w="28575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130BE971-4FFD-34E2-8BF6-87F16B2CC7B1}"/>
                </a:ext>
              </a:extLst>
            </p:cNvPr>
            <p:cNvGrpSpPr/>
            <p:nvPr/>
          </p:nvGrpSpPr>
          <p:grpSpPr>
            <a:xfrm>
              <a:off x="8292057" y="4959932"/>
              <a:ext cx="1793706" cy="722332"/>
              <a:chOff x="3237249" y="2763681"/>
              <a:chExt cx="1793706" cy="722332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ED9C254B-4F74-3E2B-5FDB-9D101BC3E1ED}"/>
                  </a:ext>
                </a:extLst>
              </p:cNvPr>
              <p:cNvSpPr txBox="1"/>
              <p:nvPr/>
            </p:nvSpPr>
            <p:spPr>
              <a:xfrm>
                <a:off x="3237249" y="2763681"/>
                <a:ext cx="179370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kern="0">
                    <a:solidFill>
                      <a:srgbClr val="FF0000"/>
                    </a:solidFill>
                    <a:latin typeface="+mj-ea"/>
                    <a:ea typeface="+mj-ea"/>
                  </a:defRPr>
                </a:lvl1pPr>
              </a:lstStyle>
              <a:p>
                <a:pPr algn="ctr"/>
                <a:r>
                  <a:rPr lang="zh-CN" altLang="en-US" dirty="0">
                    <a:solidFill>
                      <a:srgbClr val="FF00FF"/>
                    </a:solidFill>
                    <a:latin typeface="+mn-lt"/>
                  </a:rPr>
                  <a:t>增加</a:t>
                </a:r>
                <a:r>
                  <a:rPr lang="en-US" altLang="zh-CN" dirty="0">
                    <a:solidFill>
                      <a:srgbClr val="FF00FF"/>
                    </a:solidFill>
                    <a:latin typeface="+mn-lt"/>
                  </a:rPr>
                  <a:t>12%</a:t>
                </a:r>
                <a:endParaRPr lang="zh-CN" altLang="en-US" dirty="0">
                  <a:solidFill>
                    <a:srgbClr val="FF00FF"/>
                  </a:solidFill>
                  <a:latin typeface="+mn-lt"/>
                </a:endParaRPr>
              </a:p>
            </p:txBody>
          </p:sp>
          <p:sp>
            <p:nvSpPr>
              <p:cNvPr id="50" name="左大括号 49">
                <a:extLst>
                  <a:ext uri="{FF2B5EF4-FFF2-40B4-BE49-F238E27FC236}">
                    <a16:creationId xmlns:a16="http://schemas.microsoft.com/office/drawing/2014/main" id="{21691CD8-D5A2-D7DE-21AD-91930886EFDB}"/>
                  </a:ext>
                </a:extLst>
              </p:cNvPr>
              <p:cNvSpPr/>
              <p:nvPr/>
            </p:nvSpPr>
            <p:spPr>
              <a:xfrm rot="5400000" flipV="1">
                <a:off x="3515284" y="2993491"/>
                <a:ext cx="252000" cy="733044"/>
              </a:xfrm>
              <a:prstGeom prst="leftBrace">
                <a:avLst>
                  <a:gd name="adj1" fmla="val 30914"/>
                  <a:gd name="adj2" fmla="val 50000"/>
                </a:avLst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9EBB60CC-F8E5-4CBA-44AE-6BEF326576D6}"/>
              </a:ext>
            </a:extLst>
          </p:cNvPr>
          <p:cNvSpPr txBox="1"/>
          <p:nvPr/>
        </p:nvSpPr>
        <p:spPr>
          <a:xfrm>
            <a:off x="7246319" y="2957125"/>
            <a:ext cx="39317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baseline="0" dirty="0">
                <a:latin typeface="黑体" panose="02010609060101010101" pitchFamily="49" charset="-122"/>
                <a:ea typeface="黑体" panose="02010609060101010101" pitchFamily="49" charset="-122"/>
              </a:rPr>
              <a:t>试着画线段图分析。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4651A0F0-C941-1D8C-5533-F82F45302D68}"/>
              </a:ext>
            </a:extLst>
          </p:cNvPr>
          <p:cNvSpPr/>
          <p:nvPr/>
        </p:nvSpPr>
        <p:spPr>
          <a:xfrm>
            <a:off x="8976049" y="4466131"/>
            <a:ext cx="2491271" cy="13904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chemeClr val="tx1"/>
                </a:solidFill>
              </a:rPr>
              <a:t>用两种方法解决问题</a:t>
            </a:r>
          </a:p>
        </p:txBody>
      </p: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4" grpId="0"/>
      <p:bldP spid="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E0B38937-4220-97B2-11AD-73BF3D978357}"/>
              </a:ext>
            </a:extLst>
          </p:cNvPr>
          <p:cNvSpPr txBox="1"/>
          <p:nvPr/>
        </p:nvSpPr>
        <p:spPr>
          <a:xfrm>
            <a:off x="408203" y="3242854"/>
            <a:ext cx="6049628" cy="10767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600" dirty="0"/>
              <a:t>方法一：先求出增加了多少册图书，</a:t>
            </a:r>
            <a:endParaRPr lang="en-US" altLang="zh-CN" sz="2600" dirty="0"/>
          </a:p>
          <a:p>
            <a:r>
              <a:rPr lang="zh-CN" altLang="en-US" sz="2600" dirty="0"/>
              <a:t>再求现在有多少册图书；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C0C3F04-E717-7F7B-788D-D9E28F0A590A}"/>
              </a:ext>
            </a:extLst>
          </p:cNvPr>
          <p:cNvSpPr txBox="1"/>
          <p:nvPr/>
        </p:nvSpPr>
        <p:spPr>
          <a:xfrm>
            <a:off x="445526" y="4533904"/>
            <a:ext cx="7080016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14000×12% = 1680</a:t>
            </a:r>
            <a:r>
              <a:rPr lang="zh-CN" altLang="en-US" sz="3200" dirty="0">
                <a:ea typeface="+mj-ea"/>
              </a:rPr>
              <a:t>（册）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2C0A3E1-11C3-8B0B-5732-ECB8A5DCD3D2}"/>
              </a:ext>
            </a:extLst>
          </p:cNvPr>
          <p:cNvSpPr txBox="1"/>
          <p:nvPr/>
        </p:nvSpPr>
        <p:spPr>
          <a:xfrm>
            <a:off x="454849" y="5352512"/>
            <a:ext cx="5283678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14000 +  1680 = 15680</a:t>
            </a:r>
            <a:r>
              <a:rPr lang="zh-CN" altLang="en-US" sz="3200" dirty="0">
                <a:ea typeface="+mj-ea"/>
              </a:rPr>
              <a:t>（册）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C1C76957-1A9E-2EE5-274B-D803B1034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115" y="238089"/>
            <a:ext cx="7299207" cy="2920791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1E3592BC-744C-1087-95B0-66EB381B5610}"/>
              </a:ext>
            </a:extLst>
          </p:cNvPr>
          <p:cNvSpPr txBox="1"/>
          <p:nvPr/>
        </p:nvSpPr>
        <p:spPr>
          <a:xfrm>
            <a:off x="6373855" y="3233369"/>
            <a:ext cx="5696845" cy="10767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eaLnBrk="1" hangingPunct="1"/>
            <a:r>
              <a:rPr lang="zh-CN" altLang="en-US" sz="2600" dirty="0"/>
              <a:t>方法二：先求现在的图书数量是原来的百分之多少，再乘原来的数量。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711BEDD-2999-81F9-25DD-6CB16D82AE5A}"/>
              </a:ext>
            </a:extLst>
          </p:cNvPr>
          <p:cNvSpPr txBox="1"/>
          <p:nvPr/>
        </p:nvSpPr>
        <p:spPr>
          <a:xfrm>
            <a:off x="6453475" y="4497017"/>
            <a:ext cx="3940070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1 + 12% = 112%</a:t>
            </a:r>
            <a:endParaRPr lang="zh-CN" altLang="en-US" sz="3200" dirty="0">
              <a:ea typeface="+mj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22AB926-7F6F-F908-8820-5F44E423EE07}"/>
              </a:ext>
            </a:extLst>
          </p:cNvPr>
          <p:cNvSpPr txBox="1"/>
          <p:nvPr/>
        </p:nvSpPr>
        <p:spPr>
          <a:xfrm>
            <a:off x="6453475" y="5352512"/>
            <a:ext cx="5653790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14000×112% = 15680</a:t>
            </a:r>
            <a:r>
              <a:rPr lang="zh-CN" altLang="en-US" sz="3200" dirty="0">
                <a:ea typeface="+mj-ea"/>
              </a:rPr>
              <a:t>（册）</a:t>
            </a:r>
          </a:p>
        </p:txBody>
      </p:sp>
    </p:spTree>
    <p:extLst>
      <p:ext uri="{BB962C8B-B14F-4D97-AF65-F5344CB8AC3E}">
        <p14:creationId xmlns:p14="http://schemas.microsoft.com/office/powerpoint/2010/main" val="5158526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32" grpId="0"/>
      <p:bldP spid="37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4C2D5E2-F554-B3DF-DF0A-4D8050BD9CB0}"/>
              </a:ext>
            </a:extLst>
          </p:cNvPr>
          <p:cNvSpPr txBox="1"/>
          <p:nvPr/>
        </p:nvSpPr>
        <p:spPr>
          <a:xfrm>
            <a:off x="417545" y="682197"/>
            <a:ext cx="10677525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 eaLnBrk="1" hangingPunct="1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marL="0" indent="0">
              <a:buNone/>
            </a:pPr>
            <a:r>
              <a:rPr lang="en-US" altLang="zh-CN" dirty="0"/>
              <a:t>2. </a:t>
            </a:r>
            <a:r>
              <a:rPr lang="zh-CN" altLang="en-US" dirty="0"/>
              <a:t>某市去年生产总值是 </a:t>
            </a:r>
            <a:r>
              <a:rPr lang="en-US" altLang="zh-CN" dirty="0"/>
              <a:t>1200 </a:t>
            </a:r>
            <a:r>
              <a:rPr lang="zh-CN" altLang="en-US" dirty="0"/>
              <a:t>亿元，比前年增长 </a:t>
            </a:r>
            <a:r>
              <a:rPr lang="en-US" altLang="zh-CN" dirty="0"/>
              <a:t>25%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</a:t>
            </a:r>
            <a:r>
              <a:rPr lang="zh-CN" altLang="en-US" dirty="0"/>
              <a:t>该市前年生产总值是多少？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6A1AB0E-C00C-5986-C46F-7086140E935F}"/>
              </a:ext>
            </a:extLst>
          </p:cNvPr>
          <p:cNvSpPr txBox="1"/>
          <p:nvPr/>
        </p:nvSpPr>
        <p:spPr>
          <a:xfrm>
            <a:off x="752310" y="332955"/>
            <a:ext cx="398764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6A8E6076-01EC-481E-F2B1-6755205555DA}"/>
              </a:ext>
            </a:extLst>
          </p:cNvPr>
          <p:cNvSpPr/>
          <p:nvPr/>
        </p:nvSpPr>
        <p:spPr>
          <a:xfrm>
            <a:off x="7268547" y="1362638"/>
            <a:ext cx="251926" cy="217178"/>
          </a:xfrm>
          <a:prstGeom prst="triangle">
            <a:avLst/>
          </a:prstGeom>
          <a:solidFill>
            <a:srgbClr val="F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B6CFD8C3-CA0B-C0DD-8E4A-FFF5C1255B8A}"/>
              </a:ext>
            </a:extLst>
          </p:cNvPr>
          <p:cNvCxnSpPr>
            <a:cxnSpLocks/>
          </p:cNvCxnSpPr>
          <p:nvPr/>
        </p:nvCxnSpPr>
        <p:spPr>
          <a:xfrm>
            <a:off x="7641772" y="1381300"/>
            <a:ext cx="877077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EBDD82E9-01EC-5E42-8665-710C962759D6}"/>
              </a:ext>
            </a:extLst>
          </p:cNvPr>
          <p:cNvSpPr txBox="1"/>
          <p:nvPr/>
        </p:nvSpPr>
        <p:spPr>
          <a:xfrm>
            <a:off x="7384994" y="1402810"/>
            <a:ext cx="20904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rgbClr val="FF00FF"/>
                </a:solidFill>
                <a:latin typeface="+mn-lt"/>
              </a:rPr>
              <a:t>单位“</a:t>
            </a:r>
            <a:r>
              <a:rPr lang="en-US" altLang="zh-CN" dirty="0">
                <a:solidFill>
                  <a:srgbClr val="FF00FF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rgbClr val="FF00FF"/>
                </a:solidFill>
                <a:latin typeface="+mn-lt"/>
              </a:rPr>
              <a:t>”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EBBA25C-952F-0805-511B-C6170BA4A523}"/>
              </a:ext>
            </a:extLst>
          </p:cNvPr>
          <p:cNvGrpSpPr/>
          <p:nvPr/>
        </p:nvGrpSpPr>
        <p:grpSpPr>
          <a:xfrm>
            <a:off x="1042761" y="2638224"/>
            <a:ext cx="6485498" cy="1204891"/>
            <a:chOff x="1462568" y="2192863"/>
            <a:chExt cx="6485498" cy="1204891"/>
          </a:xfrm>
        </p:grpSpPr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7F17B2EC-E876-A490-8393-35BA277755DF}"/>
                </a:ext>
              </a:extLst>
            </p:cNvPr>
            <p:cNvSpPr txBox="1"/>
            <p:nvPr/>
          </p:nvSpPr>
          <p:spPr>
            <a:xfrm>
              <a:off x="1462568" y="2192863"/>
              <a:ext cx="2895191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sz="3000" dirty="0">
                  <a:solidFill>
                    <a:srgbClr val="0070C0"/>
                  </a:solidFill>
                  <a:latin typeface="+mn-lt"/>
                </a:rPr>
                <a:t>前年生产总值：</a:t>
              </a: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87DCFA98-5498-E1AE-A26E-69231DAADC7A}"/>
                </a:ext>
              </a:extLst>
            </p:cNvPr>
            <p:cNvCxnSpPr/>
            <p:nvPr/>
          </p:nvCxnSpPr>
          <p:spPr>
            <a:xfrm>
              <a:off x="4348066" y="2593909"/>
              <a:ext cx="360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B7ABB177-00AF-FB65-4781-0757E7A1CC3F}"/>
                </a:ext>
              </a:extLst>
            </p:cNvPr>
            <p:cNvGrpSpPr/>
            <p:nvPr/>
          </p:nvGrpSpPr>
          <p:grpSpPr>
            <a:xfrm>
              <a:off x="4348066" y="2420286"/>
              <a:ext cx="3586764" cy="180000"/>
              <a:chOff x="4814596" y="2494932"/>
              <a:chExt cx="3586764" cy="180000"/>
            </a:xfrm>
          </p:grpSpPr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077A1E0F-34FE-72F1-62A6-FC245990BA7B}"/>
                  </a:ext>
                </a:extLst>
              </p:cNvPr>
              <p:cNvCxnSpPr/>
              <p:nvPr/>
            </p:nvCxnSpPr>
            <p:spPr>
              <a:xfrm>
                <a:off x="4814596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id="{2A7ACCF6-FEB0-981D-02EF-60E898CED039}"/>
                  </a:ext>
                </a:extLst>
              </p:cNvPr>
              <p:cNvCxnSpPr/>
              <p:nvPr/>
            </p:nvCxnSpPr>
            <p:spPr>
              <a:xfrm>
                <a:off x="5710335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0C36411E-CE42-8FFF-48FB-698D1E8C174A}"/>
                  </a:ext>
                </a:extLst>
              </p:cNvPr>
              <p:cNvCxnSpPr/>
              <p:nvPr/>
            </p:nvCxnSpPr>
            <p:spPr>
              <a:xfrm>
                <a:off x="6606074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703AFDDF-475F-FF77-3A37-80168C54DDD2}"/>
                  </a:ext>
                </a:extLst>
              </p:cNvPr>
              <p:cNvCxnSpPr/>
              <p:nvPr/>
            </p:nvCxnSpPr>
            <p:spPr>
              <a:xfrm>
                <a:off x="7501813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3A505BDB-34F2-6F9F-69D3-427800F8A556}"/>
                  </a:ext>
                </a:extLst>
              </p:cNvPr>
              <p:cNvCxnSpPr/>
              <p:nvPr/>
            </p:nvCxnSpPr>
            <p:spPr>
              <a:xfrm>
                <a:off x="8401360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左大括号 50">
              <a:extLst>
                <a:ext uri="{FF2B5EF4-FFF2-40B4-BE49-F238E27FC236}">
                  <a16:creationId xmlns:a16="http://schemas.microsoft.com/office/drawing/2014/main" id="{CC5BD979-D335-7E54-78BF-9A636478B57F}"/>
                </a:ext>
              </a:extLst>
            </p:cNvPr>
            <p:cNvSpPr/>
            <p:nvPr/>
          </p:nvSpPr>
          <p:spPr>
            <a:xfrm rot="16200000">
              <a:off x="5994857" y="988276"/>
              <a:ext cx="289249" cy="3582833"/>
            </a:xfrm>
            <a:prstGeom prst="leftBrace">
              <a:avLst>
                <a:gd name="adj1" fmla="val 30914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207F18C7-3223-94FA-BD94-93F024275A35}"/>
                </a:ext>
              </a:extLst>
            </p:cNvPr>
            <p:cNvSpPr txBox="1"/>
            <p:nvPr/>
          </p:nvSpPr>
          <p:spPr>
            <a:xfrm>
              <a:off x="5223280" y="2874534"/>
              <a:ext cx="184375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？亿元</a:t>
              </a: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3E9A5E55-A1DD-899A-B600-02E417F4A5B1}"/>
              </a:ext>
            </a:extLst>
          </p:cNvPr>
          <p:cNvGrpSpPr/>
          <p:nvPr/>
        </p:nvGrpSpPr>
        <p:grpSpPr>
          <a:xfrm>
            <a:off x="1070754" y="3841873"/>
            <a:ext cx="7357505" cy="1186231"/>
            <a:chOff x="1490561" y="3685760"/>
            <a:chExt cx="7357505" cy="1186231"/>
          </a:xfrm>
        </p:grpSpPr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11CFA5A1-E9AC-F97A-1A77-493E26E2C271}"/>
                </a:ext>
              </a:extLst>
            </p:cNvPr>
            <p:cNvCxnSpPr/>
            <p:nvPr/>
          </p:nvCxnSpPr>
          <p:spPr>
            <a:xfrm>
              <a:off x="4348066" y="4058817"/>
              <a:ext cx="450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CB284481-9CD9-05DB-CB73-97E878378B71}"/>
                </a:ext>
              </a:extLst>
            </p:cNvPr>
            <p:cNvGrpSpPr/>
            <p:nvPr/>
          </p:nvGrpSpPr>
          <p:grpSpPr>
            <a:xfrm>
              <a:off x="4355686" y="3866533"/>
              <a:ext cx="3582648" cy="180000"/>
              <a:chOff x="4822216" y="2494932"/>
              <a:chExt cx="3582648" cy="180000"/>
            </a:xfrm>
          </p:grpSpPr>
          <p:cxnSp>
            <p:nvCxnSpPr>
              <p:cNvPr id="66" name="直接连接符 65">
                <a:extLst>
                  <a:ext uri="{FF2B5EF4-FFF2-40B4-BE49-F238E27FC236}">
                    <a16:creationId xmlns:a16="http://schemas.microsoft.com/office/drawing/2014/main" id="{9192B8A9-0141-2972-178E-B97B5A6583FB}"/>
                  </a:ext>
                </a:extLst>
              </p:cNvPr>
              <p:cNvCxnSpPr/>
              <p:nvPr/>
            </p:nvCxnSpPr>
            <p:spPr>
              <a:xfrm>
                <a:off x="4822216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>
                <a:extLst>
                  <a:ext uri="{FF2B5EF4-FFF2-40B4-BE49-F238E27FC236}">
                    <a16:creationId xmlns:a16="http://schemas.microsoft.com/office/drawing/2014/main" id="{5751A437-4679-DC2E-6C8D-5E2C19D88960}"/>
                  </a:ext>
                </a:extLst>
              </p:cNvPr>
              <p:cNvCxnSpPr/>
              <p:nvPr/>
            </p:nvCxnSpPr>
            <p:spPr>
              <a:xfrm>
                <a:off x="5717878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91D78A80-38E0-3798-E462-21D878467139}"/>
                  </a:ext>
                </a:extLst>
              </p:cNvPr>
              <p:cNvCxnSpPr/>
              <p:nvPr/>
            </p:nvCxnSpPr>
            <p:spPr>
              <a:xfrm>
                <a:off x="6613540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>
                <a:extLst>
                  <a:ext uri="{FF2B5EF4-FFF2-40B4-BE49-F238E27FC236}">
                    <a16:creationId xmlns:a16="http://schemas.microsoft.com/office/drawing/2014/main" id="{7C743660-4077-C4DA-AFB7-706058446123}"/>
                  </a:ext>
                </a:extLst>
              </p:cNvPr>
              <p:cNvCxnSpPr/>
              <p:nvPr/>
            </p:nvCxnSpPr>
            <p:spPr>
              <a:xfrm>
                <a:off x="7509202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>
                <a:extLst>
                  <a:ext uri="{FF2B5EF4-FFF2-40B4-BE49-F238E27FC236}">
                    <a16:creationId xmlns:a16="http://schemas.microsoft.com/office/drawing/2014/main" id="{D297ECC0-ECA0-A419-D54F-FF3F6F464BF2}"/>
                  </a:ext>
                </a:extLst>
              </p:cNvPr>
              <p:cNvCxnSpPr/>
              <p:nvPr/>
            </p:nvCxnSpPr>
            <p:spPr>
              <a:xfrm>
                <a:off x="8404864" y="2494932"/>
                <a:ext cx="0" cy="18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1C1DACCC-E77E-B284-84FA-6F82687B51AC}"/>
                </a:ext>
              </a:extLst>
            </p:cNvPr>
            <p:cNvCxnSpPr/>
            <p:nvPr/>
          </p:nvCxnSpPr>
          <p:spPr>
            <a:xfrm>
              <a:off x="8833995" y="3876018"/>
              <a:ext cx="0" cy="180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96BC23A4-A2C1-4A26-844D-3D034DA878F3}"/>
                </a:ext>
              </a:extLst>
            </p:cNvPr>
            <p:cNvSpPr txBox="1"/>
            <p:nvPr/>
          </p:nvSpPr>
          <p:spPr>
            <a:xfrm>
              <a:off x="1490561" y="3685760"/>
              <a:ext cx="290265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sz="3000" dirty="0">
                  <a:solidFill>
                    <a:srgbClr val="0070C0"/>
                  </a:solidFill>
                  <a:latin typeface="+mn-lt"/>
                </a:rPr>
                <a:t>去年生产总值：</a:t>
              </a:r>
            </a:p>
          </p:txBody>
        </p:sp>
        <p:sp>
          <p:nvSpPr>
            <p:cNvPr id="64" name="左大括号 63">
              <a:extLst>
                <a:ext uri="{FF2B5EF4-FFF2-40B4-BE49-F238E27FC236}">
                  <a16:creationId xmlns:a16="http://schemas.microsoft.com/office/drawing/2014/main" id="{F4441DE1-57DB-6ED5-6A0F-3F95660B7E6C}"/>
                </a:ext>
              </a:extLst>
            </p:cNvPr>
            <p:cNvSpPr/>
            <p:nvPr/>
          </p:nvSpPr>
          <p:spPr>
            <a:xfrm rot="16200000">
              <a:off x="6436994" y="2011043"/>
              <a:ext cx="308072" cy="4485930"/>
            </a:xfrm>
            <a:prstGeom prst="leftBrace">
              <a:avLst>
                <a:gd name="adj1" fmla="val 30914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93D7BD31-07D0-BDC6-B80C-AAA3E0053C48}"/>
                </a:ext>
              </a:extLst>
            </p:cNvPr>
            <p:cNvSpPr txBox="1"/>
            <p:nvPr/>
          </p:nvSpPr>
          <p:spPr>
            <a:xfrm>
              <a:off x="5615322" y="4348771"/>
              <a:ext cx="184375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0070C0"/>
                  </a:solidFill>
                  <a:latin typeface="+mn-lt"/>
                </a:rPr>
                <a:t>1200 </a:t>
              </a:r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亿元</a:t>
              </a: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209E8782-ECE4-9299-E4D7-3C10F3E64A00}"/>
              </a:ext>
            </a:extLst>
          </p:cNvPr>
          <p:cNvGrpSpPr/>
          <p:nvPr/>
        </p:nvGrpSpPr>
        <p:grpSpPr>
          <a:xfrm>
            <a:off x="3921416" y="2064594"/>
            <a:ext cx="3595009" cy="750021"/>
            <a:chOff x="2111206" y="1620646"/>
            <a:chExt cx="3595009" cy="750021"/>
          </a:xfrm>
        </p:grpSpPr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6C40326E-2020-26DE-2379-425FBED3C467}"/>
                </a:ext>
              </a:extLst>
            </p:cNvPr>
            <p:cNvSpPr txBox="1"/>
            <p:nvPr/>
          </p:nvSpPr>
          <p:spPr>
            <a:xfrm>
              <a:off x="2460280" y="1620646"/>
              <a:ext cx="29046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单位“</a:t>
              </a:r>
              <a:r>
                <a:rPr lang="en-US" altLang="zh-CN" dirty="0">
                  <a:solidFill>
                    <a:srgbClr val="FF00FF"/>
                  </a:solidFill>
                  <a:latin typeface="+mn-lt"/>
                </a:rPr>
                <a:t>1</a:t>
              </a:r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”的量</a:t>
              </a:r>
            </a:p>
          </p:txBody>
        </p:sp>
        <p:sp>
          <p:nvSpPr>
            <p:cNvPr id="74" name="左大括号 73">
              <a:extLst>
                <a:ext uri="{FF2B5EF4-FFF2-40B4-BE49-F238E27FC236}">
                  <a16:creationId xmlns:a16="http://schemas.microsoft.com/office/drawing/2014/main" id="{65DEDFCD-7AD9-A43A-F05F-019010E9E28C}"/>
                </a:ext>
              </a:extLst>
            </p:cNvPr>
            <p:cNvSpPr/>
            <p:nvPr/>
          </p:nvSpPr>
          <p:spPr>
            <a:xfrm rot="5400000" flipV="1">
              <a:off x="3764086" y="428538"/>
              <a:ext cx="289249" cy="3595009"/>
            </a:xfrm>
            <a:prstGeom prst="leftBrace">
              <a:avLst>
                <a:gd name="adj1" fmla="val 30914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5" name="直接连接符 74">
            <a:extLst>
              <a:ext uri="{FF2B5EF4-FFF2-40B4-BE49-F238E27FC236}">
                <a16:creationId xmlns:a16="http://schemas.microsoft.com/office/drawing/2014/main" id="{7815387F-7AFF-498A-3120-4368AA753526}"/>
              </a:ext>
            </a:extLst>
          </p:cNvPr>
          <p:cNvCxnSpPr>
            <a:cxnSpLocks/>
          </p:cNvCxnSpPr>
          <p:nvPr/>
        </p:nvCxnSpPr>
        <p:spPr>
          <a:xfrm>
            <a:off x="7518572" y="3045647"/>
            <a:ext cx="0" cy="1080000"/>
          </a:xfrm>
          <a:prstGeom prst="line">
            <a:avLst/>
          </a:prstGeom>
          <a:ln w="28575"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5C59FB97-FC01-D076-F4A0-A7C27BDB524E}"/>
              </a:ext>
            </a:extLst>
          </p:cNvPr>
          <p:cNvGrpSpPr/>
          <p:nvPr/>
        </p:nvGrpSpPr>
        <p:grpSpPr>
          <a:xfrm>
            <a:off x="7516171" y="3294132"/>
            <a:ext cx="1840170" cy="750325"/>
            <a:chOff x="3274762" y="2735688"/>
            <a:chExt cx="1840170" cy="750325"/>
          </a:xfrm>
        </p:grpSpPr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CA0922B1-00FC-24A3-25F7-D8E1429F1323}"/>
                </a:ext>
              </a:extLst>
            </p:cNvPr>
            <p:cNvSpPr txBox="1"/>
            <p:nvPr/>
          </p:nvSpPr>
          <p:spPr>
            <a:xfrm>
              <a:off x="3321226" y="2735688"/>
              <a:ext cx="179370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增长</a:t>
              </a:r>
              <a:r>
                <a:rPr lang="en-US" altLang="zh-CN" dirty="0">
                  <a:solidFill>
                    <a:srgbClr val="FF00FF"/>
                  </a:solidFill>
                  <a:latin typeface="+mn-lt"/>
                </a:rPr>
                <a:t>25%</a:t>
              </a:r>
              <a:endParaRPr lang="zh-CN" altLang="en-US" dirty="0">
                <a:solidFill>
                  <a:srgbClr val="FF00FF"/>
                </a:solidFill>
                <a:latin typeface="+mn-lt"/>
              </a:endParaRPr>
            </a:p>
          </p:txBody>
        </p:sp>
        <p:sp>
          <p:nvSpPr>
            <p:cNvPr id="78" name="左大括号 77">
              <a:extLst>
                <a:ext uri="{FF2B5EF4-FFF2-40B4-BE49-F238E27FC236}">
                  <a16:creationId xmlns:a16="http://schemas.microsoft.com/office/drawing/2014/main" id="{B547146B-8A32-E673-0AE2-E5D5FAC601BB}"/>
                </a:ext>
              </a:extLst>
            </p:cNvPr>
            <p:cNvSpPr/>
            <p:nvPr/>
          </p:nvSpPr>
          <p:spPr>
            <a:xfrm rot="5400000" flipV="1">
              <a:off x="3599132" y="2909643"/>
              <a:ext cx="252000" cy="900740"/>
            </a:xfrm>
            <a:prstGeom prst="leftBrace">
              <a:avLst>
                <a:gd name="adj1" fmla="val 30914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81" name="文本框 80">
            <a:extLst>
              <a:ext uri="{FF2B5EF4-FFF2-40B4-BE49-F238E27FC236}">
                <a16:creationId xmlns:a16="http://schemas.microsoft.com/office/drawing/2014/main" id="{CB1F436C-C6BC-287B-1042-5FC03F3752FB}"/>
              </a:ext>
            </a:extLst>
          </p:cNvPr>
          <p:cNvSpPr txBox="1"/>
          <p:nvPr/>
        </p:nvSpPr>
        <p:spPr>
          <a:xfrm>
            <a:off x="1136070" y="5160014"/>
            <a:ext cx="92116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 kern="0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dirty="0"/>
              <a:t>前年的生产总值</a:t>
            </a:r>
            <a:r>
              <a:rPr lang="en-US" altLang="zh-CN" sz="3200" dirty="0"/>
              <a:t>×(1 + 25%) = </a:t>
            </a:r>
            <a:r>
              <a:rPr lang="zh-CN" altLang="en-US" sz="3200" dirty="0"/>
              <a:t>去年的生产总值</a:t>
            </a:r>
          </a:p>
        </p:txBody>
      </p:sp>
      <p:sp>
        <p:nvSpPr>
          <p:cNvPr id="84" name="箭头: 下 83">
            <a:extLst>
              <a:ext uri="{FF2B5EF4-FFF2-40B4-BE49-F238E27FC236}">
                <a16:creationId xmlns:a16="http://schemas.microsoft.com/office/drawing/2014/main" id="{B56E2176-35D1-19F8-F6DB-81D39A09AE84}"/>
              </a:ext>
            </a:extLst>
          </p:cNvPr>
          <p:cNvSpPr/>
          <p:nvPr/>
        </p:nvSpPr>
        <p:spPr>
          <a:xfrm>
            <a:off x="5393094" y="5735739"/>
            <a:ext cx="261257" cy="344342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0D189286-0426-8998-A97E-E631AF862CE4}"/>
              </a:ext>
            </a:extLst>
          </p:cNvPr>
          <p:cNvSpPr txBox="1"/>
          <p:nvPr/>
        </p:nvSpPr>
        <p:spPr>
          <a:xfrm>
            <a:off x="891071" y="6054502"/>
            <a:ext cx="97364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 kern="0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前年的生产总值 </a:t>
            </a:r>
            <a:r>
              <a:rPr lang="en-US" altLang="zh-CN" dirty="0"/>
              <a:t>= </a:t>
            </a:r>
            <a:r>
              <a:rPr lang="zh-CN" altLang="en-US" dirty="0"/>
              <a:t>去年的生产总值</a:t>
            </a:r>
            <a:r>
              <a:rPr lang="en-US" altLang="zh-CN" dirty="0"/>
              <a:t>÷(1 + 25%)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7862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81" grpId="0"/>
      <p:bldP spid="84" grpId="0" animBg="1"/>
      <p:bldP spid="8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4AFE5CA1-E4F6-3ACB-4D75-F8B184222474}"/>
              </a:ext>
            </a:extLst>
          </p:cNvPr>
          <p:cNvSpPr txBox="1"/>
          <p:nvPr/>
        </p:nvSpPr>
        <p:spPr>
          <a:xfrm>
            <a:off x="2555992" y="2767184"/>
            <a:ext cx="7080016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1200÷(1 + 25%) = 960</a:t>
            </a:r>
            <a:r>
              <a:rPr lang="zh-CN" altLang="en-US" sz="3200" dirty="0">
                <a:ea typeface="+mj-ea"/>
              </a:rPr>
              <a:t>（亿元）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6664F02-075B-DF42-11EE-5559E9FA3F40}"/>
              </a:ext>
            </a:extLst>
          </p:cNvPr>
          <p:cNvSpPr txBox="1"/>
          <p:nvPr/>
        </p:nvSpPr>
        <p:spPr>
          <a:xfrm>
            <a:off x="417545" y="682197"/>
            <a:ext cx="10677525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 eaLnBrk="1" hangingPunct="1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marL="0" indent="0">
              <a:buNone/>
            </a:pPr>
            <a:r>
              <a:rPr lang="en-US" altLang="zh-CN" dirty="0"/>
              <a:t>2. </a:t>
            </a:r>
            <a:r>
              <a:rPr lang="zh-CN" altLang="en-US" dirty="0"/>
              <a:t>某市去年生产总值是 </a:t>
            </a:r>
            <a:r>
              <a:rPr lang="en-US" altLang="zh-CN" dirty="0"/>
              <a:t>1200 </a:t>
            </a:r>
            <a:r>
              <a:rPr lang="zh-CN" altLang="en-US" dirty="0"/>
              <a:t>亿元，比前年增长 </a:t>
            </a:r>
            <a:r>
              <a:rPr lang="en-US" altLang="zh-CN" dirty="0"/>
              <a:t>25%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</a:t>
            </a:r>
            <a:r>
              <a:rPr lang="zh-CN" altLang="en-US" dirty="0"/>
              <a:t>该市前年生产总值是多少？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E1115F7-24D6-2147-D709-D5545AE51AA3}"/>
              </a:ext>
            </a:extLst>
          </p:cNvPr>
          <p:cNvSpPr txBox="1"/>
          <p:nvPr/>
        </p:nvSpPr>
        <p:spPr>
          <a:xfrm>
            <a:off x="752310" y="332955"/>
            <a:ext cx="398764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66710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052017" y="1243344"/>
            <a:ext cx="906236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通过这节课的学习，你有哪些收获？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4E37A63-6CE5-2D04-F36C-B58D22102203}"/>
              </a:ext>
            </a:extLst>
          </p:cNvPr>
          <p:cNvSpPr txBox="1"/>
          <p:nvPr/>
        </p:nvSpPr>
        <p:spPr>
          <a:xfrm>
            <a:off x="1052017" y="2167368"/>
            <a:ext cx="11339024" cy="7375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已知比一个数多</a:t>
            </a:r>
            <a:r>
              <a:rPr lang="en-US" altLang="zh-CN" dirty="0"/>
              <a:t>(</a:t>
            </a:r>
            <a:r>
              <a:rPr lang="zh-CN" altLang="en-US" dirty="0"/>
              <a:t>或少</a:t>
            </a:r>
            <a:r>
              <a:rPr lang="en-US" altLang="zh-CN" dirty="0"/>
              <a:t>)</a:t>
            </a:r>
            <a:r>
              <a:rPr lang="zh-CN" altLang="en-US" dirty="0"/>
              <a:t>百分之多少的数是多少，求这个数。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A054D77-5417-9B69-A63B-DD5311746B62}"/>
              </a:ext>
            </a:extLst>
          </p:cNvPr>
          <p:cNvGrpSpPr/>
          <p:nvPr/>
        </p:nvGrpSpPr>
        <p:grpSpPr>
          <a:xfrm>
            <a:off x="1114490" y="3214378"/>
            <a:ext cx="10286534" cy="2381793"/>
            <a:chOff x="1114490" y="3214378"/>
            <a:chExt cx="10286534" cy="2381793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C3139B4-34D7-DCDD-4F62-EB39A8B0387D}"/>
                </a:ext>
              </a:extLst>
            </p:cNvPr>
            <p:cNvSpPr txBox="1"/>
            <p:nvPr/>
          </p:nvSpPr>
          <p:spPr>
            <a:xfrm>
              <a:off x="1114490" y="3214378"/>
              <a:ext cx="10286534" cy="5586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3000" dirty="0"/>
                <a:t>2020 </a:t>
              </a:r>
              <a:r>
                <a:rPr lang="zh-CN" altLang="en-US" sz="3000" dirty="0"/>
                <a:t>年利润 </a:t>
              </a:r>
              <a:r>
                <a:rPr lang="en-US" altLang="zh-CN" sz="3000" dirty="0"/>
                <a:t>+ 2021 </a:t>
              </a:r>
              <a:r>
                <a:rPr lang="zh-CN" altLang="en-US" sz="3000" dirty="0"/>
                <a:t>年比 </a:t>
              </a:r>
              <a:r>
                <a:rPr lang="en-US" altLang="zh-CN" sz="3000" dirty="0"/>
                <a:t>2020 </a:t>
              </a:r>
              <a:r>
                <a:rPr lang="zh-CN" altLang="en-US" sz="3000" dirty="0"/>
                <a:t>年多的利润 </a:t>
              </a:r>
              <a:r>
                <a:rPr lang="en-US" altLang="zh-CN" sz="3000" dirty="0"/>
                <a:t>= 2021 </a:t>
              </a:r>
              <a:r>
                <a:rPr lang="zh-CN" altLang="en-US" sz="3000" dirty="0"/>
                <a:t>年利润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66D41CC-F67E-8387-187B-C73F003A8B17}"/>
                </a:ext>
              </a:extLst>
            </p:cNvPr>
            <p:cNvSpPr txBox="1"/>
            <p:nvPr/>
          </p:nvSpPr>
          <p:spPr>
            <a:xfrm>
              <a:off x="1114490" y="4125935"/>
              <a:ext cx="7749074" cy="5586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3000" dirty="0"/>
                <a:t>2020</a:t>
              </a:r>
              <a:r>
                <a:rPr lang="zh-CN" altLang="en-US" sz="3000" dirty="0"/>
                <a:t> 年利润</a:t>
              </a:r>
              <a:r>
                <a:rPr lang="en-US" altLang="zh-CN" sz="3000" dirty="0"/>
                <a:t>×(1 + 20</a:t>
              </a:r>
              <a:r>
                <a:rPr lang="zh-CN" altLang="en-US" sz="3000" dirty="0"/>
                <a:t>％ </a:t>
              </a:r>
              <a:r>
                <a:rPr lang="en-US" altLang="zh-CN" sz="3000" dirty="0"/>
                <a:t>) </a:t>
              </a:r>
              <a:r>
                <a:rPr lang="zh-CN" altLang="en-US" sz="3000" dirty="0"/>
                <a:t>＝ </a:t>
              </a:r>
              <a:r>
                <a:rPr lang="en-US" altLang="zh-CN" sz="3000" dirty="0"/>
                <a:t>2021</a:t>
              </a:r>
              <a:r>
                <a:rPr lang="zh-CN" altLang="en-US" sz="3000" dirty="0"/>
                <a:t> 年利润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04BF553-05EA-64EB-BBE8-39F5073F1856}"/>
                </a:ext>
              </a:extLst>
            </p:cNvPr>
            <p:cNvSpPr txBox="1"/>
            <p:nvPr/>
          </p:nvSpPr>
          <p:spPr>
            <a:xfrm>
              <a:off x="1114490" y="5037492"/>
              <a:ext cx="6695232" cy="5586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3000" dirty="0"/>
                <a:t>2020</a:t>
              </a:r>
              <a:r>
                <a:rPr lang="zh-CN" altLang="en-US" sz="3000" dirty="0"/>
                <a:t>年利润 </a:t>
              </a:r>
              <a:r>
                <a:rPr lang="en-US" altLang="zh-CN" sz="3000" dirty="0"/>
                <a:t>= 2021</a:t>
              </a:r>
              <a:r>
                <a:rPr lang="zh-CN" altLang="en-US" sz="3000" dirty="0"/>
                <a:t>年利润</a:t>
              </a:r>
              <a:r>
                <a:rPr lang="en-US" altLang="zh-CN" sz="3000" dirty="0"/>
                <a:t>÷(1 + 20%)</a:t>
              </a:r>
              <a:endParaRPr lang="zh-CN" altLang="en-US" sz="3000" dirty="0"/>
            </a:p>
          </p:txBody>
        </p:sp>
        <p:sp>
          <p:nvSpPr>
            <p:cNvPr id="20" name="箭头: 下 19">
              <a:extLst>
                <a:ext uri="{FF2B5EF4-FFF2-40B4-BE49-F238E27FC236}">
                  <a16:creationId xmlns:a16="http://schemas.microsoft.com/office/drawing/2014/main" id="{B780BB46-3C1C-9B85-D563-A10774A68299}"/>
                </a:ext>
              </a:extLst>
            </p:cNvPr>
            <p:cNvSpPr/>
            <p:nvPr/>
          </p:nvSpPr>
          <p:spPr>
            <a:xfrm>
              <a:off x="4359469" y="3773057"/>
              <a:ext cx="205274" cy="335902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箭头: 下 20">
              <a:extLst>
                <a:ext uri="{FF2B5EF4-FFF2-40B4-BE49-F238E27FC236}">
                  <a16:creationId xmlns:a16="http://schemas.microsoft.com/office/drawing/2014/main" id="{AEB9DE65-3D45-76CD-E169-A0B19B759B52}"/>
                </a:ext>
              </a:extLst>
            </p:cNvPr>
            <p:cNvSpPr/>
            <p:nvPr/>
          </p:nvSpPr>
          <p:spPr>
            <a:xfrm>
              <a:off x="4359469" y="4724779"/>
              <a:ext cx="205274" cy="335902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8">
            <a:extLst>
              <a:ext uri="{FF2B5EF4-FFF2-40B4-BE49-F238E27FC236}">
                <a16:creationId xmlns:a16="http://schemas.microsoft.com/office/drawing/2014/main" id="{EB79D319-447B-150D-DB96-7F27B73CA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6" t="33151" r="1805" b="14432"/>
          <a:stretch>
            <a:fillRect/>
          </a:stretch>
        </p:blipFill>
        <p:spPr bwMode="auto">
          <a:xfrm>
            <a:off x="8676534" y="4486349"/>
            <a:ext cx="2781877" cy="194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21115</TotalTime>
  <Words>1072</Words>
  <Application>Microsoft Office PowerPoint</Application>
  <PresentationFormat>宽屏</PresentationFormat>
  <Paragraphs>127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</cp:lastModifiedBy>
  <cp:revision>4087</cp:revision>
  <dcterms:created xsi:type="dcterms:W3CDTF">2016-01-14T07:05:00Z</dcterms:created>
  <dcterms:modified xsi:type="dcterms:W3CDTF">2026-07-03T09:06:09Z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