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682" r:id="rId2"/>
    <p:sldId id="811" r:id="rId3"/>
    <p:sldId id="743" r:id="rId4"/>
    <p:sldId id="814" r:id="rId5"/>
    <p:sldId id="988" r:id="rId6"/>
    <p:sldId id="992" r:id="rId7"/>
    <p:sldId id="964" r:id="rId8"/>
    <p:sldId id="934" r:id="rId9"/>
    <p:sldId id="993" r:id="rId10"/>
    <p:sldId id="680" r:id="rId11"/>
    <p:sldId id="331" r:id="rId12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EF8EA"/>
    <a:srgbClr val="FCD7A1"/>
    <a:srgbClr val="81C8CD"/>
    <a:srgbClr val="FADCE3"/>
    <a:srgbClr val="E6E0EC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87827" autoAdjust="0"/>
  </p:normalViewPr>
  <p:slideViewPr>
    <p:cSldViewPr snapToGrid="0" showGuides="1">
      <p:cViewPr varScale="1">
        <p:scale>
          <a:sx n="113" d="100"/>
          <a:sy n="113" d="100"/>
        </p:scale>
        <p:origin x="39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37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89941" y="214046"/>
            <a:ext cx="2270496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989936" y="214043"/>
            <a:ext cx="4819732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探究新知，解决问题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88335" y="214043"/>
            <a:ext cx="8809843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自主尝试，解决“存钱”中的数学问题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878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66149" y="473343"/>
            <a:ext cx="2572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6034" y="2887822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用百分数解决问题（</a:t>
            </a:r>
            <a:r>
              <a:rPr lang="en-US" altLang="zh-CN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3</a:t>
            </a: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）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716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百分数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769189" y="1394671"/>
            <a:ext cx="10595498" cy="4017085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913815" y="1828819"/>
            <a:ext cx="10422881" cy="30285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掌握用假设法解决“已知一个数量的两次增减变化情况，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求最后变化幅度”的百分数问题；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经历发现问题、提出问题、分析问题、解决问题的全过程，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培养学生的问题意识和探究意识；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感受数学与生活的紧密联系，并能做到学以致用。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1">
            <a:extLst>
              <a:ext uri="{FF2B5EF4-FFF2-40B4-BE49-F238E27FC236}">
                <a16:creationId xmlns:a16="http://schemas.microsoft.com/office/drawing/2014/main" id="{8A575318-F705-0E43-B96D-5F0A98ED3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142" y="1489774"/>
            <a:ext cx="3001431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kern="0" dirty="0">
                <a:latin typeface="+mn-lt"/>
                <a:ea typeface="+mn-ea"/>
              </a:rPr>
              <a:t>20×50% =</a:t>
            </a:r>
          </a:p>
        </p:txBody>
      </p:sp>
      <p:sp>
        <p:nvSpPr>
          <p:cNvPr id="4" name="矩形 1">
            <a:extLst>
              <a:ext uri="{FF2B5EF4-FFF2-40B4-BE49-F238E27FC236}">
                <a16:creationId xmlns:a16="http://schemas.microsoft.com/office/drawing/2014/main" id="{ECE6A8DF-7322-1DF4-509C-DCB3B160E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4388" y="1489774"/>
            <a:ext cx="3001431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kern="0" dirty="0">
                <a:latin typeface="+mn-lt"/>
                <a:ea typeface="+mn-ea"/>
              </a:rPr>
              <a:t>1.6×50% =</a:t>
            </a:r>
          </a:p>
        </p:txBody>
      </p:sp>
      <p:sp>
        <p:nvSpPr>
          <p:cNvPr id="5" name="矩形 1">
            <a:extLst>
              <a:ext uri="{FF2B5EF4-FFF2-40B4-BE49-F238E27FC236}">
                <a16:creationId xmlns:a16="http://schemas.microsoft.com/office/drawing/2014/main" id="{25612174-1D80-6E12-F098-F09F10679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4663" y="1489774"/>
            <a:ext cx="3001431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kern="0" dirty="0">
                <a:latin typeface="+mn-lt"/>
                <a:ea typeface="+mn-ea"/>
              </a:rPr>
              <a:t>100×25% =</a:t>
            </a:r>
          </a:p>
        </p:txBody>
      </p:sp>
      <p:sp>
        <p:nvSpPr>
          <p:cNvPr id="6" name="矩形 1">
            <a:extLst>
              <a:ext uri="{FF2B5EF4-FFF2-40B4-BE49-F238E27FC236}">
                <a16:creationId xmlns:a16="http://schemas.microsoft.com/office/drawing/2014/main" id="{3088943E-C277-AE8E-0315-4200803E7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142" y="2712084"/>
            <a:ext cx="3001431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kern="0" dirty="0">
                <a:latin typeface="+mn-lt"/>
                <a:ea typeface="+mn-ea"/>
              </a:rPr>
              <a:t>30%×40% =</a:t>
            </a:r>
          </a:p>
        </p:txBody>
      </p:sp>
      <p:sp>
        <p:nvSpPr>
          <p:cNvPr id="7" name="矩形 1">
            <a:extLst>
              <a:ext uri="{FF2B5EF4-FFF2-40B4-BE49-F238E27FC236}">
                <a16:creationId xmlns:a16="http://schemas.microsoft.com/office/drawing/2014/main" id="{9D397C18-BA63-8C45-8BD1-43A77498A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4388" y="2712084"/>
            <a:ext cx="3001431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kern="0" dirty="0">
                <a:latin typeface="+mn-lt"/>
                <a:ea typeface="+mn-ea"/>
              </a:rPr>
              <a:t>1 + 55% =</a:t>
            </a:r>
          </a:p>
        </p:txBody>
      </p:sp>
      <p:sp>
        <p:nvSpPr>
          <p:cNvPr id="8" name="矩形 1">
            <a:extLst>
              <a:ext uri="{FF2B5EF4-FFF2-40B4-BE49-F238E27FC236}">
                <a16:creationId xmlns:a16="http://schemas.microsoft.com/office/drawing/2014/main" id="{C599561A-A431-CFDC-008A-AC4BF9E4D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4663" y="2712084"/>
            <a:ext cx="3001431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kern="0" dirty="0">
                <a:latin typeface="+mn-lt"/>
                <a:ea typeface="+mn-ea"/>
              </a:rPr>
              <a:t>50%×25% =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987CF9D-86BA-D767-1314-CE8984B5048F}"/>
              </a:ext>
            </a:extLst>
          </p:cNvPr>
          <p:cNvSpPr txBox="1"/>
          <p:nvPr/>
        </p:nvSpPr>
        <p:spPr>
          <a:xfrm>
            <a:off x="2848550" y="1549980"/>
            <a:ext cx="1246765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10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428C687-01AA-7C70-5C21-59D16DED0DA6}"/>
              </a:ext>
            </a:extLst>
          </p:cNvPr>
          <p:cNvSpPr txBox="1"/>
          <p:nvPr/>
        </p:nvSpPr>
        <p:spPr>
          <a:xfrm>
            <a:off x="6671765" y="1549980"/>
            <a:ext cx="1246765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0.8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16B7B99-F3F3-C6C9-3E1D-8A1B96D2DD04}"/>
              </a:ext>
            </a:extLst>
          </p:cNvPr>
          <p:cNvSpPr txBox="1"/>
          <p:nvPr/>
        </p:nvSpPr>
        <p:spPr>
          <a:xfrm>
            <a:off x="10320032" y="1568641"/>
            <a:ext cx="1246765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25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585AC84-E390-9F19-D79F-E8E7F24E7093}"/>
              </a:ext>
            </a:extLst>
          </p:cNvPr>
          <p:cNvSpPr txBox="1"/>
          <p:nvPr/>
        </p:nvSpPr>
        <p:spPr>
          <a:xfrm>
            <a:off x="3172789" y="2809612"/>
            <a:ext cx="1246765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12%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CD0C99A-7888-1B2F-A03A-BF06663F39CE}"/>
              </a:ext>
            </a:extLst>
          </p:cNvPr>
          <p:cNvSpPr txBox="1"/>
          <p:nvPr/>
        </p:nvSpPr>
        <p:spPr>
          <a:xfrm>
            <a:off x="6363855" y="2809612"/>
            <a:ext cx="1554675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155%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BAA31E8-AA7C-5E64-BD41-3DCB8C1F9D8B}"/>
              </a:ext>
            </a:extLst>
          </p:cNvPr>
          <p:cNvSpPr txBox="1"/>
          <p:nvPr/>
        </p:nvSpPr>
        <p:spPr>
          <a:xfrm>
            <a:off x="10571960" y="2772288"/>
            <a:ext cx="1554675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12.5%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A00BDDB-97E0-F895-8FD6-669AC3DF01C3}"/>
              </a:ext>
            </a:extLst>
          </p:cNvPr>
          <p:cNvSpPr txBox="1"/>
          <p:nvPr/>
        </p:nvSpPr>
        <p:spPr>
          <a:xfrm>
            <a:off x="1802140" y="3975637"/>
            <a:ext cx="8587720" cy="14852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lnSpc>
                <a:spcPct val="120000"/>
              </a:lnSpc>
              <a:defRPr sz="3200" b="1">
                <a:latin typeface="+mn-lt"/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</a:rPr>
              <a:t>之前我们解决了几类百分数问题，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今天继续学习用百分数解决问题。</a:t>
            </a: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4" grpId="0"/>
      <p:bldP spid="16" grpId="0"/>
      <p:bldP spid="17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02EEFD02-02C1-E8CF-05B5-E8C608EF27CC}"/>
              </a:ext>
            </a:extLst>
          </p:cNvPr>
          <p:cNvSpPr txBox="1"/>
          <p:nvPr/>
        </p:nvSpPr>
        <p:spPr>
          <a:xfrm>
            <a:off x="1756068" y="1110812"/>
            <a:ext cx="9972507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一套图书打八折促销，促销结束后又涨价 </a:t>
            </a:r>
            <a:r>
              <a:rPr lang="en-US" altLang="zh-CN" dirty="0"/>
              <a:t>20%</a:t>
            </a:r>
            <a:r>
              <a:rPr lang="zh-CN" altLang="en-US" dirty="0"/>
              <a:t>。这套</a:t>
            </a:r>
          </a:p>
          <a:p>
            <a:r>
              <a:rPr lang="zh-CN" altLang="en-US" dirty="0"/>
              <a:t>图书现在的价格与原来相比，贵了还是便宜了？变化</a:t>
            </a:r>
          </a:p>
          <a:p>
            <a:r>
              <a:rPr lang="zh-CN" altLang="en-US" dirty="0"/>
              <a:t>幅度是多少？</a:t>
            </a:r>
            <a:endParaRPr lang="zh-CN" altLang="en-US" dirty="0">
              <a:solidFill>
                <a:srgbClr val="FF00FF"/>
              </a:solidFill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AEBE14D9-01CC-EC66-FBAE-9F598FADF019}"/>
              </a:ext>
            </a:extLst>
          </p:cNvPr>
          <p:cNvSpPr/>
          <p:nvPr/>
        </p:nvSpPr>
        <p:spPr>
          <a:xfrm>
            <a:off x="818744" y="1204125"/>
            <a:ext cx="900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5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D3CEC81-90DB-3B01-FBCC-CC369B128B3D}"/>
              </a:ext>
            </a:extLst>
          </p:cNvPr>
          <p:cNvGrpSpPr/>
          <p:nvPr/>
        </p:nvGrpSpPr>
        <p:grpSpPr>
          <a:xfrm>
            <a:off x="443156" y="2880314"/>
            <a:ext cx="9018085" cy="1146418"/>
            <a:chOff x="-2907392" y="4909010"/>
            <a:chExt cx="9018085" cy="114641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626C6F9-DE95-9208-9731-A7755E5C8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907392" y="4909010"/>
              <a:ext cx="1128645" cy="1146418"/>
            </a:xfrm>
            <a:prstGeom prst="rect">
              <a:avLst/>
            </a:prstGeom>
          </p:spPr>
        </p:pic>
        <p:sp>
          <p:nvSpPr>
            <p:cNvPr id="7" name="对话气泡: 圆角矩形 6">
              <a:extLst>
                <a:ext uri="{FF2B5EF4-FFF2-40B4-BE49-F238E27FC236}">
                  <a16:creationId xmlns:a16="http://schemas.microsoft.com/office/drawing/2014/main" id="{35035C1F-D9F5-3D07-B1EF-9670FBF10871}"/>
                </a:ext>
              </a:extLst>
            </p:cNvPr>
            <p:cNvSpPr/>
            <p:nvPr/>
          </p:nvSpPr>
          <p:spPr>
            <a:xfrm>
              <a:off x="-1419111" y="5190025"/>
              <a:ext cx="7529804" cy="720000"/>
            </a:xfrm>
            <a:prstGeom prst="wedgeRoundRectCallout">
              <a:avLst>
                <a:gd name="adj1" fmla="val -54512"/>
                <a:gd name="adj2" fmla="val -21149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你了解到哪些数学信息？要求的问题是什么？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B8CE70A3-C3A9-BD45-DDD8-2F8EA1B19AF1}"/>
              </a:ext>
            </a:extLst>
          </p:cNvPr>
          <p:cNvSpPr txBox="1"/>
          <p:nvPr/>
        </p:nvSpPr>
        <p:spPr>
          <a:xfrm>
            <a:off x="3794268" y="1115710"/>
            <a:ext cx="137686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八折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F4C1E98-5BC0-2529-960C-7C227AC74DB3}"/>
              </a:ext>
            </a:extLst>
          </p:cNvPr>
          <p:cNvSpPr txBox="1"/>
          <p:nvPr/>
        </p:nvSpPr>
        <p:spPr>
          <a:xfrm>
            <a:off x="5798491" y="700034"/>
            <a:ext cx="27826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rgbClr val="FF00FF"/>
                </a:solidFill>
                <a:latin typeface="+mn-lt"/>
              </a:rPr>
              <a:t>原价的 </a:t>
            </a:r>
            <a:r>
              <a:rPr lang="en-US" altLang="zh-CN" dirty="0">
                <a:solidFill>
                  <a:srgbClr val="FF00FF"/>
                </a:solidFill>
                <a:latin typeface="+mn-lt"/>
              </a:rPr>
              <a:t>80%</a:t>
            </a:r>
            <a:endParaRPr lang="zh-CN" altLang="en-US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FFA568E4-99A4-7EE1-FFC8-C7951945B245}"/>
              </a:ext>
            </a:extLst>
          </p:cNvPr>
          <p:cNvSpPr/>
          <p:nvPr/>
        </p:nvSpPr>
        <p:spPr>
          <a:xfrm>
            <a:off x="4683967" y="948304"/>
            <a:ext cx="1520890" cy="292667"/>
          </a:xfrm>
          <a:custGeom>
            <a:avLst/>
            <a:gdLst>
              <a:gd name="csX0" fmla="*/ 0 w 1511560"/>
              <a:gd name="csY0" fmla="*/ 251926 h 251926"/>
              <a:gd name="csX1" fmla="*/ 1073021 w 1511560"/>
              <a:gd name="csY1" fmla="*/ 167951 h 251926"/>
              <a:gd name="csX2" fmla="*/ 1511560 w 1511560"/>
              <a:gd name="csY2" fmla="*/ 0 h 251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511560" h="251926">
                <a:moveTo>
                  <a:pt x="0" y="251926"/>
                </a:moveTo>
                <a:cubicBezTo>
                  <a:pt x="410547" y="230932"/>
                  <a:pt x="821094" y="209939"/>
                  <a:pt x="1073021" y="167951"/>
                </a:cubicBezTo>
                <a:cubicBezTo>
                  <a:pt x="1324948" y="125963"/>
                  <a:pt x="1418254" y="62981"/>
                  <a:pt x="1511560" y="0"/>
                </a:cubicBezTo>
              </a:path>
            </a:pathLst>
          </a:custGeom>
          <a:noFill/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26F5B5D-B393-0E3D-9575-D3D7101DC0C2}"/>
              </a:ext>
            </a:extLst>
          </p:cNvPr>
          <p:cNvSpPr txBox="1"/>
          <p:nvPr/>
        </p:nvSpPr>
        <p:spPr>
          <a:xfrm>
            <a:off x="8282290" y="1114793"/>
            <a:ext cx="2405385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涨价 </a:t>
            </a:r>
            <a:r>
              <a:rPr lang="en-US" altLang="zh-CN" dirty="0">
                <a:solidFill>
                  <a:srgbClr val="FF00FF"/>
                </a:solidFill>
              </a:rPr>
              <a:t>20%</a:t>
            </a:r>
            <a:endParaRPr lang="zh-CN" altLang="en-US" dirty="0">
              <a:solidFill>
                <a:srgbClr val="FF00FF"/>
              </a:solidFill>
            </a:endParaRP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A015BDC7-74C9-31B7-FC9E-A2FA162A700F}"/>
              </a:ext>
            </a:extLst>
          </p:cNvPr>
          <p:cNvSpPr/>
          <p:nvPr/>
        </p:nvSpPr>
        <p:spPr>
          <a:xfrm>
            <a:off x="1399591" y="4243882"/>
            <a:ext cx="1390261" cy="72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原价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E1BC8D23-C095-E475-0316-53FE05CC6937}"/>
              </a:ext>
            </a:extLst>
          </p:cNvPr>
          <p:cNvSpPr/>
          <p:nvPr/>
        </p:nvSpPr>
        <p:spPr>
          <a:xfrm>
            <a:off x="5281124" y="4066602"/>
            <a:ext cx="1931436" cy="110255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打折后</a:t>
            </a:r>
            <a:endParaRPr lang="en-US" altLang="zh-CN" sz="32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价格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1FE6623-9351-616F-D8C9-6DF28DD3F265}"/>
              </a:ext>
            </a:extLst>
          </p:cNvPr>
          <p:cNvGrpSpPr/>
          <p:nvPr/>
        </p:nvGrpSpPr>
        <p:grpSpPr>
          <a:xfrm>
            <a:off x="2798091" y="4058105"/>
            <a:ext cx="2421899" cy="1083056"/>
            <a:chOff x="2639471" y="4347360"/>
            <a:chExt cx="2421899" cy="1083056"/>
          </a:xfrm>
        </p:grpSpPr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885A4D23-2AF3-E223-F399-BE3D439CB0B4}"/>
                </a:ext>
              </a:extLst>
            </p:cNvPr>
            <p:cNvCxnSpPr>
              <a:cxnSpLocks/>
            </p:cNvCxnSpPr>
            <p:nvPr/>
          </p:nvCxnSpPr>
          <p:spPr>
            <a:xfrm>
              <a:off x="2691395" y="4898573"/>
              <a:ext cx="2369975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C1DAB94F-5F69-B313-E3BD-7B37672EAECD}"/>
                </a:ext>
              </a:extLst>
            </p:cNvPr>
            <p:cNvSpPr txBox="1"/>
            <p:nvPr/>
          </p:nvSpPr>
          <p:spPr>
            <a:xfrm>
              <a:off x="2639471" y="4347360"/>
              <a:ext cx="23699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打八折促销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D37CC87B-CAA6-3F1F-98C7-F7829CEC6016}"/>
                </a:ext>
              </a:extLst>
            </p:cNvPr>
            <p:cNvSpPr txBox="1"/>
            <p:nvPr/>
          </p:nvSpPr>
          <p:spPr>
            <a:xfrm>
              <a:off x="2639471" y="4907196"/>
              <a:ext cx="23699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原价的 </a:t>
              </a:r>
              <a:r>
                <a:rPr lang="en-US" altLang="zh-CN" dirty="0">
                  <a:solidFill>
                    <a:srgbClr val="FF00FF"/>
                  </a:solidFill>
                  <a:latin typeface="+mn-lt"/>
                </a:rPr>
                <a:t>80%</a:t>
              </a:r>
              <a:endParaRPr lang="zh-CN" altLang="en-US" dirty="0">
                <a:solidFill>
                  <a:srgbClr val="FF00FF"/>
                </a:solidFill>
                <a:latin typeface="+mn-lt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91246676-D043-7F48-C9CE-5E6875A4B214}"/>
              </a:ext>
            </a:extLst>
          </p:cNvPr>
          <p:cNvGrpSpPr/>
          <p:nvPr/>
        </p:nvGrpSpPr>
        <p:grpSpPr>
          <a:xfrm>
            <a:off x="7211471" y="4058105"/>
            <a:ext cx="2421899" cy="551213"/>
            <a:chOff x="7052851" y="4347360"/>
            <a:chExt cx="2421899" cy="551213"/>
          </a:xfrm>
        </p:grpSpPr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735C71F7-3CC2-E20B-58F7-D3DC5335EDA1}"/>
                </a:ext>
              </a:extLst>
            </p:cNvPr>
            <p:cNvCxnSpPr>
              <a:cxnSpLocks/>
            </p:cNvCxnSpPr>
            <p:nvPr/>
          </p:nvCxnSpPr>
          <p:spPr>
            <a:xfrm>
              <a:off x="7104775" y="4898573"/>
              <a:ext cx="2369975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2F7FA2EC-C4E7-9FFB-92BB-42FD0FF80F71}"/>
                </a:ext>
              </a:extLst>
            </p:cNvPr>
            <p:cNvSpPr txBox="1"/>
            <p:nvPr/>
          </p:nvSpPr>
          <p:spPr>
            <a:xfrm>
              <a:off x="7052851" y="4347360"/>
              <a:ext cx="23699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涨价 </a:t>
              </a:r>
              <a:r>
                <a:rPr lang="en-US" altLang="zh-CN" dirty="0">
                  <a:solidFill>
                    <a:srgbClr val="FF00FF"/>
                  </a:solidFill>
                  <a:latin typeface="+mn-lt"/>
                </a:rPr>
                <a:t>20%</a:t>
              </a:r>
              <a:endParaRPr lang="zh-CN" altLang="en-US" dirty="0">
                <a:solidFill>
                  <a:srgbClr val="FF00FF"/>
                </a:solidFill>
                <a:latin typeface="+mn-lt"/>
              </a:endParaRPr>
            </a:p>
          </p:txBody>
        </p:sp>
      </p:grp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DF07F3E7-E4D3-DD89-2D4B-8AD0B6E751EF}"/>
              </a:ext>
            </a:extLst>
          </p:cNvPr>
          <p:cNvSpPr/>
          <p:nvPr/>
        </p:nvSpPr>
        <p:spPr>
          <a:xfrm>
            <a:off x="9670694" y="4262546"/>
            <a:ext cx="1389600" cy="72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现价</a:t>
            </a:r>
          </a:p>
        </p:txBody>
      </p:sp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28E95973-34CD-C42E-A2FD-72785D086D3B}"/>
              </a:ext>
            </a:extLst>
          </p:cNvPr>
          <p:cNvSpPr/>
          <p:nvPr/>
        </p:nvSpPr>
        <p:spPr>
          <a:xfrm>
            <a:off x="1952013" y="5029201"/>
            <a:ext cx="8460000" cy="360000"/>
          </a:xfrm>
          <a:custGeom>
            <a:avLst/>
            <a:gdLst>
              <a:gd name="csX0" fmla="*/ 8929396 w 8929396"/>
              <a:gd name="csY0" fmla="*/ 0 h 438543"/>
              <a:gd name="csX1" fmla="*/ 4404049 w 8929396"/>
              <a:gd name="csY1" fmla="*/ 438538 h 438543"/>
              <a:gd name="csX2" fmla="*/ 0 w 8929396"/>
              <a:gd name="csY2" fmla="*/ 9330 h 4385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929396" h="438543">
                <a:moveTo>
                  <a:pt x="8929396" y="0"/>
                </a:moveTo>
                <a:cubicBezTo>
                  <a:pt x="7410839" y="218491"/>
                  <a:pt x="5892282" y="436983"/>
                  <a:pt x="4404049" y="438538"/>
                </a:cubicBezTo>
                <a:cubicBezTo>
                  <a:pt x="2915816" y="440093"/>
                  <a:pt x="584718" y="122852"/>
                  <a:pt x="0" y="9330"/>
                </a:cubicBez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761DE8C2-966D-7D39-2399-00FDFC00D677}"/>
              </a:ext>
            </a:extLst>
          </p:cNvPr>
          <p:cNvSpPr txBox="1"/>
          <p:nvPr/>
        </p:nvSpPr>
        <p:spPr>
          <a:xfrm>
            <a:off x="4922567" y="5420926"/>
            <a:ext cx="25438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rgbClr val="0000FF"/>
                </a:solidFill>
                <a:latin typeface="+mn-lt"/>
              </a:rPr>
              <a:t>求变化幅度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614A4D1-AC64-D891-313C-B9F34E541003}"/>
              </a:ext>
            </a:extLst>
          </p:cNvPr>
          <p:cNvSpPr txBox="1"/>
          <p:nvPr/>
        </p:nvSpPr>
        <p:spPr>
          <a:xfrm>
            <a:off x="2312821" y="5915814"/>
            <a:ext cx="7718749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不知道这套图书促销前的价格，怎样算？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  <p:bldP spid="27" grpId="0" animBg="1"/>
      <p:bldP spid="28" grpId="0"/>
      <p:bldP spid="29" grpId="0" animBg="1"/>
      <p:bldP spid="30" grpId="0" animBg="1"/>
      <p:bldP spid="37" grpId="0" animBg="1"/>
      <p:bldP spid="44" grpId="0" animBg="1"/>
      <p:bldP spid="45" grpId="0"/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4CB7FA8-AEDE-AA97-5929-F16531EEC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04" y="287560"/>
            <a:ext cx="1397677" cy="1393638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104137A2-E51C-C91D-DBA9-12A5F042C23C}"/>
              </a:ext>
            </a:extLst>
          </p:cNvPr>
          <p:cNvSpPr/>
          <p:nvPr/>
        </p:nvSpPr>
        <p:spPr>
          <a:xfrm>
            <a:off x="2171924" y="517491"/>
            <a:ext cx="2901820" cy="1140084"/>
          </a:xfrm>
          <a:prstGeom prst="wedgeRoundRectCallout">
            <a:avLst>
              <a:gd name="adj1" fmla="val -60188"/>
              <a:gd name="adj2" fmla="val -19512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假设促销前的</a:t>
            </a:r>
          </a:p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价格是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100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元。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1C7BD53-C556-F562-F7B9-9A15BC86F39D}"/>
              </a:ext>
            </a:extLst>
          </p:cNvPr>
          <p:cNvCxnSpPr>
            <a:cxnSpLocks/>
          </p:cNvCxnSpPr>
          <p:nvPr/>
        </p:nvCxnSpPr>
        <p:spPr>
          <a:xfrm>
            <a:off x="6658951" y="330877"/>
            <a:ext cx="0" cy="3830575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F7EE999A-116C-320C-0DF3-CAF168E60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495" y="928266"/>
            <a:ext cx="1376413" cy="1392543"/>
          </a:xfrm>
          <a:prstGeom prst="rect">
            <a:avLst/>
          </a:prstGeom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99F49C99-5D93-9884-8182-25EEBEE5F7E2}"/>
              </a:ext>
            </a:extLst>
          </p:cNvPr>
          <p:cNvSpPr/>
          <p:nvPr/>
        </p:nvSpPr>
        <p:spPr>
          <a:xfrm>
            <a:off x="6865228" y="872052"/>
            <a:ext cx="3361125" cy="1637880"/>
          </a:xfrm>
          <a:prstGeom prst="wedgeRoundRectCallout">
            <a:avLst>
              <a:gd name="adj1" fmla="val 61124"/>
              <a:gd name="adj2" fmla="val -18942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也可以直接假设</a:t>
            </a:r>
          </a:p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这套图书促销前</a:t>
            </a:r>
          </a:p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的价格是“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”。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C85CC32-A3B8-4FFF-9F33-84232501AB71}"/>
              </a:ext>
            </a:extLst>
          </p:cNvPr>
          <p:cNvSpPr txBox="1"/>
          <p:nvPr/>
        </p:nvSpPr>
        <p:spPr>
          <a:xfrm>
            <a:off x="291763" y="1831858"/>
            <a:ext cx="6048371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打折后：</a:t>
            </a:r>
            <a:r>
              <a:rPr lang="en-US" altLang="zh-CN" dirty="0"/>
              <a:t>100×80% = 80</a:t>
            </a:r>
            <a:r>
              <a:rPr lang="zh-CN" altLang="en-US" dirty="0"/>
              <a:t>（元）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FE61C2E-3CF8-80B0-B500-DD6EFFEC45AC}"/>
              </a:ext>
            </a:extLst>
          </p:cNvPr>
          <p:cNvSpPr txBox="1"/>
          <p:nvPr/>
        </p:nvSpPr>
        <p:spPr>
          <a:xfrm>
            <a:off x="291763" y="2654611"/>
            <a:ext cx="6048371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涨价后：</a:t>
            </a:r>
            <a:r>
              <a:rPr lang="en-US" altLang="zh-CN" dirty="0"/>
              <a:t>80×(1 + 20%) = 96</a:t>
            </a:r>
            <a:r>
              <a:rPr lang="zh-CN" altLang="en-US" dirty="0"/>
              <a:t>（元）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B2CE29D-A849-2A64-4494-45B75C4E84C9}"/>
              </a:ext>
            </a:extLst>
          </p:cNvPr>
          <p:cNvSpPr txBox="1"/>
          <p:nvPr/>
        </p:nvSpPr>
        <p:spPr>
          <a:xfrm>
            <a:off x="291763" y="3477363"/>
            <a:ext cx="6332969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变化幅度：</a:t>
            </a:r>
            <a:r>
              <a:rPr lang="en-US" altLang="zh-CN" dirty="0"/>
              <a:t>(100 </a:t>
            </a:r>
            <a:r>
              <a:rPr lang="zh-CN" altLang="en-US" dirty="0"/>
              <a:t>－</a:t>
            </a:r>
            <a:r>
              <a:rPr lang="en-US" altLang="zh-CN" dirty="0"/>
              <a:t> 96) ÷100 = 4%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4722746-5373-9126-4A77-1F95E11325EE}"/>
              </a:ext>
            </a:extLst>
          </p:cNvPr>
          <p:cNvSpPr txBox="1"/>
          <p:nvPr/>
        </p:nvSpPr>
        <p:spPr>
          <a:xfrm>
            <a:off x="6820684" y="2723143"/>
            <a:ext cx="5364126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1×80%×(1 + 20%) = 0.96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1D70D83-F5BB-B0F7-248D-9A6DC64E7FE3}"/>
              </a:ext>
            </a:extLst>
          </p:cNvPr>
          <p:cNvSpPr txBox="1"/>
          <p:nvPr/>
        </p:nvSpPr>
        <p:spPr>
          <a:xfrm>
            <a:off x="6820684" y="3457689"/>
            <a:ext cx="5095703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(1 </a:t>
            </a:r>
            <a:r>
              <a:rPr lang="zh-CN" altLang="en-US" dirty="0"/>
              <a:t>－</a:t>
            </a:r>
            <a:r>
              <a:rPr lang="en-US" altLang="zh-CN" dirty="0"/>
              <a:t> 0.96) ÷1= 4%</a:t>
            </a:r>
            <a:endParaRPr lang="zh-CN" altLang="en-US" dirty="0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4C516F52-A824-FE86-3BA4-DB618B57ADEB}"/>
              </a:ext>
            </a:extLst>
          </p:cNvPr>
          <p:cNvGrpSpPr/>
          <p:nvPr/>
        </p:nvGrpSpPr>
        <p:grpSpPr>
          <a:xfrm>
            <a:off x="1338347" y="4180114"/>
            <a:ext cx="10269789" cy="1380863"/>
            <a:chOff x="1254370" y="2025020"/>
            <a:chExt cx="10269789" cy="1380863"/>
          </a:xfrm>
        </p:grpSpPr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553E50E7-1567-394B-2828-DEE669217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47746" y="2025020"/>
              <a:ext cx="1376413" cy="1371037"/>
            </a:xfrm>
            <a:prstGeom prst="rect">
              <a:avLst/>
            </a:prstGeom>
          </p:spPr>
        </p:pic>
        <p:sp>
          <p:nvSpPr>
            <p:cNvPr id="31" name="对话气泡: 圆角矩形 30">
              <a:extLst>
                <a:ext uri="{FF2B5EF4-FFF2-40B4-BE49-F238E27FC236}">
                  <a16:creationId xmlns:a16="http://schemas.microsoft.com/office/drawing/2014/main" id="{C76D5398-9B04-D525-E994-8BDC33A95F3B}"/>
                </a:ext>
              </a:extLst>
            </p:cNvPr>
            <p:cNvSpPr/>
            <p:nvPr/>
          </p:nvSpPr>
          <p:spPr>
            <a:xfrm>
              <a:off x="1254370" y="2175680"/>
              <a:ext cx="8542769" cy="1230203"/>
            </a:xfrm>
            <a:prstGeom prst="wedgeRoundRectCallout">
              <a:avLst>
                <a:gd name="adj1" fmla="val 54076"/>
                <a:gd name="adj2" fmla="val -22389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如果图书促销前的价格的价格是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500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 元或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 1000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 元，</a:t>
              </a:r>
              <a:endParaRPr lang="en-US" altLang="zh-CN" sz="2800" b="1" dirty="0">
                <a:solidFill>
                  <a:schemeClr val="tx1"/>
                </a:solidFill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最后的结果会变吗？</a:t>
              </a: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460165CD-7DF4-F60A-CC09-CDE1C0ACA699}"/>
              </a:ext>
            </a:extLst>
          </p:cNvPr>
          <p:cNvSpPr txBox="1"/>
          <p:nvPr/>
        </p:nvSpPr>
        <p:spPr>
          <a:xfrm>
            <a:off x="1541701" y="5725924"/>
            <a:ext cx="8880592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为什么假设成不同的价格，得到的结果都一样？</a:t>
            </a:r>
          </a:p>
        </p:txBody>
      </p:sp>
    </p:spTree>
    <p:extLst>
      <p:ext uri="{BB962C8B-B14F-4D97-AF65-F5344CB8AC3E}">
        <p14:creationId xmlns:p14="http://schemas.microsoft.com/office/powerpoint/2010/main" val="25586725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28" grpId="0"/>
      <p:bldP spid="29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E7103EE-06B8-001A-FF8D-CD1E3DEA8919}"/>
              </a:ext>
            </a:extLst>
          </p:cNvPr>
          <p:cNvSpPr txBox="1"/>
          <p:nvPr/>
        </p:nvSpPr>
        <p:spPr>
          <a:xfrm>
            <a:off x="641482" y="585109"/>
            <a:ext cx="6097554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若原来的价格是 </a:t>
            </a:r>
            <a:r>
              <a:rPr lang="en-US" altLang="zh-CN" i="1" dirty="0"/>
              <a:t>a</a:t>
            </a:r>
            <a:r>
              <a:rPr lang="en-US" altLang="zh-CN" dirty="0"/>
              <a:t> </a:t>
            </a:r>
            <a:r>
              <a:rPr lang="zh-CN" altLang="en-US" dirty="0"/>
              <a:t>元。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72AF6A2-2026-CC24-A366-7630F8E419C9}"/>
              </a:ext>
            </a:extLst>
          </p:cNvPr>
          <p:cNvSpPr txBox="1"/>
          <p:nvPr/>
        </p:nvSpPr>
        <p:spPr>
          <a:xfrm>
            <a:off x="641482" y="1365770"/>
            <a:ext cx="6097554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打折后：</a:t>
            </a:r>
            <a:r>
              <a:rPr lang="en-US" altLang="zh-CN" i="1" dirty="0"/>
              <a:t>a</a:t>
            </a:r>
            <a:r>
              <a:rPr lang="en-US" altLang="zh-CN" dirty="0"/>
              <a:t> ×80% = 0.8</a:t>
            </a:r>
            <a:r>
              <a:rPr lang="en-US" altLang="zh-CN" i="1" dirty="0"/>
              <a:t>a</a:t>
            </a:r>
            <a:r>
              <a:rPr lang="zh-CN" altLang="en-US" dirty="0"/>
              <a:t>（元）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CE1AA18-0436-E1BA-7629-82C76A348C26}"/>
              </a:ext>
            </a:extLst>
          </p:cNvPr>
          <p:cNvSpPr txBox="1"/>
          <p:nvPr/>
        </p:nvSpPr>
        <p:spPr>
          <a:xfrm>
            <a:off x="641482" y="2146431"/>
            <a:ext cx="8063981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涨价后：</a:t>
            </a:r>
            <a:r>
              <a:rPr lang="en-US" altLang="zh-CN" dirty="0"/>
              <a:t>0.8</a:t>
            </a:r>
            <a:r>
              <a:rPr lang="en-US" altLang="zh-CN" i="1" dirty="0"/>
              <a:t>a</a:t>
            </a:r>
            <a:r>
              <a:rPr lang="en-US" altLang="zh-CN" dirty="0"/>
              <a:t> ×(1 + 20%) = 0.96</a:t>
            </a:r>
            <a:r>
              <a:rPr lang="en-US" altLang="zh-CN" i="1" dirty="0"/>
              <a:t>a</a:t>
            </a:r>
            <a:r>
              <a:rPr lang="zh-CN" altLang="en-US" dirty="0"/>
              <a:t>（元）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7718262-499C-8A6D-5491-E5FEA4A5050C}"/>
              </a:ext>
            </a:extLst>
          </p:cNvPr>
          <p:cNvSpPr txBox="1"/>
          <p:nvPr/>
        </p:nvSpPr>
        <p:spPr>
          <a:xfrm>
            <a:off x="641482" y="2927093"/>
            <a:ext cx="9780814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变化幅度：</a:t>
            </a:r>
            <a:r>
              <a:rPr lang="en-US" altLang="zh-CN" dirty="0"/>
              <a:t>(</a:t>
            </a:r>
            <a:r>
              <a:rPr lang="en-US" altLang="zh-CN" i="1" dirty="0"/>
              <a:t>a</a:t>
            </a:r>
            <a:r>
              <a:rPr lang="zh-CN" altLang="en-US" dirty="0"/>
              <a:t>－</a:t>
            </a:r>
            <a:r>
              <a:rPr lang="en-US" altLang="zh-CN" dirty="0"/>
              <a:t>0.96</a:t>
            </a:r>
            <a:r>
              <a:rPr lang="en-US" altLang="zh-CN" i="1" dirty="0"/>
              <a:t>a</a:t>
            </a:r>
            <a:r>
              <a:rPr lang="en-US" altLang="zh-CN" dirty="0"/>
              <a:t>)÷</a:t>
            </a:r>
            <a:r>
              <a:rPr lang="en-US" altLang="zh-CN" i="1" dirty="0"/>
              <a:t>a</a:t>
            </a:r>
            <a:r>
              <a:rPr lang="en-US" altLang="zh-CN" dirty="0"/>
              <a:t> = (1</a:t>
            </a:r>
            <a:r>
              <a:rPr lang="zh-CN" altLang="en-US" dirty="0"/>
              <a:t>－</a:t>
            </a:r>
            <a:r>
              <a:rPr lang="en-US" altLang="zh-CN" dirty="0"/>
              <a:t>0.96)</a:t>
            </a:r>
            <a:r>
              <a:rPr lang="en-US" altLang="zh-CN" i="1" dirty="0"/>
              <a:t>a</a:t>
            </a:r>
            <a:r>
              <a:rPr lang="en-US" altLang="zh-CN" dirty="0"/>
              <a:t> ÷</a:t>
            </a:r>
            <a:r>
              <a:rPr lang="en-US" altLang="zh-CN" i="1" dirty="0"/>
              <a:t>a</a:t>
            </a:r>
            <a:r>
              <a:rPr lang="en-US" altLang="zh-CN" dirty="0"/>
              <a:t> = 4%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764AE58-1F27-8E5F-F00E-69181C64D1EC}"/>
              </a:ext>
            </a:extLst>
          </p:cNvPr>
          <p:cNvSpPr txBox="1"/>
          <p:nvPr/>
        </p:nvSpPr>
        <p:spPr>
          <a:xfrm>
            <a:off x="632150" y="5483678"/>
            <a:ext cx="11376345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答：这套图书现在的价格与原来相比便宜了，变化幅度是 </a:t>
            </a:r>
            <a:r>
              <a:rPr lang="en-US" altLang="zh-CN" dirty="0"/>
              <a:t>4%</a:t>
            </a:r>
            <a:r>
              <a:rPr lang="zh-CN" altLang="en-US" dirty="0"/>
              <a:t>。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93671B97-3BA9-5E00-3FE5-47ACDB251811}"/>
              </a:ext>
            </a:extLst>
          </p:cNvPr>
          <p:cNvGrpSpPr/>
          <p:nvPr/>
        </p:nvGrpSpPr>
        <p:grpSpPr>
          <a:xfrm>
            <a:off x="1898184" y="3673542"/>
            <a:ext cx="9318065" cy="1380863"/>
            <a:chOff x="2224756" y="2025020"/>
            <a:chExt cx="9318065" cy="1380863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F5B3ED8A-AF54-DAA0-2450-C47C3EAAC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66408" y="2025020"/>
              <a:ext cx="1376413" cy="1371037"/>
            </a:xfrm>
            <a:prstGeom prst="rect">
              <a:avLst/>
            </a:prstGeom>
          </p:spPr>
        </p:pic>
        <p:sp>
          <p:nvSpPr>
            <p:cNvPr id="19" name="对话气泡: 圆角矩形 18">
              <a:extLst>
                <a:ext uri="{FF2B5EF4-FFF2-40B4-BE49-F238E27FC236}">
                  <a16:creationId xmlns:a16="http://schemas.microsoft.com/office/drawing/2014/main" id="{B88FC612-C7E9-AB17-9383-5990C54CFB21}"/>
                </a:ext>
              </a:extLst>
            </p:cNvPr>
            <p:cNvSpPr/>
            <p:nvPr/>
          </p:nvSpPr>
          <p:spPr>
            <a:xfrm>
              <a:off x="2224756" y="2175680"/>
              <a:ext cx="7600380" cy="1230203"/>
            </a:xfrm>
            <a:prstGeom prst="wedgeRoundRectCallout">
              <a:avLst>
                <a:gd name="adj1" fmla="val 54567"/>
                <a:gd name="adj2" fmla="val -21631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通过计算，发现计算结果和 </a:t>
              </a:r>
              <a:r>
                <a:rPr lang="en-US" altLang="zh-CN" sz="2800" b="1" i="1" dirty="0">
                  <a:solidFill>
                    <a:schemeClr val="tx1"/>
                  </a:solidFill>
                  <a:ea typeface="+mj-ea"/>
                </a:rPr>
                <a:t>a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 没有直接关系，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不管 </a:t>
              </a:r>
              <a:r>
                <a:rPr lang="en-US" altLang="zh-CN" sz="2800" b="1" i="1" dirty="0">
                  <a:solidFill>
                    <a:schemeClr val="tx1"/>
                  </a:solidFill>
                  <a:ea typeface="+mj-ea"/>
                </a:rPr>
                <a:t>a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 是多少，得到的结果都是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4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％ 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82755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箭头: 五边形 31">
            <a:extLst>
              <a:ext uri="{FF2B5EF4-FFF2-40B4-BE49-F238E27FC236}">
                <a16:creationId xmlns:a16="http://schemas.microsoft.com/office/drawing/2014/main" id="{8A96B567-AB18-4971-0811-4CB083A9E79C}"/>
              </a:ext>
            </a:extLst>
          </p:cNvPr>
          <p:cNvSpPr/>
          <p:nvPr/>
        </p:nvSpPr>
        <p:spPr>
          <a:xfrm>
            <a:off x="711237" y="485188"/>
            <a:ext cx="2177143" cy="735073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5D87BE4-D6B2-8F32-612A-265323E0D14F}"/>
              </a:ext>
            </a:extLst>
          </p:cNvPr>
          <p:cNvSpPr txBox="1"/>
          <p:nvPr/>
        </p:nvSpPr>
        <p:spPr>
          <a:xfrm>
            <a:off x="976995" y="1292248"/>
            <a:ext cx="10154427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latin typeface="+mn-ea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latin typeface="+mn-lt"/>
              </a:rPr>
              <a:t>已知一个量两次增减变化幅度，求最后的变化幅度”的问题时，可以用假设法，把单位“</a:t>
            </a:r>
            <a:r>
              <a:rPr lang="en-US" altLang="zh-CN" dirty="0">
                <a:latin typeface="+mn-lt"/>
              </a:rPr>
              <a:t>1</a:t>
            </a:r>
            <a:r>
              <a:rPr lang="zh-CN" altLang="en-US" dirty="0">
                <a:latin typeface="+mn-lt"/>
              </a:rPr>
              <a:t>”假设成一个具体</a:t>
            </a:r>
            <a:endParaRPr lang="en-US" altLang="zh-CN" dirty="0">
              <a:latin typeface="+mn-lt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latin typeface="+mn-lt"/>
              </a:rPr>
              <a:t>的数或“</a:t>
            </a:r>
            <a:r>
              <a:rPr lang="en-US" altLang="zh-CN" dirty="0">
                <a:latin typeface="+mn-lt"/>
              </a:rPr>
              <a:t>1</a:t>
            </a:r>
            <a:r>
              <a:rPr lang="zh-CN" altLang="en-US" dirty="0">
                <a:latin typeface="+mn-lt"/>
              </a:rPr>
              <a:t>”来解答。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6746505-BE07-D4E5-9579-C92F1E9114EC}"/>
              </a:ext>
            </a:extLst>
          </p:cNvPr>
          <p:cNvSpPr txBox="1"/>
          <p:nvPr/>
        </p:nvSpPr>
        <p:spPr>
          <a:xfrm>
            <a:off x="986326" y="3382877"/>
            <a:ext cx="9496453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最后的变化幅度：</a:t>
            </a:r>
            <a:endParaRPr lang="en-US" altLang="zh-CN" dirty="0"/>
          </a:p>
          <a:p>
            <a:r>
              <a:rPr lang="en-US" altLang="zh-CN" dirty="0"/>
              <a:t>1 </a:t>
            </a:r>
            <a:r>
              <a:rPr lang="zh-CN" altLang="en-US" dirty="0"/>
              <a:t>与 </a:t>
            </a:r>
            <a:r>
              <a:rPr lang="en-US" altLang="zh-CN" dirty="0"/>
              <a:t>1×(1</a:t>
            </a:r>
            <a:r>
              <a:rPr lang="zh-CN" altLang="en-US" dirty="0"/>
              <a:t>－减少幅度</a:t>
            </a:r>
            <a:r>
              <a:rPr lang="en-US" altLang="zh-CN" dirty="0"/>
              <a:t>)×(1 + </a:t>
            </a:r>
            <a:r>
              <a:rPr lang="zh-CN" altLang="en-US" dirty="0"/>
              <a:t>增加幅度</a:t>
            </a:r>
            <a:r>
              <a:rPr lang="en-US" altLang="zh-CN" dirty="0"/>
              <a:t>) </a:t>
            </a:r>
            <a:r>
              <a:rPr lang="zh-CN" altLang="en-US" dirty="0"/>
              <a:t>的差除以 </a:t>
            </a:r>
            <a:r>
              <a:rPr lang="en-US" altLang="zh-CN" dirty="0"/>
              <a:t>1 </a:t>
            </a:r>
            <a:r>
              <a:rPr lang="zh-CN" altLang="en-US" dirty="0"/>
              <a:t>所得的百分数。</a:t>
            </a:r>
          </a:p>
        </p:txBody>
      </p:sp>
    </p:spTree>
    <p:extLst>
      <p:ext uri="{BB962C8B-B14F-4D97-AF65-F5344CB8AC3E}">
        <p14:creationId xmlns:p14="http://schemas.microsoft.com/office/powerpoint/2010/main" val="567193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477615" y="1263118"/>
            <a:ext cx="11334939" cy="20597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一种产品刚上市时非常畅销，商家决定加价 </a:t>
            </a:r>
            <a:r>
              <a:rPr lang="en-US" altLang="zh-CN" dirty="0"/>
              <a:t>20% </a:t>
            </a:r>
            <a:r>
              <a:rPr lang="zh-CN" altLang="en-US" dirty="0"/>
              <a:t>出售，</a:t>
            </a:r>
            <a:endParaRPr lang="en-US" altLang="zh-CN" dirty="0"/>
          </a:p>
          <a:p>
            <a:r>
              <a:rPr lang="zh-CN" altLang="en-US" dirty="0"/>
              <a:t>畅销期过后又降价 </a:t>
            </a:r>
            <a:r>
              <a:rPr lang="en-US" altLang="zh-CN" dirty="0"/>
              <a:t>20%</a:t>
            </a:r>
            <a:r>
              <a:rPr lang="zh-CN" altLang="en-US" dirty="0"/>
              <a:t>。现在这种产品的价格与原来相比，贵了还是便宜了？变化幅度是多少？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59404" y="889845"/>
            <a:ext cx="398764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293019DE-9D7A-9851-2749-D57124776556}"/>
              </a:ext>
            </a:extLst>
          </p:cNvPr>
          <p:cNvSpPr/>
          <p:nvPr/>
        </p:nvSpPr>
        <p:spPr>
          <a:xfrm>
            <a:off x="699796" y="3764602"/>
            <a:ext cx="1959427" cy="10181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原价为</a:t>
            </a:r>
            <a:endParaRPr lang="en-US" altLang="zh-CN" sz="28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单位“</a:t>
            </a:r>
            <a:r>
              <a:rPr lang="en-US" altLang="zh-CN" sz="2800" b="1" dirty="0">
                <a:solidFill>
                  <a:schemeClr val="tx1"/>
                </a:solidFill>
                <a:latin typeface="+mj-ea"/>
                <a:ea typeface="+mj-ea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”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0B68D2CA-B558-2039-067A-A04A145AA7BF}"/>
              </a:ext>
            </a:extLst>
          </p:cNvPr>
          <p:cNvSpPr/>
          <p:nvPr/>
        </p:nvSpPr>
        <p:spPr>
          <a:xfrm>
            <a:off x="4892665" y="3760785"/>
            <a:ext cx="2207931" cy="10181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+mj-ea"/>
                <a:ea typeface="+mj-ea"/>
              </a:rPr>
              <a:t>1×(1+20%)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3F4AB48D-98BA-6374-91C9-76ABCE0C045F}"/>
              </a:ext>
            </a:extLst>
          </p:cNvPr>
          <p:cNvGrpSpPr/>
          <p:nvPr/>
        </p:nvGrpSpPr>
        <p:grpSpPr>
          <a:xfrm>
            <a:off x="2687216" y="3676102"/>
            <a:ext cx="2118051" cy="551213"/>
            <a:chOff x="2687216" y="3592125"/>
            <a:chExt cx="2118051" cy="55121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3EAD2CC-CE0A-D711-76D8-A4319A62547E}"/>
                </a:ext>
              </a:extLst>
            </p:cNvPr>
            <p:cNvSpPr txBox="1"/>
            <p:nvPr/>
          </p:nvSpPr>
          <p:spPr>
            <a:xfrm>
              <a:off x="2811938" y="3592125"/>
              <a:ext cx="17276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加价 </a:t>
              </a:r>
              <a:r>
                <a:rPr lang="en-US" altLang="zh-CN" dirty="0">
                  <a:solidFill>
                    <a:srgbClr val="FF00FF"/>
                  </a:solidFill>
                  <a:latin typeface="+mn-lt"/>
                </a:rPr>
                <a:t>20%</a:t>
              </a:r>
              <a:endParaRPr lang="zh-CN" altLang="en-US" dirty="0">
                <a:solidFill>
                  <a:srgbClr val="FF00FF"/>
                </a:solidFill>
                <a:latin typeface="+mn-lt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33136192-585B-28F5-0804-30E84738BC30}"/>
                </a:ext>
              </a:extLst>
            </p:cNvPr>
            <p:cNvCxnSpPr>
              <a:cxnSpLocks/>
            </p:cNvCxnSpPr>
            <p:nvPr/>
          </p:nvCxnSpPr>
          <p:spPr>
            <a:xfrm>
              <a:off x="2687216" y="4143338"/>
              <a:ext cx="2118051" cy="0"/>
            </a:xfrm>
            <a:prstGeom prst="line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E289E124-FF35-4371-E65C-EFC7A6EC7BE1}"/>
              </a:ext>
            </a:extLst>
          </p:cNvPr>
          <p:cNvSpPr txBox="1"/>
          <p:nvPr/>
        </p:nvSpPr>
        <p:spPr>
          <a:xfrm>
            <a:off x="7290632" y="3676102"/>
            <a:ext cx="17276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rgbClr val="FF00FF"/>
                </a:solidFill>
                <a:latin typeface="+mn-lt"/>
              </a:rPr>
              <a:t>降价 </a:t>
            </a:r>
            <a:r>
              <a:rPr lang="en-US" altLang="zh-CN" dirty="0">
                <a:solidFill>
                  <a:srgbClr val="FF00FF"/>
                </a:solidFill>
                <a:latin typeface="+mn-lt"/>
              </a:rPr>
              <a:t>20%</a:t>
            </a:r>
            <a:endParaRPr lang="zh-CN" altLang="en-US" dirty="0">
              <a:solidFill>
                <a:srgbClr val="FF00FF"/>
              </a:solidFill>
              <a:latin typeface="+mn-lt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0D16A0E1-D34C-36CB-0843-7BF34B495CDF}"/>
              </a:ext>
            </a:extLst>
          </p:cNvPr>
          <p:cNvCxnSpPr>
            <a:cxnSpLocks/>
          </p:cNvCxnSpPr>
          <p:nvPr/>
        </p:nvCxnSpPr>
        <p:spPr>
          <a:xfrm>
            <a:off x="7165910" y="4227315"/>
            <a:ext cx="2118051" cy="0"/>
          </a:xfrm>
          <a:prstGeom prst="line">
            <a:avLst/>
          </a:prstGeom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B7EF7627-86A6-9344-D9D4-BD7067D4EBB0}"/>
              </a:ext>
            </a:extLst>
          </p:cNvPr>
          <p:cNvSpPr/>
          <p:nvPr/>
        </p:nvSpPr>
        <p:spPr>
          <a:xfrm>
            <a:off x="9414588" y="3764602"/>
            <a:ext cx="1959427" cy="10181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现价</a:t>
            </a: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1070C459-AC38-BF91-7645-5041661F7E1D}"/>
              </a:ext>
            </a:extLst>
          </p:cNvPr>
          <p:cNvSpPr/>
          <p:nvPr/>
        </p:nvSpPr>
        <p:spPr>
          <a:xfrm>
            <a:off x="1567543" y="4786606"/>
            <a:ext cx="8929396" cy="438543"/>
          </a:xfrm>
          <a:custGeom>
            <a:avLst/>
            <a:gdLst>
              <a:gd name="csX0" fmla="*/ 8929396 w 8929396"/>
              <a:gd name="csY0" fmla="*/ 0 h 438543"/>
              <a:gd name="csX1" fmla="*/ 4404049 w 8929396"/>
              <a:gd name="csY1" fmla="*/ 438538 h 438543"/>
              <a:gd name="csX2" fmla="*/ 0 w 8929396"/>
              <a:gd name="csY2" fmla="*/ 9330 h 4385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929396" h="438543">
                <a:moveTo>
                  <a:pt x="8929396" y="0"/>
                </a:moveTo>
                <a:cubicBezTo>
                  <a:pt x="7410839" y="218491"/>
                  <a:pt x="5892282" y="436983"/>
                  <a:pt x="4404049" y="438538"/>
                </a:cubicBezTo>
                <a:cubicBezTo>
                  <a:pt x="2915816" y="440093"/>
                  <a:pt x="584718" y="122852"/>
                  <a:pt x="0" y="9330"/>
                </a:cubicBez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0580BB8-0591-D6C5-BC57-65F0F3834D53}"/>
              </a:ext>
            </a:extLst>
          </p:cNvPr>
          <p:cNvSpPr txBox="1"/>
          <p:nvPr/>
        </p:nvSpPr>
        <p:spPr>
          <a:xfrm>
            <a:off x="4892665" y="5355614"/>
            <a:ext cx="25438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rgbClr val="0000FF"/>
                </a:solidFill>
                <a:latin typeface="+mn-lt"/>
              </a:rPr>
              <a:t>求变化幅度</a:t>
            </a:r>
          </a:p>
        </p:txBody>
      </p: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2" grpId="0"/>
      <p:bldP spid="24" grpId="0" animBg="1"/>
      <p:bldP spid="25" grpId="0" animBg="1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241E447-AE62-F2F2-83DF-4A2E6D3246CB}"/>
              </a:ext>
            </a:extLst>
          </p:cNvPr>
          <p:cNvSpPr txBox="1"/>
          <p:nvPr/>
        </p:nvSpPr>
        <p:spPr>
          <a:xfrm>
            <a:off x="477615" y="1263118"/>
            <a:ext cx="11334939" cy="20597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一种产品刚上市时非常畅销，商家决定加价 </a:t>
            </a:r>
            <a:r>
              <a:rPr lang="en-US" altLang="zh-CN" dirty="0"/>
              <a:t>20% </a:t>
            </a:r>
            <a:r>
              <a:rPr lang="zh-CN" altLang="en-US" dirty="0"/>
              <a:t>出售，</a:t>
            </a:r>
            <a:endParaRPr lang="en-US" altLang="zh-CN" dirty="0"/>
          </a:p>
          <a:p>
            <a:r>
              <a:rPr lang="zh-CN" altLang="en-US" dirty="0"/>
              <a:t>畅销期过后又降价 </a:t>
            </a:r>
            <a:r>
              <a:rPr lang="en-US" altLang="zh-CN" dirty="0"/>
              <a:t>20%</a:t>
            </a:r>
            <a:r>
              <a:rPr lang="zh-CN" altLang="en-US" dirty="0"/>
              <a:t>。现在这种产品的价格与原来相比，贵了还是便宜了？变化幅度是多少？</a:t>
            </a:r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3FF8386-8661-8B62-264D-997A39795355}"/>
              </a:ext>
            </a:extLst>
          </p:cNvPr>
          <p:cNvSpPr txBox="1"/>
          <p:nvPr/>
        </p:nvSpPr>
        <p:spPr>
          <a:xfrm>
            <a:off x="3859404" y="889845"/>
            <a:ext cx="398764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AFE5CA1-E4F6-3ACB-4D75-F8B184222474}"/>
              </a:ext>
            </a:extLst>
          </p:cNvPr>
          <p:cNvSpPr txBox="1"/>
          <p:nvPr/>
        </p:nvSpPr>
        <p:spPr>
          <a:xfrm>
            <a:off x="485192" y="3345021"/>
            <a:ext cx="6958883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zh-CN" altLang="en-US" sz="3200" dirty="0">
                <a:ea typeface="+mj-ea"/>
              </a:rPr>
              <a:t>假设原来的价格是“</a:t>
            </a:r>
            <a:r>
              <a:rPr lang="en-US" altLang="zh-CN" sz="3200" dirty="0">
                <a:ea typeface="+mj-ea"/>
              </a:rPr>
              <a:t>1</a:t>
            </a:r>
            <a:r>
              <a:rPr lang="zh-CN" altLang="en-US" sz="3200" dirty="0">
                <a:ea typeface="+mj-ea"/>
              </a:rPr>
              <a:t>”。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4C39AF3-386E-2A16-D75D-C963852B1B7D}"/>
              </a:ext>
            </a:extLst>
          </p:cNvPr>
          <p:cNvSpPr txBox="1"/>
          <p:nvPr/>
        </p:nvSpPr>
        <p:spPr>
          <a:xfrm>
            <a:off x="485192" y="4000750"/>
            <a:ext cx="7173487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加价后</a:t>
            </a:r>
            <a:r>
              <a:rPr lang="en-US" altLang="zh-CN" dirty="0"/>
              <a:t>: 1</a:t>
            </a:r>
            <a:r>
              <a:rPr lang="zh-CN" altLang="en-US" dirty="0"/>
              <a:t> </a:t>
            </a:r>
            <a:r>
              <a:rPr lang="en-US" altLang="zh-CN" dirty="0"/>
              <a:t>×(1</a:t>
            </a:r>
            <a:r>
              <a:rPr lang="zh-CN" altLang="en-US" dirty="0"/>
              <a:t> </a:t>
            </a:r>
            <a:r>
              <a:rPr lang="en-US" altLang="zh-CN" dirty="0"/>
              <a:t>+ 20</a:t>
            </a:r>
            <a:r>
              <a:rPr lang="zh-CN" altLang="en-US" dirty="0"/>
              <a:t>％ </a:t>
            </a:r>
            <a:r>
              <a:rPr lang="en-US" altLang="zh-CN" dirty="0"/>
              <a:t>) </a:t>
            </a:r>
            <a:r>
              <a:rPr lang="zh-CN" altLang="en-US" dirty="0"/>
              <a:t>＝ </a:t>
            </a:r>
            <a:r>
              <a:rPr lang="en-US" altLang="zh-CN" dirty="0"/>
              <a:t>1.2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2E8165E-BB04-E0C0-B381-1036E5491869}"/>
              </a:ext>
            </a:extLst>
          </p:cNvPr>
          <p:cNvSpPr txBox="1"/>
          <p:nvPr/>
        </p:nvSpPr>
        <p:spPr>
          <a:xfrm>
            <a:off x="485192" y="4651478"/>
            <a:ext cx="7751986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降价后</a:t>
            </a:r>
            <a:r>
              <a:rPr lang="en-US" altLang="zh-CN" dirty="0"/>
              <a:t>: 1.2×(1</a:t>
            </a:r>
            <a:r>
              <a:rPr lang="zh-CN" altLang="en-US" dirty="0"/>
              <a:t>－</a:t>
            </a:r>
            <a:r>
              <a:rPr lang="en-US" altLang="zh-CN" dirty="0"/>
              <a:t>20</a:t>
            </a:r>
            <a:r>
              <a:rPr lang="zh-CN" altLang="en-US" dirty="0"/>
              <a:t>％ </a:t>
            </a:r>
            <a:r>
              <a:rPr lang="en-US" altLang="zh-CN" dirty="0"/>
              <a:t>)</a:t>
            </a:r>
            <a:r>
              <a:rPr lang="zh-CN" altLang="en-US" dirty="0"/>
              <a:t>＝ </a:t>
            </a:r>
            <a:r>
              <a:rPr lang="en-US" altLang="zh-CN" dirty="0"/>
              <a:t>0.96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0A91712-91FE-D401-E810-F5D2CBF227A7}"/>
              </a:ext>
            </a:extLst>
          </p:cNvPr>
          <p:cNvSpPr txBox="1"/>
          <p:nvPr/>
        </p:nvSpPr>
        <p:spPr>
          <a:xfrm>
            <a:off x="485192" y="5302206"/>
            <a:ext cx="7193902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变化幅度</a:t>
            </a:r>
            <a:r>
              <a:rPr lang="en-US" altLang="zh-CN" dirty="0"/>
              <a:t>: (1</a:t>
            </a:r>
            <a:r>
              <a:rPr lang="zh-CN" altLang="en-US" dirty="0"/>
              <a:t>－</a:t>
            </a:r>
            <a:r>
              <a:rPr lang="en-US" altLang="zh-CN" dirty="0"/>
              <a:t>0.96) ÷1</a:t>
            </a:r>
            <a:r>
              <a:rPr lang="zh-CN" altLang="en-US" dirty="0"/>
              <a:t> ＝ </a:t>
            </a:r>
            <a:r>
              <a:rPr lang="en-US" altLang="zh-CN" dirty="0"/>
              <a:t>4</a:t>
            </a:r>
            <a:r>
              <a:rPr lang="zh-CN" altLang="en-US" dirty="0"/>
              <a:t>％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5403BA7-CF7C-ADA5-B47B-E1601488F502}"/>
              </a:ext>
            </a:extLst>
          </p:cNvPr>
          <p:cNvSpPr txBox="1"/>
          <p:nvPr/>
        </p:nvSpPr>
        <p:spPr>
          <a:xfrm>
            <a:off x="485192" y="5952935"/>
            <a:ext cx="10954139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现在这种产品的价格与原来相比便宜了，变化幅度是 </a:t>
            </a:r>
            <a:r>
              <a:rPr lang="en-US" altLang="zh-CN" dirty="0"/>
              <a:t>4</a:t>
            </a:r>
            <a:r>
              <a:rPr lang="zh-CN" altLang="en-US" dirty="0"/>
              <a:t>％ 。</a:t>
            </a:r>
          </a:p>
        </p:txBody>
      </p:sp>
    </p:spTree>
    <p:extLst>
      <p:ext uri="{BB962C8B-B14F-4D97-AF65-F5344CB8AC3E}">
        <p14:creationId xmlns:p14="http://schemas.microsoft.com/office/powerpoint/2010/main" val="33096951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" grpId="0"/>
      <p:bldP spid="9" grpId="0"/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052017" y="1159367"/>
            <a:ext cx="906236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通过这节课的学习，你有哪些收获？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A8D14D-9355-BC4E-30A6-CF17BA022B0F}"/>
              </a:ext>
            </a:extLst>
          </p:cNvPr>
          <p:cNvSpPr txBox="1"/>
          <p:nvPr/>
        </p:nvSpPr>
        <p:spPr>
          <a:xfrm>
            <a:off x="1042686" y="1916057"/>
            <a:ext cx="10769869" cy="6074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latin typeface="+mn-ea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000" dirty="0">
                <a:latin typeface="+mj-ea"/>
                <a:ea typeface="+mj-ea"/>
              </a:rPr>
              <a:t>已知一个量两次增减变化幅度，求最后的变化幅度”的问题：</a:t>
            </a: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486A7B90-0AA7-580A-2432-17E66FD9DF9F}"/>
              </a:ext>
            </a:extLst>
          </p:cNvPr>
          <p:cNvSpPr/>
          <p:nvPr/>
        </p:nvSpPr>
        <p:spPr>
          <a:xfrm>
            <a:off x="1194322" y="2907610"/>
            <a:ext cx="1440000" cy="900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原价</a:t>
            </a:r>
            <a:endParaRPr lang="en-US" altLang="zh-CN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6BC0C9AF-34D3-D2A1-0CDF-FD0EAA68F1FF}"/>
              </a:ext>
            </a:extLst>
          </p:cNvPr>
          <p:cNvSpPr/>
          <p:nvPr/>
        </p:nvSpPr>
        <p:spPr>
          <a:xfrm>
            <a:off x="4967310" y="2837047"/>
            <a:ext cx="2207931" cy="10258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涨价或降价后的价格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481ADFDE-C8E1-65B0-7519-04B395F607DB}"/>
              </a:ext>
            </a:extLst>
          </p:cNvPr>
          <p:cNvGrpSpPr/>
          <p:nvPr/>
        </p:nvGrpSpPr>
        <p:grpSpPr>
          <a:xfrm>
            <a:off x="2761861" y="2817682"/>
            <a:ext cx="2118051" cy="1129710"/>
            <a:chOff x="2687216" y="3592125"/>
            <a:chExt cx="2118051" cy="1129710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F0D67C52-1005-BA7E-1A88-D0D78E2A82C6}"/>
                </a:ext>
              </a:extLst>
            </p:cNvPr>
            <p:cNvSpPr txBox="1"/>
            <p:nvPr/>
          </p:nvSpPr>
          <p:spPr>
            <a:xfrm>
              <a:off x="2811938" y="3592125"/>
              <a:ext cx="17276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涨价 </a:t>
              </a:r>
              <a:r>
                <a:rPr lang="en-US" altLang="zh-CN" i="1" dirty="0">
                  <a:solidFill>
                    <a:srgbClr val="FF00FF"/>
                  </a:solidFill>
                  <a:latin typeface="+mn-lt"/>
                </a:rPr>
                <a:t>a</a:t>
              </a:r>
              <a:r>
                <a:rPr lang="en-US" altLang="zh-CN" dirty="0">
                  <a:solidFill>
                    <a:srgbClr val="FF00FF"/>
                  </a:solidFill>
                  <a:latin typeface="+mn-lt"/>
                </a:rPr>
                <a:t>%</a:t>
              </a:r>
              <a:endParaRPr lang="zh-CN" altLang="en-US" dirty="0">
                <a:solidFill>
                  <a:srgbClr val="FF00FF"/>
                </a:solidFill>
                <a:latin typeface="+mn-lt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070DE477-40DE-F9BB-AE42-13D57D12084D}"/>
                </a:ext>
              </a:extLst>
            </p:cNvPr>
            <p:cNvCxnSpPr>
              <a:cxnSpLocks/>
            </p:cNvCxnSpPr>
            <p:nvPr/>
          </p:nvCxnSpPr>
          <p:spPr>
            <a:xfrm>
              <a:off x="2687216" y="4143338"/>
              <a:ext cx="2118051" cy="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B2A50F66-9E02-BF3B-AEFC-89D8A5EC2C4F}"/>
                </a:ext>
              </a:extLst>
            </p:cNvPr>
            <p:cNvSpPr txBox="1"/>
            <p:nvPr/>
          </p:nvSpPr>
          <p:spPr>
            <a:xfrm>
              <a:off x="2811938" y="4198615"/>
              <a:ext cx="17276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00FF"/>
                  </a:solidFill>
                  <a:latin typeface="+mn-lt"/>
                </a:rPr>
                <a:t>降价 </a:t>
              </a:r>
              <a:r>
                <a:rPr lang="en-US" altLang="zh-CN" i="1" dirty="0">
                  <a:solidFill>
                    <a:srgbClr val="0000FF"/>
                  </a:solidFill>
                  <a:latin typeface="+mn-lt"/>
                </a:rPr>
                <a:t>a</a:t>
              </a:r>
              <a:r>
                <a:rPr lang="en-US" altLang="zh-CN" dirty="0">
                  <a:solidFill>
                    <a:srgbClr val="0000FF"/>
                  </a:solidFill>
                  <a:latin typeface="+mn-lt"/>
                </a:rPr>
                <a:t>%</a:t>
              </a:r>
              <a:endParaRPr lang="zh-CN" altLang="en-US" dirty="0">
                <a:solidFill>
                  <a:srgbClr val="0000FF"/>
                </a:solidFill>
                <a:latin typeface="+mn-lt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EB77085A-CA11-FFA0-D192-CE73B16D57CB}"/>
              </a:ext>
            </a:extLst>
          </p:cNvPr>
          <p:cNvGrpSpPr/>
          <p:nvPr/>
        </p:nvGrpSpPr>
        <p:grpSpPr>
          <a:xfrm>
            <a:off x="7240551" y="2817682"/>
            <a:ext cx="2118051" cy="1120379"/>
            <a:chOff x="7240551" y="2855006"/>
            <a:chExt cx="2118051" cy="1120379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48EF705-4E0C-9496-812A-7A54DC97FB05}"/>
                </a:ext>
              </a:extLst>
            </p:cNvPr>
            <p:cNvSpPr txBox="1"/>
            <p:nvPr/>
          </p:nvSpPr>
          <p:spPr>
            <a:xfrm>
              <a:off x="7365277" y="2855006"/>
              <a:ext cx="17276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降价 </a:t>
              </a:r>
              <a:r>
                <a:rPr lang="en-US" altLang="zh-CN" i="1" dirty="0">
                  <a:solidFill>
                    <a:srgbClr val="FF00FF"/>
                  </a:solidFill>
                  <a:latin typeface="+mn-lt"/>
                </a:rPr>
                <a:t>b</a:t>
              </a:r>
              <a:r>
                <a:rPr lang="en-US" altLang="zh-CN" dirty="0">
                  <a:solidFill>
                    <a:srgbClr val="FF00FF"/>
                  </a:solidFill>
                  <a:latin typeface="+mn-lt"/>
                </a:rPr>
                <a:t>%</a:t>
              </a:r>
              <a:endParaRPr lang="zh-CN" altLang="en-US" dirty="0">
                <a:solidFill>
                  <a:srgbClr val="FF00FF"/>
                </a:solidFill>
                <a:latin typeface="+mn-lt"/>
              </a:endParaRP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83E4158C-1188-4A79-86CF-BCA4083B7EF1}"/>
                </a:ext>
              </a:extLst>
            </p:cNvPr>
            <p:cNvCxnSpPr>
              <a:cxnSpLocks/>
            </p:cNvCxnSpPr>
            <p:nvPr/>
          </p:nvCxnSpPr>
          <p:spPr>
            <a:xfrm>
              <a:off x="7240551" y="3406219"/>
              <a:ext cx="2118051" cy="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EE9D9D6E-25AA-F151-16A9-9B1D3FAE1A0D}"/>
                </a:ext>
              </a:extLst>
            </p:cNvPr>
            <p:cNvSpPr txBox="1"/>
            <p:nvPr/>
          </p:nvSpPr>
          <p:spPr>
            <a:xfrm>
              <a:off x="7365277" y="3452165"/>
              <a:ext cx="17276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00FF"/>
                  </a:solidFill>
                  <a:latin typeface="+mn-lt"/>
                </a:rPr>
                <a:t>涨价 </a:t>
              </a:r>
              <a:r>
                <a:rPr lang="en-US" altLang="zh-CN" i="1" dirty="0">
                  <a:solidFill>
                    <a:srgbClr val="0000FF"/>
                  </a:solidFill>
                  <a:latin typeface="+mn-lt"/>
                </a:rPr>
                <a:t>b</a:t>
              </a:r>
              <a:r>
                <a:rPr lang="en-US" altLang="zh-CN" dirty="0">
                  <a:solidFill>
                    <a:srgbClr val="0000FF"/>
                  </a:solidFill>
                  <a:latin typeface="+mn-lt"/>
                </a:rPr>
                <a:t>%</a:t>
              </a:r>
              <a:endParaRPr lang="zh-CN" altLang="en-US" dirty="0">
                <a:solidFill>
                  <a:srgbClr val="0000FF"/>
                </a:solidFill>
                <a:latin typeface="+mn-lt"/>
              </a:endParaRPr>
            </a:p>
          </p:txBody>
        </p:sp>
      </p:grp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6BBC1643-A609-9448-A635-E58FCD02AD55}"/>
              </a:ext>
            </a:extLst>
          </p:cNvPr>
          <p:cNvSpPr/>
          <p:nvPr/>
        </p:nvSpPr>
        <p:spPr>
          <a:xfrm>
            <a:off x="9451910" y="2916941"/>
            <a:ext cx="1440000" cy="900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现价</a:t>
            </a:r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id="{3F6A5533-5FAD-2469-C1FB-27D020FFFD23}"/>
              </a:ext>
            </a:extLst>
          </p:cNvPr>
          <p:cNvSpPr/>
          <p:nvPr/>
        </p:nvSpPr>
        <p:spPr>
          <a:xfrm>
            <a:off x="1688843" y="3937515"/>
            <a:ext cx="8604000" cy="438543"/>
          </a:xfrm>
          <a:custGeom>
            <a:avLst/>
            <a:gdLst>
              <a:gd name="csX0" fmla="*/ 8929396 w 8929396"/>
              <a:gd name="csY0" fmla="*/ 0 h 438543"/>
              <a:gd name="csX1" fmla="*/ 4404049 w 8929396"/>
              <a:gd name="csY1" fmla="*/ 438538 h 438543"/>
              <a:gd name="csX2" fmla="*/ 0 w 8929396"/>
              <a:gd name="csY2" fmla="*/ 9330 h 4385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929396" h="438543">
                <a:moveTo>
                  <a:pt x="8929396" y="0"/>
                </a:moveTo>
                <a:cubicBezTo>
                  <a:pt x="7410839" y="218491"/>
                  <a:pt x="5892282" y="436983"/>
                  <a:pt x="4404049" y="438538"/>
                </a:cubicBezTo>
                <a:cubicBezTo>
                  <a:pt x="2915816" y="440093"/>
                  <a:pt x="584718" y="122852"/>
                  <a:pt x="0" y="9330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B89F434-51A5-32BB-4096-88BD1C38E2E2}"/>
              </a:ext>
            </a:extLst>
          </p:cNvPr>
          <p:cNvSpPr txBox="1"/>
          <p:nvPr/>
        </p:nvSpPr>
        <p:spPr>
          <a:xfrm>
            <a:off x="4752705" y="4506523"/>
            <a:ext cx="25438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rgbClr val="00B050"/>
                </a:solidFill>
                <a:latin typeface="+mn-lt"/>
              </a:rPr>
              <a:t>求变化幅度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797D4FD-FCBC-3669-42D9-E05C609E1766}"/>
              </a:ext>
            </a:extLst>
          </p:cNvPr>
          <p:cNvSpPr txBox="1"/>
          <p:nvPr/>
        </p:nvSpPr>
        <p:spPr>
          <a:xfrm>
            <a:off x="2314585" y="5122884"/>
            <a:ext cx="7352515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现价：</a:t>
            </a:r>
            <a:r>
              <a:rPr lang="en-US" altLang="zh-CN" dirty="0"/>
              <a:t>1×(1 ± </a:t>
            </a:r>
            <a:r>
              <a:rPr lang="en-US" altLang="zh-CN" i="1" dirty="0"/>
              <a:t>a</a:t>
            </a:r>
            <a:r>
              <a:rPr lang="en-US" altLang="zh-CN" dirty="0"/>
              <a:t>%)×(1 ± </a:t>
            </a:r>
            <a:r>
              <a:rPr lang="en-US" altLang="zh-CN" i="1" dirty="0"/>
              <a:t>b</a:t>
            </a:r>
            <a:r>
              <a:rPr lang="en-US" altLang="zh-CN" dirty="0"/>
              <a:t>%) 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DAD5767-D89B-E787-7725-3F1B2DBCEBD4}"/>
              </a:ext>
            </a:extLst>
          </p:cNvPr>
          <p:cNvSpPr txBox="1"/>
          <p:nvPr/>
        </p:nvSpPr>
        <p:spPr>
          <a:xfrm>
            <a:off x="2305254" y="5897325"/>
            <a:ext cx="7799801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变化幅度：现价与原价的差除以原价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2" grpId="0" animBg="1"/>
      <p:bldP spid="33" grpId="0" animBg="1"/>
      <p:bldP spid="42" grpId="0" animBg="1"/>
      <p:bldP spid="43" grpId="0" animBg="1"/>
      <p:bldP spid="44" grpId="0"/>
      <p:bldP spid="45" grpId="0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8">
            <a:extLst>
              <a:ext uri="{FF2B5EF4-FFF2-40B4-BE49-F238E27FC236}">
                <a16:creationId xmlns:a16="http://schemas.microsoft.com/office/drawing/2014/main" id="{EB79D319-447B-150D-DB96-7F27B73CA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6" t="33151" r="1805" b="14432"/>
          <a:stretch>
            <a:fillRect/>
          </a:stretch>
        </p:blipFill>
        <p:spPr bwMode="auto">
          <a:xfrm>
            <a:off x="8676534" y="4486349"/>
            <a:ext cx="2781877" cy="194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21333</TotalTime>
  <Words>771</Words>
  <Application>Microsoft Office PowerPoint</Application>
  <PresentationFormat>宽屏</PresentationFormat>
  <Paragraphs>94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6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4113</cp:revision>
  <dcterms:created xsi:type="dcterms:W3CDTF">2016-01-14T07:05:00Z</dcterms:created>
  <dcterms:modified xsi:type="dcterms:W3CDTF">2026-07-03T09:36:23Z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