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682" r:id="rId2"/>
    <p:sldId id="811" r:id="rId3"/>
    <p:sldId id="743" r:id="rId4"/>
    <p:sldId id="814" r:id="rId5"/>
    <p:sldId id="958" r:id="rId6"/>
    <p:sldId id="964" r:id="rId7"/>
    <p:sldId id="965" r:id="rId8"/>
    <p:sldId id="975" r:id="rId9"/>
    <p:sldId id="976" r:id="rId10"/>
    <p:sldId id="973" r:id="rId11"/>
    <p:sldId id="974" r:id="rId12"/>
    <p:sldId id="977" r:id="rId13"/>
    <p:sldId id="934" r:id="rId14"/>
    <p:sldId id="905" r:id="rId15"/>
    <p:sldId id="979" r:id="rId16"/>
    <p:sldId id="978" r:id="rId17"/>
    <p:sldId id="680" r:id="rId18"/>
    <p:sldId id="331" r:id="rId19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81C8CD"/>
    <a:srgbClr val="0000FF"/>
    <a:srgbClr val="FEF8EA"/>
    <a:srgbClr val="FCD7A1"/>
    <a:srgbClr val="FADCE3"/>
    <a:srgbClr val="E6E0EC"/>
    <a:srgbClr val="FFFFFF"/>
    <a:srgbClr val="BCE2DF"/>
    <a:srgbClr val="DFF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624" autoAdjust="0"/>
    <p:restoredTop sz="87827" autoAdjust="0"/>
  </p:normalViewPr>
  <p:slideViewPr>
    <p:cSldViewPr snapToGrid="0" showGuides="1">
      <p:cViewPr varScale="1">
        <p:scale>
          <a:sx n="34" d="100"/>
          <a:sy n="34" d="100"/>
        </p:scale>
        <p:origin x="72" y="64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2429375" y="913651"/>
            <a:ext cx="809837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2344387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9" y="214043"/>
            <a:ext cx="2990932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自主探究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84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2026/7/22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2026/7/22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挑战自我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8786" y="1497562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数学广角：鸽巢问题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E4A95CB-60E4-3637-1007-67E61AA30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310" y="2729204"/>
            <a:ext cx="4014019" cy="325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711061" y="1478652"/>
            <a:ext cx="10924212" cy="4157039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941809" y="1670195"/>
            <a:ext cx="10572168" cy="36287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经历“鸽巢原理”的探究过程，理解“鸽巢原理”，会用 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000" dirty="0"/>
              <a:t> “鸽巢原理”解决简单的实际问题；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经历从直观到抽象的探究过程，提高学生有根据、有条理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地进行思考和推理的能力，渗透模型思想；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在探究过程中，经历将具体数学问题数学化的过程，培养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学生的模型思维。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CE42478-F871-0B71-9F7B-FD62C0D12404}"/>
              </a:ext>
            </a:extLst>
          </p:cNvPr>
          <p:cNvSpPr txBox="1"/>
          <p:nvPr/>
        </p:nvSpPr>
        <p:spPr>
          <a:xfrm>
            <a:off x="900500" y="1121399"/>
            <a:ext cx="10996031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en-US" altLang="zh-CN" dirty="0">
                <a:latin typeface="+mn-lt"/>
              </a:rPr>
              <a:t>5 </a:t>
            </a:r>
            <a:r>
              <a:rPr lang="zh-CN" altLang="en-US" dirty="0">
                <a:latin typeface="+mn-lt"/>
              </a:rPr>
              <a:t>个人 </a:t>
            </a:r>
            <a:r>
              <a:rPr lang="en-US" altLang="zh-CN" dirty="0">
                <a:latin typeface="+mn-lt"/>
              </a:rPr>
              <a:t>4</a:t>
            </a:r>
            <a:r>
              <a:rPr lang="zh-CN" altLang="en-US" dirty="0">
                <a:latin typeface="+mn-lt"/>
              </a:rPr>
              <a:t> 把椅子，总有 </a:t>
            </a:r>
            <a:r>
              <a:rPr lang="en-US" altLang="zh-CN" dirty="0">
                <a:latin typeface="+mn-lt"/>
              </a:rPr>
              <a:t>1 </a:t>
            </a:r>
            <a:r>
              <a:rPr lang="zh-CN" altLang="en-US" dirty="0">
                <a:latin typeface="+mn-lt"/>
              </a:rPr>
              <a:t>把椅子至少坐几人？为什么？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DA78C8E-FFCF-65E9-ADC4-D94157F37BE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1523" t="30868" r="57041" b="4761"/>
          <a:stretch>
            <a:fillRect/>
          </a:stretch>
        </p:blipFill>
        <p:spPr>
          <a:xfrm>
            <a:off x="5175160" y="4984252"/>
            <a:ext cx="914400" cy="1352550"/>
          </a:xfrm>
          <a:custGeom>
            <a:avLst/>
            <a:gdLst>
              <a:gd name="connsiteX0" fmla="*/ 216694 w 914400"/>
              <a:gd name="connsiteY0" fmla="*/ 0 h 1352550"/>
              <a:gd name="connsiteX1" fmla="*/ 754857 w 914400"/>
              <a:gd name="connsiteY1" fmla="*/ 104775 h 1352550"/>
              <a:gd name="connsiteX2" fmla="*/ 869157 w 914400"/>
              <a:gd name="connsiteY2" fmla="*/ 195262 h 1352550"/>
              <a:gd name="connsiteX3" fmla="*/ 876300 w 914400"/>
              <a:gd name="connsiteY3" fmla="*/ 519112 h 1352550"/>
              <a:gd name="connsiteX4" fmla="*/ 847725 w 914400"/>
              <a:gd name="connsiteY4" fmla="*/ 681037 h 1352550"/>
              <a:gd name="connsiteX5" fmla="*/ 840582 w 914400"/>
              <a:gd name="connsiteY5" fmla="*/ 702468 h 1352550"/>
              <a:gd name="connsiteX6" fmla="*/ 914400 w 914400"/>
              <a:gd name="connsiteY6" fmla="*/ 883443 h 1352550"/>
              <a:gd name="connsiteX7" fmla="*/ 876300 w 914400"/>
              <a:gd name="connsiteY7" fmla="*/ 1352550 h 1352550"/>
              <a:gd name="connsiteX8" fmla="*/ 0 w 914400"/>
              <a:gd name="connsiteY8" fmla="*/ 1350168 h 1352550"/>
              <a:gd name="connsiteX9" fmla="*/ 23813 w 914400"/>
              <a:gd name="connsiteY9" fmla="*/ 664368 h 1352550"/>
              <a:gd name="connsiteX10" fmla="*/ 192882 w 914400"/>
              <a:gd name="connsiteY10" fmla="*/ 581025 h 1352550"/>
              <a:gd name="connsiteX11" fmla="*/ 216694 w 914400"/>
              <a:gd name="connsiteY11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" h="1352550">
                <a:moveTo>
                  <a:pt x="216694" y="0"/>
                </a:moveTo>
                <a:lnTo>
                  <a:pt x="754857" y="104775"/>
                </a:lnTo>
                <a:lnTo>
                  <a:pt x="869157" y="195262"/>
                </a:lnTo>
                <a:lnTo>
                  <a:pt x="876300" y="519112"/>
                </a:lnTo>
                <a:lnTo>
                  <a:pt x="847725" y="681037"/>
                </a:lnTo>
                <a:cubicBezTo>
                  <a:pt x="847725" y="690200"/>
                  <a:pt x="848004" y="682675"/>
                  <a:pt x="840582" y="702468"/>
                </a:cubicBezTo>
                <a:lnTo>
                  <a:pt x="914400" y="883443"/>
                </a:lnTo>
                <a:lnTo>
                  <a:pt x="876300" y="1352550"/>
                </a:lnTo>
                <a:lnTo>
                  <a:pt x="0" y="1350168"/>
                </a:lnTo>
                <a:lnTo>
                  <a:pt x="23813" y="664368"/>
                </a:lnTo>
                <a:lnTo>
                  <a:pt x="192882" y="581025"/>
                </a:lnTo>
                <a:lnTo>
                  <a:pt x="216694" y="0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82091AC-AA11-CFBA-566E-A17495A8F6B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1523" t="30868" r="57041" b="4761"/>
          <a:stretch>
            <a:fillRect/>
          </a:stretch>
        </p:blipFill>
        <p:spPr>
          <a:xfrm>
            <a:off x="975819" y="4984252"/>
            <a:ext cx="914400" cy="1352550"/>
          </a:xfrm>
          <a:custGeom>
            <a:avLst/>
            <a:gdLst>
              <a:gd name="connsiteX0" fmla="*/ 216694 w 914400"/>
              <a:gd name="connsiteY0" fmla="*/ 0 h 1352550"/>
              <a:gd name="connsiteX1" fmla="*/ 754857 w 914400"/>
              <a:gd name="connsiteY1" fmla="*/ 104775 h 1352550"/>
              <a:gd name="connsiteX2" fmla="*/ 869157 w 914400"/>
              <a:gd name="connsiteY2" fmla="*/ 195262 h 1352550"/>
              <a:gd name="connsiteX3" fmla="*/ 876300 w 914400"/>
              <a:gd name="connsiteY3" fmla="*/ 519112 h 1352550"/>
              <a:gd name="connsiteX4" fmla="*/ 847725 w 914400"/>
              <a:gd name="connsiteY4" fmla="*/ 681037 h 1352550"/>
              <a:gd name="connsiteX5" fmla="*/ 840582 w 914400"/>
              <a:gd name="connsiteY5" fmla="*/ 702468 h 1352550"/>
              <a:gd name="connsiteX6" fmla="*/ 914400 w 914400"/>
              <a:gd name="connsiteY6" fmla="*/ 883443 h 1352550"/>
              <a:gd name="connsiteX7" fmla="*/ 876300 w 914400"/>
              <a:gd name="connsiteY7" fmla="*/ 1352550 h 1352550"/>
              <a:gd name="connsiteX8" fmla="*/ 0 w 914400"/>
              <a:gd name="connsiteY8" fmla="*/ 1350168 h 1352550"/>
              <a:gd name="connsiteX9" fmla="*/ 23813 w 914400"/>
              <a:gd name="connsiteY9" fmla="*/ 664368 h 1352550"/>
              <a:gd name="connsiteX10" fmla="*/ 192882 w 914400"/>
              <a:gd name="connsiteY10" fmla="*/ 581025 h 1352550"/>
              <a:gd name="connsiteX11" fmla="*/ 216694 w 914400"/>
              <a:gd name="connsiteY11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" h="1352550">
                <a:moveTo>
                  <a:pt x="216694" y="0"/>
                </a:moveTo>
                <a:lnTo>
                  <a:pt x="754857" y="104775"/>
                </a:lnTo>
                <a:lnTo>
                  <a:pt x="869157" y="195262"/>
                </a:lnTo>
                <a:lnTo>
                  <a:pt x="876300" y="519112"/>
                </a:lnTo>
                <a:lnTo>
                  <a:pt x="847725" y="681037"/>
                </a:lnTo>
                <a:cubicBezTo>
                  <a:pt x="847725" y="690200"/>
                  <a:pt x="848004" y="682675"/>
                  <a:pt x="840582" y="702468"/>
                </a:cubicBezTo>
                <a:lnTo>
                  <a:pt x="914400" y="883443"/>
                </a:lnTo>
                <a:lnTo>
                  <a:pt x="876300" y="1352550"/>
                </a:lnTo>
                <a:lnTo>
                  <a:pt x="0" y="1350168"/>
                </a:lnTo>
                <a:lnTo>
                  <a:pt x="23813" y="664368"/>
                </a:lnTo>
                <a:lnTo>
                  <a:pt x="192882" y="581025"/>
                </a:lnTo>
                <a:lnTo>
                  <a:pt x="216694" y="0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C9C4769-7067-CE8C-655C-EC86D2AE410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1523" t="30868" r="57041" b="4761"/>
          <a:stretch>
            <a:fillRect/>
          </a:stretch>
        </p:blipFill>
        <p:spPr>
          <a:xfrm>
            <a:off x="2363159" y="4984252"/>
            <a:ext cx="914400" cy="1352550"/>
          </a:xfrm>
          <a:custGeom>
            <a:avLst/>
            <a:gdLst>
              <a:gd name="connsiteX0" fmla="*/ 216694 w 914400"/>
              <a:gd name="connsiteY0" fmla="*/ 0 h 1352550"/>
              <a:gd name="connsiteX1" fmla="*/ 754857 w 914400"/>
              <a:gd name="connsiteY1" fmla="*/ 104775 h 1352550"/>
              <a:gd name="connsiteX2" fmla="*/ 869157 w 914400"/>
              <a:gd name="connsiteY2" fmla="*/ 195262 h 1352550"/>
              <a:gd name="connsiteX3" fmla="*/ 876300 w 914400"/>
              <a:gd name="connsiteY3" fmla="*/ 519112 h 1352550"/>
              <a:gd name="connsiteX4" fmla="*/ 847725 w 914400"/>
              <a:gd name="connsiteY4" fmla="*/ 681037 h 1352550"/>
              <a:gd name="connsiteX5" fmla="*/ 840582 w 914400"/>
              <a:gd name="connsiteY5" fmla="*/ 702468 h 1352550"/>
              <a:gd name="connsiteX6" fmla="*/ 914400 w 914400"/>
              <a:gd name="connsiteY6" fmla="*/ 883443 h 1352550"/>
              <a:gd name="connsiteX7" fmla="*/ 876300 w 914400"/>
              <a:gd name="connsiteY7" fmla="*/ 1352550 h 1352550"/>
              <a:gd name="connsiteX8" fmla="*/ 0 w 914400"/>
              <a:gd name="connsiteY8" fmla="*/ 1350168 h 1352550"/>
              <a:gd name="connsiteX9" fmla="*/ 23813 w 914400"/>
              <a:gd name="connsiteY9" fmla="*/ 664368 h 1352550"/>
              <a:gd name="connsiteX10" fmla="*/ 192882 w 914400"/>
              <a:gd name="connsiteY10" fmla="*/ 581025 h 1352550"/>
              <a:gd name="connsiteX11" fmla="*/ 216694 w 914400"/>
              <a:gd name="connsiteY11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" h="1352550">
                <a:moveTo>
                  <a:pt x="216694" y="0"/>
                </a:moveTo>
                <a:lnTo>
                  <a:pt x="754857" y="104775"/>
                </a:lnTo>
                <a:lnTo>
                  <a:pt x="869157" y="195262"/>
                </a:lnTo>
                <a:lnTo>
                  <a:pt x="876300" y="519112"/>
                </a:lnTo>
                <a:lnTo>
                  <a:pt x="847725" y="681037"/>
                </a:lnTo>
                <a:cubicBezTo>
                  <a:pt x="847725" y="690200"/>
                  <a:pt x="848004" y="682675"/>
                  <a:pt x="840582" y="702468"/>
                </a:cubicBezTo>
                <a:lnTo>
                  <a:pt x="914400" y="883443"/>
                </a:lnTo>
                <a:lnTo>
                  <a:pt x="876300" y="1352550"/>
                </a:lnTo>
                <a:lnTo>
                  <a:pt x="0" y="1350168"/>
                </a:lnTo>
                <a:lnTo>
                  <a:pt x="23813" y="664368"/>
                </a:lnTo>
                <a:lnTo>
                  <a:pt x="192882" y="581025"/>
                </a:lnTo>
                <a:lnTo>
                  <a:pt x="216694" y="0"/>
                </a:lnTo>
                <a:close/>
              </a:path>
            </a:pathLst>
          </a:cu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DCDD352-1DD6-6ED5-31B9-9E277C466B3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1523" t="30868" r="57041" b="4761"/>
          <a:stretch>
            <a:fillRect/>
          </a:stretch>
        </p:blipFill>
        <p:spPr>
          <a:xfrm>
            <a:off x="3769161" y="4984252"/>
            <a:ext cx="914400" cy="1352550"/>
          </a:xfrm>
          <a:custGeom>
            <a:avLst/>
            <a:gdLst>
              <a:gd name="connsiteX0" fmla="*/ 216694 w 914400"/>
              <a:gd name="connsiteY0" fmla="*/ 0 h 1352550"/>
              <a:gd name="connsiteX1" fmla="*/ 754857 w 914400"/>
              <a:gd name="connsiteY1" fmla="*/ 104775 h 1352550"/>
              <a:gd name="connsiteX2" fmla="*/ 869157 w 914400"/>
              <a:gd name="connsiteY2" fmla="*/ 195262 h 1352550"/>
              <a:gd name="connsiteX3" fmla="*/ 876300 w 914400"/>
              <a:gd name="connsiteY3" fmla="*/ 519112 h 1352550"/>
              <a:gd name="connsiteX4" fmla="*/ 847725 w 914400"/>
              <a:gd name="connsiteY4" fmla="*/ 681037 h 1352550"/>
              <a:gd name="connsiteX5" fmla="*/ 840582 w 914400"/>
              <a:gd name="connsiteY5" fmla="*/ 702468 h 1352550"/>
              <a:gd name="connsiteX6" fmla="*/ 914400 w 914400"/>
              <a:gd name="connsiteY6" fmla="*/ 883443 h 1352550"/>
              <a:gd name="connsiteX7" fmla="*/ 876300 w 914400"/>
              <a:gd name="connsiteY7" fmla="*/ 1352550 h 1352550"/>
              <a:gd name="connsiteX8" fmla="*/ 0 w 914400"/>
              <a:gd name="connsiteY8" fmla="*/ 1350168 h 1352550"/>
              <a:gd name="connsiteX9" fmla="*/ 23813 w 914400"/>
              <a:gd name="connsiteY9" fmla="*/ 664368 h 1352550"/>
              <a:gd name="connsiteX10" fmla="*/ 192882 w 914400"/>
              <a:gd name="connsiteY10" fmla="*/ 581025 h 1352550"/>
              <a:gd name="connsiteX11" fmla="*/ 216694 w 914400"/>
              <a:gd name="connsiteY11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" h="1352550">
                <a:moveTo>
                  <a:pt x="216694" y="0"/>
                </a:moveTo>
                <a:lnTo>
                  <a:pt x="754857" y="104775"/>
                </a:lnTo>
                <a:lnTo>
                  <a:pt x="869157" y="195262"/>
                </a:lnTo>
                <a:lnTo>
                  <a:pt x="876300" y="519112"/>
                </a:lnTo>
                <a:lnTo>
                  <a:pt x="847725" y="681037"/>
                </a:lnTo>
                <a:cubicBezTo>
                  <a:pt x="847725" y="690200"/>
                  <a:pt x="848004" y="682675"/>
                  <a:pt x="840582" y="702468"/>
                </a:cubicBezTo>
                <a:lnTo>
                  <a:pt x="914400" y="883443"/>
                </a:lnTo>
                <a:lnTo>
                  <a:pt x="876300" y="1352550"/>
                </a:lnTo>
                <a:lnTo>
                  <a:pt x="0" y="1350168"/>
                </a:lnTo>
                <a:lnTo>
                  <a:pt x="23813" y="664368"/>
                </a:lnTo>
                <a:lnTo>
                  <a:pt x="192882" y="581025"/>
                </a:lnTo>
                <a:lnTo>
                  <a:pt x="216694" y="0"/>
                </a:lnTo>
                <a:close/>
              </a:path>
            </a:pathLst>
          </a:cu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9C54859C-ECB4-F5BC-2408-8A6F27EA7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300" y="2098531"/>
            <a:ext cx="945250" cy="209651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53E921CB-C955-CFB3-416B-3AC8284E1B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9512" y="2215677"/>
            <a:ext cx="973527" cy="197936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CF51CC5E-2D0C-4F4E-B7A7-9F3EE6857D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3001" y="2086411"/>
            <a:ext cx="1155306" cy="2108635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349B7D7-0A9B-D718-2D2C-EC19C0DF6C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8269" y="1989462"/>
            <a:ext cx="747314" cy="220558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FC7356B7-81B0-69A3-A5EA-A2CDAE9103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5545" y="2159123"/>
            <a:ext cx="723076" cy="2035923"/>
          </a:xfrm>
          <a:prstGeom prst="rect">
            <a:avLst/>
          </a:prstGeom>
        </p:spPr>
      </p:pic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0C5751C7-6998-8BB4-A986-F811DAEA53CD}"/>
              </a:ext>
            </a:extLst>
          </p:cNvPr>
          <p:cNvCxnSpPr>
            <a:cxnSpLocks/>
          </p:cNvCxnSpPr>
          <p:nvPr/>
        </p:nvCxnSpPr>
        <p:spPr>
          <a:xfrm>
            <a:off x="1520887" y="4292082"/>
            <a:ext cx="0" cy="709126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F8A66F92-4C8F-6AF3-7EC4-9EF2792339C8}"/>
              </a:ext>
            </a:extLst>
          </p:cNvPr>
          <p:cNvCxnSpPr>
            <a:cxnSpLocks/>
          </p:cNvCxnSpPr>
          <p:nvPr/>
        </p:nvCxnSpPr>
        <p:spPr>
          <a:xfrm>
            <a:off x="2901817" y="4292082"/>
            <a:ext cx="0" cy="709126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17EE8BD4-72C9-FB8C-5F61-27433FF46204}"/>
              </a:ext>
            </a:extLst>
          </p:cNvPr>
          <p:cNvCxnSpPr>
            <a:cxnSpLocks/>
          </p:cNvCxnSpPr>
          <p:nvPr/>
        </p:nvCxnSpPr>
        <p:spPr>
          <a:xfrm>
            <a:off x="4329402" y="4292082"/>
            <a:ext cx="0" cy="709126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AB59624A-BB1D-2EE4-A451-02AE1A6A2066}"/>
              </a:ext>
            </a:extLst>
          </p:cNvPr>
          <p:cNvCxnSpPr>
            <a:cxnSpLocks/>
          </p:cNvCxnSpPr>
          <p:nvPr/>
        </p:nvCxnSpPr>
        <p:spPr>
          <a:xfrm>
            <a:off x="5710332" y="4292082"/>
            <a:ext cx="0" cy="709126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1AAD0C96-6A48-5F2E-F350-9EE91B8D1515}"/>
              </a:ext>
            </a:extLst>
          </p:cNvPr>
          <p:cNvSpPr txBox="1"/>
          <p:nvPr/>
        </p:nvSpPr>
        <p:spPr>
          <a:xfrm>
            <a:off x="7479819" y="2095159"/>
            <a:ext cx="4304742" cy="21110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eaLnBrk="1" hangingPunct="1"/>
            <a:r>
              <a:rPr lang="zh-CN" altLang="en-US" dirty="0">
                <a:solidFill>
                  <a:srgbClr val="FF00FF"/>
                </a:solidFill>
              </a:rPr>
              <a:t>还剩 </a:t>
            </a:r>
            <a:r>
              <a:rPr lang="en-US" altLang="zh-CN" dirty="0">
                <a:solidFill>
                  <a:srgbClr val="FF00FF"/>
                </a:solidFill>
              </a:rPr>
              <a:t>1 </a:t>
            </a:r>
            <a:r>
              <a:rPr lang="zh-CN" altLang="en-US" dirty="0">
                <a:solidFill>
                  <a:srgbClr val="FF00FF"/>
                </a:solidFill>
              </a:rPr>
              <a:t>人，只能坐这 </a:t>
            </a:r>
            <a:r>
              <a:rPr lang="en-US" altLang="zh-CN" dirty="0">
                <a:solidFill>
                  <a:srgbClr val="FF00FF"/>
                </a:solidFill>
              </a:rPr>
              <a:t>4</a:t>
            </a:r>
            <a:r>
              <a:rPr lang="zh-CN" altLang="en-US" dirty="0">
                <a:solidFill>
                  <a:srgbClr val="FF00FF"/>
                </a:solidFill>
              </a:rPr>
              <a:t> 把椅子中的一把，那么这把椅子就坐了  </a:t>
            </a:r>
            <a:r>
              <a:rPr lang="en-US" altLang="zh-CN" dirty="0">
                <a:solidFill>
                  <a:srgbClr val="FF00FF"/>
                </a:solidFill>
              </a:rPr>
              <a:t>2 </a:t>
            </a:r>
            <a:r>
              <a:rPr lang="zh-CN" altLang="en-US" dirty="0">
                <a:solidFill>
                  <a:srgbClr val="FF00FF"/>
                </a:solidFill>
              </a:rPr>
              <a:t>人，所以</a:t>
            </a:r>
            <a:endParaRPr lang="en-US" altLang="zh-CN" dirty="0">
              <a:solidFill>
                <a:srgbClr val="FF00FF"/>
              </a:solidFill>
            </a:endParaRPr>
          </a:p>
          <a:p>
            <a:pPr eaLnBrk="1" hangingPunct="1"/>
            <a:r>
              <a:rPr lang="zh-CN" altLang="en-US" dirty="0">
                <a:solidFill>
                  <a:srgbClr val="FF00FF"/>
                </a:solidFill>
              </a:rPr>
              <a:t>总有 </a:t>
            </a:r>
            <a:r>
              <a:rPr lang="en-US" altLang="zh-CN" dirty="0">
                <a:solidFill>
                  <a:srgbClr val="FF00FF"/>
                </a:solidFill>
              </a:rPr>
              <a:t>1 </a:t>
            </a:r>
            <a:r>
              <a:rPr lang="zh-CN" altLang="en-US" dirty="0">
                <a:solidFill>
                  <a:srgbClr val="FF00FF"/>
                </a:solidFill>
              </a:rPr>
              <a:t>把椅子至少坐 </a:t>
            </a:r>
            <a:r>
              <a:rPr lang="en-US" altLang="zh-CN" dirty="0">
                <a:solidFill>
                  <a:srgbClr val="FF00FF"/>
                </a:solidFill>
              </a:rPr>
              <a:t>2</a:t>
            </a:r>
            <a:r>
              <a:rPr lang="zh-CN" altLang="en-US" dirty="0">
                <a:solidFill>
                  <a:srgbClr val="FF00FF"/>
                </a:solidFill>
              </a:rPr>
              <a:t> 人。</a:t>
            </a: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6EAFD0E7-5A33-940E-7ECC-5B386F923C54}"/>
              </a:ext>
            </a:extLst>
          </p:cNvPr>
          <p:cNvSpPr/>
          <p:nvPr/>
        </p:nvSpPr>
        <p:spPr>
          <a:xfrm>
            <a:off x="6415545" y="2067166"/>
            <a:ext cx="747311" cy="2224916"/>
          </a:xfrm>
          <a:prstGeom prst="roundRect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DF2A6DA1-5268-2CB2-AAB0-5DBA2AF810BC}"/>
              </a:ext>
            </a:extLst>
          </p:cNvPr>
          <p:cNvGrpSpPr/>
          <p:nvPr/>
        </p:nvGrpSpPr>
        <p:grpSpPr>
          <a:xfrm>
            <a:off x="6960638" y="4544092"/>
            <a:ext cx="4767943" cy="1922022"/>
            <a:chOff x="4696503" y="5358303"/>
            <a:chExt cx="4767943" cy="1922022"/>
          </a:xfrm>
        </p:grpSpPr>
        <p:sp>
          <p:nvSpPr>
            <p:cNvPr id="40" name="矩形: 圆角 39">
              <a:extLst>
                <a:ext uri="{FF2B5EF4-FFF2-40B4-BE49-F238E27FC236}">
                  <a16:creationId xmlns:a16="http://schemas.microsoft.com/office/drawing/2014/main" id="{EECF754F-4392-C644-E18C-2EF210867241}"/>
                </a:ext>
              </a:extLst>
            </p:cNvPr>
            <p:cNvSpPr/>
            <p:nvPr/>
          </p:nvSpPr>
          <p:spPr>
            <a:xfrm>
              <a:off x="4696503" y="5358303"/>
              <a:ext cx="4767943" cy="1922022"/>
            </a:xfrm>
            <a:prstGeom prst="roundRect">
              <a:avLst>
                <a:gd name="adj" fmla="val 647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F75BC804-A526-2D95-3250-5EA560D0015A}"/>
                </a:ext>
              </a:extLst>
            </p:cNvPr>
            <p:cNvSpPr txBox="1"/>
            <p:nvPr/>
          </p:nvSpPr>
          <p:spPr>
            <a:xfrm>
              <a:off x="4889391" y="5483332"/>
              <a:ext cx="4463086" cy="15921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i="0" u="none" strike="noStrike" baseline="0" dirty="0">
                  <a:latin typeface="FZSSK--GBK1-0"/>
                </a:rPr>
                <a:t>生活中有很多类似这样的问题，这样的问题在数学中称为“鸽巢问题”。</a:t>
              </a:r>
              <a:endParaRPr lang="zh-CN" altLang="en-US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7" grpId="0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06E462DD-B0DF-1430-C308-49B0890782AE}"/>
              </a:ext>
            </a:extLst>
          </p:cNvPr>
          <p:cNvSpPr/>
          <p:nvPr/>
        </p:nvSpPr>
        <p:spPr>
          <a:xfrm>
            <a:off x="1278294" y="4030827"/>
            <a:ext cx="1959429" cy="15120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3783F42-816D-73E1-093C-963F6ECDBFFB}"/>
              </a:ext>
            </a:extLst>
          </p:cNvPr>
          <p:cNvSpPr/>
          <p:nvPr/>
        </p:nvSpPr>
        <p:spPr>
          <a:xfrm>
            <a:off x="3909525" y="4030827"/>
            <a:ext cx="1959429" cy="15120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C47144F-1584-6356-441C-573CD5426E37}"/>
              </a:ext>
            </a:extLst>
          </p:cNvPr>
          <p:cNvSpPr/>
          <p:nvPr/>
        </p:nvSpPr>
        <p:spPr>
          <a:xfrm>
            <a:off x="6473074" y="4030827"/>
            <a:ext cx="2885530" cy="15120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33ECF17-5852-2E09-F9E1-5589423295CA}"/>
              </a:ext>
            </a:extLst>
          </p:cNvPr>
          <p:cNvSpPr txBox="1"/>
          <p:nvPr/>
        </p:nvSpPr>
        <p:spPr>
          <a:xfrm>
            <a:off x="838200" y="1076427"/>
            <a:ext cx="10470502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       7 </a:t>
            </a:r>
            <a:r>
              <a:rPr lang="zh-CN" altLang="en-US" dirty="0"/>
              <a:t>只鸽子飞进 </a:t>
            </a:r>
            <a:r>
              <a:rPr lang="en-US" altLang="zh-CN" dirty="0"/>
              <a:t>3 </a:t>
            </a:r>
            <a:r>
              <a:rPr lang="zh-CN" altLang="en-US" dirty="0"/>
              <a:t>个鸽笼，总有一个鸽笼至少要飞进 </a:t>
            </a:r>
            <a:r>
              <a:rPr lang="en-US" altLang="zh-CN" dirty="0"/>
              <a:t>3 </a:t>
            </a:r>
            <a:r>
              <a:rPr lang="zh-CN" altLang="en-US" dirty="0"/>
              <a:t>只鸽子。为什么？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52B329C-2C9C-D802-2811-C7507D6D1A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37" t="21448" r="78313" b="39377"/>
          <a:stretch>
            <a:fillRect/>
          </a:stretch>
        </p:blipFill>
        <p:spPr>
          <a:xfrm>
            <a:off x="1543404" y="2574225"/>
            <a:ext cx="925350" cy="94848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2E6399B-72F8-0EB6-781A-4798C659E5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37" t="21448" r="78313" b="39377"/>
          <a:stretch>
            <a:fillRect/>
          </a:stretch>
        </p:blipFill>
        <p:spPr>
          <a:xfrm>
            <a:off x="2529338" y="2574225"/>
            <a:ext cx="925350" cy="94848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339BD57-2934-7412-5E7C-FBF9186813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37" t="21448" r="78313" b="39377"/>
          <a:stretch>
            <a:fillRect/>
          </a:stretch>
        </p:blipFill>
        <p:spPr>
          <a:xfrm>
            <a:off x="3515272" y="2574225"/>
            <a:ext cx="925350" cy="9484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EEA02B9-F749-9B88-0A20-FF9DCCF926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37" t="21448" r="78313" b="39377"/>
          <a:stretch>
            <a:fillRect/>
          </a:stretch>
        </p:blipFill>
        <p:spPr>
          <a:xfrm>
            <a:off x="4501206" y="2574225"/>
            <a:ext cx="925350" cy="94848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60BE827-8855-BC8B-3C52-CC653C3F3D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37" t="21448" r="78313" b="39377"/>
          <a:stretch>
            <a:fillRect/>
          </a:stretch>
        </p:blipFill>
        <p:spPr>
          <a:xfrm>
            <a:off x="5487140" y="2574225"/>
            <a:ext cx="925350" cy="94848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BBE2B03-F97D-6FA6-A7CD-C4DB2C7668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37" t="21448" r="78313" b="39377"/>
          <a:stretch>
            <a:fillRect/>
          </a:stretch>
        </p:blipFill>
        <p:spPr>
          <a:xfrm>
            <a:off x="6473074" y="2574225"/>
            <a:ext cx="925350" cy="94848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4D21E2C8-E0BD-63F4-41DC-F7D9EEEF98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37" t="21448" r="78313" b="39377"/>
          <a:stretch>
            <a:fillRect/>
          </a:stretch>
        </p:blipFill>
        <p:spPr>
          <a:xfrm>
            <a:off x="7459010" y="2574225"/>
            <a:ext cx="925350" cy="948485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97994E63-4E2D-6CF8-5157-EEC67B681803}"/>
              </a:ext>
            </a:extLst>
          </p:cNvPr>
          <p:cNvSpPr txBox="1"/>
          <p:nvPr/>
        </p:nvSpPr>
        <p:spPr>
          <a:xfrm>
            <a:off x="9513403" y="4494439"/>
            <a:ext cx="21461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>
                <a:latin typeface="+mj-ea"/>
                <a:ea typeface="+mj-ea"/>
              </a:rPr>
              <a:t>(</a:t>
            </a:r>
            <a:r>
              <a:rPr lang="en-US" altLang="zh-CN" sz="3200" dirty="0"/>
              <a:t>2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2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3</a:t>
            </a:r>
            <a:r>
              <a:rPr lang="en-US" altLang="zh-CN" sz="3200" dirty="0">
                <a:latin typeface="+mj-ea"/>
                <a:ea typeface="+mj-ea"/>
              </a:rPr>
              <a:t>)</a:t>
            </a:r>
            <a:endParaRPr lang="zh-CN" altLang="en-US" sz="3200" dirty="0">
              <a:latin typeface="+mj-ea"/>
              <a:ea typeface="+mj-ea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754EED2-E033-F2C0-D9D7-D54711E84B3D}"/>
              </a:ext>
            </a:extLst>
          </p:cNvPr>
          <p:cNvSpPr txBox="1"/>
          <p:nvPr/>
        </p:nvSpPr>
        <p:spPr>
          <a:xfrm>
            <a:off x="8552310" y="2556135"/>
            <a:ext cx="3194931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0000FF"/>
                </a:solidFill>
                <a:ea typeface="+mj-ea"/>
              </a:rPr>
              <a:t>剩下的 </a:t>
            </a:r>
            <a:r>
              <a:rPr lang="en-US" altLang="zh-CN" dirty="0">
                <a:solidFill>
                  <a:srgbClr val="0000FF"/>
                </a:solidFill>
                <a:ea typeface="+mj-ea"/>
              </a:rPr>
              <a:t>3 </a:t>
            </a:r>
            <a:r>
              <a:rPr lang="zh-CN" altLang="en-US" dirty="0">
                <a:solidFill>
                  <a:srgbClr val="0000FF"/>
                </a:solidFill>
                <a:ea typeface="+mj-ea"/>
              </a:rPr>
              <a:t>只鸽子，飞进第 </a:t>
            </a:r>
            <a:r>
              <a:rPr lang="en-US" altLang="zh-CN" dirty="0">
                <a:solidFill>
                  <a:srgbClr val="0000FF"/>
                </a:solidFill>
                <a:ea typeface="+mj-ea"/>
              </a:rPr>
              <a:t>3 </a:t>
            </a:r>
            <a:r>
              <a:rPr lang="zh-CN" altLang="en-US" dirty="0">
                <a:solidFill>
                  <a:srgbClr val="0000FF"/>
                </a:solidFill>
                <a:ea typeface="+mj-ea"/>
              </a:rPr>
              <a:t>个笼子。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6550FD5-CA5F-8B84-9F09-4369C8DC7E8B}"/>
              </a:ext>
            </a:extLst>
          </p:cNvPr>
          <p:cNvSpPr txBox="1"/>
          <p:nvPr/>
        </p:nvSpPr>
        <p:spPr>
          <a:xfrm>
            <a:off x="616564" y="5724939"/>
            <a:ext cx="11130677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是不是所有的情况都是这样的呢？我们一起来探究一下。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-0.01601 0.24815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1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5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L -0.02578 0.2507 " pathEditMode="relative" rAng="0" ptsTypes="AA">
                                      <p:cBhvr>
                                        <p:cTn id="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9" y="1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44444E-6 L 0.03893 0.2507 " pathEditMode="relative" rAng="0" ptsTypes="AA">
                                      <p:cBhvr>
                                        <p:cTn id="1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" y="1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44444E-6 L 0.03073 0.24954 " pathEditMode="relative" rAng="0" ptsTypes="AA">
                                      <p:cBhvr>
                                        <p:cTn id="1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6" y="1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44444E-6 L 0.09219 0.25348 " pathEditMode="relative" rAng="0" ptsTypes="AA">
                                      <p:cBhvr>
                                        <p:cTn id="2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9" y="1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44444E-6 L 0.08164 0.2507 " pathEditMode="relative" rAng="0" ptsTypes="AA">
                                      <p:cBhvr>
                                        <p:cTn id="2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6" y="1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44444E-6 L 0.07422 0.25209 " pathEditMode="relative" rAng="0" ptsTypes="AA">
                                      <p:cBhvr>
                                        <p:cTn id="3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1" y="1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>
            <a:extLst>
              <a:ext uri="{FF2B5EF4-FFF2-40B4-BE49-F238E27FC236}">
                <a16:creationId xmlns:a16="http://schemas.microsoft.com/office/drawing/2014/main" id="{8AD5C05F-C2FD-3F69-C31F-DCA6701AAA8A}"/>
              </a:ext>
            </a:extLst>
          </p:cNvPr>
          <p:cNvSpPr/>
          <p:nvPr/>
        </p:nvSpPr>
        <p:spPr>
          <a:xfrm>
            <a:off x="4077478" y="1878915"/>
            <a:ext cx="485192" cy="2585025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42670E17-6ABF-389D-1ABE-1CE91EA6977E}"/>
              </a:ext>
            </a:extLst>
          </p:cNvPr>
          <p:cNvGrpSpPr/>
          <p:nvPr/>
        </p:nvGrpSpPr>
        <p:grpSpPr>
          <a:xfrm>
            <a:off x="554061" y="420676"/>
            <a:ext cx="8291361" cy="1381519"/>
            <a:chOff x="414100" y="3789032"/>
            <a:chExt cx="8291361" cy="1381519"/>
          </a:xfrm>
        </p:grpSpPr>
        <p:sp>
          <p:nvSpPr>
            <p:cNvPr id="30" name="对话气泡: 圆角矩形 29">
              <a:extLst>
                <a:ext uri="{FF2B5EF4-FFF2-40B4-BE49-F238E27FC236}">
                  <a16:creationId xmlns:a16="http://schemas.microsoft.com/office/drawing/2014/main" id="{42783537-7E15-64AB-8549-4860CAEA86A7}"/>
                </a:ext>
              </a:extLst>
            </p:cNvPr>
            <p:cNvSpPr/>
            <p:nvPr/>
          </p:nvSpPr>
          <p:spPr>
            <a:xfrm>
              <a:off x="2273525" y="4119869"/>
              <a:ext cx="6431936" cy="719843"/>
            </a:xfrm>
            <a:prstGeom prst="wedgeRoundRectCallout">
              <a:avLst>
                <a:gd name="adj1" fmla="val -57039"/>
                <a:gd name="adj2" fmla="val -23595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我用</a:t>
              </a:r>
              <a:r>
                <a:rPr lang="zh-CN" altLang="en-US" sz="2800" b="1" dirty="0">
                  <a:solidFill>
                    <a:srgbClr val="0000FF"/>
                  </a:solidFill>
                  <a:latin typeface="+mj-ea"/>
                  <a:ea typeface="+mj-ea"/>
                </a:rPr>
                <a:t>列举法</a:t>
              </a: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，把各种情况都列出来。</a:t>
              </a:r>
            </a:p>
          </p:txBody>
        </p:sp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D9A67CDD-BF0E-DEBE-CED0-71F8265C6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414100" y="3789032"/>
              <a:ext cx="1385558" cy="1381519"/>
            </a:xfrm>
            <a:prstGeom prst="rect">
              <a:avLst/>
            </a:prstGeom>
          </p:spPr>
        </p:pic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6AE0BB97-373C-CEC9-53DE-C1B783F0AF8C}"/>
              </a:ext>
            </a:extLst>
          </p:cNvPr>
          <p:cNvSpPr txBox="1"/>
          <p:nvPr/>
        </p:nvSpPr>
        <p:spPr>
          <a:xfrm>
            <a:off x="2758713" y="1869584"/>
            <a:ext cx="21461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>
                <a:latin typeface="+mj-ea"/>
                <a:ea typeface="+mj-ea"/>
              </a:rPr>
              <a:t>(</a:t>
            </a:r>
            <a:r>
              <a:rPr lang="en-US" altLang="zh-CN" sz="3200" dirty="0"/>
              <a:t>0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0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7</a:t>
            </a:r>
            <a:r>
              <a:rPr lang="en-US" altLang="zh-CN" sz="3200" dirty="0">
                <a:latin typeface="+mj-ea"/>
                <a:ea typeface="+mj-ea"/>
              </a:rPr>
              <a:t>)</a:t>
            </a:r>
            <a:endParaRPr lang="zh-CN" altLang="en-US" sz="3200" dirty="0">
              <a:latin typeface="+mj-ea"/>
              <a:ea typeface="+mj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400F86E-2CB5-006C-6DEB-72936382B4B7}"/>
              </a:ext>
            </a:extLst>
          </p:cNvPr>
          <p:cNvSpPr txBox="1"/>
          <p:nvPr/>
        </p:nvSpPr>
        <p:spPr>
          <a:xfrm>
            <a:off x="2758713" y="2541388"/>
            <a:ext cx="21461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>
                <a:latin typeface="+mj-ea"/>
                <a:ea typeface="+mj-ea"/>
              </a:rPr>
              <a:t>(</a:t>
            </a:r>
            <a:r>
              <a:rPr lang="en-US" altLang="zh-CN" sz="3200" dirty="0"/>
              <a:t>0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1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6</a:t>
            </a:r>
            <a:r>
              <a:rPr lang="en-US" altLang="zh-CN" sz="3200" dirty="0">
                <a:latin typeface="+mj-ea"/>
                <a:ea typeface="+mj-ea"/>
              </a:rPr>
              <a:t>)</a:t>
            </a:r>
            <a:endParaRPr lang="zh-CN" altLang="en-US" sz="3200" dirty="0">
              <a:latin typeface="+mj-ea"/>
              <a:ea typeface="+mj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1862F1D-E0E1-6758-8778-785065340FF6}"/>
              </a:ext>
            </a:extLst>
          </p:cNvPr>
          <p:cNvSpPr txBox="1"/>
          <p:nvPr/>
        </p:nvSpPr>
        <p:spPr>
          <a:xfrm>
            <a:off x="2758713" y="3166540"/>
            <a:ext cx="21461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>
                <a:latin typeface="+mj-ea"/>
                <a:ea typeface="+mj-ea"/>
              </a:rPr>
              <a:t>(</a:t>
            </a:r>
            <a:r>
              <a:rPr lang="en-US" altLang="zh-CN" sz="3200" dirty="0"/>
              <a:t>0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2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5</a:t>
            </a:r>
            <a:r>
              <a:rPr lang="en-US" altLang="zh-CN" sz="3200" dirty="0">
                <a:latin typeface="+mj-ea"/>
                <a:ea typeface="+mj-ea"/>
              </a:rPr>
              <a:t>)</a:t>
            </a:r>
            <a:endParaRPr lang="zh-CN" altLang="en-US" sz="3200" dirty="0">
              <a:latin typeface="+mj-ea"/>
              <a:ea typeface="+mj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7CD7E51-1791-2606-6223-D109024BB612}"/>
              </a:ext>
            </a:extLst>
          </p:cNvPr>
          <p:cNvSpPr txBox="1"/>
          <p:nvPr/>
        </p:nvSpPr>
        <p:spPr>
          <a:xfrm>
            <a:off x="2758713" y="3869834"/>
            <a:ext cx="21461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>
                <a:latin typeface="+mj-ea"/>
                <a:ea typeface="+mj-ea"/>
              </a:rPr>
              <a:t>(</a:t>
            </a:r>
            <a:r>
              <a:rPr lang="en-US" altLang="zh-CN" sz="3200" dirty="0"/>
              <a:t>0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3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4</a:t>
            </a:r>
            <a:r>
              <a:rPr lang="en-US" altLang="zh-CN" sz="3200" dirty="0">
                <a:latin typeface="+mj-ea"/>
                <a:ea typeface="+mj-ea"/>
              </a:rPr>
              <a:t>)</a:t>
            </a:r>
            <a:endParaRPr lang="zh-CN" altLang="en-US" sz="3200" dirty="0">
              <a:latin typeface="+mj-ea"/>
              <a:ea typeface="+mj-ea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FBB0FDA-B9FF-0AE1-1B2A-DD8167AECEB7}"/>
              </a:ext>
            </a:extLst>
          </p:cNvPr>
          <p:cNvSpPr txBox="1"/>
          <p:nvPr/>
        </p:nvSpPr>
        <p:spPr>
          <a:xfrm>
            <a:off x="4904754" y="1869584"/>
            <a:ext cx="21461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>
                <a:latin typeface="+mj-ea"/>
                <a:ea typeface="+mj-ea"/>
              </a:rPr>
              <a:t>(</a:t>
            </a:r>
            <a:r>
              <a:rPr lang="en-US" altLang="zh-CN" sz="3200" dirty="0"/>
              <a:t>1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1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5</a:t>
            </a:r>
            <a:r>
              <a:rPr lang="en-US" altLang="zh-CN" sz="3200" dirty="0">
                <a:latin typeface="+mj-ea"/>
                <a:ea typeface="+mj-ea"/>
              </a:rPr>
              <a:t>)</a:t>
            </a:r>
            <a:endParaRPr lang="zh-CN" altLang="en-US" sz="3200" dirty="0">
              <a:latin typeface="+mj-ea"/>
              <a:ea typeface="+mj-ea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1FB4988-1E2E-A842-5475-1D958CFB8355}"/>
              </a:ext>
            </a:extLst>
          </p:cNvPr>
          <p:cNvSpPr txBox="1"/>
          <p:nvPr/>
        </p:nvSpPr>
        <p:spPr>
          <a:xfrm>
            <a:off x="4904754" y="2541388"/>
            <a:ext cx="21461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>
                <a:latin typeface="+mj-ea"/>
                <a:ea typeface="+mj-ea"/>
              </a:rPr>
              <a:t>(</a:t>
            </a:r>
            <a:r>
              <a:rPr lang="en-US" altLang="zh-CN" sz="3200" dirty="0"/>
              <a:t>1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2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4</a:t>
            </a:r>
            <a:r>
              <a:rPr lang="en-US" altLang="zh-CN" sz="3200" dirty="0">
                <a:latin typeface="+mj-ea"/>
                <a:ea typeface="+mj-ea"/>
              </a:rPr>
              <a:t>)</a:t>
            </a:r>
            <a:endParaRPr lang="zh-CN" altLang="en-US" sz="3200" dirty="0">
              <a:latin typeface="+mj-ea"/>
              <a:ea typeface="+mj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267B6FE-555E-AC3F-3731-9A7ECE013D93}"/>
              </a:ext>
            </a:extLst>
          </p:cNvPr>
          <p:cNvSpPr txBox="1"/>
          <p:nvPr/>
        </p:nvSpPr>
        <p:spPr>
          <a:xfrm>
            <a:off x="4904754" y="3166540"/>
            <a:ext cx="21461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>
                <a:latin typeface="+mj-ea"/>
                <a:ea typeface="+mj-ea"/>
              </a:rPr>
              <a:t>(</a:t>
            </a:r>
            <a:r>
              <a:rPr lang="en-US" altLang="zh-CN" sz="3200" dirty="0"/>
              <a:t>1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3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3</a:t>
            </a:r>
            <a:r>
              <a:rPr lang="en-US" altLang="zh-CN" sz="3200" dirty="0">
                <a:latin typeface="+mj-ea"/>
                <a:ea typeface="+mj-ea"/>
              </a:rPr>
              <a:t>)</a:t>
            </a:r>
            <a:endParaRPr lang="zh-CN" altLang="en-US" sz="3200" dirty="0">
              <a:latin typeface="+mj-ea"/>
              <a:ea typeface="+mj-ea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F939199-8175-AEA2-FFFF-579CCDFA4D6E}"/>
              </a:ext>
            </a:extLst>
          </p:cNvPr>
          <p:cNvSpPr txBox="1"/>
          <p:nvPr/>
        </p:nvSpPr>
        <p:spPr>
          <a:xfrm>
            <a:off x="6873515" y="1869584"/>
            <a:ext cx="21461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>
                <a:latin typeface="+mj-ea"/>
                <a:ea typeface="+mj-ea"/>
              </a:rPr>
              <a:t>(</a:t>
            </a:r>
            <a:r>
              <a:rPr lang="en-US" altLang="zh-CN" sz="3200" dirty="0"/>
              <a:t>2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2</a:t>
            </a:r>
            <a:r>
              <a:rPr lang="en-US" altLang="zh-CN" sz="3200" dirty="0">
                <a:latin typeface="+mj-ea"/>
                <a:ea typeface="+mj-ea"/>
              </a:rPr>
              <a:t>,</a:t>
            </a:r>
            <a:r>
              <a:rPr lang="en-US" altLang="zh-CN" sz="3200" dirty="0"/>
              <a:t>3</a:t>
            </a:r>
            <a:r>
              <a:rPr lang="en-US" altLang="zh-CN" sz="3200" dirty="0">
                <a:latin typeface="+mj-ea"/>
                <a:ea typeface="+mj-ea"/>
              </a:rPr>
              <a:t>)</a:t>
            </a:r>
            <a:endParaRPr lang="zh-CN" altLang="en-US" sz="3200" dirty="0">
              <a:latin typeface="+mj-ea"/>
              <a:ea typeface="+mj-ea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7E4B0237-2281-FF3D-2FF9-761B970EB676}"/>
              </a:ext>
            </a:extLst>
          </p:cNvPr>
          <p:cNvSpPr/>
          <p:nvPr/>
        </p:nvSpPr>
        <p:spPr>
          <a:xfrm>
            <a:off x="6223520" y="1878916"/>
            <a:ext cx="485192" cy="1909314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FDC70E50-86F9-7EC7-16EB-A1F7F3D96B77}"/>
              </a:ext>
            </a:extLst>
          </p:cNvPr>
          <p:cNvSpPr/>
          <p:nvPr/>
        </p:nvSpPr>
        <p:spPr>
          <a:xfrm>
            <a:off x="8201610" y="1878916"/>
            <a:ext cx="485192" cy="659011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912EC36-3FDD-3334-FAEC-CD313D2E2734}"/>
              </a:ext>
            </a:extLst>
          </p:cNvPr>
          <p:cNvSpPr txBox="1"/>
          <p:nvPr/>
        </p:nvSpPr>
        <p:spPr>
          <a:xfrm>
            <a:off x="2413487" y="4784007"/>
            <a:ext cx="7364996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0000FF"/>
                </a:solidFill>
              </a:rPr>
              <a:t>从列举的情况可以看出，总有一个鸽笼</a:t>
            </a:r>
            <a:endParaRPr lang="en-US" altLang="zh-CN" dirty="0">
              <a:solidFill>
                <a:srgbClr val="0000FF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0000FF"/>
                </a:solidFill>
              </a:rPr>
              <a:t>至少要飞进 </a:t>
            </a:r>
            <a:r>
              <a:rPr lang="en-US" altLang="zh-CN" dirty="0">
                <a:solidFill>
                  <a:srgbClr val="0000FF"/>
                </a:solidFill>
              </a:rPr>
              <a:t>3 </a:t>
            </a:r>
            <a:r>
              <a:rPr lang="zh-CN" altLang="en-US" dirty="0">
                <a:solidFill>
                  <a:srgbClr val="0000FF"/>
                </a:solidFill>
              </a:rPr>
              <a:t>只鸽子。</a:t>
            </a:r>
          </a:p>
        </p:txBody>
      </p:sp>
    </p:spTree>
    <p:extLst>
      <p:ext uri="{BB962C8B-B14F-4D97-AF65-F5344CB8AC3E}">
        <p14:creationId xmlns:p14="http://schemas.microsoft.com/office/powerpoint/2010/main" val="2486206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18" grpId="0"/>
      <p:bldP spid="19" grpId="0"/>
      <p:bldP spid="25" grpId="0"/>
      <p:bldP spid="27" grpId="0"/>
      <p:bldP spid="29" grpId="0"/>
      <p:bldP spid="31" grpId="0"/>
      <p:bldP spid="35" grpId="0"/>
      <p:bldP spid="37" grpId="0"/>
      <p:bldP spid="43" grpId="0" animBg="1"/>
      <p:bldP spid="44" grpId="0" animBg="1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>
            <a:extLst>
              <a:ext uri="{FF2B5EF4-FFF2-40B4-BE49-F238E27FC236}">
                <a16:creationId xmlns:a16="http://schemas.microsoft.com/office/drawing/2014/main" id="{D32E66F8-A748-A360-4CE3-67478209E552}"/>
              </a:ext>
            </a:extLst>
          </p:cNvPr>
          <p:cNvGrpSpPr/>
          <p:nvPr/>
        </p:nvGrpSpPr>
        <p:grpSpPr>
          <a:xfrm>
            <a:off x="3573623" y="687997"/>
            <a:ext cx="5038531" cy="391885"/>
            <a:chOff x="3548742" y="2957939"/>
            <a:chExt cx="5038531" cy="391885"/>
          </a:xfrm>
          <a:noFill/>
        </p:grpSpPr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2363315E-E6D8-4A4C-96B4-E138EAE06BB0}"/>
                </a:ext>
              </a:extLst>
            </p:cNvPr>
            <p:cNvSpPr/>
            <p:nvPr/>
          </p:nvSpPr>
          <p:spPr>
            <a:xfrm>
              <a:off x="3548742" y="2957939"/>
              <a:ext cx="391885" cy="391885"/>
            </a:xfrm>
            <a:prstGeom prst="ellipse">
              <a:avLst/>
            </a:prstGeom>
            <a:grpFill/>
            <a:ln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107EA737-04F1-F7E6-3C20-90FF01503155}"/>
                </a:ext>
              </a:extLst>
            </p:cNvPr>
            <p:cNvSpPr/>
            <p:nvPr/>
          </p:nvSpPr>
          <p:spPr>
            <a:xfrm>
              <a:off x="4323183" y="2957939"/>
              <a:ext cx="391885" cy="391885"/>
            </a:xfrm>
            <a:prstGeom prst="ellipse">
              <a:avLst/>
            </a:prstGeom>
            <a:grpFill/>
            <a:ln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D9D33D57-4567-B0F0-2D09-42F8F5BFEC75}"/>
                </a:ext>
              </a:extLst>
            </p:cNvPr>
            <p:cNvSpPr/>
            <p:nvPr/>
          </p:nvSpPr>
          <p:spPr>
            <a:xfrm>
              <a:off x="5097624" y="2957939"/>
              <a:ext cx="391885" cy="391885"/>
            </a:xfrm>
            <a:prstGeom prst="ellipse">
              <a:avLst/>
            </a:prstGeom>
            <a:grpFill/>
            <a:ln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B1BDF341-316A-6A36-C76D-2D3950CDE418}"/>
                </a:ext>
              </a:extLst>
            </p:cNvPr>
            <p:cNvSpPr/>
            <p:nvPr/>
          </p:nvSpPr>
          <p:spPr>
            <a:xfrm>
              <a:off x="5872065" y="2957939"/>
              <a:ext cx="391885" cy="391885"/>
            </a:xfrm>
            <a:prstGeom prst="ellipse">
              <a:avLst/>
            </a:prstGeom>
            <a:grpFill/>
            <a:ln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E1084E11-71FF-DE9E-BCB6-6BB30D91E615}"/>
                </a:ext>
              </a:extLst>
            </p:cNvPr>
            <p:cNvSpPr/>
            <p:nvPr/>
          </p:nvSpPr>
          <p:spPr>
            <a:xfrm>
              <a:off x="6646506" y="2957939"/>
              <a:ext cx="391885" cy="391885"/>
            </a:xfrm>
            <a:prstGeom prst="ellipse">
              <a:avLst/>
            </a:prstGeom>
            <a:grpFill/>
            <a:ln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7771C1B7-220A-E81E-41D7-F56899C4C929}"/>
                </a:ext>
              </a:extLst>
            </p:cNvPr>
            <p:cNvSpPr/>
            <p:nvPr/>
          </p:nvSpPr>
          <p:spPr>
            <a:xfrm>
              <a:off x="7420947" y="2957939"/>
              <a:ext cx="391885" cy="391885"/>
            </a:xfrm>
            <a:prstGeom prst="ellipse">
              <a:avLst/>
            </a:prstGeom>
            <a:grpFill/>
            <a:ln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09B6F2B2-DA3B-567F-FE7D-8819932635D9}"/>
                </a:ext>
              </a:extLst>
            </p:cNvPr>
            <p:cNvSpPr/>
            <p:nvPr/>
          </p:nvSpPr>
          <p:spPr>
            <a:xfrm>
              <a:off x="8195388" y="2957939"/>
              <a:ext cx="391885" cy="391885"/>
            </a:xfrm>
            <a:prstGeom prst="ellipse">
              <a:avLst/>
            </a:prstGeom>
            <a:grpFill/>
            <a:ln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箭头: 五边形 5">
            <a:extLst>
              <a:ext uri="{FF2B5EF4-FFF2-40B4-BE49-F238E27FC236}">
                <a16:creationId xmlns:a16="http://schemas.microsoft.com/office/drawing/2014/main" id="{513375B1-FAFE-C203-E4AD-9468D4BE7C90}"/>
              </a:ext>
            </a:extLst>
          </p:cNvPr>
          <p:cNvSpPr/>
          <p:nvPr/>
        </p:nvSpPr>
        <p:spPr>
          <a:xfrm>
            <a:off x="391883" y="335899"/>
            <a:ext cx="2248678" cy="737118"/>
          </a:xfrm>
          <a:prstGeom prst="homePlat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图示法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513C11D-22D0-8956-3D73-73F7214458ED}"/>
              </a:ext>
            </a:extLst>
          </p:cNvPr>
          <p:cNvSpPr/>
          <p:nvPr/>
        </p:nvSpPr>
        <p:spPr>
          <a:xfrm>
            <a:off x="3573625" y="687997"/>
            <a:ext cx="391885" cy="391885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7ABFD146-B3EA-C9F1-8308-93270454577E}"/>
              </a:ext>
            </a:extLst>
          </p:cNvPr>
          <p:cNvSpPr/>
          <p:nvPr/>
        </p:nvSpPr>
        <p:spPr>
          <a:xfrm>
            <a:off x="4348066" y="687997"/>
            <a:ext cx="391885" cy="391885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E9947655-3821-22D8-6065-D1FCF5347355}"/>
              </a:ext>
            </a:extLst>
          </p:cNvPr>
          <p:cNvSpPr/>
          <p:nvPr/>
        </p:nvSpPr>
        <p:spPr>
          <a:xfrm>
            <a:off x="5122507" y="687997"/>
            <a:ext cx="391885" cy="391885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B7708289-6878-E4D1-BD0F-6D4CF6E93D74}"/>
              </a:ext>
            </a:extLst>
          </p:cNvPr>
          <p:cNvSpPr/>
          <p:nvPr/>
        </p:nvSpPr>
        <p:spPr>
          <a:xfrm>
            <a:off x="5896948" y="687997"/>
            <a:ext cx="391885" cy="391885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3EBA5964-2D22-14B1-9C86-FAB11D83FCE1}"/>
              </a:ext>
            </a:extLst>
          </p:cNvPr>
          <p:cNvSpPr/>
          <p:nvPr/>
        </p:nvSpPr>
        <p:spPr>
          <a:xfrm>
            <a:off x="6671389" y="687997"/>
            <a:ext cx="391885" cy="391885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03DF0F1C-F93F-41F3-17F1-21E668329B29}"/>
              </a:ext>
            </a:extLst>
          </p:cNvPr>
          <p:cNvSpPr/>
          <p:nvPr/>
        </p:nvSpPr>
        <p:spPr>
          <a:xfrm>
            <a:off x="7445830" y="687997"/>
            <a:ext cx="391885" cy="391885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8B561660-BF79-B74A-F21A-E8640FD510E6}"/>
              </a:ext>
            </a:extLst>
          </p:cNvPr>
          <p:cNvSpPr/>
          <p:nvPr/>
        </p:nvSpPr>
        <p:spPr>
          <a:xfrm>
            <a:off x="8220271" y="687997"/>
            <a:ext cx="391885" cy="391885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左大括号 27">
            <a:extLst>
              <a:ext uri="{FF2B5EF4-FFF2-40B4-BE49-F238E27FC236}">
                <a16:creationId xmlns:a16="http://schemas.microsoft.com/office/drawing/2014/main" id="{452FFD4F-404B-669E-051C-6C64C5FA9100}"/>
              </a:ext>
            </a:extLst>
          </p:cNvPr>
          <p:cNvSpPr/>
          <p:nvPr/>
        </p:nvSpPr>
        <p:spPr>
          <a:xfrm rot="5400000">
            <a:off x="5910944" y="-2072471"/>
            <a:ext cx="401216" cy="6997961"/>
          </a:xfrm>
          <a:prstGeom prst="leftBrace">
            <a:avLst>
              <a:gd name="adj1" fmla="val 22286"/>
              <a:gd name="adj2" fmla="val 50000"/>
            </a:avLst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AE51EC71-FDEC-DA47-3283-E5F330BB7C8D}"/>
              </a:ext>
            </a:extLst>
          </p:cNvPr>
          <p:cNvSpPr/>
          <p:nvPr/>
        </p:nvSpPr>
        <p:spPr>
          <a:xfrm>
            <a:off x="2463286" y="1754154"/>
            <a:ext cx="1772811" cy="839755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6636E414-D005-E71E-39DF-F3A493E674DF}"/>
              </a:ext>
            </a:extLst>
          </p:cNvPr>
          <p:cNvSpPr txBox="1"/>
          <p:nvPr/>
        </p:nvSpPr>
        <p:spPr>
          <a:xfrm>
            <a:off x="712039" y="2900950"/>
            <a:ext cx="11569960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① 让每个鸽笼里的鸽子</a:t>
            </a:r>
            <a:r>
              <a:rPr lang="zh-CN" altLang="en-US" sz="3200" dirty="0">
                <a:solidFill>
                  <a:srgbClr val="0000FF"/>
                </a:solidFill>
              </a:rPr>
              <a:t>尽量平均</a:t>
            </a:r>
            <a:r>
              <a:rPr lang="zh-CN" altLang="en-US" sz="3200" dirty="0"/>
              <a:t>，先画出每个鸽笼飞进 </a:t>
            </a:r>
            <a:r>
              <a:rPr lang="en-US" altLang="zh-CN" sz="3200" dirty="0"/>
              <a:t>2 </a:t>
            </a:r>
            <a:r>
              <a:rPr lang="zh-CN" altLang="en-US" sz="3200" dirty="0"/>
              <a:t>只。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58F51373-F8C1-AF95-26A8-5E1DD26D3771}"/>
              </a:ext>
            </a:extLst>
          </p:cNvPr>
          <p:cNvSpPr txBox="1"/>
          <p:nvPr/>
        </p:nvSpPr>
        <p:spPr>
          <a:xfrm>
            <a:off x="712039" y="3661396"/>
            <a:ext cx="10332489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② 剩下的不管飞进哪个鸽笼，那个鸽笼就有 </a:t>
            </a:r>
            <a:r>
              <a:rPr lang="en-US" altLang="zh-CN" sz="3200" dirty="0"/>
              <a:t>3</a:t>
            </a:r>
            <a:r>
              <a:rPr lang="zh-CN" altLang="en-US" sz="3200" dirty="0"/>
              <a:t> 只鸽子。</a:t>
            </a:r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21A962FB-690F-E304-769E-2B1C20A234C6}"/>
              </a:ext>
            </a:extLst>
          </p:cNvPr>
          <p:cNvSpPr/>
          <p:nvPr/>
        </p:nvSpPr>
        <p:spPr>
          <a:xfrm>
            <a:off x="3676262" y="1993773"/>
            <a:ext cx="391885" cy="391885"/>
          </a:xfrm>
          <a:prstGeom prst="ellipse">
            <a:avLst/>
          </a:prstGeom>
          <a:noFill/>
          <a:ln w="19050">
            <a:solidFill>
              <a:srgbClr val="FF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: 圆角 71">
            <a:extLst>
              <a:ext uri="{FF2B5EF4-FFF2-40B4-BE49-F238E27FC236}">
                <a16:creationId xmlns:a16="http://schemas.microsoft.com/office/drawing/2014/main" id="{5ADF002E-0C39-1EAD-7853-520CECD4FFC9}"/>
              </a:ext>
            </a:extLst>
          </p:cNvPr>
          <p:cNvSpPr/>
          <p:nvPr/>
        </p:nvSpPr>
        <p:spPr>
          <a:xfrm>
            <a:off x="5225147" y="1754154"/>
            <a:ext cx="1772811" cy="839755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id="{EF93B8A5-0CC3-ACFB-7028-55F273985A94}"/>
              </a:ext>
            </a:extLst>
          </p:cNvPr>
          <p:cNvSpPr/>
          <p:nvPr/>
        </p:nvSpPr>
        <p:spPr>
          <a:xfrm>
            <a:off x="6438123" y="1993773"/>
            <a:ext cx="391885" cy="391885"/>
          </a:xfrm>
          <a:prstGeom prst="ellipse">
            <a:avLst/>
          </a:prstGeom>
          <a:noFill/>
          <a:ln w="19050">
            <a:solidFill>
              <a:srgbClr val="FF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: 圆角 75">
            <a:extLst>
              <a:ext uri="{FF2B5EF4-FFF2-40B4-BE49-F238E27FC236}">
                <a16:creationId xmlns:a16="http://schemas.microsoft.com/office/drawing/2014/main" id="{C425384E-5F85-9297-E5AD-2D26F54F66CD}"/>
              </a:ext>
            </a:extLst>
          </p:cNvPr>
          <p:cNvSpPr/>
          <p:nvPr/>
        </p:nvSpPr>
        <p:spPr>
          <a:xfrm>
            <a:off x="7987008" y="1754154"/>
            <a:ext cx="1772811" cy="839755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>
            <a:extLst>
              <a:ext uri="{FF2B5EF4-FFF2-40B4-BE49-F238E27FC236}">
                <a16:creationId xmlns:a16="http://schemas.microsoft.com/office/drawing/2014/main" id="{8D8FCFDC-0198-90DC-DA81-31B4B917C0A0}"/>
              </a:ext>
            </a:extLst>
          </p:cNvPr>
          <p:cNvSpPr/>
          <p:nvPr/>
        </p:nvSpPr>
        <p:spPr>
          <a:xfrm>
            <a:off x="9199984" y="1993773"/>
            <a:ext cx="391885" cy="391885"/>
          </a:xfrm>
          <a:prstGeom prst="ellipse">
            <a:avLst/>
          </a:prstGeom>
          <a:noFill/>
          <a:ln w="19050">
            <a:solidFill>
              <a:srgbClr val="FF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908DF6C2-FED0-0C7A-E9F5-4836BF565141}"/>
              </a:ext>
            </a:extLst>
          </p:cNvPr>
          <p:cNvSpPr txBox="1"/>
          <p:nvPr/>
        </p:nvSpPr>
        <p:spPr>
          <a:xfrm>
            <a:off x="712039" y="4421842"/>
            <a:ext cx="9654270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③ 所以总有一个鸽笼至少要飞进 </a:t>
            </a:r>
            <a:r>
              <a:rPr lang="en-US" altLang="zh-CN" dirty="0"/>
              <a:t>3 </a:t>
            </a:r>
            <a:r>
              <a:rPr lang="zh-CN" altLang="en-US" dirty="0"/>
              <a:t>只鸽子。</a:t>
            </a:r>
          </a:p>
        </p:txBody>
      </p: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CD3CEC81-90DB-3B01-FBCC-CC369B128B3D}"/>
              </a:ext>
            </a:extLst>
          </p:cNvPr>
          <p:cNvGrpSpPr/>
          <p:nvPr/>
        </p:nvGrpSpPr>
        <p:grpSpPr>
          <a:xfrm>
            <a:off x="3005854" y="5228942"/>
            <a:ext cx="7201838" cy="1261060"/>
            <a:chOff x="1074543" y="4589945"/>
            <a:chExt cx="7201838" cy="1261060"/>
          </a:xfrm>
        </p:grpSpPr>
        <p:pic>
          <p:nvPicPr>
            <p:cNvPr id="81" name="图片 80">
              <a:extLst>
                <a:ext uri="{FF2B5EF4-FFF2-40B4-BE49-F238E27FC236}">
                  <a16:creationId xmlns:a16="http://schemas.microsoft.com/office/drawing/2014/main" id="{A626C6F9-DE95-9208-9731-A7755E5C8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4543" y="4589945"/>
              <a:ext cx="1241509" cy="1261060"/>
            </a:xfrm>
            <a:prstGeom prst="rect">
              <a:avLst/>
            </a:prstGeom>
          </p:spPr>
        </p:pic>
        <p:sp>
          <p:nvSpPr>
            <p:cNvPr id="82" name="对话气泡: 圆角矩形 81">
              <a:extLst>
                <a:ext uri="{FF2B5EF4-FFF2-40B4-BE49-F238E27FC236}">
                  <a16:creationId xmlns:a16="http://schemas.microsoft.com/office/drawing/2014/main" id="{35035C1F-D9F5-3D07-B1EF-9670FBF10871}"/>
                </a:ext>
              </a:extLst>
            </p:cNvPr>
            <p:cNvSpPr/>
            <p:nvPr/>
          </p:nvSpPr>
          <p:spPr>
            <a:xfrm>
              <a:off x="2698694" y="4826093"/>
              <a:ext cx="5577687" cy="788763"/>
            </a:xfrm>
            <a:prstGeom prst="wedgeRoundRectCallout">
              <a:avLst>
                <a:gd name="adj1" fmla="val -57101"/>
                <a:gd name="adj2" fmla="val -2221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想一想：为什么要</a:t>
              </a:r>
              <a:r>
                <a:rPr lang="zh-CN" altLang="en-US" sz="2800" b="1" dirty="0">
                  <a:solidFill>
                    <a:srgbClr val="0000FF"/>
                  </a:solidFill>
                  <a:ea typeface="+mj-ea"/>
                </a:rPr>
                <a:t>尽量平均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71938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7037E-6 L -0.08125 0.19051 " pathEditMode="relative" rAng="0" ptsTypes="AA">
                                      <p:cBhvr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2" y="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6 L -0.09805 0.18982 " pathEditMode="relative" rAng="0" ptsTypes="AA">
                                      <p:cBhvr>
                                        <p:cTn id="1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9" y="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50"/>
                            </p:stCondLst>
                            <p:childTnLst>
                              <p:par>
                                <p:cTn id="16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6 L 0.01836 0.19051 " pathEditMode="relative" rAng="0" ptsTypes="AA">
                                      <p:cBhvr>
                                        <p:cTn id="17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" y="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7037E-6 L 0.00195 0.19121 " pathEditMode="relative" rAng="0" ptsTypes="AA">
                                      <p:cBhvr>
                                        <p:cTn id="20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9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25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6 L 0.1168 0.19051 " pathEditMode="relative" rAng="0" ptsTypes="AA">
                                      <p:cBhvr>
                                        <p:cTn id="23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6 L 0.10117 0.18982 " pathEditMode="relative" rAng="0" ptsTypes="AA">
                                      <p:cBhvr>
                                        <p:cTn id="26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52" y="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66" grpId="0"/>
      <p:bldP spid="68" grpId="0"/>
      <p:bldP spid="69" grpId="0" animBg="1"/>
      <p:bldP spid="73" grpId="0" animBg="1"/>
      <p:bldP spid="77" grpId="0" animBg="1"/>
      <p:bldP spid="7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271F1CA-63EB-DB9C-D1BB-0B1950FFE663}"/>
              </a:ext>
            </a:extLst>
          </p:cNvPr>
          <p:cNvSpPr txBox="1"/>
          <p:nvPr/>
        </p:nvSpPr>
        <p:spPr>
          <a:xfrm>
            <a:off x="1108010" y="1448397"/>
            <a:ext cx="10014079" cy="22148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        </a:t>
            </a:r>
            <a:r>
              <a:rPr lang="zh-CN" altLang="en-US" dirty="0">
                <a:solidFill>
                  <a:srgbClr val="FF00FF"/>
                </a:solidFill>
              </a:rPr>
              <a:t>尽量平均分</a:t>
            </a:r>
            <a:r>
              <a:rPr lang="zh-CN" altLang="en-US" dirty="0"/>
              <a:t>是为了让每个鸽笼里的物体数量</a:t>
            </a:r>
            <a:r>
              <a:rPr lang="zh-CN" altLang="en-US" dirty="0">
                <a:solidFill>
                  <a:srgbClr val="FF00FF"/>
                </a:solidFill>
              </a:rPr>
              <a:t>尽可能少且均衡</a:t>
            </a:r>
            <a:r>
              <a:rPr lang="zh-CN" altLang="en-US" dirty="0"/>
              <a:t>，从而找到满足总有一个鸽笼至少要飞进 </a:t>
            </a:r>
            <a:r>
              <a:rPr lang="en-US" altLang="zh-CN" dirty="0"/>
              <a:t>3 </a:t>
            </a:r>
            <a:r>
              <a:rPr lang="zh-CN" altLang="en-US" dirty="0"/>
              <a:t>只鸽子的最小值。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45351B5-19C9-A55E-C16A-8FB235806DFD}"/>
              </a:ext>
            </a:extLst>
          </p:cNvPr>
          <p:cNvSpPr txBox="1"/>
          <p:nvPr/>
        </p:nvSpPr>
        <p:spPr>
          <a:xfrm>
            <a:off x="1108010" y="3846364"/>
            <a:ext cx="9762153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        如果不平均分，会出现部分数量过多、部分数量过少的情况，无法确定“至少”的最小值。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5B43570A-7ABD-6EF1-1712-98BD5EA65941}"/>
              </a:ext>
            </a:extLst>
          </p:cNvPr>
          <p:cNvSpPr/>
          <p:nvPr/>
        </p:nvSpPr>
        <p:spPr>
          <a:xfrm>
            <a:off x="793101" y="1259637"/>
            <a:ext cx="10692882" cy="4404049"/>
          </a:xfrm>
          <a:prstGeom prst="roundRect">
            <a:avLst>
              <a:gd name="adj" fmla="val 3743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9158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2350B0C-48E7-1CFB-EEBC-06E7ED7F0397}"/>
              </a:ext>
            </a:extLst>
          </p:cNvPr>
          <p:cNvSpPr txBox="1"/>
          <p:nvPr/>
        </p:nvSpPr>
        <p:spPr>
          <a:xfrm>
            <a:off x="604156" y="538452"/>
            <a:ext cx="9472903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你们还有什么其他方法可以解决这一问题吗？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4241D61-B8D1-BA0E-F76D-6FA290367FF4}"/>
              </a:ext>
            </a:extLst>
          </p:cNvPr>
          <p:cNvGrpSpPr/>
          <p:nvPr/>
        </p:nvGrpSpPr>
        <p:grpSpPr>
          <a:xfrm>
            <a:off x="604156" y="1505954"/>
            <a:ext cx="7446546" cy="1270837"/>
            <a:chOff x="1408206" y="2634962"/>
            <a:chExt cx="7446546" cy="1270837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66A71ABB-FFF1-CAFE-CF6C-3C5042588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8206" y="2634962"/>
              <a:ext cx="1295276" cy="1270837"/>
            </a:xfrm>
            <a:prstGeom prst="rect">
              <a:avLst/>
            </a:prstGeom>
          </p:spPr>
        </p:pic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E751EA0F-5ED5-3543-D206-1DD0CFF57492}"/>
                </a:ext>
              </a:extLst>
            </p:cNvPr>
            <p:cNvSpPr/>
            <p:nvPr/>
          </p:nvSpPr>
          <p:spPr>
            <a:xfrm>
              <a:off x="3099785" y="2917834"/>
              <a:ext cx="5754967" cy="788763"/>
            </a:xfrm>
            <a:prstGeom prst="wedgeRoundRectCallout">
              <a:avLst>
                <a:gd name="adj1" fmla="val -57101"/>
                <a:gd name="adj2" fmla="val -2221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运用有余数的除法算式解决问题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.</a:t>
              </a:r>
              <a:endParaRPr lang="zh-CN" altLang="en-US" sz="2800" b="1" dirty="0">
                <a:solidFill>
                  <a:schemeClr val="tx1"/>
                </a:solidFill>
                <a:ea typeface="+mj-ea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77FE9B77-CF82-A265-8088-6F6220AB1D64}"/>
              </a:ext>
            </a:extLst>
          </p:cNvPr>
          <p:cNvSpPr txBox="1"/>
          <p:nvPr/>
        </p:nvSpPr>
        <p:spPr>
          <a:xfrm>
            <a:off x="697463" y="2912738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200" dirty="0"/>
              <a:t>用除法算式表示平均分的过程。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36ED62E-844A-5279-5A47-778A4F9B2A75}"/>
              </a:ext>
            </a:extLst>
          </p:cNvPr>
          <p:cNvSpPr txBox="1"/>
          <p:nvPr/>
        </p:nvSpPr>
        <p:spPr>
          <a:xfrm>
            <a:off x="697463" y="3822990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dirty="0">
                <a:latin typeface="+mn-lt"/>
              </a:rPr>
              <a:t>7÷3 </a:t>
            </a:r>
            <a:r>
              <a:rPr lang="zh-CN" altLang="en-US" dirty="0">
                <a:latin typeface="+mn-lt"/>
              </a:rPr>
              <a:t>＝ </a:t>
            </a:r>
            <a:r>
              <a:rPr lang="en-US" altLang="zh-CN" dirty="0">
                <a:latin typeface="+mn-lt"/>
              </a:rPr>
              <a:t>2 </a:t>
            </a:r>
            <a:r>
              <a:rPr lang="en-US" altLang="zh-CN" dirty="0"/>
              <a:t>(</a:t>
            </a:r>
            <a:r>
              <a:rPr lang="zh-CN" altLang="en-US" dirty="0">
                <a:latin typeface="+mn-lt"/>
              </a:rPr>
              <a:t>只</a:t>
            </a:r>
            <a:r>
              <a:rPr lang="en-US" altLang="zh-CN" dirty="0"/>
              <a:t>)……</a:t>
            </a:r>
            <a:r>
              <a:rPr lang="en-US" altLang="zh-CN" dirty="0">
                <a:latin typeface="+mn-lt"/>
              </a:rPr>
              <a:t>1</a:t>
            </a:r>
            <a:r>
              <a:rPr lang="en-US" altLang="zh-CN" dirty="0"/>
              <a:t>(</a:t>
            </a:r>
            <a:r>
              <a:rPr lang="zh-CN" altLang="en-US" dirty="0">
                <a:latin typeface="+mn-lt"/>
              </a:rPr>
              <a:t>只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CA3E180-474D-9CC6-EEFF-D24BB785B701}"/>
              </a:ext>
            </a:extLst>
          </p:cNvPr>
          <p:cNvSpPr txBox="1"/>
          <p:nvPr/>
        </p:nvSpPr>
        <p:spPr>
          <a:xfrm>
            <a:off x="697463" y="4733243"/>
            <a:ext cx="11111981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eaLnBrk="1" hangingPunct="1">
              <a:lnSpc>
                <a:spcPct val="120000"/>
              </a:lnSpc>
            </a:pPr>
            <a:r>
              <a:rPr lang="zh-CN" altLang="en-US" dirty="0">
                <a:latin typeface="+mn-lt"/>
              </a:rPr>
              <a:t>因为有余数，“总有”一个鸽笼里的鸽子数要比 </a:t>
            </a:r>
            <a:r>
              <a:rPr lang="en-US" altLang="zh-CN" dirty="0">
                <a:latin typeface="+mn-lt"/>
              </a:rPr>
              <a:t>2 </a:t>
            </a:r>
            <a:r>
              <a:rPr lang="zh-CN" altLang="en-US" dirty="0">
                <a:latin typeface="+mn-lt"/>
              </a:rPr>
              <a:t>只多 </a:t>
            </a:r>
            <a:r>
              <a:rPr lang="en-US" altLang="zh-CN" dirty="0">
                <a:latin typeface="+mn-lt"/>
              </a:rPr>
              <a:t>1 </a:t>
            </a:r>
            <a:r>
              <a:rPr lang="zh-CN" altLang="en-US" dirty="0">
                <a:latin typeface="+mn-lt"/>
              </a:rPr>
              <a:t>只，即 </a:t>
            </a:r>
            <a:r>
              <a:rPr lang="en-US" altLang="zh-CN" dirty="0">
                <a:latin typeface="+mn-lt"/>
              </a:rPr>
              <a:t>2 + 1 </a:t>
            </a:r>
            <a:r>
              <a:rPr lang="zh-CN" altLang="en-US" dirty="0">
                <a:latin typeface="+mn-lt"/>
              </a:rPr>
              <a:t>＝ </a:t>
            </a:r>
            <a:r>
              <a:rPr lang="en-US" altLang="zh-CN" dirty="0">
                <a:latin typeface="+mn-lt"/>
              </a:rPr>
              <a:t>3 </a:t>
            </a:r>
            <a:r>
              <a:rPr lang="en-US" altLang="zh-CN" dirty="0"/>
              <a:t>(</a:t>
            </a:r>
            <a:r>
              <a:rPr lang="zh-CN" altLang="en-US" dirty="0">
                <a:latin typeface="+mn-lt"/>
              </a:rPr>
              <a:t>只</a:t>
            </a:r>
            <a:r>
              <a:rPr lang="en-US" altLang="zh-CN" dirty="0"/>
              <a:t>)</a:t>
            </a:r>
            <a:r>
              <a:rPr lang="zh-CN" altLang="en-US" dirty="0">
                <a:latin typeface="+mn-lt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6279627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84587CD-3DB9-720C-A307-E882F928EE31}"/>
              </a:ext>
            </a:extLst>
          </p:cNvPr>
          <p:cNvSpPr txBox="1"/>
          <p:nvPr/>
        </p:nvSpPr>
        <p:spPr>
          <a:xfrm>
            <a:off x="1457910" y="1699830"/>
            <a:ext cx="3515310" cy="1476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>
              <a:lnSpc>
                <a:spcPct val="130000"/>
              </a:lnSpc>
              <a:defRPr sz="2600" b="1">
                <a:latin typeface="+mn-lt"/>
                <a:ea typeface="+mj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sz="3200" dirty="0">
                <a:solidFill>
                  <a:schemeClr val="tx1"/>
                </a:solidFill>
              </a:rPr>
              <a:t>如果每个鸽笼最多飞进 </a:t>
            </a:r>
            <a:r>
              <a:rPr lang="en-US" altLang="zh-CN" sz="3200" dirty="0">
                <a:solidFill>
                  <a:schemeClr val="tx1"/>
                </a:solidFill>
              </a:rPr>
              <a:t>2</a:t>
            </a:r>
            <a:r>
              <a:rPr lang="zh-CN" altLang="en-US" sz="3200" dirty="0">
                <a:solidFill>
                  <a:schemeClr val="tx1"/>
                </a:solidFill>
              </a:rPr>
              <a:t> 只鸽子。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835113D-3624-AE3C-6105-74367B561D01}"/>
              </a:ext>
            </a:extLst>
          </p:cNvPr>
          <p:cNvSpPr txBox="1"/>
          <p:nvPr/>
        </p:nvSpPr>
        <p:spPr>
          <a:xfrm>
            <a:off x="612589" y="487472"/>
            <a:ext cx="2811743" cy="707886"/>
          </a:xfrm>
          <a:prstGeom prst="rect">
            <a:avLst/>
          </a:prstGeom>
          <a:solidFill>
            <a:srgbClr val="81C8C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40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dirty="0"/>
              <a:t>推理法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76D2C5B-D1CF-AA80-24AA-FCA016D3D7EB}"/>
              </a:ext>
            </a:extLst>
          </p:cNvPr>
          <p:cNvSpPr txBox="1"/>
          <p:nvPr/>
        </p:nvSpPr>
        <p:spPr>
          <a:xfrm>
            <a:off x="7009626" y="1701488"/>
            <a:ext cx="2871498" cy="1476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>
              <a:lnSpc>
                <a:spcPct val="130000"/>
              </a:lnSpc>
              <a:defRPr sz="2600" b="1">
                <a:latin typeface="+mn-lt"/>
                <a:ea typeface="+mj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sz="3200" dirty="0">
                <a:solidFill>
                  <a:schemeClr val="tx1"/>
                </a:solidFill>
              </a:rPr>
              <a:t>那么 </a:t>
            </a:r>
            <a:r>
              <a:rPr lang="en-US" altLang="zh-CN" sz="3200" dirty="0">
                <a:solidFill>
                  <a:schemeClr val="tx1"/>
                </a:solidFill>
              </a:rPr>
              <a:t>3</a:t>
            </a:r>
            <a:r>
              <a:rPr lang="zh-CN" altLang="en-US" sz="3200" dirty="0">
                <a:solidFill>
                  <a:schemeClr val="tx1"/>
                </a:solidFill>
              </a:rPr>
              <a:t> 个鸽笼最多飞进 </a:t>
            </a:r>
            <a:r>
              <a:rPr lang="en-US" altLang="zh-CN" sz="3200" dirty="0">
                <a:solidFill>
                  <a:schemeClr val="tx1"/>
                </a:solidFill>
              </a:rPr>
              <a:t>6 </a:t>
            </a:r>
            <a:r>
              <a:rPr lang="zh-CN" altLang="en-US" sz="3200" dirty="0">
                <a:solidFill>
                  <a:schemeClr val="tx1"/>
                </a:solidFill>
              </a:rPr>
              <a:t>只</a:t>
            </a:r>
          </a:p>
        </p:txBody>
      </p:sp>
      <p:sp>
        <p:nvSpPr>
          <p:cNvPr id="13" name="箭头: 右 12">
            <a:extLst>
              <a:ext uri="{FF2B5EF4-FFF2-40B4-BE49-F238E27FC236}">
                <a16:creationId xmlns:a16="http://schemas.microsoft.com/office/drawing/2014/main" id="{EB333E8F-4E73-D858-9C11-7FDCEA107E89}"/>
              </a:ext>
            </a:extLst>
          </p:cNvPr>
          <p:cNvSpPr/>
          <p:nvPr/>
        </p:nvSpPr>
        <p:spPr>
          <a:xfrm>
            <a:off x="5318450" y="2258009"/>
            <a:ext cx="1380930" cy="36389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054C7FB-7DD2-D496-6EBB-0C56E2A19F2F}"/>
              </a:ext>
            </a:extLst>
          </p:cNvPr>
          <p:cNvSpPr txBox="1"/>
          <p:nvPr/>
        </p:nvSpPr>
        <p:spPr>
          <a:xfrm>
            <a:off x="1457910" y="3689633"/>
            <a:ext cx="3515310" cy="1476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chemeClr val="tx1"/>
                </a:solidFill>
                <a:ea typeface="+mj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dirty="0"/>
              <a:t>现在有 </a:t>
            </a:r>
            <a:r>
              <a:rPr lang="en-US" altLang="zh-CN" dirty="0"/>
              <a:t>7</a:t>
            </a:r>
            <a:r>
              <a:rPr lang="zh-CN" altLang="en-US" dirty="0"/>
              <a:t> 只鸽子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44C57AF-7CDB-9095-D6EA-529E503012CE}"/>
              </a:ext>
            </a:extLst>
          </p:cNvPr>
          <p:cNvSpPr txBox="1"/>
          <p:nvPr/>
        </p:nvSpPr>
        <p:spPr>
          <a:xfrm>
            <a:off x="7009626" y="3689633"/>
            <a:ext cx="3608610" cy="1476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chemeClr val="tx1"/>
                </a:solidFill>
                <a:ea typeface="+mj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dirty="0"/>
              <a:t>所以总有 </a:t>
            </a:r>
            <a:r>
              <a:rPr lang="en-US" altLang="zh-CN" dirty="0"/>
              <a:t>1</a:t>
            </a:r>
            <a:r>
              <a:rPr lang="zh-CN" altLang="en-US" dirty="0"/>
              <a:t> 个鸽笼至少飞进 </a:t>
            </a:r>
            <a:r>
              <a:rPr lang="en-US" altLang="zh-CN" dirty="0"/>
              <a:t>3 </a:t>
            </a:r>
            <a:r>
              <a:rPr lang="zh-CN" altLang="en-US" dirty="0"/>
              <a:t>只鸽子</a:t>
            </a:r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4A388ED1-E026-170A-0FDE-3A22E563FA4C}"/>
              </a:ext>
            </a:extLst>
          </p:cNvPr>
          <p:cNvSpPr/>
          <p:nvPr/>
        </p:nvSpPr>
        <p:spPr>
          <a:xfrm>
            <a:off x="5318450" y="4226769"/>
            <a:ext cx="1380930" cy="36389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4237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箭头: 五边形 1">
            <a:extLst>
              <a:ext uri="{FF2B5EF4-FFF2-40B4-BE49-F238E27FC236}">
                <a16:creationId xmlns:a16="http://schemas.microsoft.com/office/drawing/2014/main" id="{EF899A0E-7280-0AA2-A339-2748F0D1B603}"/>
              </a:ext>
            </a:extLst>
          </p:cNvPr>
          <p:cNvSpPr/>
          <p:nvPr/>
        </p:nvSpPr>
        <p:spPr>
          <a:xfrm>
            <a:off x="643812" y="457197"/>
            <a:ext cx="2472612" cy="737118"/>
          </a:xfrm>
          <a:prstGeom prst="homePlat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  考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B3301D3-0F33-12EA-957E-54011E7EB4A9}"/>
              </a:ext>
            </a:extLst>
          </p:cNvPr>
          <p:cNvSpPr txBox="1"/>
          <p:nvPr/>
        </p:nvSpPr>
        <p:spPr>
          <a:xfrm>
            <a:off x="851418" y="1393669"/>
            <a:ext cx="10470502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       7 </a:t>
            </a:r>
            <a:r>
              <a:rPr lang="zh-CN" altLang="en-US" dirty="0"/>
              <a:t>只鸽子飞进 </a:t>
            </a:r>
            <a:r>
              <a:rPr lang="en-US" altLang="zh-CN" dirty="0"/>
              <a:t>3 </a:t>
            </a:r>
            <a:r>
              <a:rPr lang="zh-CN" altLang="en-US" dirty="0"/>
              <a:t>个鸽笼，</a:t>
            </a:r>
            <a:r>
              <a:rPr lang="zh-CN" altLang="en-US" dirty="0">
                <a:solidFill>
                  <a:srgbClr val="FF00FF"/>
                </a:solidFill>
              </a:rPr>
              <a:t>总有</a:t>
            </a:r>
            <a:r>
              <a:rPr lang="zh-CN" altLang="en-US" dirty="0"/>
              <a:t>一个鸽笼</a:t>
            </a:r>
            <a:r>
              <a:rPr lang="zh-CN" altLang="en-US" dirty="0">
                <a:solidFill>
                  <a:srgbClr val="FF00FF"/>
                </a:solidFill>
              </a:rPr>
              <a:t>至少</a:t>
            </a:r>
            <a:r>
              <a:rPr lang="zh-CN" altLang="en-US" dirty="0"/>
              <a:t>要飞进 </a:t>
            </a:r>
            <a:r>
              <a:rPr lang="en-US" altLang="zh-CN" dirty="0"/>
              <a:t>3 </a:t>
            </a:r>
            <a:r>
              <a:rPr lang="zh-CN" altLang="en-US" dirty="0"/>
              <a:t>只鸽子。为什么？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05AC215C-7B25-9DAB-44E5-59F008D6AC34}"/>
              </a:ext>
            </a:extLst>
          </p:cNvPr>
          <p:cNvSpPr/>
          <p:nvPr/>
        </p:nvSpPr>
        <p:spPr>
          <a:xfrm>
            <a:off x="783770" y="1315624"/>
            <a:ext cx="10692882" cy="1567538"/>
          </a:xfrm>
          <a:prstGeom prst="roundRect">
            <a:avLst>
              <a:gd name="adj" fmla="val 3743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036F22A-EDE9-E4BF-21CA-0A517876E2D6}"/>
              </a:ext>
            </a:extLst>
          </p:cNvPr>
          <p:cNvGrpSpPr/>
          <p:nvPr/>
        </p:nvGrpSpPr>
        <p:grpSpPr>
          <a:xfrm>
            <a:off x="1487399" y="2993717"/>
            <a:ext cx="7244036" cy="1192632"/>
            <a:chOff x="1487399" y="2937731"/>
            <a:chExt cx="7244036" cy="1192632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A00B6CE0-B8FE-F404-26B6-E0EE3B4D0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87399" y="2937731"/>
              <a:ext cx="1168193" cy="1192632"/>
            </a:xfrm>
            <a:prstGeom prst="rect">
              <a:avLst/>
            </a:prstGeom>
          </p:spPr>
        </p:pic>
        <p:sp>
          <p:nvSpPr>
            <p:cNvPr id="15" name="对话气泡: 圆角矩形 14">
              <a:extLst>
                <a:ext uri="{FF2B5EF4-FFF2-40B4-BE49-F238E27FC236}">
                  <a16:creationId xmlns:a16="http://schemas.microsoft.com/office/drawing/2014/main" id="{54C729A0-E4A0-16BB-278E-AD2E3A71962F}"/>
                </a:ext>
              </a:extLst>
            </p:cNvPr>
            <p:cNvSpPr/>
            <p:nvPr/>
          </p:nvSpPr>
          <p:spPr>
            <a:xfrm>
              <a:off x="2976468" y="3179240"/>
              <a:ext cx="5754967" cy="788763"/>
            </a:xfrm>
            <a:prstGeom prst="wedgeRoundRectCallout">
              <a:avLst>
                <a:gd name="adj1" fmla="val -55966"/>
                <a:gd name="adj2" fmla="val -2221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“总有”和“至少”是什么意思？</a:t>
              </a: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68C6F9ED-C9D8-F429-45A4-5209003FF25F}"/>
              </a:ext>
            </a:extLst>
          </p:cNvPr>
          <p:cNvSpPr txBox="1"/>
          <p:nvPr/>
        </p:nvSpPr>
        <p:spPr>
          <a:xfrm>
            <a:off x="5614702" y="4369805"/>
            <a:ext cx="22696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一定有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E61BB52C-3131-CF3F-CFEF-9DCD6FBBE845}"/>
              </a:ext>
            </a:extLst>
          </p:cNvPr>
          <p:cNvSpPr/>
          <p:nvPr/>
        </p:nvSpPr>
        <p:spPr>
          <a:xfrm>
            <a:off x="3041785" y="4323202"/>
            <a:ext cx="1847461" cy="67798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总有</a:t>
            </a: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6E4101B2-DF0A-9F4E-7B44-10CEE1203300}"/>
              </a:ext>
            </a:extLst>
          </p:cNvPr>
          <p:cNvSpPr/>
          <p:nvPr/>
        </p:nvSpPr>
        <p:spPr>
          <a:xfrm>
            <a:off x="3041785" y="5318103"/>
            <a:ext cx="1847461" cy="67798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至少</a:t>
            </a: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CB35462A-7AFA-8203-CC3A-AAFC5630DE68}"/>
              </a:ext>
            </a:extLst>
          </p:cNvPr>
          <p:cNvCxnSpPr>
            <a:cxnSpLocks/>
          </p:cNvCxnSpPr>
          <p:nvPr/>
        </p:nvCxnSpPr>
        <p:spPr>
          <a:xfrm>
            <a:off x="4889246" y="4665303"/>
            <a:ext cx="774438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84F0A194-C71F-A3F0-775F-4342D858A577}"/>
              </a:ext>
            </a:extLst>
          </p:cNvPr>
          <p:cNvSpPr txBox="1"/>
          <p:nvPr/>
        </p:nvSpPr>
        <p:spPr>
          <a:xfrm>
            <a:off x="5614703" y="5399274"/>
            <a:ext cx="1373928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0000"/>
              </a:lnSpc>
            </a:pPr>
            <a:r>
              <a:rPr lang="zh-CN" altLang="en-US" dirty="0"/>
              <a:t>最少</a:t>
            </a: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C7024C7A-F884-40D6-EDBB-AC2478A5E440}"/>
              </a:ext>
            </a:extLst>
          </p:cNvPr>
          <p:cNvCxnSpPr>
            <a:cxnSpLocks/>
          </p:cNvCxnSpPr>
          <p:nvPr/>
        </p:nvCxnSpPr>
        <p:spPr>
          <a:xfrm>
            <a:off x="4889246" y="5663679"/>
            <a:ext cx="774438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8561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1" grpId="0" animBg="1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BE124AD-E9BD-8C07-BCF9-E835C55393C6}"/>
              </a:ext>
            </a:extLst>
          </p:cNvPr>
          <p:cNvSpPr txBox="1"/>
          <p:nvPr/>
        </p:nvSpPr>
        <p:spPr>
          <a:xfrm>
            <a:off x="977380" y="614565"/>
            <a:ext cx="10051401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如果我们把 </a:t>
            </a:r>
            <a:r>
              <a:rPr lang="en-US" altLang="zh-CN" dirty="0"/>
              <a:t>10</a:t>
            </a:r>
            <a:r>
              <a:rPr lang="zh-CN" altLang="en-US" dirty="0"/>
              <a:t> 只鸽子放到 </a:t>
            </a:r>
            <a:r>
              <a:rPr lang="en-US" altLang="zh-CN" dirty="0"/>
              <a:t>3 </a:t>
            </a:r>
            <a:r>
              <a:rPr lang="zh-CN" altLang="en-US" dirty="0"/>
              <a:t>个鸽笼里，你能快速说出总有一个鸽笼里至少放的鸽子的只数吗？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8F86DCE-F952-8F9B-1CA2-46AF4C14261B}"/>
              </a:ext>
            </a:extLst>
          </p:cNvPr>
          <p:cNvSpPr txBox="1"/>
          <p:nvPr/>
        </p:nvSpPr>
        <p:spPr>
          <a:xfrm>
            <a:off x="2162369" y="2222650"/>
            <a:ext cx="6878994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dirty="0"/>
              <a:t>10 ÷ 3 = 3</a:t>
            </a:r>
            <a:r>
              <a:rPr lang="zh-CN" altLang="en-US" dirty="0"/>
              <a:t>（只）</a:t>
            </a:r>
            <a:r>
              <a:rPr lang="en-US" altLang="zh-CN" dirty="0">
                <a:latin typeface="+mj-ea"/>
              </a:rPr>
              <a:t>……</a:t>
            </a:r>
            <a:r>
              <a:rPr lang="en-US" altLang="zh-CN" dirty="0"/>
              <a:t>1</a:t>
            </a:r>
            <a:r>
              <a:rPr lang="zh-CN" altLang="en-US" dirty="0"/>
              <a:t>（只）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20EB634-06CD-D21B-E506-436ADB143553}"/>
              </a:ext>
            </a:extLst>
          </p:cNvPr>
          <p:cNvSpPr txBox="1"/>
          <p:nvPr/>
        </p:nvSpPr>
        <p:spPr>
          <a:xfrm>
            <a:off x="2162369" y="3186231"/>
            <a:ext cx="8314742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每个鸽笼里放 </a:t>
            </a:r>
            <a:r>
              <a:rPr lang="en-US" altLang="zh-CN" dirty="0"/>
              <a:t>3 </a:t>
            </a:r>
            <a:r>
              <a:rPr lang="zh-CN" altLang="en-US" dirty="0"/>
              <a:t>只鸽子，还剩 </a:t>
            </a:r>
            <a:r>
              <a:rPr lang="en-US" altLang="zh-CN" dirty="0"/>
              <a:t>1 </a:t>
            </a:r>
            <a:r>
              <a:rPr lang="zh-CN" altLang="en-US" dirty="0"/>
              <a:t>只鸽子。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2DEED89-9B82-D29D-ECDC-A294D56A1A71}"/>
              </a:ext>
            </a:extLst>
          </p:cNvPr>
          <p:cNvSpPr txBox="1"/>
          <p:nvPr/>
        </p:nvSpPr>
        <p:spPr>
          <a:xfrm>
            <a:off x="2162369" y="4144809"/>
            <a:ext cx="6969189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总有一个鸽笼里至少放了 </a:t>
            </a:r>
            <a:r>
              <a:rPr lang="en-US" altLang="zh-CN" dirty="0"/>
              <a:t>4</a:t>
            </a:r>
            <a:r>
              <a:rPr lang="zh-CN" altLang="en-US" dirty="0"/>
              <a:t> 只鸽子。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823C404-8DC2-C14C-E418-65E54B956A08}"/>
              </a:ext>
            </a:extLst>
          </p:cNvPr>
          <p:cNvSpPr txBox="1"/>
          <p:nvPr/>
        </p:nvSpPr>
        <p:spPr>
          <a:xfrm>
            <a:off x="2162369" y="5247527"/>
            <a:ext cx="7813805" cy="6636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</a:rPr>
              <a:t>生活中还有类似的情况吗？请举例。</a:t>
            </a:r>
          </a:p>
        </p:txBody>
      </p:sp>
    </p:spTree>
    <p:extLst>
      <p:ext uri="{BB962C8B-B14F-4D97-AF65-F5344CB8AC3E}">
        <p14:creationId xmlns:p14="http://schemas.microsoft.com/office/powerpoint/2010/main" val="5788441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2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B1BB014-4F9C-0EA0-E9C7-5B561DFA4DF3}"/>
              </a:ext>
            </a:extLst>
          </p:cNvPr>
          <p:cNvSpPr txBox="1"/>
          <p:nvPr/>
        </p:nvSpPr>
        <p:spPr>
          <a:xfrm>
            <a:off x="688132" y="475299"/>
            <a:ext cx="10695213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把 </a:t>
            </a:r>
            <a:r>
              <a:rPr lang="en-US" altLang="zh-CN" dirty="0"/>
              <a:t>3</a:t>
            </a:r>
            <a:r>
              <a:rPr lang="zh-CN" altLang="en-US" dirty="0"/>
              <a:t> 本书放进 </a:t>
            </a:r>
            <a:r>
              <a:rPr lang="en-US" altLang="zh-CN" dirty="0"/>
              <a:t>2 </a:t>
            </a:r>
            <a:r>
              <a:rPr lang="zh-CN" altLang="en-US" dirty="0"/>
              <a:t>个抽屉，总有 </a:t>
            </a:r>
            <a:r>
              <a:rPr lang="en-US" altLang="zh-CN" dirty="0"/>
              <a:t>1</a:t>
            </a:r>
            <a:r>
              <a:rPr lang="zh-CN" altLang="en-US" dirty="0"/>
              <a:t> 个抽屉至少放 </a:t>
            </a:r>
            <a:r>
              <a:rPr lang="en-US" altLang="zh-CN" dirty="0"/>
              <a:t>2</a:t>
            </a:r>
            <a:r>
              <a:rPr lang="zh-CN" altLang="en-US" dirty="0"/>
              <a:t> 本。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ADE0DEE-E029-A06F-119D-78496009B1C8}"/>
              </a:ext>
            </a:extLst>
          </p:cNvPr>
          <p:cNvSpPr/>
          <p:nvPr/>
        </p:nvSpPr>
        <p:spPr>
          <a:xfrm>
            <a:off x="2050403" y="1367994"/>
            <a:ext cx="3255509" cy="585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3÷2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5D18CAE-D46F-4EA5-7CDD-031D5BABB8CE}"/>
              </a:ext>
            </a:extLst>
          </p:cNvPr>
          <p:cNvSpPr/>
          <p:nvPr/>
        </p:nvSpPr>
        <p:spPr>
          <a:xfrm>
            <a:off x="6105331" y="1367994"/>
            <a:ext cx="2596090" cy="585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＋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F54B4BC-D21C-D0B7-2E57-05619F914E98}"/>
              </a:ext>
            </a:extLst>
          </p:cNvPr>
          <p:cNvSpPr txBox="1"/>
          <p:nvPr/>
        </p:nvSpPr>
        <p:spPr>
          <a:xfrm>
            <a:off x="688132" y="2142183"/>
            <a:ext cx="10695213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把 </a:t>
            </a:r>
            <a:r>
              <a:rPr lang="en-US" altLang="zh-CN" dirty="0"/>
              <a:t>13</a:t>
            </a:r>
            <a:r>
              <a:rPr lang="zh-CN" altLang="en-US" dirty="0"/>
              <a:t> 支铅笔放进 </a:t>
            </a:r>
            <a:r>
              <a:rPr lang="en-US" altLang="zh-CN" dirty="0"/>
              <a:t>3</a:t>
            </a:r>
            <a:r>
              <a:rPr lang="zh-CN" altLang="en-US" dirty="0"/>
              <a:t> 个笔筒中，不管怎么放，总有 </a:t>
            </a:r>
            <a:r>
              <a:rPr lang="en-US" altLang="zh-CN" dirty="0"/>
              <a:t>1</a:t>
            </a:r>
            <a:r>
              <a:rPr lang="zh-CN" altLang="en-US" dirty="0"/>
              <a:t> 个笔筒里至少有 </a:t>
            </a:r>
            <a:r>
              <a:rPr lang="en-US" altLang="zh-CN" dirty="0"/>
              <a:t>5</a:t>
            </a:r>
            <a:r>
              <a:rPr lang="zh-CN" altLang="en-US" dirty="0"/>
              <a:t> 支铅笔。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ED05103-3C11-4106-F932-E86366245637}"/>
              </a:ext>
            </a:extLst>
          </p:cNvPr>
          <p:cNvSpPr/>
          <p:nvPr/>
        </p:nvSpPr>
        <p:spPr>
          <a:xfrm>
            <a:off x="2050403" y="3726593"/>
            <a:ext cx="3255509" cy="585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13÷3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4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F5AF09-518B-7E65-0A18-90D7F0B5443A}"/>
              </a:ext>
            </a:extLst>
          </p:cNvPr>
          <p:cNvSpPr/>
          <p:nvPr/>
        </p:nvSpPr>
        <p:spPr>
          <a:xfrm>
            <a:off x="6105331" y="3726593"/>
            <a:ext cx="2596090" cy="585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4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＋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5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800355-AEE3-79BE-F579-C9F5E9AE6EFA}"/>
              </a:ext>
            </a:extLst>
          </p:cNvPr>
          <p:cNvSpPr txBox="1"/>
          <p:nvPr/>
        </p:nvSpPr>
        <p:spPr>
          <a:xfrm>
            <a:off x="2135838" y="5686970"/>
            <a:ext cx="8855625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/>
              <a:t>尽量平均分，在平均分的结果上，再看余数。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CD610BA-E5CA-C3D0-46BE-B1706FD7960F}"/>
              </a:ext>
            </a:extLst>
          </p:cNvPr>
          <p:cNvGrpSpPr/>
          <p:nvPr/>
        </p:nvGrpSpPr>
        <p:grpSpPr>
          <a:xfrm>
            <a:off x="688132" y="4427570"/>
            <a:ext cx="6344816" cy="1192632"/>
            <a:chOff x="1487399" y="2937731"/>
            <a:chExt cx="6344816" cy="119263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A02BFD3E-AF54-AF90-801B-C677C7C19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87399" y="2937731"/>
              <a:ext cx="1168193" cy="1192632"/>
            </a:xfrm>
            <a:prstGeom prst="rect">
              <a:avLst/>
            </a:prstGeom>
          </p:spPr>
        </p:pic>
        <p:sp>
          <p:nvSpPr>
            <p:cNvPr id="20" name="对话气泡: 圆角矩形 19">
              <a:extLst>
                <a:ext uri="{FF2B5EF4-FFF2-40B4-BE49-F238E27FC236}">
                  <a16:creationId xmlns:a16="http://schemas.microsoft.com/office/drawing/2014/main" id="{8E2DF72D-140F-31AB-2989-B46DBDEDA879}"/>
                </a:ext>
              </a:extLst>
            </p:cNvPr>
            <p:cNvSpPr/>
            <p:nvPr/>
          </p:nvSpPr>
          <p:spPr>
            <a:xfrm>
              <a:off x="2939144" y="3179240"/>
              <a:ext cx="4893071" cy="788763"/>
            </a:xfrm>
            <a:prstGeom prst="wedgeRoundRectCallout">
              <a:avLst>
                <a:gd name="adj1" fmla="val -55966"/>
                <a:gd name="adj2" fmla="val -2221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鸽巢问题一般如何解决？</a:t>
              </a:r>
              <a:endParaRPr lang="en-US" altLang="zh-CN" sz="2800" b="1" dirty="0">
                <a:solidFill>
                  <a:schemeClr val="tx1"/>
                </a:solidFill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24207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3887395" y="874131"/>
            <a:ext cx="447283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挑战自我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99D91C6-5EF6-55CC-5E66-32733575AEEF}"/>
              </a:ext>
            </a:extLst>
          </p:cNvPr>
          <p:cNvSpPr txBox="1"/>
          <p:nvPr/>
        </p:nvSpPr>
        <p:spPr>
          <a:xfrm>
            <a:off x="641469" y="1371497"/>
            <a:ext cx="11217737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1. </a:t>
            </a:r>
            <a:r>
              <a:rPr lang="zh-CN" altLang="en-US" dirty="0"/>
              <a:t>随意找 </a:t>
            </a:r>
            <a:r>
              <a:rPr lang="en-US" altLang="zh-CN" dirty="0"/>
              <a:t>13 </a:t>
            </a:r>
            <a:r>
              <a:rPr lang="zh-CN" altLang="en-US" dirty="0"/>
              <a:t>名同学，他们中至少有</a:t>
            </a:r>
            <a:r>
              <a:rPr lang="en-US" altLang="zh-CN" dirty="0">
                <a:latin typeface="+mj-ea"/>
                <a:ea typeface="+mj-ea"/>
              </a:rPr>
              <a:t>(   )</a:t>
            </a:r>
            <a:r>
              <a:rPr lang="zh-CN" altLang="en-US" dirty="0"/>
              <a:t>人的属相相同。 </a:t>
            </a:r>
            <a:endParaRPr lang="en-US" altLang="zh-CN" dirty="0"/>
          </a:p>
          <a:p>
            <a:r>
              <a:rPr lang="zh-CN" altLang="en-US" dirty="0"/>
              <a:t>    为什么？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A6469A2-6D15-088C-D30E-AEF35C539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322" y="2868752"/>
            <a:ext cx="9160030" cy="271185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4902716F-4B68-A0F7-CCF9-71A4EEC67421}"/>
              </a:ext>
            </a:extLst>
          </p:cNvPr>
          <p:cNvSpPr/>
          <p:nvPr/>
        </p:nvSpPr>
        <p:spPr>
          <a:xfrm>
            <a:off x="2908820" y="5769996"/>
            <a:ext cx="3255509" cy="585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13÷12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B86DAD2-D50F-AB19-5401-92FE02A9264D}"/>
              </a:ext>
            </a:extLst>
          </p:cNvPr>
          <p:cNvSpPr/>
          <p:nvPr/>
        </p:nvSpPr>
        <p:spPr>
          <a:xfrm>
            <a:off x="6963748" y="5769996"/>
            <a:ext cx="2596090" cy="585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＋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＝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6BA4012-054E-05DF-0C75-8F6522417EEC}"/>
              </a:ext>
            </a:extLst>
          </p:cNvPr>
          <p:cNvSpPr/>
          <p:nvPr/>
        </p:nvSpPr>
        <p:spPr>
          <a:xfrm>
            <a:off x="7691535" y="1475482"/>
            <a:ext cx="612709" cy="585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F3A4FB43-80E6-85E3-8FA1-D70EA0D1BE57}"/>
              </a:ext>
            </a:extLst>
          </p:cNvPr>
          <p:cNvSpPr txBox="1"/>
          <p:nvPr/>
        </p:nvSpPr>
        <p:spPr>
          <a:xfrm>
            <a:off x="520167" y="720839"/>
            <a:ext cx="10993805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2. </a:t>
            </a:r>
            <a:r>
              <a:rPr lang="zh-CN" altLang="en-US" dirty="0"/>
              <a:t>任意给出 </a:t>
            </a:r>
            <a:r>
              <a:rPr lang="en-US" altLang="zh-CN" dirty="0"/>
              <a:t>3 </a:t>
            </a:r>
            <a:r>
              <a:rPr lang="zh-CN" altLang="en-US" dirty="0"/>
              <a:t>个不同的自然数，其中一定有 </a:t>
            </a:r>
            <a:r>
              <a:rPr lang="en-US" altLang="zh-CN" dirty="0"/>
              <a:t>2 </a:t>
            </a:r>
            <a:r>
              <a:rPr lang="zh-CN" altLang="en-US" dirty="0"/>
              <a:t>个数的和  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是偶数。请说明理由。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02E5664-2492-092C-6330-D2C2EBEA2456}"/>
              </a:ext>
            </a:extLst>
          </p:cNvPr>
          <p:cNvSpPr txBox="1"/>
          <p:nvPr/>
        </p:nvSpPr>
        <p:spPr>
          <a:xfrm>
            <a:off x="906308" y="273946"/>
            <a:ext cx="447283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挑战自我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94E6355-7A01-C3B1-3743-A37825089319}"/>
              </a:ext>
            </a:extLst>
          </p:cNvPr>
          <p:cNvSpPr/>
          <p:nvPr/>
        </p:nvSpPr>
        <p:spPr>
          <a:xfrm>
            <a:off x="1036941" y="2188616"/>
            <a:ext cx="2614903" cy="585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方法一：</a:t>
            </a:r>
            <a:endParaRPr lang="en-US" altLang="zh-CN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4003351-2F87-9E0E-20FD-7E738D171C67}"/>
              </a:ext>
            </a:extLst>
          </p:cNvPr>
          <p:cNvSpPr/>
          <p:nvPr/>
        </p:nvSpPr>
        <p:spPr>
          <a:xfrm>
            <a:off x="1036941" y="2954199"/>
            <a:ext cx="5843295" cy="585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三个自然数只有四种情况。</a:t>
            </a:r>
            <a:endParaRPr lang="en-US" altLang="zh-CN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801ECD9B-461B-E0B9-D687-0485440DDA70}"/>
              </a:ext>
            </a:extLst>
          </p:cNvPr>
          <p:cNvSpPr/>
          <p:nvPr/>
        </p:nvSpPr>
        <p:spPr>
          <a:xfrm>
            <a:off x="1875456" y="3965510"/>
            <a:ext cx="1884785" cy="7464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奇奇奇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56CE5AD3-14A1-4FFA-9BA7-EFFE714BCCCC}"/>
              </a:ext>
            </a:extLst>
          </p:cNvPr>
          <p:cNvSpPr/>
          <p:nvPr/>
        </p:nvSpPr>
        <p:spPr>
          <a:xfrm>
            <a:off x="4329407" y="3965510"/>
            <a:ext cx="1884785" cy="7464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奇奇偶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39E519D0-60FF-0124-BB89-02C6D3659905}"/>
              </a:ext>
            </a:extLst>
          </p:cNvPr>
          <p:cNvSpPr/>
          <p:nvPr/>
        </p:nvSpPr>
        <p:spPr>
          <a:xfrm>
            <a:off x="6783358" y="3965510"/>
            <a:ext cx="1884785" cy="7464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奇偶偶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0CB98AC5-3325-E2D8-67C3-96BBEFDB0238}"/>
              </a:ext>
            </a:extLst>
          </p:cNvPr>
          <p:cNvSpPr/>
          <p:nvPr/>
        </p:nvSpPr>
        <p:spPr>
          <a:xfrm>
            <a:off x="9237309" y="3965510"/>
            <a:ext cx="1884785" cy="7464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偶偶偶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CC8108F-AD0F-3327-929E-F416786FE51D}"/>
              </a:ext>
            </a:extLst>
          </p:cNvPr>
          <p:cNvSpPr txBox="1"/>
          <p:nvPr/>
        </p:nvSpPr>
        <p:spPr>
          <a:xfrm>
            <a:off x="1036941" y="5148306"/>
            <a:ext cx="9842553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zh-CN" altLang="en-US" dirty="0"/>
              <a:t>不管哪种情况，一定有两个数的和是偶数。</a:t>
            </a:r>
          </a:p>
        </p:txBody>
      </p:sp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 animBg="1"/>
      <p:bldP spid="15" grpId="0" animBg="1"/>
      <p:bldP spid="18" grpId="0" animBg="1"/>
      <p:bldP spid="19" grpId="0" animBg="1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9FBDF91-A8D8-0E99-CC22-0A9AEBC4F055}"/>
              </a:ext>
            </a:extLst>
          </p:cNvPr>
          <p:cNvSpPr txBox="1"/>
          <p:nvPr/>
        </p:nvSpPr>
        <p:spPr>
          <a:xfrm>
            <a:off x="520167" y="720839"/>
            <a:ext cx="10993805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2. </a:t>
            </a:r>
            <a:r>
              <a:rPr lang="zh-CN" altLang="en-US" dirty="0"/>
              <a:t>任意给出 </a:t>
            </a:r>
            <a:r>
              <a:rPr lang="en-US" altLang="zh-CN" dirty="0"/>
              <a:t>3 </a:t>
            </a:r>
            <a:r>
              <a:rPr lang="zh-CN" altLang="en-US" dirty="0"/>
              <a:t>个不同的自然数，其中一定有 </a:t>
            </a:r>
            <a:r>
              <a:rPr lang="en-US" altLang="zh-CN" dirty="0"/>
              <a:t>2 </a:t>
            </a:r>
            <a:r>
              <a:rPr lang="zh-CN" altLang="en-US" dirty="0"/>
              <a:t>个数的和  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是偶数。请说明理由。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07579E1-D8E9-88DC-D546-C9F05190DB63}"/>
              </a:ext>
            </a:extLst>
          </p:cNvPr>
          <p:cNvSpPr txBox="1"/>
          <p:nvPr/>
        </p:nvSpPr>
        <p:spPr>
          <a:xfrm>
            <a:off x="906308" y="273946"/>
            <a:ext cx="447283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挑战自我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401D4BA-3A6A-430E-260B-63BCD827BDC8}"/>
              </a:ext>
            </a:extLst>
          </p:cNvPr>
          <p:cNvSpPr/>
          <p:nvPr/>
        </p:nvSpPr>
        <p:spPr>
          <a:xfrm>
            <a:off x="990286" y="2167563"/>
            <a:ext cx="2614903" cy="585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方法二：</a:t>
            </a:r>
            <a:endParaRPr lang="en-US" altLang="zh-CN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3F58054-FF42-6FDD-F3BD-887A5FC1FC8A}"/>
              </a:ext>
            </a:extLst>
          </p:cNvPr>
          <p:cNvSpPr txBox="1"/>
          <p:nvPr/>
        </p:nvSpPr>
        <p:spPr>
          <a:xfrm>
            <a:off x="2623144" y="2168069"/>
            <a:ext cx="8088398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zh-CN" altLang="en-US" dirty="0"/>
              <a:t>设有一个奇数鸽笼，一个偶数鸽笼。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15A3AB9-4A90-B659-63A2-77A1A18010B6}"/>
              </a:ext>
            </a:extLst>
          </p:cNvPr>
          <p:cNvSpPr txBox="1"/>
          <p:nvPr/>
        </p:nvSpPr>
        <p:spPr>
          <a:xfrm>
            <a:off x="971624" y="5017164"/>
            <a:ext cx="10896914" cy="13038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现在将三个自然数放进两个鸽笼里，一定有一个鸽笼里至少有两个偶数或者两个奇数，那么它们的和就是偶数。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73956A9-35A5-E65B-6C9A-1F952AE67B85}"/>
              </a:ext>
            </a:extLst>
          </p:cNvPr>
          <p:cNvGrpSpPr/>
          <p:nvPr/>
        </p:nvGrpSpPr>
        <p:grpSpPr>
          <a:xfrm>
            <a:off x="2549664" y="3036611"/>
            <a:ext cx="6559419" cy="1726163"/>
            <a:chOff x="2549664" y="3036611"/>
            <a:chExt cx="6559419" cy="1726163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1F407A94-E9CC-12F5-E2FF-B7676EC5834C}"/>
                </a:ext>
              </a:extLst>
            </p:cNvPr>
            <p:cNvSpPr/>
            <p:nvPr/>
          </p:nvSpPr>
          <p:spPr>
            <a:xfrm>
              <a:off x="2549664" y="3036611"/>
              <a:ext cx="2715208" cy="1726163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9401DC08-7299-2B06-1D66-83CAC146202D}"/>
                </a:ext>
              </a:extLst>
            </p:cNvPr>
            <p:cNvSpPr/>
            <p:nvPr/>
          </p:nvSpPr>
          <p:spPr>
            <a:xfrm>
              <a:off x="6393875" y="3036611"/>
              <a:ext cx="2715208" cy="1726163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8A80B42-000F-6B99-0A0A-F520E5239F2C}"/>
                </a:ext>
              </a:extLst>
            </p:cNvPr>
            <p:cNvSpPr txBox="1"/>
            <p:nvPr/>
          </p:nvSpPr>
          <p:spPr>
            <a:xfrm>
              <a:off x="3157630" y="3716127"/>
              <a:ext cx="14992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/>
                <a:t>奇数鸽笼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F50600B-7282-F2A6-9A82-8855EE513138}"/>
                </a:ext>
              </a:extLst>
            </p:cNvPr>
            <p:cNvSpPr txBox="1"/>
            <p:nvPr/>
          </p:nvSpPr>
          <p:spPr>
            <a:xfrm>
              <a:off x="6992511" y="3716127"/>
              <a:ext cx="14992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/>
                <a:t>偶数鸽笼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73995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5E149207-98A0-4EB0-8B65-237719AAA2F9}"/>
              </a:ext>
            </a:extLst>
          </p:cNvPr>
          <p:cNvSpPr txBox="1"/>
          <p:nvPr/>
        </p:nvSpPr>
        <p:spPr>
          <a:xfrm>
            <a:off x="520167" y="720839"/>
            <a:ext cx="10993805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2. </a:t>
            </a:r>
            <a:r>
              <a:rPr lang="zh-CN" altLang="en-US" dirty="0"/>
              <a:t>任意给出 </a:t>
            </a:r>
            <a:r>
              <a:rPr lang="en-US" altLang="zh-CN" dirty="0"/>
              <a:t>3 </a:t>
            </a:r>
            <a:r>
              <a:rPr lang="zh-CN" altLang="en-US" dirty="0"/>
              <a:t>个不同的自然数，其中一定有 </a:t>
            </a:r>
            <a:r>
              <a:rPr lang="en-US" altLang="zh-CN" dirty="0"/>
              <a:t>2 </a:t>
            </a:r>
            <a:r>
              <a:rPr lang="zh-CN" altLang="en-US" dirty="0"/>
              <a:t>个数的和  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是偶数。请说明理由。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5E47ADE-41F6-0920-3402-E1FE189706C6}"/>
              </a:ext>
            </a:extLst>
          </p:cNvPr>
          <p:cNvSpPr txBox="1"/>
          <p:nvPr/>
        </p:nvSpPr>
        <p:spPr>
          <a:xfrm>
            <a:off x="906308" y="273946"/>
            <a:ext cx="447283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117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挑战自我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524D69B9-EA7A-5188-9BF8-60ACFC405B44}"/>
              </a:ext>
            </a:extLst>
          </p:cNvPr>
          <p:cNvGrpSpPr/>
          <p:nvPr/>
        </p:nvGrpSpPr>
        <p:grpSpPr>
          <a:xfrm>
            <a:off x="971623" y="2351313"/>
            <a:ext cx="9695695" cy="1311895"/>
            <a:chOff x="1512966" y="2831445"/>
            <a:chExt cx="9695695" cy="1311895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B485DD99-46F8-B764-8D1D-8D694A238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12966" y="2831445"/>
              <a:ext cx="1285012" cy="1311895"/>
            </a:xfrm>
            <a:prstGeom prst="rect">
              <a:avLst/>
            </a:prstGeom>
          </p:spPr>
        </p:pic>
        <p:sp>
          <p:nvSpPr>
            <p:cNvPr id="10" name="对话气泡: 圆角矩形 9">
              <a:extLst>
                <a:ext uri="{FF2B5EF4-FFF2-40B4-BE49-F238E27FC236}">
                  <a16:creationId xmlns:a16="http://schemas.microsoft.com/office/drawing/2014/main" id="{87C7953B-7291-7DE8-1297-83499CEF2FA6}"/>
                </a:ext>
              </a:extLst>
            </p:cNvPr>
            <p:cNvSpPr/>
            <p:nvPr/>
          </p:nvSpPr>
          <p:spPr>
            <a:xfrm>
              <a:off x="3181743" y="3028324"/>
              <a:ext cx="8026918" cy="1106570"/>
            </a:xfrm>
            <a:prstGeom prst="wedgeRoundRectCallout">
              <a:avLst>
                <a:gd name="adj1" fmla="val -55269"/>
                <a:gd name="adj2" fmla="val -1968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这两个问题与“鸽巢问题” 本质上一样。这里的</a:t>
              </a:r>
              <a:r>
                <a:rPr lang="en-US" altLang="zh-CN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“鸽子”分别指什么？“鸽笼”分别指什么？</a:t>
              </a:r>
              <a:endPara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EF853E34-4B34-9BD4-8AE4-21D68A47949F}"/>
              </a:ext>
            </a:extLst>
          </p:cNvPr>
          <p:cNvSpPr txBox="1"/>
          <p:nvPr/>
        </p:nvSpPr>
        <p:spPr>
          <a:xfrm>
            <a:off x="1708658" y="4206847"/>
            <a:ext cx="8750958" cy="13038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zh-CN" altLang="en-US" dirty="0"/>
              <a:t>这里的“鸽子”分别指任意 </a:t>
            </a:r>
            <a:r>
              <a:rPr lang="en-US" altLang="zh-CN" dirty="0"/>
              <a:t>3</a:t>
            </a:r>
            <a:r>
              <a:rPr lang="zh-CN" altLang="en-US" dirty="0"/>
              <a:t> 个不同的自然数，“鸽笼”分别是指奇数和偶数。</a:t>
            </a:r>
          </a:p>
        </p:txBody>
      </p:sp>
    </p:spTree>
    <p:extLst>
      <p:ext uri="{BB962C8B-B14F-4D97-AF65-F5344CB8AC3E}">
        <p14:creationId xmlns:p14="http://schemas.microsoft.com/office/powerpoint/2010/main" val="3700364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986701" y="1373974"/>
            <a:ext cx="744817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学习这节课后，你们有什么收获？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951FF65-DF81-2CCB-A810-188FE65D884D}"/>
              </a:ext>
            </a:extLst>
          </p:cNvPr>
          <p:cNvGrpSpPr/>
          <p:nvPr/>
        </p:nvGrpSpPr>
        <p:grpSpPr>
          <a:xfrm>
            <a:off x="1073019" y="2416628"/>
            <a:ext cx="9778482" cy="3412633"/>
            <a:chOff x="1073019" y="2416628"/>
            <a:chExt cx="9778482" cy="3412633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930A1CC1-F3FE-594F-69FB-16B99CF3E5C4}"/>
                </a:ext>
              </a:extLst>
            </p:cNvPr>
            <p:cNvSpPr/>
            <p:nvPr/>
          </p:nvSpPr>
          <p:spPr>
            <a:xfrm>
              <a:off x="1073019" y="2416628"/>
              <a:ext cx="9778482" cy="3412633"/>
            </a:xfrm>
            <a:prstGeom prst="roundRect">
              <a:avLst>
                <a:gd name="adj" fmla="val 3692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2849000-1B05-72BE-2762-2975FC7379DC}"/>
                </a:ext>
              </a:extLst>
            </p:cNvPr>
            <p:cNvSpPr txBox="1"/>
            <p:nvPr/>
          </p:nvSpPr>
          <p:spPr>
            <a:xfrm>
              <a:off x="1508450" y="3932821"/>
              <a:ext cx="2233125" cy="626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鸽巢问题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ABD8C4B-4D78-727C-4CB0-38DBC9F5673C}"/>
                </a:ext>
              </a:extLst>
            </p:cNvPr>
            <p:cNvSpPr txBox="1"/>
            <p:nvPr/>
          </p:nvSpPr>
          <p:spPr>
            <a:xfrm>
              <a:off x="3782584" y="2652968"/>
              <a:ext cx="1781568" cy="626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列举法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2AE45AE-A04F-DA9C-AF7D-708988B36A46}"/>
                </a:ext>
              </a:extLst>
            </p:cNvPr>
            <p:cNvSpPr txBox="1"/>
            <p:nvPr/>
          </p:nvSpPr>
          <p:spPr>
            <a:xfrm>
              <a:off x="3782584" y="3733810"/>
              <a:ext cx="1781568" cy="626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图示法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DC68854C-B43D-E1F8-AC09-F38D1191E7BF}"/>
                </a:ext>
              </a:extLst>
            </p:cNvPr>
            <p:cNvSpPr txBox="1"/>
            <p:nvPr/>
          </p:nvSpPr>
          <p:spPr>
            <a:xfrm>
              <a:off x="3782584" y="4954610"/>
              <a:ext cx="2375617" cy="626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列除法算式</a:t>
              </a:r>
            </a:p>
          </p:txBody>
        </p:sp>
        <p:sp>
          <p:nvSpPr>
            <p:cNvPr id="10" name="左大括号 9">
              <a:extLst>
                <a:ext uri="{FF2B5EF4-FFF2-40B4-BE49-F238E27FC236}">
                  <a16:creationId xmlns:a16="http://schemas.microsoft.com/office/drawing/2014/main" id="{E6C1245E-2677-C26B-E2FC-DEE246F160D8}"/>
                </a:ext>
              </a:extLst>
            </p:cNvPr>
            <p:cNvSpPr/>
            <p:nvPr/>
          </p:nvSpPr>
          <p:spPr>
            <a:xfrm>
              <a:off x="3452323" y="2871097"/>
              <a:ext cx="307911" cy="2664000"/>
            </a:xfrm>
            <a:prstGeom prst="leftBrace">
              <a:avLst>
                <a:gd name="adj1" fmla="val 26515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左大括号 11">
              <a:extLst>
                <a:ext uri="{FF2B5EF4-FFF2-40B4-BE49-F238E27FC236}">
                  <a16:creationId xmlns:a16="http://schemas.microsoft.com/office/drawing/2014/main" id="{FC64703C-E3D0-7954-356C-0B17B2411360}"/>
                </a:ext>
              </a:extLst>
            </p:cNvPr>
            <p:cNvSpPr/>
            <p:nvPr/>
          </p:nvSpPr>
          <p:spPr>
            <a:xfrm flipH="1">
              <a:off x="5278591" y="2833773"/>
              <a:ext cx="307911" cy="1458309"/>
            </a:xfrm>
            <a:prstGeom prst="leftBrace">
              <a:avLst>
                <a:gd name="adj1" fmla="val 26515"/>
                <a:gd name="adj2" fmla="val 5000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2569B644-5536-F923-359B-FC8344E48AC7}"/>
                </a:ext>
              </a:extLst>
            </p:cNvPr>
            <p:cNvSpPr txBox="1"/>
            <p:nvPr/>
          </p:nvSpPr>
          <p:spPr>
            <a:xfrm>
              <a:off x="5595833" y="3325684"/>
              <a:ext cx="2549791" cy="4931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400" dirty="0">
                  <a:solidFill>
                    <a:schemeClr val="tx1"/>
                  </a:solidFill>
                </a:rPr>
                <a:t>能更好帮助理解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4D86DF9-FB3B-1939-9A75-CA5DE764C6E0}"/>
                </a:ext>
              </a:extLst>
            </p:cNvPr>
            <p:cNvSpPr txBox="1"/>
            <p:nvPr/>
          </p:nvSpPr>
          <p:spPr>
            <a:xfrm>
              <a:off x="6099687" y="5023856"/>
              <a:ext cx="4471897" cy="4931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400" dirty="0">
                  <a:solidFill>
                    <a:schemeClr val="tx1"/>
                  </a:solidFill>
                </a:rPr>
                <a:t>先计算，再看余数。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20351</TotalTime>
  <Words>1440</Words>
  <Application>Microsoft Office PowerPoint</Application>
  <PresentationFormat>宽屏</PresentationFormat>
  <Paragraphs>100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3" baseType="lpstr">
      <vt:lpstr>FZSSK--GBK1-0</vt:lpstr>
      <vt:lpstr>Gill Sans</vt:lpstr>
      <vt:lpstr>等线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ZhengYang</cp:lastModifiedBy>
  <cp:revision>3965</cp:revision>
  <dcterms:created xsi:type="dcterms:W3CDTF">2016-01-14T07:05:00Z</dcterms:created>
  <dcterms:modified xsi:type="dcterms:W3CDTF">2026-07-22T09:46:09Z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