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682" r:id="rId2"/>
    <p:sldId id="811" r:id="rId3"/>
    <p:sldId id="743" r:id="rId4"/>
    <p:sldId id="814" r:id="rId5"/>
    <p:sldId id="965" r:id="rId6"/>
    <p:sldId id="958" r:id="rId7"/>
    <p:sldId id="934" r:id="rId8"/>
    <p:sldId id="966" r:id="rId9"/>
    <p:sldId id="967" r:id="rId10"/>
    <p:sldId id="968" r:id="rId11"/>
    <p:sldId id="969" r:id="rId12"/>
    <p:sldId id="971" r:id="rId13"/>
    <p:sldId id="970" r:id="rId14"/>
    <p:sldId id="972" r:id="rId15"/>
    <p:sldId id="973" r:id="rId16"/>
    <p:sldId id="975" r:id="rId17"/>
    <p:sldId id="976" r:id="rId18"/>
    <p:sldId id="977" r:id="rId19"/>
    <p:sldId id="978" r:id="rId20"/>
    <p:sldId id="979" r:id="rId21"/>
    <p:sldId id="980" r:id="rId22"/>
    <p:sldId id="981" r:id="rId23"/>
    <p:sldId id="982" r:id="rId24"/>
    <p:sldId id="680" r:id="rId25"/>
    <p:sldId id="331" r:id="rId2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07" autoAdjust="0"/>
    <p:restoredTop sz="87827" autoAdjust="0"/>
  </p:normalViewPr>
  <p:slideViewPr>
    <p:cSldViewPr snapToGrid="0" showGuides="1">
      <p:cViewPr varScale="1">
        <p:scale>
          <a:sx n="63" d="100"/>
          <a:sy n="63" d="100"/>
        </p:scale>
        <p:origin x="90" y="109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7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824678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合作整理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254758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29205" y="491815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应用提升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379" y="2859829"/>
            <a:ext cx="9333419" cy="10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数与运算</a:t>
            </a:r>
            <a:endParaRPr lang="en-US" altLang="zh-CN" sz="66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77678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复习与关联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36415" y="1422665"/>
            <a:ext cx="10970866" cy="4399635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73854" y="1502238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引导学生经历知识分类的过程，让学生体验到分类整理在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复习中的作用，形成较为系统的认知结构；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熟练地掌握分数乘、除法的联系及计算方法，进一步掌握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解决有关分数、百分数的实际问题的方法，培养学生分析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和解决实际问题的能力，发展学生思维；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在整理复习的过程中，疏通知识之间的联系，厘清知识之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间的脉络，培养学生简单的整理归纳的能力。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809472" y="1165862"/>
            <a:ext cx="6132504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+mn-lt"/>
              </a:rPr>
              <a:t>本学期我们学习了哪些知识？你能把这些知识分类吗？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FFD5A24-9C4D-C9B5-E73D-719377F38EE3}"/>
              </a:ext>
            </a:extLst>
          </p:cNvPr>
          <p:cNvSpPr/>
          <p:nvPr/>
        </p:nvSpPr>
        <p:spPr>
          <a:xfrm>
            <a:off x="944259" y="2612899"/>
            <a:ext cx="205273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数与运算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5DDA064-B440-227D-0822-F12F461475AB}"/>
              </a:ext>
            </a:extLst>
          </p:cNvPr>
          <p:cNvSpPr/>
          <p:nvPr/>
        </p:nvSpPr>
        <p:spPr>
          <a:xfrm>
            <a:off x="3290908" y="2612899"/>
            <a:ext cx="327504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图形的认识与测量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D1535353-213A-2C86-F169-B1D6FF9518C8}"/>
              </a:ext>
            </a:extLst>
          </p:cNvPr>
          <p:cNvSpPr/>
          <p:nvPr/>
        </p:nvSpPr>
        <p:spPr>
          <a:xfrm>
            <a:off x="902778" y="4371424"/>
            <a:ext cx="3275045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图形的位置与运动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6B7657B-ABEF-D0C6-A4E0-C4A8E07896D2}"/>
              </a:ext>
            </a:extLst>
          </p:cNvPr>
          <p:cNvSpPr/>
          <p:nvPr/>
        </p:nvSpPr>
        <p:spPr>
          <a:xfrm>
            <a:off x="912109" y="3476860"/>
            <a:ext cx="2323323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数据的收集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3A1B0C1-D4A2-62D3-A67F-E2DD6BDE808C}"/>
              </a:ext>
            </a:extLst>
          </p:cNvPr>
          <p:cNvSpPr/>
          <p:nvPr/>
        </p:nvSpPr>
        <p:spPr>
          <a:xfrm>
            <a:off x="3748107" y="3476860"/>
            <a:ext cx="2323323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整理与表达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346E10-FA83-B4B9-FF27-8745C0592549}"/>
              </a:ext>
            </a:extLst>
          </p:cNvPr>
          <p:cNvGrpSpPr/>
          <p:nvPr/>
        </p:nvGrpSpPr>
        <p:grpSpPr>
          <a:xfrm>
            <a:off x="6895321" y="447869"/>
            <a:ext cx="4534676" cy="6051991"/>
            <a:chOff x="6923314" y="457200"/>
            <a:chExt cx="4534676" cy="605199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9FA01D1-C8D0-B8AC-8DB2-1766CDF3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51860" y="2656283"/>
              <a:ext cx="530814" cy="55752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1A8599B-6999-2EB7-FA64-D11CF20B9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41845" y="2024645"/>
              <a:ext cx="550845" cy="534153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B3C018E-B803-0686-E22C-4CDA35E5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3499" y="800052"/>
              <a:ext cx="567537" cy="527475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B296156-3471-F71F-92EB-77D618E4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47997" y="5788874"/>
              <a:ext cx="538541" cy="5327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1E7D944-5E0F-11D9-7B3C-446B01D8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5922" y="4530888"/>
              <a:ext cx="542690" cy="531288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D813DE6F-1258-3FBD-A082-FB7D9A66B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1362" y="1404364"/>
              <a:ext cx="551810" cy="52444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73ADFB6-A442-B239-4C6D-2D9DF117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53834" y="3292559"/>
              <a:ext cx="526866" cy="532703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25AE8664-11F8-AEB4-008F-B0572452F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51860" y="3885352"/>
              <a:ext cx="530814" cy="557523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E650AAF6-864A-4803-83C3-DEB5D484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51860" y="5156367"/>
              <a:ext cx="530814" cy="557523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498E65B-3207-140A-3B8C-AA2CA0A187D9}"/>
                </a:ext>
              </a:extLst>
            </p:cNvPr>
            <p:cNvSpPr txBox="1"/>
            <p:nvPr/>
          </p:nvSpPr>
          <p:spPr>
            <a:xfrm>
              <a:off x="7872701" y="764907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确定位置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56F0003-0393-C557-42AF-8288285530BA}"/>
                </a:ext>
              </a:extLst>
            </p:cNvPr>
            <p:cNvSpPr txBox="1"/>
            <p:nvPr/>
          </p:nvSpPr>
          <p:spPr>
            <a:xfrm>
              <a:off x="7872701" y="1390058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分数乘法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E56011B-04F1-6C9C-49AF-1B649125C41E}"/>
                </a:ext>
              </a:extLst>
            </p:cNvPr>
            <p:cNvSpPr txBox="1"/>
            <p:nvPr/>
          </p:nvSpPr>
          <p:spPr>
            <a:xfrm>
              <a:off x="7872701" y="2015209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分数除法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32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0891A31-A14F-DFB6-3CF6-9C0A6CFD004B}"/>
                </a:ext>
              </a:extLst>
            </p:cNvPr>
            <p:cNvSpPr txBox="1"/>
            <p:nvPr/>
          </p:nvSpPr>
          <p:spPr>
            <a:xfrm>
              <a:off x="7872701" y="2640360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生活中的负数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9719A2-D29E-41E8-2CF5-01A90928624E}"/>
                </a:ext>
              </a:extLst>
            </p:cNvPr>
            <p:cNvSpPr txBox="1"/>
            <p:nvPr/>
          </p:nvSpPr>
          <p:spPr>
            <a:xfrm>
              <a:off x="7872701" y="3265511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圆    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D36B757-73EB-1857-41E6-7E0370D629D9}"/>
                </a:ext>
              </a:extLst>
            </p:cNvPr>
            <p:cNvSpPr txBox="1"/>
            <p:nvPr/>
          </p:nvSpPr>
          <p:spPr>
            <a:xfrm>
              <a:off x="7872701" y="3890662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体育中的数学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F27F286-5DA8-8D50-3CD5-6FB7657A1E24}"/>
                </a:ext>
              </a:extLst>
            </p:cNvPr>
            <p:cNvSpPr txBox="1"/>
            <p:nvPr/>
          </p:nvSpPr>
          <p:spPr>
            <a:xfrm>
              <a:off x="7872701" y="4515813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百分数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79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7AA3BAC-9A59-94AF-AFF2-2394E35441EB}"/>
                </a:ext>
              </a:extLst>
            </p:cNvPr>
            <p:cNvSpPr txBox="1"/>
            <p:nvPr/>
          </p:nvSpPr>
          <p:spPr>
            <a:xfrm>
              <a:off x="7872701" y="5140964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水是生命之源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241908B-A20F-4230-3142-8C8D77DCE9E9}"/>
                </a:ext>
              </a:extLst>
            </p:cNvPr>
            <p:cNvSpPr txBox="1"/>
            <p:nvPr/>
          </p:nvSpPr>
          <p:spPr>
            <a:xfrm>
              <a:off x="7872701" y="5766115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6DF508D3-ED5D-35B5-8226-811D95F7CCDF}"/>
                </a:ext>
              </a:extLst>
            </p:cNvPr>
            <p:cNvSpPr/>
            <p:nvPr/>
          </p:nvSpPr>
          <p:spPr>
            <a:xfrm>
              <a:off x="6923314" y="457200"/>
              <a:ext cx="4358950" cy="6051991"/>
            </a:xfrm>
            <a:prstGeom prst="roundRect">
              <a:avLst>
                <a:gd name="adj" fmla="val 324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830990" y="5294482"/>
            <a:ext cx="5896283" cy="1141580"/>
            <a:chOff x="4097067" y="4927576"/>
            <a:chExt cx="5896283" cy="1141580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4097067" y="4927576"/>
              <a:ext cx="5821635" cy="1141078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4103036" y="4992195"/>
              <a:ext cx="5890314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今天我们进入整理复习，这节课</a:t>
              </a:r>
              <a:endParaRPr lang="en-US" altLang="zh-CN" dirty="0"/>
            </a:p>
            <a:p>
              <a:r>
                <a:rPr lang="zh-CN" altLang="en-US" dirty="0"/>
                <a:t>一起来整理复习数与运算的知识。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69B1486-0435-085C-8717-2F9EB09936EA}"/>
              </a:ext>
            </a:extLst>
          </p:cNvPr>
          <p:cNvSpPr txBox="1"/>
          <p:nvPr/>
        </p:nvSpPr>
        <p:spPr>
          <a:xfrm>
            <a:off x="305573" y="3216869"/>
            <a:ext cx="1709837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分数</a:t>
            </a:r>
            <a:endParaRPr lang="en-US" altLang="zh-CN" sz="2800" dirty="0"/>
          </a:p>
          <a:p>
            <a:pPr algn="ctr"/>
            <a:r>
              <a:rPr lang="zh-CN" altLang="en-US" sz="2800" dirty="0"/>
              <a:t>乘、除法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F2053AD-7069-0D91-A1A7-C13EEB469AB1}"/>
              </a:ext>
            </a:extLst>
          </p:cNvPr>
          <p:cNvGrpSpPr/>
          <p:nvPr/>
        </p:nvGrpSpPr>
        <p:grpSpPr>
          <a:xfrm>
            <a:off x="1916271" y="1380508"/>
            <a:ext cx="1971086" cy="4453407"/>
            <a:chOff x="1916271" y="1599964"/>
            <a:chExt cx="1971086" cy="445340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49DAA84-654C-6838-A68A-03662CEA396A}"/>
                </a:ext>
              </a:extLst>
            </p:cNvPr>
            <p:cNvSpPr txBox="1"/>
            <p:nvPr/>
          </p:nvSpPr>
          <p:spPr>
            <a:xfrm>
              <a:off x="2149530" y="1599964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分数乘法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B52A632-9A17-118E-3032-C12EF0FF5AFE}"/>
                </a:ext>
              </a:extLst>
            </p:cNvPr>
            <p:cNvSpPr txBox="1"/>
            <p:nvPr/>
          </p:nvSpPr>
          <p:spPr>
            <a:xfrm>
              <a:off x="2149530" y="3846961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分数除法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4C7EF73-4A92-9B91-83AA-6DBB90744E11}"/>
                </a:ext>
              </a:extLst>
            </p:cNvPr>
            <p:cNvSpPr txBox="1"/>
            <p:nvPr/>
          </p:nvSpPr>
          <p:spPr>
            <a:xfrm>
              <a:off x="2149530" y="5461158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解决问题</a:t>
              </a:r>
            </a:p>
          </p:txBody>
        </p:sp>
        <p:sp>
          <p:nvSpPr>
            <p:cNvPr id="30" name="左大括号 29">
              <a:extLst>
                <a:ext uri="{FF2B5EF4-FFF2-40B4-BE49-F238E27FC236}">
                  <a16:creationId xmlns:a16="http://schemas.microsoft.com/office/drawing/2014/main" id="{AA1C9C67-9CED-CD28-0F9D-EB6AC3335F41}"/>
                </a:ext>
              </a:extLst>
            </p:cNvPr>
            <p:cNvSpPr/>
            <p:nvPr/>
          </p:nvSpPr>
          <p:spPr>
            <a:xfrm>
              <a:off x="1916271" y="1692665"/>
              <a:ext cx="261257" cy="4356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043F92ED-45B6-7ED9-40C1-226F57D8DC40}"/>
              </a:ext>
            </a:extLst>
          </p:cNvPr>
          <p:cNvGrpSpPr/>
          <p:nvPr/>
        </p:nvGrpSpPr>
        <p:grpSpPr>
          <a:xfrm>
            <a:off x="3751479" y="588866"/>
            <a:ext cx="2457066" cy="2200207"/>
            <a:chOff x="3751479" y="588866"/>
            <a:chExt cx="2457066" cy="220020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D46C008-D90D-E1AF-53C9-19CAF4D2CB67}"/>
                </a:ext>
              </a:extLst>
            </p:cNvPr>
            <p:cNvSpPr txBox="1"/>
            <p:nvPr/>
          </p:nvSpPr>
          <p:spPr>
            <a:xfrm>
              <a:off x="3941196" y="588866"/>
              <a:ext cx="2024173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800" dirty="0"/>
                <a:t>分数与整数相乘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7B2B35C-6A58-4B22-788B-5847D82E0357}"/>
                </a:ext>
              </a:extLst>
            </p:cNvPr>
            <p:cNvSpPr txBox="1"/>
            <p:nvPr/>
          </p:nvSpPr>
          <p:spPr>
            <a:xfrm>
              <a:off x="4015844" y="2196860"/>
              <a:ext cx="2192701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分数乘分数</a:t>
              </a:r>
            </a:p>
          </p:txBody>
        </p:sp>
        <p:sp>
          <p:nvSpPr>
            <p:cNvPr id="34" name="左大括号 33">
              <a:extLst>
                <a:ext uri="{FF2B5EF4-FFF2-40B4-BE49-F238E27FC236}">
                  <a16:creationId xmlns:a16="http://schemas.microsoft.com/office/drawing/2014/main" id="{6152FD97-9E08-E424-4E08-B391723596C8}"/>
                </a:ext>
              </a:extLst>
            </p:cNvPr>
            <p:cNvSpPr/>
            <p:nvPr/>
          </p:nvSpPr>
          <p:spPr>
            <a:xfrm>
              <a:off x="3751479" y="763149"/>
              <a:ext cx="261257" cy="1980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4B85E841-BB4C-29A2-1937-93C32EF8AEFA}"/>
              </a:ext>
            </a:extLst>
          </p:cNvPr>
          <p:cNvGrpSpPr/>
          <p:nvPr/>
        </p:nvGrpSpPr>
        <p:grpSpPr>
          <a:xfrm>
            <a:off x="5938147" y="1916783"/>
            <a:ext cx="2776643" cy="1152367"/>
            <a:chOff x="5938147" y="1916783"/>
            <a:chExt cx="2776643" cy="1152367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CFFF730-5FEC-F928-B348-178900B4644A}"/>
                </a:ext>
              </a:extLst>
            </p:cNvPr>
            <p:cNvSpPr txBox="1"/>
            <p:nvPr/>
          </p:nvSpPr>
          <p:spPr>
            <a:xfrm>
              <a:off x="6594399" y="1916783"/>
              <a:ext cx="2120391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分母、分子分别相乘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9D5A9C4D-DCB0-CAF2-5529-D84E00B3CED0}"/>
                </a:ext>
              </a:extLst>
            </p:cNvPr>
            <p:cNvCxnSpPr/>
            <p:nvPr/>
          </p:nvCxnSpPr>
          <p:spPr>
            <a:xfrm>
              <a:off x="5938147" y="2530134"/>
              <a:ext cx="71534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9B1F5CC-BE7F-7EF1-3BCA-CFAE9765BCF5}"/>
              </a:ext>
            </a:extLst>
          </p:cNvPr>
          <p:cNvGrpSpPr/>
          <p:nvPr/>
        </p:nvGrpSpPr>
        <p:grpSpPr>
          <a:xfrm>
            <a:off x="3742148" y="3160700"/>
            <a:ext cx="4446812" cy="1483556"/>
            <a:chOff x="3742148" y="3380156"/>
            <a:chExt cx="4446812" cy="1483556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64A6FD4-4F8B-4A4A-F333-4C0FC3E116FA}"/>
                </a:ext>
              </a:extLst>
            </p:cNvPr>
            <p:cNvSpPr txBox="1"/>
            <p:nvPr/>
          </p:nvSpPr>
          <p:spPr>
            <a:xfrm>
              <a:off x="4006513" y="3380156"/>
              <a:ext cx="418244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分数除以整数（</a:t>
              </a:r>
              <a:r>
                <a:rPr lang="en-US" altLang="zh-CN" sz="2800" dirty="0"/>
                <a:t>0 </a:t>
              </a:r>
              <a:r>
                <a:rPr lang="zh-CN" altLang="en-US" sz="2800" dirty="0"/>
                <a:t>除外）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9CD4329-4E2A-78FD-E61C-8630CF502050}"/>
                </a:ext>
              </a:extLst>
            </p:cNvPr>
            <p:cNvSpPr txBox="1"/>
            <p:nvPr/>
          </p:nvSpPr>
          <p:spPr>
            <a:xfrm>
              <a:off x="4006513" y="4271499"/>
              <a:ext cx="296946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一个数除以分数</a:t>
              </a:r>
            </a:p>
          </p:txBody>
        </p:sp>
        <p:sp>
          <p:nvSpPr>
            <p:cNvPr id="37" name="左大括号 36">
              <a:extLst>
                <a:ext uri="{FF2B5EF4-FFF2-40B4-BE49-F238E27FC236}">
                  <a16:creationId xmlns:a16="http://schemas.microsoft.com/office/drawing/2014/main" id="{2217FBE9-36D0-937C-486E-8ABA760FBA76}"/>
                </a:ext>
              </a:extLst>
            </p:cNvPr>
            <p:cNvSpPr/>
            <p:nvPr/>
          </p:nvSpPr>
          <p:spPr>
            <a:xfrm>
              <a:off x="3742148" y="3553001"/>
              <a:ext cx="261257" cy="1260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48DB6841-D4F8-BA37-1D56-D7896B0940F1}"/>
              </a:ext>
            </a:extLst>
          </p:cNvPr>
          <p:cNvGrpSpPr/>
          <p:nvPr/>
        </p:nvGrpSpPr>
        <p:grpSpPr>
          <a:xfrm>
            <a:off x="8174192" y="3314883"/>
            <a:ext cx="1718973" cy="1260000"/>
            <a:chOff x="8174192" y="3534339"/>
            <a:chExt cx="1718973" cy="126000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7AF585E-62D9-4FCB-7A26-3F6CD63B8CF4}"/>
                </a:ext>
              </a:extLst>
            </p:cNvPr>
            <p:cNvSpPr txBox="1"/>
            <p:nvPr/>
          </p:nvSpPr>
          <p:spPr>
            <a:xfrm>
              <a:off x="8379465" y="3600948"/>
              <a:ext cx="1513700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乘除数的倒数</a:t>
              </a:r>
            </a:p>
          </p:txBody>
        </p:sp>
        <p:sp>
          <p:nvSpPr>
            <p:cNvPr id="38" name="左大括号 37">
              <a:extLst>
                <a:ext uri="{FF2B5EF4-FFF2-40B4-BE49-F238E27FC236}">
                  <a16:creationId xmlns:a16="http://schemas.microsoft.com/office/drawing/2014/main" id="{EDDEE7BB-4F24-3CFD-4518-F984C8A0B3DF}"/>
                </a:ext>
              </a:extLst>
            </p:cNvPr>
            <p:cNvSpPr/>
            <p:nvPr/>
          </p:nvSpPr>
          <p:spPr>
            <a:xfrm flipH="1">
              <a:off x="8174192" y="3534339"/>
              <a:ext cx="261257" cy="1260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97B9BD8-E039-D732-B018-83457D1BF87E}"/>
              </a:ext>
            </a:extLst>
          </p:cNvPr>
          <p:cNvGrpSpPr/>
          <p:nvPr/>
        </p:nvGrpSpPr>
        <p:grpSpPr>
          <a:xfrm>
            <a:off x="5975467" y="588866"/>
            <a:ext cx="3159199" cy="1152367"/>
            <a:chOff x="5975467" y="588866"/>
            <a:chExt cx="3159199" cy="1152367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D56AC81-8E3D-BC60-24D1-00A95957BF8E}"/>
                </a:ext>
              </a:extLst>
            </p:cNvPr>
            <p:cNvSpPr txBox="1"/>
            <p:nvPr/>
          </p:nvSpPr>
          <p:spPr>
            <a:xfrm>
              <a:off x="6397483" y="588866"/>
              <a:ext cx="2737183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分母不变、分子与整数相乘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430DDA1E-7924-2A03-98DD-A5F92A967316}"/>
                </a:ext>
              </a:extLst>
            </p:cNvPr>
            <p:cNvCxnSpPr>
              <a:cxnSpLocks/>
            </p:cNvCxnSpPr>
            <p:nvPr/>
          </p:nvCxnSpPr>
          <p:spPr>
            <a:xfrm>
              <a:off x="5975467" y="1177189"/>
              <a:ext cx="47197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BEAC4617-D949-EE8F-30C4-579AB9C0FC27}"/>
              </a:ext>
            </a:extLst>
          </p:cNvPr>
          <p:cNvGrpSpPr/>
          <p:nvPr/>
        </p:nvGrpSpPr>
        <p:grpSpPr>
          <a:xfrm>
            <a:off x="3844787" y="5125256"/>
            <a:ext cx="6966075" cy="1292612"/>
            <a:chOff x="3844787" y="5125256"/>
            <a:chExt cx="6966075" cy="129261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868F48C-23A8-6336-7C66-235781A84392}"/>
                </a:ext>
              </a:extLst>
            </p:cNvPr>
            <p:cNvSpPr txBox="1"/>
            <p:nvPr/>
          </p:nvSpPr>
          <p:spPr>
            <a:xfrm>
              <a:off x="4015844" y="5125256"/>
              <a:ext cx="4742284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求一个数的几分之几是多少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D2AA310-78FE-A30E-8807-B7F5202CBC5C}"/>
                </a:ext>
              </a:extLst>
            </p:cNvPr>
            <p:cNvSpPr txBox="1"/>
            <p:nvPr/>
          </p:nvSpPr>
          <p:spPr>
            <a:xfrm>
              <a:off x="4015844" y="5818192"/>
              <a:ext cx="6795018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已知一个数的几分之几是多少，求这个数</a:t>
              </a:r>
            </a:p>
          </p:txBody>
        </p:sp>
        <p:sp>
          <p:nvSpPr>
            <p:cNvPr id="41" name="左大括号 40">
              <a:extLst>
                <a:ext uri="{FF2B5EF4-FFF2-40B4-BE49-F238E27FC236}">
                  <a16:creationId xmlns:a16="http://schemas.microsoft.com/office/drawing/2014/main" id="{5A3AFDE6-5047-B581-AE37-9FF190ECF015}"/>
                </a:ext>
              </a:extLst>
            </p:cNvPr>
            <p:cNvSpPr/>
            <p:nvPr/>
          </p:nvSpPr>
          <p:spPr>
            <a:xfrm>
              <a:off x="3844787" y="5157868"/>
              <a:ext cx="261257" cy="1260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CBB3AC09-E0B3-8132-FA8F-FD6C279532E5}"/>
              </a:ext>
            </a:extLst>
          </p:cNvPr>
          <p:cNvGrpSpPr/>
          <p:nvPr/>
        </p:nvGrpSpPr>
        <p:grpSpPr>
          <a:xfrm>
            <a:off x="9100644" y="836643"/>
            <a:ext cx="2581280" cy="1980000"/>
            <a:chOff x="9100644" y="836643"/>
            <a:chExt cx="2581280" cy="1980000"/>
          </a:xfrm>
        </p:grpSpPr>
        <p:sp>
          <p:nvSpPr>
            <p:cNvPr id="42" name="左大括号 41">
              <a:extLst>
                <a:ext uri="{FF2B5EF4-FFF2-40B4-BE49-F238E27FC236}">
                  <a16:creationId xmlns:a16="http://schemas.microsoft.com/office/drawing/2014/main" id="{A8F07D70-6353-18F8-CE7C-5D8EEF8B9312}"/>
                </a:ext>
              </a:extLst>
            </p:cNvPr>
            <p:cNvSpPr/>
            <p:nvPr/>
          </p:nvSpPr>
          <p:spPr>
            <a:xfrm flipH="1">
              <a:off x="9100644" y="836643"/>
              <a:ext cx="261257" cy="1980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DEEC75B5-B9CA-F10E-16DA-A6B8E9280B7F}"/>
                    </a:ext>
                  </a:extLst>
                </p:cNvPr>
                <p:cNvSpPr txBox="1"/>
                <p:nvPr/>
              </p:nvSpPr>
              <p:spPr>
                <a:xfrm>
                  <a:off x="9382221" y="1086063"/>
                  <a:ext cx="2234388" cy="10042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 eaLnBrk="1" hangingPunct="1"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den>
                        </m:f>
                        <m:r>
                          <a:rPr lang="en-US" altLang="zh-CN" sz="240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</m:den>
                        </m:f>
                        <m:r>
                          <a:rPr lang="en-US" altLang="zh-CN" sz="24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𝒃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DEEC75B5-B9CA-F10E-16DA-A6B8E9280B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2221" y="1086063"/>
                  <a:ext cx="2234388" cy="1004249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168160E0-81E9-374E-0357-EBF56EB38092}"/>
                    </a:ext>
                  </a:extLst>
                </p:cNvPr>
                <p:cNvSpPr txBox="1"/>
                <p:nvPr/>
              </p:nvSpPr>
              <p:spPr>
                <a:xfrm>
                  <a:off x="9447536" y="2159083"/>
                  <a:ext cx="2234388" cy="5724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 eaLnBrk="1" hangingPunct="1"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zh-CN" altLang="en-US" sz="24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、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e>
                        </m:d>
                      </m:oMath>
                    </m:oMathPara>
                  </a14:m>
                  <a:endParaRPr lang="zh-CN" altLang="en-US" sz="24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168160E0-81E9-374E-0357-EBF56EB380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7536" y="2159083"/>
                  <a:ext cx="2234388" cy="5724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4BC01795-3487-FDF9-91A2-1BF801D695B0}"/>
              </a:ext>
            </a:extLst>
          </p:cNvPr>
          <p:cNvGrpSpPr/>
          <p:nvPr/>
        </p:nvGrpSpPr>
        <p:grpSpPr>
          <a:xfrm>
            <a:off x="9578166" y="3105955"/>
            <a:ext cx="2281041" cy="1617491"/>
            <a:chOff x="9578166" y="3325411"/>
            <a:chExt cx="2281041" cy="16174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F4399EEA-BF87-AB95-06FF-5FE07BD76030}"/>
                    </a:ext>
                  </a:extLst>
                </p:cNvPr>
                <p:cNvSpPr txBox="1"/>
                <p:nvPr/>
              </p:nvSpPr>
              <p:spPr>
                <a:xfrm>
                  <a:off x="9578166" y="3325411"/>
                  <a:ext cx="2234388" cy="10357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 eaLnBrk="1" hangingPunct="1"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den>
                        </m:f>
                        <m:r>
                          <a:rPr lang="en-US" altLang="zh-CN" sz="24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</m:den>
                        </m:f>
                        <m:r>
                          <a:rPr lang="en-US" altLang="zh-CN" sz="24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𝒃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𝒂</m:t>
                            </m:r>
                          </m:den>
                        </m:f>
                        <m:r>
                          <a:rPr lang="en-US" altLang="zh-CN" sz="24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den>
                        </m:f>
                      </m:oMath>
                    </m:oMathPara>
                  </a14:m>
                  <a:endParaRPr lang="zh-CN" altLang="en-US" sz="24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F4399EEA-BF87-AB95-06FF-5FE07BD760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8166" y="3325411"/>
                  <a:ext cx="2234388" cy="103573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963E7988-BF2E-28F9-C15E-48B002708B4E}"/>
                    </a:ext>
                  </a:extLst>
                </p:cNvPr>
                <p:cNvSpPr txBox="1"/>
                <p:nvPr/>
              </p:nvSpPr>
              <p:spPr>
                <a:xfrm>
                  <a:off x="9624819" y="4370438"/>
                  <a:ext cx="2234388" cy="5724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 eaLnBrk="1" hangingPunct="1"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zh-CN" altLang="en-US" sz="24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、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zh-CN" altLang="en-US" sz="2400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、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e>
                        </m:d>
                      </m:oMath>
                    </m:oMathPara>
                  </a14:m>
                  <a:endParaRPr lang="zh-CN" altLang="en-US" sz="24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963E7988-BF2E-28F9-C15E-48B002708B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24819" y="4370438"/>
                  <a:ext cx="2234388" cy="57246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>
            <a:extLst>
              <a:ext uri="{FF2B5EF4-FFF2-40B4-BE49-F238E27FC236}">
                <a16:creationId xmlns:a16="http://schemas.microsoft.com/office/drawing/2014/main" id="{8A4E3297-8663-FC7C-E069-A9889E443EB0}"/>
              </a:ext>
            </a:extLst>
          </p:cNvPr>
          <p:cNvSpPr/>
          <p:nvPr/>
        </p:nvSpPr>
        <p:spPr>
          <a:xfrm>
            <a:off x="580609" y="363891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  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BE5DE7-3A22-41FC-1821-0AFF8ABA4102}"/>
              </a:ext>
            </a:extLst>
          </p:cNvPr>
          <p:cNvSpPr txBox="1"/>
          <p:nvPr/>
        </p:nvSpPr>
        <p:spPr>
          <a:xfrm>
            <a:off x="650812" y="117373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分数乘除法之间有什么联系？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DB0DFA-480E-AF48-3FEF-7D8B0363B8CB}"/>
              </a:ext>
            </a:extLst>
          </p:cNvPr>
          <p:cNvSpPr txBox="1"/>
          <p:nvPr/>
        </p:nvSpPr>
        <p:spPr>
          <a:xfrm>
            <a:off x="352230" y="2020543"/>
            <a:ext cx="11600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）分数乘法和除法计算都可以借助分数单位，通过画图思考</a:t>
            </a:r>
            <a:r>
              <a:rPr lang="en-US" altLang="zh-CN" dirty="0"/>
              <a:t>.</a:t>
            </a:r>
            <a:endParaRPr lang="zh-CN" altLang="en-US" dirty="0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75836D82-84DF-63B4-2EC7-A503AEF95408}"/>
              </a:ext>
            </a:extLst>
          </p:cNvPr>
          <p:cNvGrpSpPr/>
          <p:nvPr/>
        </p:nvGrpSpPr>
        <p:grpSpPr>
          <a:xfrm>
            <a:off x="1300266" y="2813359"/>
            <a:ext cx="3963694" cy="2775555"/>
            <a:chOff x="1300266" y="2813359"/>
            <a:chExt cx="3963694" cy="277555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B3808CD-9274-9221-EDAB-D4B943A3CCC2}"/>
                </a:ext>
              </a:extLst>
            </p:cNvPr>
            <p:cNvSpPr/>
            <p:nvPr/>
          </p:nvSpPr>
          <p:spPr>
            <a:xfrm>
              <a:off x="1303960" y="2813359"/>
              <a:ext cx="1311382" cy="204975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5CD9C5F-A7A2-3DAC-E0AE-2F48565FE174}"/>
                </a:ext>
              </a:extLst>
            </p:cNvPr>
            <p:cNvSpPr/>
            <p:nvPr/>
          </p:nvSpPr>
          <p:spPr>
            <a:xfrm>
              <a:off x="1308002" y="3326751"/>
              <a:ext cx="1311382" cy="153636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4CBC1ED4-8055-1AB8-3DF3-1A9E95850588}"/>
                </a:ext>
              </a:extLst>
            </p:cNvPr>
            <p:cNvGrpSpPr/>
            <p:nvPr/>
          </p:nvGrpSpPr>
          <p:grpSpPr>
            <a:xfrm>
              <a:off x="1300266" y="2818330"/>
              <a:ext cx="3960000" cy="2770584"/>
              <a:chOff x="4523609" y="3854029"/>
              <a:chExt cx="3960000" cy="2770584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450F5DF-F92B-2BC9-FB27-352B67B61786}"/>
                  </a:ext>
                </a:extLst>
              </p:cNvPr>
              <p:cNvSpPr/>
              <p:nvPr/>
            </p:nvSpPr>
            <p:spPr>
              <a:xfrm>
                <a:off x="4523609" y="3854029"/>
                <a:ext cx="3960000" cy="205200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177B86B-2273-3835-006D-29FF48DF5497}"/>
                  </a:ext>
                </a:extLst>
              </p:cNvPr>
              <p:cNvSpPr txBox="1"/>
              <p:nvPr/>
            </p:nvSpPr>
            <p:spPr>
              <a:xfrm>
                <a:off x="5952256" y="6103765"/>
                <a:ext cx="1055207" cy="520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en-US" altLang="zh-CN" sz="2400" b="1" kern="0" dirty="0">
                    <a:solidFill>
                      <a:srgbClr val="0000FF"/>
                    </a:solidFill>
                    <a:latin typeface="+mn-lt"/>
                    <a:ea typeface="+mj-ea"/>
                  </a:rPr>
                  <a:t>36 </a:t>
                </a:r>
                <a:endParaRPr lang="zh-CN" altLang="en-US" sz="2400" b="1" kern="0" dirty="0">
                  <a:solidFill>
                    <a:srgbClr val="0000FF"/>
                  </a:solidFill>
                  <a:latin typeface="+mn-lt"/>
                  <a:ea typeface="+mj-ea"/>
                </a:endParaRPr>
              </a:p>
            </p:txBody>
          </p:sp>
          <p:sp>
            <p:nvSpPr>
              <p:cNvPr id="27" name="左大括号 26">
                <a:extLst>
                  <a:ext uri="{FF2B5EF4-FFF2-40B4-BE49-F238E27FC236}">
                    <a16:creationId xmlns:a16="http://schemas.microsoft.com/office/drawing/2014/main" id="{4F63AA93-D46A-9706-9B3A-08AE68C69586}"/>
                  </a:ext>
                </a:extLst>
              </p:cNvPr>
              <p:cNvSpPr/>
              <p:nvPr/>
            </p:nvSpPr>
            <p:spPr>
              <a:xfrm rot="16200000">
                <a:off x="6359609" y="4117417"/>
                <a:ext cx="288000" cy="3960000"/>
              </a:xfrm>
              <a:prstGeom prst="leftBrace">
                <a:avLst>
                  <a:gd name="adj1" fmla="val 42619"/>
                  <a:gd name="adj2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ECE6C841-F8BF-92FB-C710-9778922FE59C}"/>
                </a:ext>
              </a:extLst>
            </p:cNvPr>
            <p:cNvGrpSpPr/>
            <p:nvPr/>
          </p:nvGrpSpPr>
          <p:grpSpPr>
            <a:xfrm>
              <a:off x="2621551" y="2818330"/>
              <a:ext cx="1321285" cy="2052000"/>
              <a:chOff x="5350370" y="3908974"/>
              <a:chExt cx="1321285" cy="2052000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C8FEF272-B4FA-5804-52FE-0A44F4A7EDEB}"/>
                  </a:ext>
                </a:extLst>
              </p:cNvPr>
              <p:cNvCxnSpPr/>
              <p:nvPr/>
            </p:nvCxnSpPr>
            <p:spPr>
              <a:xfrm>
                <a:off x="5350370" y="3908974"/>
                <a:ext cx="0" cy="2052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5A745199-E03C-EE3B-8AC5-36EBF3A95F52}"/>
                  </a:ext>
                </a:extLst>
              </p:cNvPr>
              <p:cNvCxnSpPr/>
              <p:nvPr/>
            </p:nvCxnSpPr>
            <p:spPr>
              <a:xfrm>
                <a:off x="6671655" y="3908974"/>
                <a:ext cx="0" cy="2052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EF2257D7-5837-A0B7-AEF1-B922B48DE830}"/>
                </a:ext>
              </a:extLst>
            </p:cNvPr>
            <p:cNvGrpSpPr/>
            <p:nvPr/>
          </p:nvGrpSpPr>
          <p:grpSpPr>
            <a:xfrm>
              <a:off x="1303960" y="3329158"/>
              <a:ext cx="3960000" cy="1027228"/>
              <a:chOff x="4032779" y="4419802"/>
              <a:chExt cx="3960000" cy="1027228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BCEF1A70-2EC8-FF42-3149-1092A4CF327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012779" y="2439802"/>
                <a:ext cx="0" cy="39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FFC0529C-5975-BFE4-A1B5-C5F1190CB9F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012779" y="2953416"/>
                <a:ext cx="0" cy="39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45E951EF-1D73-B0E7-157A-BD53F8BC888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012779" y="3467030"/>
                <a:ext cx="0" cy="396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9CF9DAE7-7C09-85F6-647E-A396F7F9EB21}"/>
              </a:ext>
            </a:extLst>
          </p:cNvPr>
          <p:cNvGrpSpPr/>
          <p:nvPr/>
        </p:nvGrpSpPr>
        <p:grpSpPr>
          <a:xfrm>
            <a:off x="5861059" y="2936357"/>
            <a:ext cx="5429547" cy="2283781"/>
            <a:chOff x="5935706" y="2936357"/>
            <a:chExt cx="5429547" cy="2283781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2AFFD38-E88A-5BB8-AAB7-39C82DE83577}"/>
                </a:ext>
              </a:extLst>
            </p:cNvPr>
            <p:cNvGrpSpPr/>
            <p:nvPr/>
          </p:nvGrpSpPr>
          <p:grpSpPr>
            <a:xfrm>
              <a:off x="5935706" y="4102685"/>
              <a:ext cx="4580257" cy="1117453"/>
              <a:chOff x="633261" y="5337237"/>
              <a:chExt cx="4580257" cy="1117453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89EF91A-59A9-DC66-4499-552769BBF0D9}"/>
                  </a:ext>
                </a:extLst>
              </p:cNvPr>
              <p:cNvSpPr txBox="1"/>
              <p:nvPr/>
            </p:nvSpPr>
            <p:spPr>
              <a:xfrm>
                <a:off x="633261" y="5337237"/>
                <a:ext cx="139058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/>
                  <a:t>牛奶：</a:t>
                </a:r>
              </a:p>
            </p:txBody>
          </p: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7E55D945-F8FE-0C30-71EE-13675A05C627}"/>
                  </a:ext>
                </a:extLst>
              </p:cNvPr>
              <p:cNvGrpSpPr/>
              <p:nvPr/>
            </p:nvGrpSpPr>
            <p:grpSpPr>
              <a:xfrm>
                <a:off x="1742808" y="5515377"/>
                <a:ext cx="3470710" cy="180000"/>
                <a:chOff x="1994735" y="4554326"/>
                <a:chExt cx="3470710" cy="180000"/>
              </a:xfrm>
            </p:grpSpPr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1678A138-3CBA-EF8E-B97E-C765CA97C2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94735" y="4725100"/>
                  <a:ext cx="3470710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>
                  <a:extLst>
                    <a:ext uri="{FF2B5EF4-FFF2-40B4-BE49-F238E27FC236}">
                      <a16:creationId xmlns:a16="http://schemas.microsoft.com/office/drawing/2014/main" id="{A942C9AC-01B8-925B-14D1-FB328D317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161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4F5C43F5-FCC8-FA9C-7B46-B33ED7CE13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77722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4EC9BDB6-34B9-0DED-F2D2-E2D11A17E9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63828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6942F569-BAD1-E62B-1966-4B60AD3710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49934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>
                  <a:extLst>
                    <a:ext uri="{FF2B5EF4-FFF2-40B4-BE49-F238E27FC236}">
                      <a16:creationId xmlns:a16="http://schemas.microsoft.com/office/drawing/2014/main" id="{C54FE150-CE1C-E45F-563C-883AB11E78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6040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左大括号 38">
                <a:extLst>
                  <a:ext uri="{FF2B5EF4-FFF2-40B4-BE49-F238E27FC236}">
                    <a16:creationId xmlns:a16="http://schemas.microsoft.com/office/drawing/2014/main" id="{968B8FFF-1A88-CEA1-77AC-092F9195F550}"/>
                  </a:ext>
                </a:extLst>
              </p:cNvPr>
              <p:cNvSpPr/>
              <p:nvPr/>
            </p:nvSpPr>
            <p:spPr>
              <a:xfrm rot="16200000">
                <a:off x="3371875" y="4117747"/>
                <a:ext cx="220727" cy="3456000"/>
              </a:xfrm>
              <a:prstGeom prst="leftBrace">
                <a:avLst>
                  <a:gd name="adj1" fmla="val 28189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9456C75E-553A-38B8-8F8C-85B1D935BEF7}"/>
                  </a:ext>
                </a:extLst>
              </p:cNvPr>
              <p:cNvSpPr txBox="1"/>
              <p:nvPr/>
            </p:nvSpPr>
            <p:spPr>
              <a:xfrm>
                <a:off x="2434642" y="5931470"/>
                <a:ext cx="209871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en-US" altLang="zh-CN" sz="2800" dirty="0"/>
                  <a:t>4 </a:t>
                </a:r>
                <a:r>
                  <a:rPr lang="zh-CN" altLang="en-US" sz="2800" dirty="0"/>
                  <a:t>份是 </a:t>
                </a:r>
                <a:r>
                  <a:rPr lang="en-US" altLang="zh-CN" sz="2800" dirty="0"/>
                  <a:t>160 g</a:t>
                </a:r>
                <a:endParaRPr lang="zh-CN" altLang="en-US" sz="2800" dirty="0"/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897A352D-BFD2-D6F8-48E8-8CAB2E4CD1E7}"/>
                </a:ext>
              </a:extLst>
            </p:cNvPr>
            <p:cNvGrpSpPr/>
            <p:nvPr/>
          </p:nvGrpSpPr>
          <p:grpSpPr>
            <a:xfrm>
              <a:off x="5935706" y="2936357"/>
              <a:ext cx="5429547" cy="1111049"/>
              <a:chOff x="633261" y="3489771"/>
              <a:chExt cx="5429547" cy="1111049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E29C0EC-1D53-4F1A-3A85-A7AA34992F77}"/>
                  </a:ext>
                </a:extLst>
              </p:cNvPr>
              <p:cNvSpPr txBox="1"/>
              <p:nvPr/>
            </p:nvSpPr>
            <p:spPr>
              <a:xfrm>
                <a:off x="633261" y="3489771"/>
                <a:ext cx="139058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/>
                  <a:t>砂糖：</a:t>
                </a:r>
              </a:p>
            </p:txBody>
          </p: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52F93017-D4B8-B50C-3E5D-EF31371D85E6}"/>
                  </a:ext>
                </a:extLst>
              </p:cNvPr>
              <p:cNvGrpSpPr/>
              <p:nvPr/>
            </p:nvGrpSpPr>
            <p:grpSpPr>
              <a:xfrm>
                <a:off x="1742808" y="3667911"/>
                <a:ext cx="4320000" cy="180000"/>
                <a:chOff x="1994735" y="4554326"/>
                <a:chExt cx="4320000" cy="180000"/>
              </a:xfrm>
            </p:grpSpPr>
            <p:cxnSp>
              <p:nvCxnSpPr>
                <p:cNvPr id="52" name="直接连接符 51">
                  <a:extLst>
                    <a:ext uri="{FF2B5EF4-FFF2-40B4-BE49-F238E27FC236}">
                      <a16:creationId xmlns:a16="http://schemas.microsoft.com/office/drawing/2014/main" id="{40531E74-9C75-9A66-ED72-45D5ED9FE300}"/>
                    </a:ext>
                  </a:extLst>
                </p:cNvPr>
                <p:cNvCxnSpPr/>
                <p:nvPr/>
              </p:nvCxnSpPr>
              <p:spPr>
                <a:xfrm>
                  <a:off x="1994735" y="4725100"/>
                  <a:ext cx="4320000" cy="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>
                  <a:extLst>
                    <a:ext uri="{FF2B5EF4-FFF2-40B4-BE49-F238E27FC236}">
                      <a16:creationId xmlns:a16="http://schemas.microsoft.com/office/drawing/2014/main" id="{DB9AE86C-AA9B-A61B-1D32-4C84C37EF1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9161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>
                  <a:extLst>
                    <a:ext uri="{FF2B5EF4-FFF2-40B4-BE49-F238E27FC236}">
                      <a16:creationId xmlns:a16="http://schemas.microsoft.com/office/drawing/2014/main" id="{F657CBFD-A99C-E622-2B94-89A3ABD08D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77722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>
                  <a:extLst>
                    <a:ext uri="{FF2B5EF4-FFF2-40B4-BE49-F238E27FC236}">
                      <a16:creationId xmlns:a16="http://schemas.microsoft.com/office/drawing/2014/main" id="{1CA477FD-DBBB-F574-7E41-9E33024831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63828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>
                  <a:extLst>
                    <a:ext uri="{FF2B5EF4-FFF2-40B4-BE49-F238E27FC236}">
                      <a16:creationId xmlns:a16="http://schemas.microsoft.com/office/drawing/2014/main" id="{048EBAAD-BAA3-2466-F878-0FE46E0F5D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49934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63A89361-B587-F347-427D-AAD866B923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36040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>
                  <a:extLst>
                    <a:ext uri="{FF2B5EF4-FFF2-40B4-BE49-F238E27FC236}">
                      <a16:creationId xmlns:a16="http://schemas.microsoft.com/office/drawing/2014/main" id="{D6FDBB92-CBCF-500C-A883-3AC9816087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21465" y="4644326"/>
                  <a:ext cx="180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左大括号 49">
                <a:extLst>
                  <a:ext uri="{FF2B5EF4-FFF2-40B4-BE49-F238E27FC236}">
                    <a16:creationId xmlns:a16="http://schemas.microsoft.com/office/drawing/2014/main" id="{4323AA84-EF53-97DB-C0B7-C21AB0E2281F}"/>
                  </a:ext>
                </a:extLst>
              </p:cNvPr>
              <p:cNvSpPr/>
              <p:nvPr/>
            </p:nvSpPr>
            <p:spPr>
              <a:xfrm rot="16200000">
                <a:off x="3794874" y="1849022"/>
                <a:ext cx="220727" cy="4302000"/>
              </a:xfrm>
              <a:prstGeom prst="leftBrace">
                <a:avLst>
                  <a:gd name="adj1" fmla="val 28189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D8733EE-2251-0919-E53B-65B281E884CA}"/>
                  </a:ext>
                </a:extLst>
              </p:cNvPr>
              <p:cNvSpPr txBox="1"/>
              <p:nvPr/>
            </p:nvSpPr>
            <p:spPr>
              <a:xfrm>
                <a:off x="2909926" y="4077600"/>
                <a:ext cx="201663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4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en-US" altLang="zh-CN" sz="2800" dirty="0"/>
                  <a:t>5 </a:t>
                </a:r>
                <a:r>
                  <a:rPr lang="zh-CN" altLang="en-US" sz="2800" dirty="0"/>
                  <a:t>份是？</a:t>
                </a:r>
                <a:r>
                  <a:rPr lang="en-US" altLang="zh-CN" sz="2800" dirty="0"/>
                  <a:t>g</a:t>
                </a:r>
                <a:endParaRPr lang="zh-CN" altLang="en-US" sz="28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7B9E587D-15A1-CE46-7A85-B60F026A4494}"/>
                  </a:ext>
                </a:extLst>
              </p:cNvPr>
              <p:cNvSpPr txBox="1"/>
              <p:nvPr/>
            </p:nvSpPr>
            <p:spPr bwMode="auto">
              <a:xfrm>
                <a:off x="1860678" y="5588913"/>
                <a:ext cx="308454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𝟑</m:t>
                          </m:r>
                        </m:den>
                      </m:f>
                      <m:r>
                        <a:rPr lang="en-US" altLang="zh-CN" sz="3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𝟒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𝟗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7B9E587D-15A1-CE46-7A85-B60F026A4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0678" y="5588913"/>
                <a:ext cx="3084548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组合 64">
            <a:extLst>
              <a:ext uri="{FF2B5EF4-FFF2-40B4-BE49-F238E27FC236}">
                <a16:creationId xmlns:a16="http://schemas.microsoft.com/office/drawing/2014/main" id="{40BE3D00-DFF0-F29F-196B-F0D9DDF6236A}"/>
              </a:ext>
            </a:extLst>
          </p:cNvPr>
          <p:cNvGrpSpPr/>
          <p:nvPr/>
        </p:nvGrpSpPr>
        <p:grpSpPr>
          <a:xfrm>
            <a:off x="6530692" y="5464547"/>
            <a:ext cx="4559970" cy="907749"/>
            <a:chOff x="3893567" y="3894203"/>
            <a:chExt cx="4559970" cy="9077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702FFEDF-67CA-3D42-EF94-7B00111597A6}"/>
                    </a:ext>
                  </a:extLst>
                </p:cNvPr>
                <p:cNvSpPr txBox="1"/>
                <p:nvPr/>
              </p:nvSpPr>
              <p:spPr bwMode="auto">
                <a:xfrm>
                  <a:off x="3893567" y="3894203"/>
                  <a:ext cx="1916709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𝟏𝟔𝟎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𝟒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𝟓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chemeClr val="tx1"/>
                    </a:solidFill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702FFEDF-67CA-3D42-EF94-7B00111597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93567" y="3894203"/>
                  <a:ext cx="1916709" cy="90024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B3BF2C90-75E5-DBD8-BCEB-4792CF50D14E}"/>
                    </a:ext>
                  </a:extLst>
                </p:cNvPr>
                <p:cNvSpPr txBox="1"/>
                <p:nvPr/>
              </p:nvSpPr>
              <p:spPr bwMode="auto">
                <a:xfrm>
                  <a:off x="5352202" y="3894203"/>
                  <a:ext cx="1956308" cy="9077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𝟏𝟔𝟎</m:t>
                        </m:r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B3BF2C90-75E5-DBD8-BCEB-4792CF50D1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2202" y="3894203"/>
                  <a:ext cx="1956308" cy="90774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89F486DD-F442-1ACA-F150-3EF4E97D9AA3}"/>
                    </a:ext>
                  </a:extLst>
                </p:cNvPr>
                <p:cNvSpPr txBox="1"/>
                <p:nvPr/>
              </p:nvSpPr>
              <p:spPr bwMode="auto">
                <a:xfrm>
                  <a:off x="7099461" y="4110709"/>
                  <a:ext cx="135407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𝟐𝟎𝟎</m:t>
                        </m:r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89F486DD-F442-1ACA-F150-3EF4E97D9A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99461" y="4110709"/>
                  <a:ext cx="1354076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>
            <a:extLst>
              <a:ext uri="{FF2B5EF4-FFF2-40B4-BE49-F238E27FC236}">
                <a16:creationId xmlns:a16="http://schemas.microsoft.com/office/drawing/2014/main" id="{3C425324-2BC5-A590-BAB3-CA331136EA55}"/>
              </a:ext>
            </a:extLst>
          </p:cNvPr>
          <p:cNvSpPr txBox="1"/>
          <p:nvPr/>
        </p:nvSpPr>
        <p:spPr>
          <a:xfrm>
            <a:off x="505964" y="1948838"/>
            <a:ext cx="1094269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）除以一个数等于乘这个数的倒数，这样就把分数除法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 </a:t>
            </a:r>
            <a:r>
              <a:rPr lang="en-US" altLang="zh-CN" dirty="0"/>
              <a:t>         </a:t>
            </a:r>
            <a:r>
              <a:rPr lang="zh-CN" altLang="en-US" dirty="0"/>
              <a:t>变成了分数乘法。</a:t>
            </a:r>
          </a:p>
        </p:txBody>
      </p:sp>
      <p:sp>
        <p:nvSpPr>
          <p:cNvPr id="72" name="箭头: 五边形 71">
            <a:extLst>
              <a:ext uri="{FF2B5EF4-FFF2-40B4-BE49-F238E27FC236}">
                <a16:creationId xmlns:a16="http://schemas.microsoft.com/office/drawing/2014/main" id="{288E1A79-046F-93EC-C3AF-6BD9A0FBC388}"/>
              </a:ext>
            </a:extLst>
          </p:cNvPr>
          <p:cNvSpPr/>
          <p:nvPr/>
        </p:nvSpPr>
        <p:spPr>
          <a:xfrm>
            <a:off x="580609" y="363891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  流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FEDC2F7-9437-76F3-AC84-7B6EF83BC899}"/>
              </a:ext>
            </a:extLst>
          </p:cNvPr>
          <p:cNvSpPr txBox="1"/>
          <p:nvPr/>
        </p:nvSpPr>
        <p:spPr>
          <a:xfrm>
            <a:off x="650812" y="117373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分数乘除法之间有什么联系？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BBB9D271-0F50-2FE4-1325-A9F92AB536F3}"/>
              </a:ext>
            </a:extLst>
          </p:cNvPr>
          <p:cNvSpPr txBox="1"/>
          <p:nvPr/>
        </p:nvSpPr>
        <p:spPr>
          <a:xfrm>
            <a:off x="505964" y="3288024"/>
            <a:ext cx="1093336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）计算分数乘法，用分子相乘的积作分子，用分母相乘</a:t>
            </a:r>
            <a:endParaRPr lang="en-US" altLang="zh-CN" dirty="0"/>
          </a:p>
          <a:p>
            <a:r>
              <a:rPr lang="zh-CN" altLang="en-US" dirty="0"/>
              <a:t>          的积作分母。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A7F271C-6401-EB59-21A8-4946B0C6F825}"/>
              </a:ext>
            </a:extLst>
          </p:cNvPr>
          <p:cNvSpPr txBox="1"/>
          <p:nvPr/>
        </p:nvSpPr>
        <p:spPr>
          <a:xfrm>
            <a:off x="496631" y="4655203"/>
            <a:ext cx="11185294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）整数可以看成分母是 </a:t>
            </a:r>
            <a:r>
              <a:rPr lang="en-US" altLang="zh-CN" dirty="0"/>
              <a:t>1</a:t>
            </a:r>
            <a:r>
              <a:rPr lang="zh-CN" altLang="en-US" dirty="0"/>
              <a:t> 的分数， 分数乘、除法是整数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乘、除法的推广。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6" grpId="0"/>
      <p:bldP spid="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422187" y="1253787"/>
            <a:ext cx="11176737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200" dirty="0"/>
              <a:t>1. </a:t>
            </a:r>
            <a:r>
              <a:rPr lang="zh-CN" altLang="en-US" sz="3200" dirty="0"/>
              <a:t>分数除法的知识线索可以追溯到</a:t>
            </a:r>
            <a:r>
              <a:rPr lang="en-US" altLang="zh-CN" sz="3200" dirty="0"/>
              <a:t>《</a:t>
            </a:r>
            <a:r>
              <a:rPr lang="zh-CN" altLang="en-US" sz="3200" dirty="0"/>
              <a:t>九章算术</a:t>
            </a:r>
            <a:r>
              <a:rPr lang="en-US" altLang="zh-CN" sz="3200" dirty="0"/>
              <a:t>》</a:t>
            </a:r>
            <a:r>
              <a:rPr lang="zh-CN" altLang="en-US" sz="3200" dirty="0"/>
              <a:t>中的“方田” </a:t>
            </a:r>
            <a:endParaRPr lang="en-US" altLang="zh-CN" sz="3200" dirty="0"/>
          </a:p>
          <a:p>
            <a:r>
              <a:rPr lang="zh-CN" altLang="en-US" sz="3200" dirty="0"/>
              <a:t>    一章。</a:t>
            </a:r>
            <a:r>
              <a:rPr lang="en-US" altLang="zh-CN" sz="3200" dirty="0"/>
              <a:t>《</a:t>
            </a:r>
            <a:r>
              <a:rPr lang="zh-CN" altLang="en-US" sz="3200" dirty="0"/>
              <a:t>九章算术</a:t>
            </a:r>
            <a:r>
              <a:rPr lang="en-US" altLang="zh-CN" sz="3200" dirty="0"/>
              <a:t>》</a:t>
            </a:r>
            <a:r>
              <a:rPr lang="zh-CN" altLang="en-US" sz="3200" dirty="0"/>
              <a:t>中将分数除法概括为“</a:t>
            </a:r>
            <a:r>
              <a:rPr lang="zh-CN" altLang="en-US" sz="3200" dirty="0">
                <a:solidFill>
                  <a:srgbClr val="FF00FF"/>
                </a:solidFill>
              </a:rPr>
              <a:t>经分术</a:t>
            </a:r>
            <a:r>
              <a:rPr lang="zh-CN" altLang="en-US" sz="3200" dirty="0"/>
              <a:t>”，后 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来刘徽将书中记载的这种方法进行了完善。下面的两个算 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式就是用刘徽的方法计算的。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B9BAB06-821B-B7B8-1600-8E5120D15A5D}"/>
                  </a:ext>
                </a:extLst>
              </p:cNvPr>
              <p:cNvSpPr txBox="1"/>
              <p:nvPr/>
            </p:nvSpPr>
            <p:spPr>
              <a:xfrm>
                <a:off x="974648" y="4018453"/>
                <a:ext cx="1011207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e>
                      </m:d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altLang="zh-CN" sz="32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B9BAB06-821B-B7B8-1600-8E5120D15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48" y="4018453"/>
                <a:ext cx="10112070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B8BB88F-54B4-4239-0908-F57E0EF15C6A}"/>
                  </a:ext>
                </a:extLst>
              </p:cNvPr>
              <p:cNvSpPr txBox="1"/>
              <p:nvPr/>
            </p:nvSpPr>
            <p:spPr>
              <a:xfrm>
                <a:off x="974648" y="5315408"/>
                <a:ext cx="1011207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US" altLang="zh-CN" sz="32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B8BB88F-54B4-4239-0908-F57E0EF15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48" y="5315408"/>
                <a:ext cx="10112070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68C2A70-2019-982F-843B-8382CBFBA576}"/>
              </a:ext>
            </a:extLst>
          </p:cNvPr>
          <p:cNvSpPr/>
          <p:nvPr/>
        </p:nvSpPr>
        <p:spPr>
          <a:xfrm>
            <a:off x="10207686" y="4217438"/>
            <a:ext cx="1539551" cy="1922106"/>
          </a:xfrm>
          <a:prstGeom prst="roundRect">
            <a:avLst>
              <a:gd name="adj" fmla="val 5152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你发现了什么规律？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ECB671B-3E83-E246-91C1-F67D3E1180B1}"/>
              </a:ext>
            </a:extLst>
          </p:cNvPr>
          <p:cNvSpPr txBox="1"/>
          <p:nvPr/>
        </p:nvSpPr>
        <p:spPr>
          <a:xfrm>
            <a:off x="277584" y="501134"/>
            <a:ext cx="98367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）用刘徽的方法计算下面的题目，写出计算过程。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D6A29D8-356D-A7C0-5381-A2884FA54825}"/>
                  </a:ext>
                </a:extLst>
              </p:cNvPr>
              <p:cNvSpPr txBox="1"/>
              <p:nvPr/>
            </p:nvSpPr>
            <p:spPr>
              <a:xfrm>
                <a:off x="955990" y="1704461"/>
                <a:ext cx="2132442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D6A29D8-356D-A7C0-5381-A2884FA54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90" y="1704461"/>
                <a:ext cx="2132442" cy="9690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BE2F22-875A-BBDB-2496-9252565C5A44}"/>
                  </a:ext>
                </a:extLst>
              </p:cNvPr>
              <p:cNvSpPr txBox="1"/>
              <p:nvPr/>
            </p:nvSpPr>
            <p:spPr>
              <a:xfrm>
                <a:off x="2626168" y="1732454"/>
                <a:ext cx="9261321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BE2F22-875A-BBDB-2496-9252565C5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168" y="1732454"/>
                <a:ext cx="9261321" cy="969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E6B12B9-94D9-5C34-1AAF-ECB0B822B530}"/>
                  </a:ext>
                </a:extLst>
              </p:cNvPr>
              <p:cNvSpPr txBox="1"/>
              <p:nvPr/>
            </p:nvSpPr>
            <p:spPr>
              <a:xfrm>
                <a:off x="955990" y="3132045"/>
                <a:ext cx="2132442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÷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E6B12B9-94D9-5C34-1AAF-ECB0B822B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990" y="3132045"/>
                <a:ext cx="2132442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0D460AA-F33F-FE80-A88B-6A7C91E7865A}"/>
                  </a:ext>
                </a:extLst>
              </p:cNvPr>
              <p:cNvSpPr txBox="1"/>
              <p:nvPr/>
            </p:nvSpPr>
            <p:spPr>
              <a:xfrm>
                <a:off x="2402234" y="3160038"/>
                <a:ext cx="9261321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0D460AA-F33F-FE80-A88B-6A7C91E78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234" y="3160038"/>
                <a:ext cx="9261321" cy="9690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5C74F0D1-FB62-57CB-9F0A-A41F733BC1CE}"/>
              </a:ext>
            </a:extLst>
          </p:cNvPr>
          <p:cNvGrpSpPr/>
          <p:nvPr/>
        </p:nvGrpSpPr>
        <p:grpSpPr>
          <a:xfrm>
            <a:off x="1110345" y="4643572"/>
            <a:ext cx="10384972" cy="1561286"/>
            <a:chOff x="1054360" y="4662234"/>
            <a:chExt cx="10384972" cy="15612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325E701-362E-0D1C-FE1F-957206245126}"/>
                </a:ext>
              </a:extLst>
            </p:cNvPr>
            <p:cNvSpPr txBox="1"/>
            <p:nvPr/>
          </p:nvSpPr>
          <p:spPr>
            <a:xfrm>
              <a:off x="1357208" y="4690227"/>
              <a:ext cx="10082124" cy="14761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dirty="0"/>
                <a:t>用“经分术”计算分数除法的具体法则：</a:t>
              </a:r>
              <a:endParaRPr lang="en-US" altLang="zh-CN" dirty="0"/>
            </a:p>
            <a:p>
              <a:pPr>
                <a:lnSpc>
                  <a:spcPct val="150000"/>
                </a:lnSpc>
              </a:pPr>
              <a:r>
                <a:rPr lang="zh-CN" altLang="en-US" dirty="0"/>
                <a:t>如果被除数或除数中有分数，就将其通分后再计算。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F8C381FF-96DA-43C9-305F-7720B6E0094E}"/>
                </a:ext>
              </a:extLst>
            </p:cNvPr>
            <p:cNvSpPr/>
            <p:nvPr/>
          </p:nvSpPr>
          <p:spPr>
            <a:xfrm>
              <a:off x="1054360" y="4662234"/>
              <a:ext cx="10082124" cy="1561286"/>
            </a:xfrm>
            <a:prstGeom prst="roundRect">
              <a:avLst>
                <a:gd name="adj" fmla="val 11886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18640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6E027D0-B695-C530-58BF-3346115AF548}"/>
              </a:ext>
            </a:extLst>
          </p:cNvPr>
          <p:cNvSpPr txBox="1"/>
          <p:nvPr/>
        </p:nvSpPr>
        <p:spPr>
          <a:xfrm>
            <a:off x="538843" y="865028"/>
            <a:ext cx="1063923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）用含有字母的式子表示出刘徽的方法的计算过程。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C410B2B-AF06-8DA5-A839-DE0A5EF52900}"/>
                  </a:ext>
                </a:extLst>
              </p:cNvPr>
              <p:cNvSpPr txBox="1"/>
              <p:nvPr/>
            </p:nvSpPr>
            <p:spPr>
              <a:xfrm>
                <a:off x="778708" y="2217645"/>
                <a:ext cx="2132442" cy="999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C410B2B-AF06-8DA5-A839-DE0A5EF52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08" y="2217645"/>
                <a:ext cx="2132442" cy="999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FCD4028-33FF-57E4-3EFC-45275A514650}"/>
                  </a:ext>
                </a:extLst>
              </p:cNvPr>
              <p:cNvSpPr txBox="1"/>
              <p:nvPr/>
            </p:nvSpPr>
            <p:spPr>
              <a:xfrm>
                <a:off x="2215618" y="2245638"/>
                <a:ext cx="9960829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zh-CN" altLang="en-US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zh-CN" altLang="en-US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、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FCD4028-33FF-57E4-3EFC-45275A514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618" y="2245638"/>
                <a:ext cx="9960829" cy="9692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264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F948CEE-F774-F2CE-13E1-D8A04F7C9F6F}"/>
              </a:ext>
            </a:extLst>
          </p:cNvPr>
          <p:cNvSpPr txBox="1"/>
          <p:nvPr/>
        </p:nvSpPr>
        <p:spPr>
          <a:xfrm>
            <a:off x="780302" y="457379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AB7E74-48CE-84BE-3CAB-4C5D8EF20930}"/>
              </a:ext>
            </a:extLst>
          </p:cNvPr>
          <p:cNvSpPr txBox="1"/>
          <p:nvPr/>
        </p:nvSpPr>
        <p:spPr>
          <a:xfrm>
            <a:off x="445538" y="837035"/>
            <a:ext cx="1063923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解决下列问题并思考：在解决有关分数和百分数的实际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问题时，最关键的是什么？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68A294-80AB-ADB5-233D-02D1BB44F720}"/>
              </a:ext>
            </a:extLst>
          </p:cNvPr>
          <p:cNvSpPr txBox="1"/>
          <p:nvPr/>
        </p:nvSpPr>
        <p:spPr>
          <a:xfrm>
            <a:off x="5830470" y="1580309"/>
            <a:ext cx="3546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找准单位“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”的量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F5413C9-D137-D33E-492C-D7FD7A8C06CF}"/>
              </a:ext>
            </a:extLst>
          </p:cNvPr>
          <p:cNvGrpSpPr/>
          <p:nvPr/>
        </p:nvGrpSpPr>
        <p:grpSpPr>
          <a:xfrm>
            <a:off x="2630124" y="2111609"/>
            <a:ext cx="1109092" cy="252000"/>
            <a:chOff x="2844729" y="2111609"/>
            <a:chExt cx="1109092" cy="252000"/>
          </a:xfrm>
        </p:grpSpPr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B08E0770-0D2B-0FFC-308F-903C82F2E367}"/>
                </a:ext>
              </a:extLst>
            </p:cNvPr>
            <p:cNvSpPr/>
            <p:nvPr/>
          </p:nvSpPr>
          <p:spPr>
            <a:xfrm>
              <a:off x="2844729" y="2111609"/>
              <a:ext cx="288000" cy="252000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131BE9A8-73B8-A740-6DF6-796BAB71D55F}"/>
                </a:ext>
              </a:extLst>
            </p:cNvPr>
            <p:cNvSpPr/>
            <p:nvPr/>
          </p:nvSpPr>
          <p:spPr>
            <a:xfrm>
              <a:off x="3273936" y="2111609"/>
              <a:ext cx="288000" cy="252000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EEC9039A-A055-F60B-3BAC-B3E184EAEDA3}"/>
                </a:ext>
              </a:extLst>
            </p:cNvPr>
            <p:cNvSpPr/>
            <p:nvPr/>
          </p:nvSpPr>
          <p:spPr>
            <a:xfrm>
              <a:off x="3665821" y="2111609"/>
              <a:ext cx="288000" cy="252000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B66F589B-91B9-B298-4D3C-BC8BF992C0B4}"/>
              </a:ext>
            </a:extLst>
          </p:cNvPr>
          <p:cNvSpPr txBox="1"/>
          <p:nvPr/>
        </p:nvSpPr>
        <p:spPr>
          <a:xfrm>
            <a:off x="578469" y="2622102"/>
            <a:ext cx="1121542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）一件衬衣原价 </a:t>
            </a:r>
            <a:r>
              <a:rPr lang="en-US" altLang="zh-CN" dirty="0"/>
              <a:t>125 </a:t>
            </a:r>
            <a:r>
              <a:rPr lang="zh-CN" altLang="en-US" dirty="0"/>
              <a:t>元，现在降价    。现在售价是多少元？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8B86EE3-6961-C01B-F252-16B7AA1BD8B0}"/>
                  </a:ext>
                </a:extLst>
              </p:cNvPr>
              <p:cNvSpPr txBox="1"/>
              <p:nvPr/>
            </p:nvSpPr>
            <p:spPr>
              <a:xfrm>
                <a:off x="7422106" y="2497307"/>
                <a:ext cx="48092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8B86EE3-6961-C01B-F252-16B7AA1BD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2106" y="2497307"/>
                <a:ext cx="480924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椭圆 19">
            <a:extLst>
              <a:ext uri="{FF2B5EF4-FFF2-40B4-BE49-F238E27FC236}">
                <a16:creationId xmlns:a16="http://schemas.microsoft.com/office/drawing/2014/main" id="{813B7222-CCDF-6963-788B-E1FAD1D0A290}"/>
              </a:ext>
            </a:extLst>
          </p:cNvPr>
          <p:cNvSpPr/>
          <p:nvPr/>
        </p:nvSpPr>
        <p:spPr>
          <a:xfrm>
            <a:off x="4148232" y="2599261"/>
            <a:ext cx="1296000" cy="79310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8F25929-AD42-FACF-A11A-84BA3DD0C086}"/>
              </a:ext>
            </a:extLst>
          </p:cNvPr>
          <p:cNvSpPr/>
          <p:nvPr/>
        </p:nvSpPr>
        <p:spPr>
          <a:xfrm>
            <a:off x="6536867" y="2468633"/>
            <a:ext cx="1548000" cy="104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2425642-923C-DFC5-D879-654FCDC53FA5}"/>
              </a:ext>
            </a:extLst>
          </p:cNvPr>
          <p:cNvSpPr txBox="1"/>
          <p:nvPr/>
        </p:nvSpPr>
        <p:spPr>
          <a:xfrm>
            <a:off x="3525811" y="3493085"/>
            <a:ext cx="2632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已知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AB22D0E-C5EC-1990-A258-B09DD1CE9B7B}"/>
              </a:ext>
            </a:extLst>
          </p:cNvPr>
          <p:cNvGrpSpPr/>
          <p:nvPr/>
        </p:nvGrpSpPr>
        <p:grpSpPr>
          <a:xfrm>
            <a:off x="7099433" y="3336420"/>
            <a:ext cx="3957338" cy="1060483"/>
            <a:chOff x="7304709" y="3336420"/>
            <a:chExt cx="3957338" cy="1060483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8F8D7F1-AE91-5EAC-8D9D-FD7860BAE295}"/>
                </a:ext>
              </a:extLst>
            </p:cNvPr>
            <p:cNvSpPr txBox="1"/>
            <p:nvPr/>
          </p:nvSpPr>
          <p:spPr>
            <a:xfrm>
              <a:off x="7304709" y="3623714"/>
              <a:ext cx="26323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solidFill>
                    <a:srgbClr val="FF00FF"/>
                  </a:solidFill>
                  <a:latin typeface="+mn-lt"/>
                </a:rPr>
                <a:t>现价是原价的</a:t>
              </a:r>
              <a:endParaRPr lang="zh-CN" altLang="en-US" sz="2800" b="1" dirty="0">
                <a:solidFill>
                  <a:srgbClr val="FF00FF"/>
                </a:solidFill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727D122E-B4D3-CFD4-81D4-6540EA3669A0}"/>
                    </a:ext>
                  </a:extLst>
                </p:cNvPr>
                <p:cNvSpPr txBox="1"/>
                <p:nvPr/>
              </p:nvSpPr>
              <p:spPr>
                <a:xfrm>
                  <a:off x="9521492" y="3336420"/>
                  <a:ext cx="1740555" cy="10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sz="28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727D122E-B4D3-CFD4-81D4-6540EA3669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1492" y="3336420"/>
                  <a:ext cx="1740555" cy="106048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56E16E9D-A339-D241-EAB6-3A390DAB1EAF}"/>
                  </a:ext>
                </a:extLst>
              </p:cNvPr>
              <p:cNvSpPr txBox="1"/>
              <p:nvPr/>
            </p:nvSpPr>
            <p:spPr>
              <a:xfrm>
                <a:off x="3279713" y="4352683"/>
                <a:ext cx="5015602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𝟏𝟐𝟓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e>
                      </m:d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d>
                        <m:dPr>
                          <m:ctrlPr>
                            <a:rPr lang="zh-CN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元</m:t>
                          </m:r>
                        </m:e>
                      </m:d>
                    </m:oMath>
                  </m:oMathPara>
                </a14:m>
                <a:endParaRPr lang="en-US" altLang="zh-CN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56E16E9D-A339-D241-EAB6-3A390DAB1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713" y="4352683"/>
                <a:ext cx="5015602" cy="11988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B2F13DF3-76F6-9D8B-232B-EF1143671325}"/>
              </a:ext>
            </a:extLst>
          </p:cNvPr>
          <p:cNvSpPr txBox="1"/>
          <p:nvPr/>
        </p:nvSpPr>
        <p:spPr>
          <a:xfrm>
            <a:off x="3279713" y="5815846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答：现在售价是 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100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元。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866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 animBg="1"/>
      <p:bldP spid="22" grpId="0" animBg="1"/>
      <p:bldP spid="23" grpId="0"/>
      <p:bldP spid="31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08A2A84-ECE2-2FAB-3A50-9F6742991F80}"/>
              </a:ext>
            </a:extLst>
          </p:cNvPr>
          <p:cNvSpPr txBox="1"/>
          <p:nvPr/>
        </p:nvSpPr>
        <p:spPr>
          <a:xfrm>
            <a:off x="485166" y="998574"/>
            <a:ext cx="1121542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）一件衬衣降价     后，售价为 </a:t>
            </a:r>
            <a:r>
              <a:rPr lang="en-US" altLang="zh-CN" dirty="0"/>
              <a:t>100 </a:t>
            </a:r>
            <a:r>
              <a:rPr lang="zh-CN" altLang="en-US" dirty="0"/>
              <a:t>元。这件衬衣原价是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多少元？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AA96508-F0AB-5C1F-E4BF-C443B5B11AEE}"/>
                  </a:ext>
                </a:extLst>
              </p:cNvPr>
              <p:cNvSpPr txBox="1"/>
              <p:nvPr/>
            </p:nvSpPr>
            <p:spPr>
              <a:xfrm>
                <a:off x="4109742" y="873779"/>
                <a:ext cx="48092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AA96508-F0AB-5C1F-E4BF-C443B5B11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742" y="873779"/>
                <a:ext cx="480924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椭圆 7">
            <a:extLst>
              <a:ext uri="{FF2B5EF4-FFF2-40B4-BE49-F238E27FC236}">
                <a16:creationId xmlns:a16="http://schemas.microsoft.com/office/drawing/2014/main" id="{BAFBE100-8656-694B-8955-A086879F5FB3}"/>
              </a:ext>
            </a:extLst>
          </p:cNvPr>
          <p:cNvSpPr/>
          <p:nvPr/>
        </p:nvSpPr>
        <p:spPr>
          <a:xfrm>
            <a:off x="3149855" y="831622"/>
            <a:ext cx="1548000" cy="104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92FD61F-4958-230F-9A76-19D16FC51FE3}"/>
              </a:ext>
            </a:extLst>
          </p:cNvPr>
          <p:cNvGrpSpPr/>
          <p:nvPr/>
        </p:nvGrpSpPr>
        <p:grpSpPr>
          <a:xfrm>
            <a:off x="3404512" y="1805472"/>
            <a:ext cx="3957338" cy="1060483"/>
            <a:chOff x="7304709" y="3336420"/>
            <a:chExt cx="3957338" cy="106048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A03EF82-88DC-C7D3-49CF-EAC221DBBDC7}"/>
                </a:ext>
              </a:extLst>
            </p:cNvPr>
            <p:cNvSpPr txBox="1"/>
            <p:nvPr/>
          </p:nvSpPr>
          <p:spPr>
            <a:xfrm>
              <a:off x="7304709" y="3623714"/>
              <a:ext cx="26323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solidFill>
                    <a:srgbClr val="FF00FF"/>
                  </a:solidFill>
                  <a:latin typeface="+mn-lt"/>
                </a:rPr>
                <a:t>现价是原价的</a:t>
              </a:r>
              <a:endParaRPr lang="zh-CN" altLang="en-US" sz="2800" b="1" dirty="0">
                <a:solidFill>
                  <a:srgbClr val="FF00FF"/>
                </a:solidFill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E97C5A59-8590-2576-220D-462AEDA568C0}"/>
                    </a:ext>
                  </a:extLst>
                </p:cNvPr>
                <p:cNvSpPr txBox="1"/>
                <p:nvPr/>
              </p:nvSpPr>
              <p:spPr>
                <a:xfrm>
                  <a:off x="9521492" y="3336420"/>
                  <a:ext cx="1740555" cy="10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8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altLang="zh-CN" sz="2800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sz="28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E97C5A59-8590-2576-220D-462AEDA568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1492" y="3336420"/>
                  <a:ext cx="1740555" cy="106048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012E1809-B454-1B0D-4639-A9E7DA6E0927}"/>
              </a:ext>
            </a:extLst>
          </p:cNvPr>
          <p:cNvSpPr/>
          <p:nvPr/>
        </p:nvSpPr>
        <p:spPr>
          <a:xfrm>
            <a:off x="9778854" y="1003039"/>
            <a:ext cx="936000" cy="72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04F4060-2B80-FA91-CE1F-938A51DF689E}"/>
              </a:ext>
            </a:extLst>
          </p:cNvPr>
          <p:cNvSpPr txBox="1"/>
          <p:nvPr/>
        </p:nvSpPr>
        <p:spPr>
          <a:xfrm>
            <a:off x="9081787" y="1878201"/>
            <a:ext cx="2632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未知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0C7E72D-5238-FA1B-6F09-AA63678F1C37}"/>
                  </a:ext>
                </a:extLst>
              </p:cNvPr>
              <p:cNvSpPr txBox="1"/>
              <p:nvPr/>
            </p:nvSpPr>
            <p:spPr>
              <a:xfrm>
                <a:off x="3404512" y="3415143"/>
                <a:ext cx="5015602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e>
                      </m:d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𝟏𝟐𝟓</m:t>
                      </m:r>
                      <m:d>
                        <m:dPr>
                          <m:ctrlPr>
                            <a:rPr lang="zh-CN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元</m:t>
                          </m:r>
                        </m:e>
                      </m:d>
                    </m:oMath>
                  </m:oMathPara>
                </a14:m>
                <a:endParaRPr lang="en-US" altLang="zh-CN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0C7E72D-5238-FA1B-6F09-AA63678F1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512" y="3415143"/>
                <a:ext cx="5015602" cy="11988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384694EB-2774-C1C9-600E-329A82B24FC6}"/>
              </a:ext>
            </a:extLst>
          </p:cNvPr>
          <p:cNvSpPr txBox="1"/>
          <p:nvPr/>
        </p:nvSpPr>
        <p:spPr>
          <a:xfrm>
            <a:off x="3404512" y="4906299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答：这件衬衣原价是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125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662030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DC00310-A2EC-E89C-F382-EE64C4379FD9}"/>
              </a:ext>
            </a:extLst>
          </p:cNvPr>
          <p:cNvSpPr txBox="1"/>
          <p:nvPr/>
        </p:nvSpPr>
        <p:spPr>
          <a:xfrm>
            <a:off x="149262" y="1063891"/>
            <a:ext cx="1189655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）一件衬衣原价 </a:t>
            </a:r>
            <a:r>
              <a:rPr lang="en-US" altLang="zh-CN" dirty="0"/>
              <a:t>125 </a:t>
            </a:r>
            <a:r>
              <a:rPr lang="zh-CN" altLang="en-US" dirty="0"/>
              <a:t>元，现在降价 </a:t>
            </a:r>
            <a:r>
              <a:rPr lang="en-US" altLang="zh-CN" dirty="0"/>
              <a:t>20%</a:t>
            </a:r>
            <a:r>
              <a:rPr lang="zh-CN" altLang="en-US" dirty="0"/>
              <a:t>。现在售价是多少元？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D5716A2-F29B-E2C2-8A78-5B2C91D8CACE}"/>
              </a:ext>
            </a:extLst>
          </p:cNvPr>
          <p:cNvSpPr/>
          <p:nvPr/>
        </p:nvSpPr>
        <p:spPr>
          <a:xfrm>
            <a:off x="3709693" y="1046972"/>
            <a:ext cx="1296000" cy="79310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671F2B-FE8B-15C8-0DD6-D73CC26F5700}"/>
              </a:ext>
            </a:extLst>
          </p:cNvPr>
          <p:cNvSpPr txBox="1"/>
          <p:nvPr/>
        </p:nvSpPr>
        <p:spPr>
          <a:xfrm>
            <a:off x="3087272" y="1940796"/>
            <a:ext cx="2632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已知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AC08AF6-E050-F299-0E61-8F71CF07BEB0}"/>
              </a:ext>
            </a:extLst>
          </p:cNvPr>
          <p:cNvSpPr/>
          <p:nvPr/>
        </p:nvSpPr>
        <p:spPr>
          <a:xfrm>
            <a:off x="6091151" y="950594"/>
            <a:ext cx="1835967" cy="936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42249B-9388-81F5-3D2B-360C1AB8464D}"/>
              </a:ext>
            </a:extLst>
          </p:cNvPr>
          <p:cNvSpPr txBox="1"/>
          <p:nvPr/>
        </p:nvSpPr>
        <p:spPr>
          <a:xfrm>
            <a:off x="6308489" y="1994455"/>
            <a:ext cx="42656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现价是原价的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(1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－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20%)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6A4090-7F5E-0C34-A7DE-19C5C991D6EC}"/>
              </a:ext>
            </a:extLst>
          </p:cNvPr>
          <p:cNvSpPr txBox="1"/>
          <p:nvPr/>
        </p:nvSpPr>
        <p:spPr>
          <a:xfrm>
            <a:off x="2798023" y="309075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125×(1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20%) = 100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6A973D2-29F8-3ACF-081D-684A5799CCAF}"/>
              </a:ext>
            </a:extLst>
          </p:cNvPr>
          <p:cNvSpPr txBox="1"/>
          <p:nvPr/>
        </p:nvSpPr>
        <p:spPr>
          <a:xfrm>
            <a:off x="2798023" y="4071321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答：现在售价是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100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070842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368B1A3-5E1F-623D-A269-82F7E54BBB43}"/>
              </a:ext>
            </a:extLst>
          </p:cNvPr>
          <p:cNvSpPr txBox="1"/>
          <p:nvPr/>
        </p:nvSpPr>
        <p:spPr>
          <a:xfrm>
            <a:off x="429180" y="1063891"/>
            <a:ext cx="1140203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）一件衬衣降价 </a:t>
            </a:r>
            <a:r>
              <a:rPr lang="en-US" altLang="zh-CN" dirty="0"/>
              <a:t>20% </a:t>
            </a:r>
            <a:r>
              <a:rPr lang="zh-CN" altLang="en-US" dirty="0"/>
              <a:t>后，售价为 </a:t>
            </a:r>
            <a:r>
              <a:rPr lang="en-US" altLang="zh-CN" dirty="0"/>
              <a:t>100 </a:t>
            </a:r>
            <a:r>
              <a:rPr lang="zh-CN" altLang="en-US" dirty="0"/>
              <a:t>元。这件衬衣原价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是多少元？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149FF35-8B9F-B570-2BC8-B23DC8129A54}"/>
              </a:ext>
            </a:extLst>
          </p:cNvPr>
          <p:cNvSpPr/>
          <p:nvPr/>
        </p:nvSpPr>
        <p:spPr>
          <a:xfrm>
            <a:off x="3096025" y="959925"/>
            <a:ext cx="1835967" cy="936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24A3A9-D41F-F357-666F-A806FDA234BC}"/>
              </a:ext>
            </a:extLst>
          </p:cNvPr>
          <p:cNvSpPr txBox="1"/>
          <p:nvPr/>
        </p:nvSpPr>
        <p:spPr>
          <a:xfrm>
            <a:off x="3798555" y="1942591"/>
            <a:ext cx="42656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现价是原价的 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(1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－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20%)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F134B8F-D647-84DF-3AE9-A25A9391D1CA}"/>
              </a:ext>
            </a:extLst>
          </p:cNvPr>
          <p:cNvSpPr/>
          <p:nvPr/>
        </p:nvSpPr>
        <p:spPr>
          <a:xfrm>
            <a:off x="10247340" y="1048767"/>
            <a:ext cx="949394" cy="79310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0A3D1B-5F60-EC02-1852-6730037DA842}"/>
              </a:ext>
            </a:extLst>
          </p:cNvPr>
          <p:cNvSpPr txBox="1"/>
          <p:nvPr/>
        </p:nvSpPr>
        <p:spPr>
          <a:xfrm>
            <a:off x="9093101" y="1942591"/>
            <a:ext cx="2632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未知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5FB8301-CA85-A90E-D23A-721B5A71E686}"/>
              </a:ext>
            </a:extLst>
          </p:cNvPr>
          <p:cNvSpPr txBox="1"/>
          <p:nvPr/>
        </p:nvSpPr>
        <p:spPr>
          <a:xfrm>
            <a:off x="2798023" y="309075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100÷(1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20%) = 125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1964260-615E-5A39-6141-8B4C77AF5741}"/>
              </a:ext>
            </a:extLst>
          </p:cNvPr>
          <p:cNvSpPr txBox="1"/>
          <p:nvPr/>
        </p:nvSpPr>
        <p:spPr>
          <a:xfrm>
            <a:off x="2798023" y="4054735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答：这件衬衣原价是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125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43959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2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2D60933-6C92-1357-E917-25780DEC5D42}"/>
              </a:ext>
            </a:extLst>
          </p:cNvPr>
          <p:cNvSpPr txBox="1"/>
          <p:nvPr/>
        </p:nvSpPr>
        <p:spPr>
          <a:xfrm>
            <a:off x="332036" y="485387"/>
            <a:ext cx="11402036" cy="2621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8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）一件衬衣售价为 </a:t>
            </a:r>
            <a:r>
              <a:rPr lang="en-US" altLang="zh-CN" dirty="0"/>
              <a:t>100 </a:t>
            </a:r>
            <a:r>
              <a:rPr lang="zh-CN" altLang="en-US" dirty="0"/>
              <a:t>元，一条长裤的价格是这件衬衣的</a:t>
            </a:r>
          </a:p>
          <a:p>
            <a:pPr>
              <a:lnSpc>
                <a:spcPct val="180000"/>
              </a:lnSpc>
            </a:pPr>
            <a:r>
              <a:rPr lang="en-US" altLang="zh-CN" dirty="0"/>
              <a:t>          1.5 </a:t>
            </a:r>
            <a:r>
              <a:rPr lang="zh-CN" altLang="en-US" dirty="0"/>
              <a:t>倍，这条长裤的价格又是一双皮鞋的     。这双皮鞋</a:t>
            </a:r>
          </a:p>
          <a:p>
            <a:pPr>
              <a:lnSpc>
                <a:spcPct val="180000"/>
              </a:lnSpc>
            </a:pPr>
            <a:r>
              <a:rPr lang="zh-CN" altLang="en-US" dirty="0"/>
              <a:t>          售价是多少元？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13F0E60-39E2-6F1C-477A-470D8519CAAB}"/>
                  </a:ext>
                </a:extLst>
              </p:cNvPr>
              <p:cNvSpPr txBox="1"/>
              <p:nvPr/>
            </p:nvSpPr>
            <p:spPr>
              <a:xfrm>
                <a:off x="8638191" y="1404335"/>
                <a:ext cx="480924" cy="999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13F0E60-39E2-6F1C-477A-470D8519C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191" y="1404335"/>
                <a:ext cx="480924" cy="999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椭圆 7">
            <a:extLst>
              <a:ext uri="{FF2B5EF4-FFF2-40B4-BE49-F238E27FC236}">
                <a16:creationId xmlns:a16="http://schemas.microsoft.com/office/drawing/2014/main" id="{63462624-5F6D-39BC-8BD0-ACBF1B1346FA}"/>
              </a:ext>
            </a:extLst>
          </p:cNvPr>
          <p:cNvSpPr/>
          <p:nvPr/>
        </p:nvSpPr>
        <p:spPr>
          <a:xfrm>
            <a:off x="9954098" y="645756"/>
            <a:ext cx="897404" cy="79310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48A541A-BD75-2278-6F56-82CDCF7A882A}"/>
              </a:ext>
            </a:extLst>
          </p:cNvPr>
          <p:cNvSpPr txBox="1"/>
          <p:nvPr/>
        </p:nvSpPr>
        <p:spPr>
          <a:xfrm>
            <a:off x="7960077" y="252119"/>
            <a:ext cx="2632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已知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6199BE-0705-0FA3-DEAA-3C9CB5C64F67}"/>
              </a:ext>
            </a:extLst>
          </p:cNvPr>
          <p:cNvSpPr txBox="1"/>
          <p:nvPr/>
        </p:nvSpPr>
        <p:spPr>
          <a:xfrm>
            <a:off x="745286" y="3461055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长裤售价：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100×1.5 = 150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A2BAE7B-AB19-8BAB-8D3A-37DC12931C42}"/>
              </a:ext>
            </a:extLst>
          </p:cNvPr>
          <p:cNvSpPr/>
          <p:nvPr/>
        </p:nvSpPr>
        <p:spPr>
          <a:xfrm>
            <a:off x="7296706" y="1532907"/>
            <a:ext cx="949394" cy="793102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2E9816-0127-E265-E2F7-35FF05A31B23}"/>
              </a:ext>
            </a:extLst>
          </p:cNvPr>
          <p:cNvSpPr txBox="1"/>
          <p:nvPr/>
        </p:nvSpPr>
        <p:spPr>
          <a:xfrm>
            <a:off x="7440003" y="2409984"/>
            <a:ext cx="2514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+mn-lt"/>
              </a:rPr>
              <a:t>”</a:t>
            </a:r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未知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7B8B189-9A6B-54A8-5AD2-10C175339FB2}"/>
              </a:ext>
            </a:extLst>
          </p:cNvPr>
          <p:cNvGrpSpPr/>
          <p:nvPr/>
        </p:nvGrpSpPr>
        <p:grpSpPr>
          <a:xfrm>
            <a:off x="745286" y="4185793"/>
            <a:ext cx="6097554" cy="999504"/>
            <a:chOff x="1342449" y="4185793"/>
            <a:chExt cx="6097554" cy="99950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1BCAC9C-113A-131B-7098-9BD756C466BA}"/>
                </a:ext>
              </a:extLst>
            </p:cNvPr>
            <p:cNvSpPr txBox="1"/>
            <p:nvPr/>
          </p:nvSpPr>
          <p:spPr>
            <a:xfrm>
              <a:off x="1342449" y="4412781"/>
              <a:ext cx="609755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皮鞋售价：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150÷    = 180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（元）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C55A6102-52A8-1ADE-1070-B6EB793F8C37}"/>
                    </a:ext>
                  </a:extLst>
                </p:cNvPr>
                <p:cNvSpPr txBox="1"/>
                <p:nvPr/>
              </p:nvSpPr>
              <p:spPr>
                <a:xfrm>
                  <a:off x="4491219" y="4185793"/>
                  <a:ext cx="480924" cy="9995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C55A6102-52A8-1ADE-1070-B6EB793F8C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1219" y="4185793"/>
                  <a:ext cx="480924" cy="99950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3983348-F664-679F-A441-6DB076E4E0B9}"/>
              </a:ext>
            </a:extLst>
          </p:cNvPr>
          <p:cNvGrpSpPr/>
          <p:nvPr/>
        </p:nvGrpSpPr>
        <p:grpSpPr>
          <a:xfrm>
            <a:off x="7225398" y="3443193"/>
            <a:ext cx="4783102" cy="1742104"/>
            <a:chOff x="1342449" y="4412781"/>
            <a:chExt cx="4783102" cy="174210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36137D5-0227-53C4-F777-17A6E5D7BC20}"/>
                </a:ext>
              </a:extLst>
            </p:cNvPr>
            <p:cNvSpPr txBox="1"/>
            <p:nvPr/>
          </p:nvSpPr>
          <p:spPr>
            <a:xfrm>
              <a:off x="1342449" y="4412781"/>
              <a:ext cx="273036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综合算式：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7E9A75E7-B13E-60B0-2C28-064864D356F2}"/>
                    </a:ext>
                  </a:extLst>
                </p:cNvPr>
                <p:cNvSpPr txBox="1"/>
                <p:nvPr/>
              </p:nvSpPr>
              <p:spPr>
                <a:xfrm>
                  <a:off x="3385405" y="5155381"/>
                  <a:ext cx="480924" cy="9995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den>
                        </m:f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7E9A75E7-B13E-60B0-2C28-064864D356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5405" y="5155381"/>
                  <a:ext cx="480924" cy="99950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54BD6F2-14D0-BDF8-EBB5-8436EB678EF2}"/>
                </a:ext>
              </a:extLst>
            </p:cNvPr>
            <p:cNvSpPr txBox="1"/>
            <p:nvPr/>
          </p:nvSpPr>
          <p:spPr>
            <a:xfrm>
              <a:off x="1361111" y="5405928"/>
              <a:ext cx="476444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100×1.5÷    = 180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（元）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4CEDC7D3-FC3A-FF6E-A483-AB6A559615CA}"/>
              </a:ext>
            </a:extLst>
          </p:cNvPr>
          <p:cNvSpPr txBox="1"/>
          <p:nvPr/>
        </p:nvSpPr>
        <p:spPr>
          <a:xfrm>
            <a:off x="1342449" y="555224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答：这双皮鞋售价是 </a:t>
            </a:r>
            <a:r>
              <a:rPr lang="en-US" altLang="zh-CN" dirty="0"/>
              <a:t>180 </a:t>
            </a:r>
            <a:r>
              <a:rPr lang="zh-CN" altLang="en-US" dirty="0"/>
              <a:t>元</a:t>
            </a:r>
          </a:p>
        </p:txBody>
      </p:sp>
    </p:spTree>
    <p:extLst>
      <p:ext uri="{BB962C8B-B14F-4D97-AF65-F5344CB8AC3E}">
        <p14:creationId xmlns:p14="http://schemas.microsoft.com/office/powerpoint/2010/main" val="4073165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47379B0-9EB0-5A1A-B4B5-7AB0531A4DBF}"/>
              </a:ext>
            </a:extLst>
          </p:cNvPr>
          <p:cNvSpPr txBox="1"/>
          <p:nvPr/>
        </p:nvSpPr>
        <p:spPr>
          <a:xfrm>
            <a:off x="3327558" y="783950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BB8E28-E009-92CF-4211-663A0F54E7A5}"/>
              </a:ext>
            </a:extLst>
          </p:cNvPr>
          <p:cNvSpPr txBox="1"/>
          <p:nvPr/>
        </p:nvSpPr>
        <p:spPr>
          <a:xfrm>
            <a:off x="986717" y="1191600"/>
            <a:ext cx="618852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计算下面各题。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99CA5FE-FC79-624E-7FD8-03B226E6E33F}"/>
                  </a:ext>
                </a:extLst>
              </p:cNvPr>
              <p:cNvSpPr txBox="1"/>
              <p:nvPr/>
            </p:nvSpPr>
            <p:spPr>
              <a:xfrm>
                <a:off x="1509605" y="2273153"/>
                <a:ext cx="167213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99CA5FE-FC79-624E-7FD8-03B226E6E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605" y="2273153"/>
                <a:ext cx="1672135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F82F90E-4938-DACD-7E89-ADFD3938B48A}"/>
                  </a:ext>
                </a:extLst>
              </p:cNvPr>
              <p:cNvSpPr txBox="1"/>
              <p:nvPr/>
            </p:nvSpPr>
            <p:spPr>
              <a:xfrm>
                <a:off x="5013250" y="2273153"/>
                <a:ext cx="167213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F82F90E-4938-DACD-7E89-ADFD3938B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250" y="2273153"/>
                <a:ext cx="1672135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8E8872F-1656-C2BC-19E6-8A4A17A55EB9}"/>
                  </a:ext>
                </a:extLst>
              </p:cNvPr>
              <p:cNvSpPr txBox="1"/>
              <p:nvPr/>
            </p:nvSpPr>
            <p:spPr>
              <a:xfrm>
                <a:off x="8516895" y="2230128"/>
                <a:ext cx="1672135" cy="999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8E8872F-1656-C2BC-19E6-8A4A17A55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895" y="2230128"/>
                <a:ext cx="1672135" cy="9996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7E85700-1DB1-FB54-3191-AC1D9B137E25}"/>
                  </a:ext>
                </a:extLst>
              </p:cNvPr>
              <p:cNvSpPr txBox="1"/>
              <p:nvPr/>
            </p:nvSpPr>
            <p:spPr>
              <a:xfrm>
                <a:off x="1122383" y="3895537"/>
                <a:ext cx="2446578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7E85700-1DB1-FB54-3191-AC1D9B137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383" y="3895537"/>
                <a:ext cx="2446578" cy="9598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3C56CE9-233C-5A80-2A57-23CD8A78A6F1}"/>
              </a:ext>
            </a:extLst>
          </p:cNvPr>
          <p:cNvCxnSpPr/>
          <p:nvPr/>
        </p:nvCxnSpPr>
        <p:spPr>
          <a:xfrm>
            <a:off x="2425957" y="2332654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1026B15-569A-E89F-D63B-1BF895601A24}"/>
              </a:ext>
            </a:extLst>
          </p:cNvPr>
          <p:cNvCxnSpPr/>
          <p:nvPr/>
        </p:nvCxnSpPr>
        <p:spPr>
          <a:xfrm>
            <a:off x="1660847" y="2864499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87F25D2-D116-D2C1-F96B-039E1195B00A}"/>
              </a:ext>
            </a:extLst>
          </p:cNvPr>
          <p:cNvSpPr txBox="1"/>
          <p:nvPr/>
        </p:nvSpPr>
        <p:spPr>
          <a:xfrm>
            <a:off x="1632854" y="3243161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EBEC7CC-476B-C6FA-F411-43B76A256991}"/>
              </a:ext>
            </a:extLst>
          </p:cNvPr>
          <p:cNvSpPr txBox="1"/>
          <p:nvPr/>
        </p:nvSpPr>
        <p:spPr>
          <a:xfrm>
            <a:off x="2407295" y="1824908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0A1A92C-4592-9D5F-8CC7-5F1E8AEBCC78}"/>
                  </a:ext>
                </a:extLst>
              </p:cNvPr>
              <p:cNvSpPr txBox="1"/>
              <p:nvPr/>
            </p:nvSpPr>
            <p:spPr>
              <a:xfrm>
                <a:off x="1122383" y="5173830"/>
                <a:ext cx="1574164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0A1A92C-4592-9D5F-8CC7-5F1E8AEBC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383" y="5173830"/>
                <a:ext cx="1574164" cy="9598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FB21F1A-B92C-515A-7B28-0967A7054854}"/>
              </a:ext>
            </a:extLst>
          </p:cNvPr>
          <p:cNvCxnSpPr/>
          <p:nvPr/>
        </p:nvCxnSpPr>
        <p:spPr>
          <a:xfrm>
            <a:off x="5187818" y="2584580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56838CD-A747-86C8-7DDC-DB51BFAE6026}"/>
              </a:ext>
            </a:extLst>
          </p:cNvPr>
          <p:cNvCxnSpPr/>
          <p:nvPr/>
        </p:nvCxnSpPr>
        <p:spPr>
          <a:xfrm>
            <a:off x="5916000" y="2845837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3C81E598-375E-0681-B515-948371568B59}"/>
              </a:ext>
            </a:extLst>
          </p:cNvPr>
          <p:cNvSpPr txBox="1"/>
          <p:nvPr/>
        </p:nvSpPr>
        <p:spPr>
          <a:xfrm>
            <a:off x="5951955" y="3211628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67C76F2-1C9A-7A8A-4D4F-2B4BCD49D87F}"/>
              </a:ext>
            </a:extLst>
          </p:cNvPr>
          <p:cNvSpPr txBox="1"/>
          <p:nvPr/>
        </p:nvSpPr>
        <p:spPr>
          <a:xfrm>
            <a:off x="5169156" y="2076834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FEB9E6B-7AF3-938C-3F25-D9FA81F09E4F}"/>
                  </a:ext>
                </a:extLst>
              </p:cNvPr>
              <p:cNvSpPr txBox="1"/>
              <p:nvPr/>
            </p:nvSpPr>
            <p:spPr>
              <a:xfrm>
                <a:off x="4761322" y="3988844"/>
                <a:ext cx="244657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FEB9E6B-7AF3-938C-3F25-D9FA81F09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322" y="3988844"/>
                <a:ext cx="2446578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4B3EB23-7B0C-9892-CFC5-79718709F7E0}"/>
                  </a:ext>
                </a:extLst>
              </p:cNvPr>
              <p:cNvSpPr txBox="1"/>
              <p:nvPr/>
            </p:nvSpPr>
            <p:spPr>
              <a:xfrm>
                <a:off x="4761322" y="5155169"/>
                <a:ext cx="1574164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4B3EB23-7B0C-9892-CFC5-79718709F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322" y="5155169"/>
                <a:ext cx="157416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7F5EE8C2-782E-9333-0259-B4545C40BC74}"/>
              </a:ext>
            </a:extLst>
          </p:cNvPr>
          <p:cNvCxnSpPr/>
          <p:nvPr/>
        </p:nvCxnSpPr>
        <p:spPr>
          <a:xfrm>
            <a:off x="9199982" y="2332654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BA68FB9-0EDB-6913-C0D9-6F214064FB05}"/>
              </a:ext>
            </a:extLst>
          </p:cNvPr>
          <p:cNvCxnSpPr/>
          <p:nvPr/>
        </p:nvCxnSpPr>
        <p:spPr>
          <a:xfrm>
            <a:off x="8565502" y="2864499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783780B2-6A7C-C974-3201-668D8A637F33}"/>
              </a:ext>
            </a:extLst>
          </p:cNvPr>
          <p:cNvSpPr txBox="1"/>
          <p:nvPr/>
        </p:nvSpPr>
        <p:spPr>
          <a:xfrm>
            <a:off x="8574834" y="3243161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DC88C2A-EE32-967D-5DFF-27A6F7ED6770}"/>
              </a:ext>
            </a:extLst>
          </p:cNvPr>
          <p:cNvSpPr txBox="1"/>
          <p:nvPr/>
        </p:nvSpPr>
        <p:spPr>
          <a:xfrm>
            <a:off x="9190651" y="1824908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1AB7F424-A203-BE88-310B-32BDD9594727}"/>
                  </a:ext>
                </a:extLst>
              </p:cNvPr>
              <p:cNvSpPr txBox="1"/>
              <p:nvPr/>
            </p:nvSpPr>
            <p:spPr>
              <a:xfrm>
                <a:off x="8185657" y="3895537"/>
                <a:ext cx="2446578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1AB7F424-A203-BE88-310B-32BDD9594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657" y="3895537"/>
                <a:ext cx="2446578" cy="9598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60F21E9-0CEC-5C56-559E-D4FDC2269B5F}"/>
                  </a:ext>
                </a:extLst>
              </p:cNvPr>
              <p:cNvSpPr txBox="1"/>
              <p:nvPr/>
            </p:nvSpPr>
            <p:spPr>
              <a:xfrm>
                <a:off x="8185657" y="5173830"/>
                <a:ext cx="1574164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60F21E9-0CEC-5C56-559E-D4FDC2269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657" y="5173830"/>
                <a:ext cx="1574164" cy="9566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91536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FDCBCBB-AB0D-F3CB-0185-2B1FA8279163}"/>
                  </a:ext>
                </a:extLst>
              </p:cNvPr>
              <p:cNvSpPr txBox="1"/>
              <p:nvPr/>
            </p:nvSpPr>
            <p:spPr>
              <a:xfrm>
                <a:off x="1347975" y="1209463"/>
                <a:ext cx="16721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FDCBCBB-AB0D-F3CB-0185-2B1FA8279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975" y="1209463"/>
                <a:ext cx="1672135" cy="9692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6F60ED-1587-9D8C-F627-7C6947D6CC9D}"/>
                  </a:ext>
                </a:extLst>
              </p:cNvPr>
              <p:cNvSpPr txBox="1"/>
              <p:nvPr/>
            </p:nvSpPr>
            <p:spPr>
              <a:xfrm>
                <a:off x="5098881" y="1209463"/>
                <a:ext cx="167213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6F60ED-1587-9D8C-F627-7C6947D6C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881" y="1209463"/>
                <a:ext cx="1672135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F761CF3-CDAC-A626-395B-D7744CAEF4D5}"/>
                  </a:ext>
                </a:extLst>
              </p:cNvPr>
              <p:cNvSpPr txBox="1"/>
              <p:nvPr/>
            </p:nvSpPr>
            <p:spPr>
              <a:xfrm>
                <a:off x="8849787" y="1209463"/>
                <a:ext cx="1672135" cy="999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F761CF3-CDAC-A626-395B-D7744CAEF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787" y="1209463"/>
                <a:ext cx="1672135" cy="9996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FD8234B-0F6B-2062-7173-6608E75C5531}"/>
                  </a:ext>
                </a:extLst>
              </p:cNvPr>
              <p:cNvSpPr txBox="1"/>
              <p:nvPr/>
            </p:nvSpPr>
            <p:spPr>
              <a:xfrm>
                <a:off x="963760" y="2542597"/>
                <a:ext cx="2446578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FD8234B-0F6B-2062-7173-6608E75C5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60" y="2542597"/>
                <a:ext cx="2446578" cy="9598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1E492EE-9CDB-9CE5-C433-8CA1FFECFC3D}"/>
              </a:ext>
            </a:extLst>
          </p:cNvPr>
          <p:cNvCxnSpPr/>
          <p:nvPr/>
        </p:nvCxnSpPr>
        <p:spPr>
          <a:xfrm>
            <a:off x="1533967" y="2861198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0C48CAA-AB7B-A02B-7969-3789A763E5A1}"/>
              </a:ext>
            </a:extLst>
          </p:cNvPr>
          <p:cNvCxnSpPr/>
          <p:nvPr/>
        </p:nvCxnSpPr>
        <p:spPr>
          <a:xfrm>
            <a:off x="2386818" y="3145190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C71BFD3-C442-BBEE-A17A-16BE429793D7}"/>
              </a:ext>
            </a:extLst>
          </p:cNvPr>
          <p:cNvSpPr txBox="1"/>
          <p:nvPr/>
        </p:nvSpPr>
        <p:spPr>
          <a:xfrm>
            <a:off x="2405480" y="3523852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4E20016-5AFA-0F08-266B-64F89E442210}"/>
              </a:ext>
            </a:extLst>
          </p:cNvPr>
          <p:cNvSpPr txBox="1"/>
          <p:nvPr/>
        </p:nvSpPr>
        <p:spPr>
          <a:xfrm>
            <a:off x="1518924" y="2361655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C9C57CA-E8F1-C5DC-C58C-695692A9F37C}"/>
                  </a:ext>
                </a:extLst>
              </p:cNvPr>
              <p:cNvSpPr txBox="1"/>
              <p:nvPr/>
            </p:nvSpPr>
            <p:spPr>
              <a:xfrm>
                <a:off x="954429" y="4110139"/>
                <a:ext cx="1574164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C9C57CA-E8F1-C5DC-C58C-695692A9F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29" y="4110139"/>
                <a:ext cx="1574164" cy="9598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AB8E743-7F8A-B4BB-7572-874A9EC0B573}"/>
                  </a:ext>
                </a:extLst>
              </p:cNvPr>
              <p:cNvSpPr txBox="1"/>
              <p:nvPr/>
            </p:nvSpPr>
            <p:spPr>
              <a:xfrm>
                <a:off x="4612029" y="2542597"/>
                <a:ext cx="2446578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AB8E743-7F8A-B4BB-7572-874A9EC0B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029" y="2542597"/>
                <a:ext cx="2446578" cy="9598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FEF97DC-98EB-6FF4-550F-5285F1133B02}"/>
                  </a:ext>
                </a:extLst>
              </p:cNvPr>
              <p:cNvSpPr txBox="1"/>
              <p:nvPr/>
            </p:nvSpPr>
            <p:spPr>
              <a:xfrm>
                <a:off x="4612029" y="4110139"/>
                <a:ext cx="157416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𝟑𝟐𝟎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FEF97DC-98EB-6FF4-550F-5285F1133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029" y="4110139"/>
                <a:ext cx="1574164" cy="9596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1146857-ED94-9132-4007-A5443A5BB3CC}"/>
                  </a:ext>
                </a:extLst>
              </p:cNvPr>
              <p:cNvSpPr txBox="1"/>
              <p:nvPr/>
            </p:nvSpPr>
            <p:spPr>
              <a:xfrm>
                <a:off x="8462565" y="2626575"/>
                <a:ext cx="2446578" cy="999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1146857-ED94-9132-4007-A5443A5BB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2565" y="2626575"/>
                <a:ext cx="2446578" cy="9996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ED0971A-5A45-6239-EA95-AA7968A1BEBC}"/>
              </a:ext>
            </a:extLst>
          </p:cNvPr>
          <p:cNvCxnSpPr/>
          <p:nvPr/>
        </p:nvCxnSpPr>
        <p:spPr>
          <a:xfrm>
            <a:off x="9899632" y="2705901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67CEB69-8B58-C3A4-05C2-E2C47CD72233}"/>
              </a:ext>
            </a:extLst>
          </p:cNvPr>
          <p:cNvCxnSpPr/>
          <p:nvPr/>
        </p:nvCxnSpPr>
        <p:spPr>
          <a:xfrm>
            <a:off x="8998913" y="3235731"/>
            <a:ext cx="360000" cy="36000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7F859DD-279A-6A9D-F2F6-A130F2AFAB90}"/>
              </a:ext>
            </a:extLst>
          </p:cNvPr>
          <p:cNvSpPr txBox="1"/>
          <p:nvPr/>
        </p:nvSpPr>
        <p:spPr>
          <a:xfrm>
            <a:off x="8989582" y="3614393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ED180D9-219E-0E6E-68CA-CABA0F74E14D}"/>
              </a:ext>
            </a:extLst>
          </p:cNvPr>
          <p:cNvSpPr txBox="1"/>
          <p:nvPr/>
        </p:nvSpPr>
        <p:spPr>
          <a:xfrm>
            <a:off x="9897816" y="2259018"/>
            <a:ext cx="376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1A168F5-0077-D98B-401E-5F57830E8747}"/>
                  </a:ext>
                </a:extLst>
              </p:cNvPr>
              <p:cNvSpPr txBox="1"/>
              <p:nvPr/>
            </p:nvSpPr>
            <p:spPr>
              <a:xfrm>
                <a:off x="8446910" y="4287424"/>
                <a:ext cx="157416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1A168F5-0077-D98B-401E-5F57830E8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910" y="4287424"/>
                <a:ext cx="1574164" cy="9596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4947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77AA865-6012-C7D4-1EF4-3B8AB80C8DBE}"/>
              </a:ext>
            </a:extLst>
          </p:cNvPr>
          <p:cNvSpPr txBox="1"/>
          <p:nvPr/>
        </p:nvSpPr>
        <p:spPr>
          <a:xfrm>
            <a:off x="910123" y="392063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1900FD-D402-6DE0-8BA4-AD54E7C82090}"/>
              </a:ext>
            </a:extLst>
          </p:cNvPr>
          <p:cNvSpPr txBox="1"/>
          <p:nvPr/>
        </p:nvSpPr>
        <p:spPr>
          <a:xfrm>
            <a:off x="548179" y="790376"/>
            <a:ext cx="1003273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计算下面各题，能用简便算法的就用简便算法。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471EA86-51B9-AAAA-0BF1-966685595857}"/>
                  </a:ext>
                </a:extLst>
              </p:cNvPr>
              <p:cNvSpPr txBox="1"/>
              <p:nvPr/>
            </p:nvSpPr>
            <p:spPr>
              <a:xfrm>
                <a:off x="984769" y="1677391"/>
                <a:ext cx="2738145" cy="999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i="1"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471EA86-51B9-AAAA-0BF1-966685595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69" y="1677391"/>
                <a:ext cx="2738145" cy="9996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86AEBF6-E08A-6B89-9D91-A904F3AD65BE}"/>
                  </a:ext>
                </a:extLst>
              </p:cNvPr>
              <p:cNvSpPr txBox="1"/>
              <p:nvPr/>
            </p:nvSpPr>
            <p:spPr>
              <a:xfrm>
                <a:off x="4614379" y="1677391"/>
                <a:ext cx="2738145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  <m: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86AEBF6-E08A-6B89-9D91-A904F3AD6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379" y="1677391"/>
                <a:ext cx="2738145" cy="1129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C40C140-7805-DD61-F0FB-CAAD73FF8D36}"/>
                  </a:ext>
                </a:extLst>
              </p:cNvPr>
              <p:cNvSpPr txBox="1"/>
              <p:nvPr/>
            </p:nvSpPr>
            <p:spPr>
              <a:xfrm>
                <a:off x="8635872" y="1677391"/>
                <a:ext cx="273814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C40C140-7805-DD61-F0FB-CAAD73FF8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872" y="1677391"/>
                <a:ext cx="2738145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8031355-2BF1-9B91-D3FB-AAB6BD919BB7}"/>
                  </a:ext>
                </a:extLst>
              </p:cNvPr>
              <p:cNvSpPr txBox="1"/>
              <p:nvPr/>
            </p:nvSpPr>
            <p:spPr>
              <a:xfrm>
                <a:off x="639536" y="2938482"/>
                <a:ext cx="3130031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8031355-2BF1-9B91-D3FB-AAB6BD919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36" y="2938482"/>
                <a:ext cx="3130031" cy="9690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8307842-7F62-37BD-2C6C-E1FD9F01A7C1}"/>
                  </a:ext>
                </a:extLst>
              </p:cNvPr>
              <p:cNvSpPr txBox="1"/>
              <p:nvPr/>
            </p:nvSpPr>
            <p:spPr>
              <a:xfrm>
                <a:off x="639536" y="4244770"/>
                <a:ext cx="1655795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8307842-7F62-37BD-2C6C-E1FD9F01A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36" y="4244770"/>
                <a:ext cx="1655795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A1BC576-2C29-54B1-3AA7-7AD3FE276C57}"/>
                  </a:ext>
                </a:extLst>
              </p:cNvPr>
              <p:cNvSpPr txBox="1"/>
              <p:nvPr/>
            </p:nvSpPr>
            <p:spPr>
              <a:xfrm>
                <a:off x="4241153" y="2993009"/>
                <a:ext cx="3447270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𝟏𝟐</m:t>
                              </m:r>
                            </m:den>
                          </m:f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A1BC576-2C29-54B1-3AA7-7AD3FE276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153" y="2993009"/>
                <a:ext cx="3447270" cy="11296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E3966A3-54CB-3AD4-C30B-8F69970B6A4D}"/>
                  </a:ext>
                </a:extLst>
              </p:cNvPr>
              <p:cNvSpPr txBox="1"/>
              <p:nvPr/>
            </p:nvSpPr>
            <p:spPr>
              <a:xfrm>
                <a:off x="4241153" y="4289965"/>
                <a:ext cx="3447270" cy="999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E3966A3-54CB-3AD4-C30B-8F69970B6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153" y="4289965"/>
                <a:ext cx="3447270" cy="9995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BF259B9-6B2C-A55E-8CDE-170EE8C6D6FA}"/>
                  </a:ext>
                </a:extLst>
              </p:cNvPr>
              <p:cNvSpPr txBox="1"/>
              <p:nvPr/>
            </p:nvSpPr>
            <p:spPr>
              <a:xfrm>
                <a:off x="4241153" y="5521606"/>
                <a:ext cx="3447270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BF259B9-6B2C-A55E-8CDE-170EE8C6D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153" y="5521606"/>
                <a:ext cx="3447270" cy="9596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1E88437-842B-3742-F843-B861F72F57F4}"/>
                  </a:ext>
                </a:extLst>
              </p:cNvPr>
              <p:cNvSpPr txBox="1"/>
              <p:nvPr/>
            </p:nvSpPr>
            <p:spPr>
              <a:xfrm>
                <a:off x="8290638" y="3086313"/>
                <a:ext cx="273814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1E88437-842B-3742-F843-B861F72F5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638" y="3086313"/>
                <a:ext cx="2738145" cy="9596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CE9AAD7-0011-E6E5-7850-4B251D3D00DD}"/>
                  </a:ext>
                </a:extLst>
              </p:cNvPr>
              <p:cNvSpPr txBox="1"/>
              <p:nvPr/>
            </p:nvSpPr>
            <p:spPr>
              <a:xfrm>
                <a:off x="8290638" y="4448582"/>
                <a:ext cx="273814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CE9AAD7-0011-E6E5-7850-4B251D3D0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638" y="4448582"/>
                <a:ext cx="2738145" cy="9596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5870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AF2B8E3-158F-2936-65DB-6BA01D967A4D}"/>
                  </a:ext>
                </a:extLst>
              </p:cNvPr>
              <p:cNvSpPr txBox="1"/>
              <p:nvPr/>
            </p:nvSpPr>
            <p:spPr>
              <a:xfrm>
                <a:off x="704853" y="1005586"/>
                <a:ext cx="3895141" cy="999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AF2B8E3-158F-2936-65DB-6BA01D967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53" y="1005586"/>
                <a:ext cx="3895141" cy="999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A67D1B-65ED-A420-3740-C479391AB8A1}"/>
                  </a:ext>
                </a:extLst>
              </p:cNvPr>
              <p:cNvSpPr txBox="1"/>
              <p:nvPr/>
            </p:nvSpPr>
            <p:spPr>
              <a:xfrm>
                <a:off x="4745008" y="1005586"/>
                <a:ext cx="3895141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𝟏𝟑</m:t>
                              </m:r>
                            </m:den>
                          </m:f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A67D1B-65ED-A420-3740-C479391A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008" y="1005586"/>
                <a:ext cx="3895141" cy="1129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0F9A484-BE1D-6CD5-56D0-4B300DFB14EC}"/>
                  </a:ext>
                </a:extLst>
              </p:cNvPr>
              <p:cNvSpPr txBox="1"/>
              <p:nvPr/>
            </p:nvSpPr>
            <p:spPr>
              <a:xfrm>
                <a:off x="8757171" y="1005586"/>
                <a:ext cx="3092709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0F9A484-BE1D-6CD5-56D0-4B300DFB1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171" y="1005586"/>
                <a:ext cx="3092709" cy="11296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264F2E0-0C84-95FA-A9E6-A3F13E8DA4D7}"/>
                  </a:ext>
                </a:extLst>
              </p:cNvPr>
              <p:cNvSpPr txBox="1"/>
              <p:nvPr/>
            </p:nvSpPr>
            <p:spPr>
              <a:xfrm>
                <a:off x="294304" y="2171912"/>
                <a:ext cx="389514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264F2E0-0C84-95FA-A9E6-A3F13E8DA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" y="2171912"/>
                <a:ext cx="3895141" cy="959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5C5A586-FEC8-297C-2A7B-E18CA6F21BD1}"/>
                  </a:ext>
                </a:extLst>
              </p:cNvPr>
              <p:cNvSpPr txBox="1"/>
              <p:nvPr/>
            </p:nvSpPr>
            <p:spPr>
              <a:xfrm>
                <a:off x="294304" y="3384891"/>
                <a:ext cx="389514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5C5A586-FEC8-297C-2A7B-E18CA6F21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" y="3384891"/>
                <a:ext cx="3895141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4C0964-98F1-5B93-229C-B757ABBECF66}"/>
                  </a:ext>
                </a:extLst>
              </p:cNvPr>
              <p:cNvSpPr txBox="1"/>
              <p:nvPr/>
            </p:nvSpPr>
            <p:spPr>
              <a:xfrm>
                <a:off x="294304" y="4532556"/>
                <a:ext cx="389514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4C0964-98F1-5B93-229C-B757ABBEC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" y="4532556"/>
                <a:ext cx="3895141" cy="959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E0E0420-21AB-3904-8BA8-88FB6E8E9D3E}"/>
                  </a:ext>
                </a:extLst>
              </p:cNvPr>
              <p:cNvSpPr txBox="1"/>
              <p:nvPr/>
            </p:nvSpPr>
            <p:spPr>
              <a:xfrm>
                <a:off x="294304" y="5577585"/>
                <a:ext cx="3895141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E0E0420-21AB-3904-8BA8-88FB6E8E9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4" y="5577585"/>
                <a:ext cx="3895141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54A2345-9DD8-35E5-AE21-31598EADB6D8}"/>
                  </a:ext>
                </a:extLst>
              </p:cNvPr>
              <p:cNvSpPr txBox="1"/>
              <p:nvPr/>
            </p:nvSpPr>
            <p:spPr>
              <a:xfrm>
                <a:off x="4450703" y="2344877"/>
                <a:ext cx="3895141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54A2345-9DD8-35E5-AE21-31598EADB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03" y="2344877"/>
                <a:ext cx="3895141" cy="9566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6AC47FB-1145-6556-865A-6C5DBD65161C}"/>
                  </a:ext>
                </a:extLst>
              </p:cNvPr>
              <p:cNvSpPr txBox="1"/>
              <p:nvPr/>
            </p:nvSpPr>
            <p:spPr>
              <a:xfrm>
                <a:off x="4450704" y="3556452"/>
                <a:ext cx="1959430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6AC47FB-1145-6556-865A-6C5DBD651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04" y="3556452"/>
                <a:ext cx="1959430" cy="9566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2CB5C71-4CB7-5F8E-2CD0-F46AF4FC5733}"/>
                  </a:ext>
                </a:extLst>
              </p:cNvPr>
              <p:cNvSpPr txBox="1"/>
              <p:nvPr/>
            </p:nvSpPr>
            <p:spPr>
              <a:xfrm>
                <a:off x="4450704" y="4760101"/>
                <a:ext cx="1959430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2CB5C71-4CB7-5F8E-2CD0-F46AF4FC5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04" y="4760101"/>
                <a:ext cx="1959430" cy="9566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D2228C1-3B29-5A68-313B-087ECFA9416B}"/>
                  </a:ext>
                </a:extLst>
              </p:cNvPr>
              <p:cNvSpPr txBox="1"/>
              <p:nvPr/>
            </p:nvSpPr>
            <p:spPr>
              <a:xfrm>
                <a:off x="8411934" y="2367856"/>
                <a:ext cx="3481484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𝟏𝟓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D2228C1-3B29-5A68-313B-087ECFA94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934" y="2367856"/>
                <a:ext cx="3481484" cy="11296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AE5E808-8E24-B2BF-A465-955902887D58}"/>
                  </a:ext>
                </a:extLst>
              </p:cNvPr>
              <p:cNvSpPr txBox="1"/>
              <p:nvPr/>
            </p:nvSpPr>
            <p:spPr>
              <a:xfrm>
                <a:off x="8411934" y="3860053"/>
                <a:ext cx="2644843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AE5E808-8E24-B2BF-A465-955902887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934" y="3860053"/>
                <a:ext cx="2644843" cy="96904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EC873B4-A257-6295-86F4-DA1723DE67DA}"/>
                  </a:ext>
                </a:extLst>
              </p:cNvPr>
              <p:cNvSpPr txBox="1"/>
              <p:nvPr/>
            </p:nvSpPr>
            <p:spPr>
              <a:xfrm>
                <a:off x="8411934" y="5129016"/>
                <a:ext cx="2644843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EC873B4-A257-6295-86F4-DA1723DE6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934" y="5129016"/>
                <a:ext cx="2644843" cy="96904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024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E0BF53D-E013-58E3-F998-BC7F859EDD72}"/>
              </a:ext>
            </a:extLst>
          </p:cNvPr>
          <p:cNvSpPr txBox="1"/>
          <p:nvPr/>
        </p:nvSpPr>
        <p:spPr>
          <a:xfrm>
            <a:off x="645963" y="392063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9166F3-9CA4-CEDC-7B70-A63B16FD9B10}"/>
              </a:ext>
            </a:extLst>
          </p:cNvPr>
          <p:cNvSpPr txBox="1"/>
          <p:nvPr/>
        </p:nvSpPr>
        <p:spPr>
          <a:xfrm>
            <a:off x="284018" y="585096"/>
            <a:ext cx="10732531" cy="17347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80000"/>
              </a:lnSpc>
            </a:pPr>
            <a:r>
              <a:rPr lang="en-US" altLang="zh-CN" dirty="0"/>
              <a:t>3. </a:t>
            </a:r>
            <a:r>
              <a:rPr lang="zh-CN" altLang="en-US" dirty="0"/>
              <a:t>地球表面海洋面积约为 </a:t>
            </a:r>
            <a:r>
              <a:rPr lang="en-US" altLang="zh-CN" dirty="0"/>
              <a:t>36000 </a:t>
            </a:r>
            <a:r>
              <a:rPr lang="zh-CN" altLang="en-US" dirty="0"/>
              <a:t>万平方千米，占地球表面 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总面积的      。地球表面总面积约为多少万平方千米？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B867BE7-066D-51A2-1C0F-89B263769791}"/>
                  </a:ext>
                </a:extLst>
              </p:cNvPr>
              <p:cNvSpPr txBox="1"/>
              <p:nvPr/>
            </p:nvSpPr>
            <p:spPr>
              <a:xfrm>
                <a:off x="2424777" y="1518839"/>
                <a:ext cx="754060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B867BE7-066D-51A2-1C0F-89B263769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777" y="1518839"/>
                <a:ext cx="754060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B4656EE4-7968-FB2F-828C-8A5CC20B8D26}"/>
              </a:ext>
            </a:extLst>
          </p:cNvPr>
          <p:cNvSpPr txBox="1"/>
          <p:nvPr/>
        </p:nvSpPr>
        <p:spPr>
          <a:xfrm>
            <a:off x="638576" y="2819510"/>
            <a:ext cx="10975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已知一个数的几分之几是多少，求这个数，可用除法计算。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F5F4850-08D6-7563-8D2A-9FB3DF82BEE5}"/>
                  </a:ext>
                </a:extLst>
              </p:cNvPr>
              <p:cNvSpPr txBox="1"/>
              <p:nvPr/>
            </p:nvSpPr>
            <p:spPr>
              <a:xfrm>
                <a:off x="665115" y="3850921"/>
                <a:ext cx="11526886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𝟑𝟔𝟎𝟎𝟎</m:t>
                      </m:r>
                      <m:r>
                        <a:rPr lang="en-US" altLang="zh-CN" sz="3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𝟑𝟔𝟎𝟎𝟎</m:t>
                      </m:r>
                      <m: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𝟑𝟎𝟎𝟎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𝟏𝟕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𝟓𝟏𝟎𝟎𝟎</m:t>
                      </m:r>
                      <m:r>
                        <a:rPr lang="zh-CN" altLang="en-US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（</m:t>
                      </m:r>
                      <m:r>
                        <a:rPr lang="zh-CN" altLang="en-US" sz="3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万</m:t>
                      </m:r>
                      <m:r>
                        <a:rPr lang="zh-CN" altLang="en-US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平方</m:t>
                      </m:r>
                      <m:r>
                        <a:rPr lang="zh-CN" altLang="en-US" sz="3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千米</m:t>
                      </m:r>
                      <m:r>
                        <a:rPr lang="zh-CN" altLang="en-US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）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F5F4850-08D6-7563-8D2A-9FB3DF82B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15" y="3850921"/>
                <a:ext cx="11526886" cy="9580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32A75CF-A9D9-4E54-D4F9-B69227E1FCA5}"/>
              </a:ext>
            </a:extLst>
          </p:cNvPr>
          <p:cNvSpPr txBox="1"/>
          <p:nvPr/>
        </p:nvSpPr>
        <p:spPr>
          <a:xfrm>
            <a:off x="699810" y="5406218"/>
            <a:ext cx="10092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答：地球表面总面积约为 </a:t>
            </a:r>
            <a:r>
              <a:rPr lang="en-US" altLang="zh-CN" dirty="0">
                <a:solidFill>
                  <a:srgbClr val="FF0000"/>
                </a:solidFill>
              </a:rPr>
              <a:t>51000 </a:t>
            </a:r>
            <a:r>
              <a:rPr lang="zh-CN" altLang="en-US" dirty="0">
                <a:solidFill>
                  <a:srgbClr val="FF0000"/>
                </a:solidFill>
              </a:rPr>
              <a:t>万平方千米。</a:t>
            </a:r>
          </a:p>
        </p:txBody>
      </p:sp>
    </p:spTree>
    <p:extLst>
      <p:ext uri="{BB962C8B-B14F-4D97-AF65-F5344CB8AC3E}">
        <p14:creationId xmlns:p14="http://schemas.microsoft.com/office/powerpoint/2010/main" val="307947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A8B0E87-59CD-D628-BB18-DEB4D5BF547E}"/>
              </a:ext>
            </a:extLst>
          </p:cNvPr>
          <p:cNvSpPr txBox="1"/>
          <p:nvPr/>
        </p:nvSpPr>
        <p:spPr>
          <a:xfrm>
            <a:off x="900792" y="392063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265269-1AAB-131B-882F-D6C416B08D16}"/>
              </a:ext>
            </a:extLst>
          </p:cNvPr>
          <p:cNvSpPr txBox="1"/>
          <p:nvPr/>
        </p:nvSpPr>
        <p:spPr>
          <a:xfrm>
            <a:off x="529516" y="566434"/>
            <a:ext cx="10752361" cy="17347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80000"/>
              </a:lnSpc>
            </a:pPr>
            <a:r>
              <a:rPr lang="en-US" altLang="zh-CN" dirty="0"/>
              <a:t>4. </a:t>
            </a:r>
            <a:r>
              <a:rPr lang="zh-CN" altLang="en-US" dirty="0"/>
              <a:t>三名同学跳绳。小明跳了 </a:t>
            </a:r>
            <a:r>
              <a:rPr lang="en-US" altLang="zh-CN" dirty="0"/>
              <a:t>120 </a:t>
            </a:r>
            <a:r>
              <a:rPr lang="zh-CN" altLang="en-US" dirty="0"/>
              <a:t>个，小强跳的个数是小明 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跳的    ，小亮跳的个数是小强跳的   。小亮跳了多少个？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093933A-B051-3E5F-E9DB-C1085B17482C}"/>
                  </a:ext>
                </a:extLst>
              </p:cNvPr>
              <p:cNvSpPr txBox="1"/>
              <p:nvPr/>
            </p:nvSpPr>
            <p:spPr>
              <a:xfrm>
                <a:off x="1881575" y="1511100"/>
                <a:ext cx="492802" cy="997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093933A-B051-3E5F-E9DB-C1085B17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575" y="1511100"/>
                <a:ext cx="492802" cy="9970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FF7F9B2-65C9-96C4-A8BF-882CD66045E5}"/>
                  </a:ext>
                </a:extLst>
              </p:cNvPr>
              <p:cNvSpPr txBox="1"/>
              <p:nvPr/>
            </p:nvSpPr>
            <p:spPr>
              <a:xfrm>
                <a:off x="7134709" y="1511100"/>
                <a:ext cx="492802" cy="997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FF7F9B2-65C9-96C4-A8BF-882CD6604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709" y="1511100"/>
                <a:ext cx="492802" cy="9970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合 17">
            <a:extLst>
              <a:ext uri="{FF2B5EF4-FFF2-40B4-BE49-F238E27FC236}">
                <a16:creationId xmlns:a16="http://schemas.microsoft.com/office/drawing/2014/main" id="{738F9EC1-CA74-B620-0DEE-EEBD7A85BB4B}"/>
              </a:ext>
            </a:extLst>
          </p:cNvPr>
          <p:cNvGrpSpPr/>
          <p:nvPr/>
        </p:nvGrpSpPr>
        <p:grpSpPr>
          <a:xfrm>
            <a:off x="902736" y="2826651"/>
            <a:ext cx="5078187" cy="999697"/>
            <a:chOff x="902736" y="2826651"/>
            <a:chExt cx="5078187" cy="99969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8246B0F-5A19-74B4-E167-76A41C39471F}"/>
                </a:ext>
              </a:extLst>
            </p:cNvPr>
            <p:cNvSpPr txBox="1"/>
            <p:nvPr/>
          </p:nvSpPr>
          <p:spPr>
            <a:xfrm>
              <a:off x="902736" y="3071437"/>
              <a:ext cx="15698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小强：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D03CED1D-458E-DD5D-2766-AB5F66A7F17F}"/>
                    </a:ext>
                  </a:extLst>
                </p:cNvPr>
                <p:cNvSpPr txBox="1"/>
                <p:nvPr/>
              </p:nvSpPr>
              <p:spPr>
                <a:xfrm>
                  <a:off x="2127977" y="2826651"/>
                  <a:ext cx="3852946" cy="9996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𝟏𝟐𝟎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𝟕𝟓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个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D03CED1D-458E-DD5D-2766-AB5F66A7F1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7977" y="2826651"/>
                  <a:ext cx="3852946" cy="99969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431468C-1F48-E8F9-57A0-C8913F140B6F}"/>
              </a:ext>
            </a:extLst>
          </p:cNvPr>
          <p:cNvGrpSpPr/>
          <p:nvPr/>
        </p:nvGrpSpPr>
        <p:grpSpPr>
          <a:xfrm>
            <a:off x="902736" y="4058292"/>
            <a:ext cx="5078187" cy="959686"/>
            <a:chOff x="902736" y="4058292"/>
            <a:chExt cx="5078187" cy="95968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FFC63E0-74D2-1675-C843-62365739F2DE}"/>
                </a:ext>
              </a:extLst>
            </p:cNvPr>
            <p:cNvSpPr txBox="1"/>
            <p:nvPr/>
          </p:nvSpPr>
          <p:spPr>
            <a:xfrm>
              <a:off x="902736" y="4303078"/>
              <a:ext cx="15698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小亮：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32980991-C2C0-19E9-145B-562CE564FE6A}"/>
                    </a:ext>
                  </a:extLst>
                </p:cNvPr>
                <p:cNvSpPr txBox="1"/>
                <p:nvPr/>
              </p:nvSpPr>
              <p:spPr>
                <a:xfrm>
                  <a:off x="2127977" y="4058292"/>
                  <a:ext cx="3852946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𝟕𝟓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𝟓𝟎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个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32980991-C2C0-19E9-145B-562CE564FE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7977" y="4058292"/>
                  <a:ext cx="3852946" cy="9596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32E4915-DF53-FBF5-A901-6CA348FDEC89}"/>
              </a:ext>
            </a:extLst>
          </p:cNvPr>
          <p:cNvGrpSpPr/>
          <p:nvPr/>
        </p:nvGrpSpPr>
        <p:grpSpPr>
          <a:xfrm>
            <a:off x="6566416" y="3071437"/>
            <a:ext cx="4947560" cy="1809270"/>
            <a:chOff x="6566416" y="3071437"/>
            <a:chExt cx="4947560" cy="180927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72EB9D2-EBED-C3B2-FCB2-63FDFCD41BE0}"/>
                </a:ext>
              </a:extLst>
            </p:cNvPr>
            <p:cNvSpPr txBox="1"/>
            <p:nvPr/>
          </p:nvSpPr>
          <p:spPr>
            <a:xfrm>
              <a:off x="6566416" y="3071437"/>
              <a:ext cx="254959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综合算式：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0C0149C2-2DA9-CBFF-FA67-B417FBA85359}"/>
                    </a:ext>
                  </a:extLst>
                </p:cNvPr>
                <p:cNvSpPr txBox="1"/>
                <p:nvPr/>
              </p:nvSpPr>
              <p:spPr>
                <a:xfrm>
                  <a:off x="6569348" y="3881010"/>
                  <a:ext cx="4944628" cy="9996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𝟏𝟐𝟎</m:t>
                        </m:r>
                        <m:r>
                          <a:rPr lang="en-US" altLang="zh-CN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𝟓𝟎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个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0C0149C2-2DA9-CBFF-FA67-B417FBA853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69348" y="3881010"/>
                  <a:ext cx="4944628" cy="99969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493A9FD-674B-D6AE-E68C-5A34DE80B54D}"/>
              </a:ext>
            </a:extLst>
          </p:cNvPr>
          <p:cNvSpPr txBox="1"/>
          <p:nvPr/>
        </p:nvSpPr>
        <p:spPr>
          <a:xfrm>
            <a:off x="963970" y="5406218"/>
            <a:ext cx="51320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答：小亮跳了 </a:t>
            </a:r>
            <a:r>
              <a:rPr lang="en-US" altLang="zh-CN" dirty="0">
                <a:solidFill>
                  <a:srgbClr val="FF0000"/>
                </a:solidFill>
              </a:rPr>
              <a:t>50 </a:t>
            </a:r>
            <a:r>
              <a:rPr lang="zh-CN" altLang="en-US" dirty="0">
                <a:solidFill>
                  <a:srgbClr val="FF0000"/>
                </a:solidFill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3783136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975A682-4300-7865-A560-EBCD8F3E9C9A}"/>
              </a:ext>
            </a:extLst>
          </p:cNvPr>
          <p:cNvSpPr txBox="1"/>
          <p:nvPr/>
        </p:nvSpPr>
        <p:spPr>
          <a:xfrm>
            <a:off x="835477" y="345408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540FE2-222A-A4E7-4537-F963DBAA60EB}"/>
              </a:ext>
            </a:extLst>
          </p:cNvPr>
          <p:cNvSpPr txBox="1"/>
          <p:nvPr/>
        </p:nvSpPr>
        <p:spPr>
          <a:xfrm>
            <a:off x="529516" y="501117"/>
            <a:ext cx="10752361" cy="2621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80000"/>
              </a:lnSpc>
            </a:pPr>
            <a:r>
              <a:rPr lang="en-US" altLang="zh-CN" dirty="0"/>
              <a:t>5. </a:t>
            </a:r>
            <a:r>
              <a:rPr lang="zh-CN" altLang="en-US" dirty="0"/>
              <a:t>一列动车组列车的速度是 </a:t>
            </a:r>
            <a:r>
              <a:rPr lang="en-US" altLang="zh-CN" dirty="0"/>
              <a:t>300 </a:t>
            </a:r>
            <a:r>
              <a:rPr lang="zh-CN" altLang="en-US" dirty="0"/>
              <a:t>千米</a:t>
            </a:r>
            <a:r>
              <a:rPr lang="en-US" altLang="zh-CN" dirty="0"/>
              <a:t>/</a:t>
            </a:r>
            <a:r>
              <a:rPr lang="zh-CN" altLang="en-US" dirty="0"/>
              <a:t>时。一辆轿车的速度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是这列动车组列车的     ，是一架喷气式飞机的     。这架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喷气式飞机的速度是多少？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A00D2F-F7FE-7B04-D200-52E22F0CB48C}"/>
                  </a:ext>
                </a:extLst>
              </p:cNvPr>
              <p:cNvSpPr txBox="1"/>
              <p:nvPr/>
            </p:nvSpPr>
            <p:spPr>
              <a:xfrm>
                <a:off x="4802057" y="1406445"/>
                <a:ext cx="49280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A00D2F-F7FE-7B04-D200-52E22F0CB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057" y="1406445"/>
                <a:ext cx="492802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C51E195-0858-E93E-C9EC-70EC42F4DB66}"/>
                  </a:ext>
                </a:extLst>
              </p:cNvPr>
              <p:cNvSpPr txBox="1"/>
              <p:nvPr/>
            </p:nvSpPr>
            <p:spPr>
              <a:xfrm>
                <a:off x="9383387" y="1406445"/>
                <a:ext cx="49280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C51E195-0858-E93E-C9EC-70EC42F4D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3387" y="1406445"/>
                <a:ext cx="492802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076CC088-BAAE-407B-BAF8-6FD30ABC864A}"/>
              </a:ext>
            </a:extLst>
          </p:cNvPr>
          <p:cNvSpPr txBox="1"/>
          <p:nvPr/>
        </p:nvSpPr>
        <p:spPr>
          <a:xfrm>
            <a:off x="953474" y="3199677"/>
            <a:ext cx="8069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求一个数的几分之几是多少，用乘法计算。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E0EB1A6-C671-9FAE-14CC-1BF10F471C6F}"/>
              </a:ext>
            </a:extLst>
          </p:cNvPr>
          <p:cNvGrpSpPr/>
          <p:nvPr/>
        </p:nvGrpSpPr>
        <p:grpSpPr>
          <a:xfrm>
            <a:off x="989824" y="3808554"/>
            <a:ext cx="6623959" cy="959686"/>
            <a:chOff x="902736" y="2826651"/>
            <a:chExt cx="6623959" cy="95968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B82ABB5-9BA5-4585-61FD-3A80D211E26B}"/>
                </a:ext>
              </a:extLst>
            </p:cNvPr>
            <p:cNvSpPr txBox="1"/>
            <p:nvPr/>
          </p:nvSpPr>
          <p:spPr>
            <a:xfrm>
              <a:off x="902736" y="3071437"/>
              <a:ext cx="23038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轿车速度：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CDA45832-4971-F4F5-A4C5-62D4683E05A7}"/>
                    </a:ext>
                  </a:extLst>
                </p:cNvPr>
                <p:cNvSpPr txBox="1"/>
                <p:nvPr/>
              </p:nvSpPr>
              <p:spPr>
                <a:xfrm>
                  <a:off x="2631832" y="2826651"/>
                  <a:ext cx="4894863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𝟑𝟎𝟎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𝟏𝟎𝟎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千米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时）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DA45832-4971-F4F5-A4C5-62D4683E05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1832" y="2826651"/>
                  <a:ext cx="4894863" cy="9596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CBECC355-B428-6D8B-0269-8201C724C6D1}"/>
              </a:ext>
            </a:extLst>
          </p:cNvPr>
          <p:cNvSpPr txBox="1"/>
          <p:nvPr/>
        </p:nvSpPr>
        <p:spPr>
          <a:xfrm>
            <a:off x="953474" y="4897845"/>
            <a:ext cx="101966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已知一个数的几分之几是多少，求这个数，用除法计算。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F14F991-2E98-5906-A2CF-D13F5EF32287}"/>
              </a:ext>
            </a:extLst>
          </p:cNvPr>
          <p:cNvGrpSpPr/>
          <p:nvPr/>
        </p:nvGrpSpPr>
        <p:grpSpPr>
          <a:xfrm>
            <a:off x="989824" y="5498523"/>
            <a:ext cx="7603675" cy="959686"/>
            <a:chOff x="902736" y="2826651"/>
            <a:chExt cx="7603675" cy="95968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FCECD85-1073-2FB6-5A0A-B61BA9078900}"/>
                </a:ext>
              </a:extLst>
            </p:cNvPr>
            <p:cNvSpPr txBox="1"/>
            <p:nvPr/>
          </p:nvSpPr>
          <p:spPr>
            <a:xfrm>
              <a:off x="902736" y="3071437"/>
              <a:ext cx="34048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喷气式飞机速度：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5196712-F2BE-A6BC-1875-6F671B31E813}"/>
                    </a:ext>
                  </a:extLst>
                </p:cNvPr>
                <p:cNvSpPr txBox="1"/>
                <p:nvPr/>
              </p:nvSpPr>
              <p:spPr>
                <a:xfrm>
                  <a:off x="3611548" y="2826651"/>
                  <a:ext cx="4894863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𝟏𝟎𝟎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𝟗𝟎𝟎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千米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时）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5196712-F2BE-A6BC-1875-6F671B31E8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1548" y="2826651"/>
                  <a:ext cx="4894863" cy="9596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8041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CCB53D1-50D5-DE23-4F92-D00EB447501A}"/>
              </a:ext>
            </a:extLst>
          </p:cNvPr>
          <p:cNvSpPr txBox="1"/>
          <p:nvPr/>
        </p:nvSpPr>
        <p:spPr>
          <a:xfrm>
            <a:off x="835477" y="345408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186EEE-47F5-58FE-EDDD-BF4F5739609C}"/>
              </a:ext>
            </a:extLst>
          </p:cNvPr>
          <p:cNvSpPr txBox="1"/>
          <p:nvPr/>
        </p:nvSpPr>
        <p:spPr>
          <a:xfrm>
            <a:off x="529516" y="501117"/>
            <a:ext cx="10752361" cy="2621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80000"/>
              </a:lnSpc>
            </a:pPr>
            <a:r>
              <a:rPr lang="en-US" altLang="zh-CN" dirty="0"/>
              <a:t>5. </a:t>
            </a:r>
            <a:r>
              <a:rPr lang="zh-CN" altLang="en-US" dirty="0"/>
              <a:t>一列动车组列车的速度是 </a:t>
            </a:r>
            <a:r>
              <a:rPr lang="en-US" altLang="zh-CN" dirty="0"/>
              <a:t>300 </a:t>
            </a:r>
            <a:r>
              <a:rPr lang="zh-CN" altLang="en-US" dirty="0"/>
              <a:t>千米</a:t>
            </a:r>
            <a:r>
              <a:rPr lang="en-US" altLang="zh-CN" dirty="0"/>
              <a:t>/</a:t>
            </a:r>
            <a:r>
              <a:rPr lang="zh-CN" altLang="en-US" dirty="0"/>
              <a:t>时。一辆轿车的速度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是这列动车组列车的     ，是一架喷气式飞机的     。这架 </a:t>
            </a:r>
            <a:endParaRPr lang="en-US" altLang="zh-CN" dirty="0"/>
          </a:p>
          <a:p>
            <a:pPr>
              <a:lnSpc>
                <a:spcPct val="18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喷气式飞机的速度是多少？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1C99286-3C52-F909-FD69-8D6A4BBAC3B4}"/>
                  </a:ext>
                </a:extLst>
              </p:cNvPr>
              <p:cNvSpPr txBox="1"/>
              <p:nvPr/>
            </p:nvSpPr>
            <p:spPr>
              <a:xfrm>
                <a:off x="4802057" y="1406445"/>
                <a:ext cx="49280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1C99286-3C52-F909-FD69-8D6A4BBAC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057" y="1406445"/>
                <a:ext cx="492802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62C783A-1504-EC70-3F96-3B3003263871}"/>
                  </a:ext>
                </a:extLst>
              </p:cNvPr>
              <p:cNvSpPr txBox="1"/>
              <p:nvPr/>
            </p:nvSpPr>
            <p:spPr>
              <a:xfrm>
                <a:off x="9383387" y="1406445"/>
                <a:ext cx="49280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62C783A-1504-EC70-3F96-3B3003263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3387" y="1406445"/>
                <a:ext cx="492802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0F9590A9-B06F-0275-1AD1-7B5CC2FE0F31}"/>
              </a:ext>
            </a:extLst>
          </p:cNvPr>
          <p:cNvGrpSpPr/>
          <p:nvPr/>
        </p:nvGrpSpPr>
        <p:grpSpPr>
          <a:xfrm>
            <a:off x="1064468" y="3429000"/>
            <a:ext cx="8714013" cy="959686"/>
            <a:chOff x="902736" y="2826651"/>
            <a:chExt cx="8714013" cy="959686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063D45F-DFB7-5881-019B-FF2998518336}"/>
                </a:ext>
              </a:extLst>
            </p:cNvPr>
            <p:cNvSpPr txBox="1"/>
            <p:nvPr/>
          </p:nvSpPr>
          <p:spPr>
            <a:xfrm>
              <a:off x="902736" y="3071437"/>
              <a:ext cx="23038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综合算式：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CAB4E88-43C3-CCDC-17A7-984A71490D95}"/>
                    </a:ext>
                  </a:extLst>
                </p:cNvPr>
                <p:cNvSpPr txBox="1"/>
                <p:nvPr/>
              </p:nvSpPr>
              <p:spPr>
                <a:xfrm>
                  <a:off x="2784196" y="2826651"/>
                  <a:ext cx="6832553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𝟑𝟎𝟎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𝟗𝟎𝟎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zh-CN" altLang="en-US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千米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时）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CAB4E88-43C3-CCDC-17A7-984A71490D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4196" y="2826651"/>
                  <a:ext cx="6832553" cy="9596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A260DB13-8461-04CE-2619-F1D359AE10F9}"/>
              </a:ext>
            </a:extLst>
          </p:cNvPr>
          <p:cNvSpPr txBox="1"/>
          <p:nvPr/>
        </p:nvSpPr>
        <p:spPr>
          <a:xfrm>
            <a:off x="1064467" y="4748573"/>
            <a:ext cx="102174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答：这架喷气式飞机的速度是 </a:t>
            </a:r>
            <a:r>
              <a:rPr lang="en-US" altLang="zh-CN" dirty="0">
                <a:solidFill>
                  <a:srgbClr val="FF0000"/>
                </a:solidFill>
              </a:rPr>
              <a:t>900 </a:t>
            </a:r>
            <a:r>
              <a:rPr lang="zh-CN" altLang="en-US" dirty="0">
                <a:solidFill>
                  <a:srgbClr val="FF0000"/>
                </a:solidFill>
              </a:rPr>
              <a:t>千米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时。</a:t>
            </a:r>
          </a:p>
        </p:txBody>
      </p:sp>
    </p:spTree>
    <p:extLst>
      <p:ext uri="{BB962C8B-B14F-4D97-AF65-F5344CB8AC3E}">
        <p14:creationId xmlns:p14="http://schemas.microsoft.com/office/powerpoint/2010/main" val="827623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B8395C-28F8-AB3C-6B20-89A5867D1A99}"/>
              </a:ext>
            </a:extLst>
          </p:cNvPr>
          <p:cNvSpPr txBox="1"/>
          <p:nvPr/>
        </p:nvSpPr>
        <p:spPr>
          <a:xfrm>
            <a:off x="835477" y="345408"/>
            <a:ext cx="4687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B3ED3A1-E907-4A67-A369-83B6098D4D00}"/>
              </a:ext>
            </a:extLst>
          </p:cNvPr>
          <p:cNvSpPr txBox="1"/>
          <p:nvPr/>
        </p:nvSpPr>
        <p:spPr>
          <a:xfrm>
            <a:off x="501523" y="659738"/>
            <a:ext cx="10752361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6. </a:t>
            </a:r>
            <a:r>
              <a:rPr lang="zh-CN" altLang="en-US" dirty="0"/>
              <a:t>用 </a:t>
            </a:r>
            <a:r>
              <a:rPr lang="en-US" altLang="zh-CN" dirty="0"/>
              <a:t>84 cm </a:t>
            </a:r>
            <a:r>
              <a:rPr lang="zh-CN" altLang="en-US" dirty="0"/>
              <a:t>长的铁丝恰好围成一个长方形，这个长方形的 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宽是长的     。这个长方形的长与宽分别是多少厘米？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E22B9FD-857B-D8CC-DF88-2A29747FD27D}"/>
                  </a:ext>
                </a:extLst>
              </p:cNvPr>
              <p:cNvSpPr txBox="1"/>
              <p:nvPr/>
            </p:nvSpPr>
            <p:spPr>
              <a:xfrm>
                <a:off x="2733048" y="1327901"/>
                <a:ext cx="49280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E22B9FD-857B-D8CC-DF88-2A29747FD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48" y="1327901"/>
                <a:ext cx="492802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组合 32">
            <a:extLst>
              <a:ext uri="{FF2B5EF4-FFF2-40B4-BE49-F238E27FC236}">
                <a16:creationId xmlns:a16="http://schemas.microsoft.com/office/drawing/2014/main" id="{9597266F-F2A7-2438-14DF-A1377DF47B6B}"/>
              </a:ext>
            </a:extLst>
          </p:cNvPr>
          <p:cNvGrpSpPr/>
          <p:nvPr/>
        </p:nvGrpSpPr>
        <p:grpSpPr>
          <a:xfrm>
            <a:off x="7219352" y="2674394"/>
            <a:ext cx="4249667" cy="1646476"/>
            <a:chOff x="7219352" y="2693056"/>
            <a:chExt cx="4249667" cy="164647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3087781-0073-8606-9430-8F41B4EDA747}"/>
                </a:ext>
              </a:extLst>
            </p:cNvPr>
            <p:cNvSpPr/>
            <p:nvPr/>
          </p:nvSpPr>
          <p:spPr>
            <a:xfrm>
              <a:off x="7219352" y="2693056"/>
              <a:ext cx="2160000" cy="108000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EF4F00D-FF08-8D95-C8A3-7F810ED2A75F}"/>
                </a:ext>
              </a:extLst>
            </p:cNvPr>
            <p:cNvSpPr txBox="1"/>
            <p:nvPr/>
          </p:nvSpPr>
          <p:spPr>
            <a:xfrm>
              <a:off x="7875010" y="3816312"/>
              <a:ext cx="7270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sz="2800" dirty="0"/>
                <a:t>长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818DD4B-686F-0708-290D-67467A4103AB}"/>
                </a:ext>
              </a:extLst>
            </p:cNvPr>
            <p:cNvSpPr txBox="1"/>
            <p:nvPr/>
          </p:nvSpPr>
          <p:spPr>
            <a:xfrm>
              <a:off x="9433226" y="2967227"/>
              <a:ext cx="17355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/>
                <a:t>宽 </a:t>
              </a:r>
              <a:r>
                <a:rPr lang="en-US" altLang="zh-CN" sz="2800" dirty="0"/>
                <a:t>= </a:t>
              </a:r>
              <a:r>
                <a:rPr lang="zh-CN" altLang="en-US" sz="2800" dirty="0"/>
                <a:t>长</a:t>
              </a:r>
              <a:r>
                <a:rPr lang="en-US" altLang="zh-CN" sz="2800" dirty="0"/>
                <a:t>× </a:t>
              </a:r>
              <a:endParaRPr lang="zh-CN" alt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2DD4407D-2FB8-67CE-42D0-3D0A2E79F993}"/>
                    </a:ext>
                  </a:extLst>
                </p:cNvPr>
                <p:cNvSpPr txBox="1"/>
                <p:nvPr/>
              </p:nvSpPr>
              <p:spPr>
                <a:xfrm>
                  <a:off x="10976217" y="2721844"/>
                  <a:ext cx="49280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US" altLang="zh-CN" sz="28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2DD4407D-2FB8-67CE-42D0-3D0A2E79F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6217" y="2721844"/>
                  <a:ext cx="492802" cy="89896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AD14C41-942E-605E-9B2C-93BFD6364282}"/>
              </a:ext>
            </a:extLst>
          </p:cNvPr>
          <p:cNvGrpSpPr/>
          <p:nvPr/>
        </p:nvGrpSpPr>
        <p:grpSpPr>
          <a:xfrm>
            <a:off x="3064167" y="2703182"/>
            <a:ext cx="4010025" cy="898964"/>
            <a:chOff x="1673906" y="3149850"/>
            <a:chExt cx="4010025" cy="898964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7E54EC4-AF50-C944-DFCA-CD7EA1E0B9B6}"/>
                </a:ext>
              </a:extLst>
            </p:cNvPr>
            <p:cNvSpPr txBox="1"/>
            <p:nvPr/>
          </p:nvSpPr>
          <p:spPr>
            <a:xfrm>
              <a:off x="1673906" y="3359198"/>
              <a:ext cx="40100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dirty="0"/>
                <a:t>(</a:t>
              </a:r>
              <a:r>
                <a:rPr lang="zh-CN" altLang="en-US" sz="2800" dirty="0"/>
                <a:t>长 </a:t>
              </a:r>
              <a:r>
                <a:rPr lang="en-US" altLang="zh-CN" sz="2800" dirty="0"/>
                <a:t>+     </a:t>
              </a:r>
              <a:r>
                <a:rPr lang="zh-CN" altLang="en-US" sz="2800" dirty="0"/>
                <a:t>长</a:t>
              </a:r>
              <a:r>
                <a:rPr lang="en-US" altLang="zh-CN" sz="2800" dirty="0"/>
                <a:t>)×2 = </a:t>
              </a:r>
              <a:r>
                <a:rPr lang="zh-CN" altLang="en-US" sz="2800" dirty="0"/>
                <a:t>周长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0FAB91DA-2169-A8EB-0A6E-203985F1DE19}"/>
                    </a:ext>
                  </a:extLst>
                </p:cNvPr>
                <p:cNvSpPr txBox="1"/>
                <p:nvPr/>
              </p:nvSpPr>
              <p:spPr>
                <a:xfrm>
                  <a:off x="2618939" y="3149850"/>
                  <a:ext cx="492802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US" altLang="zh-CN" sz="28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0FAB91DA-2169-A8EB-0A6E-203985F1DE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8939" y="3149850"/>
                  <a:ext cx="492802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276D1E0-EDB0-CE04-DD7E-6F5909F708B5}"/>
              </a:ext>
            </a:extLst>
          </p:cNvPr>
          <p:cNvGrpSpPr/>
          <p:nvPr/>
        </p:nvGrpSpPr>
        <p:grpSpPr>
          <a:xfrm>
            <a:off x="933840" y="3977998"/>
            <a:ext cx="6633287" cy="1129668"/>
            <a:chOff x="933840" y="3977998"/>
            <a:chExt cx="6633287" cy="1129668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7C364D4-E5E1-B11F-C103-33AAB16782EF}"/>
                </a:ext>
              </a:extLst>
            </p:cNvPr>
            <p:cNvSpPr txBox="1"/>
            <p:nvPr/>
          </p:nvSpPr>
          <p:spPr>
            <a:xfrm>
              <a:off x="933840" y="4250445"/>
              <a:ext cx="14547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长：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FDA706C3-EF66-D756-0DA6-B758E845E1B1}"/>
                    </a:ext>
                  </a:extLst>
                </p:cNvPr>
                <p:cNvSpPr txBox="1"/>
                <p:nvPr/>
              </p:nvSpPr>
              <p:spPr>
                <a:xfrm>
                  <a:off x="1810530" y="3977998"/>
                  <a:ext cx="5756597" cy="112966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𝟖𝟒</m:t>
                        </m:r>
                        <m:r>
                          <a:rPr lang="en-US" altLang="zh-CN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d>
                          <m:d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3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3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altLang="zh-CN" sz="3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𝟐𝟖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𝐜𝐦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FDA706C3-EF66-D756-0DA6-B758E845E1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530" y="3977998"/>
                  <a:ext cx="5756597" cy="112966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BFA73AE-2C07-E1A6-D179-750DE96C6059}"/>
              </a:ext>
            </a:extLst>
          </p:cNvPr>
          <p:cNvGrpSpPr/>
          <p:nvPr/>
        </p:nvGrpSpPr>
        <p:grpSpPr>
          <a:xfrm>
            <a:off x="933840" y="5246963"/>
            <a:ext cx="4739173" cy="956672"/>
            <a:chOff x="933840" y="5228301"/>
            <a:chExt cx="4739173" cy="95667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1DDEEFB-A90D-107D-FC83-916CF3F01549}"/>
                </a:ext>
              </a:extLst>
            </p:cNvPr>
            <p:cNvSpPr txBox="1"/>
            <p:nvPr/>
          </p:nvSpPr>
          <p:spPr>
            <a:xfrm>
              <a:off x="933840" y="5414250"/>
              <a:ext cx="14547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kern="0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宽：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5F61E039-CA10-1DEA-8E2F-FAF1114F0F4C}"/>
                    </a:ext>
                  </a:extLst>
                </p:cNvPr>
                <p:cNvSpPr txBox="1"/>
                <p:nvPr/>
              </p:nvSpPr>
              <p:spPr>
                <a:xfrm>
                  <a:off x="1810531" y="5228301"/>
                  <a:ext cx="3862482" cy="9566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𝟐𝟖</m:t>
                        </m:r>
                        <m:r>
                          <a:rPr lang="en-US" altLang="zh-CN" sz="3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𝟏𝟒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（</m:t>
                        </m:r>
                        <m: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𝐜𝐦</m:t>
                        </m:r>
                        <m:r>
                          <a:rPr lang="zh-CN" altLang="en-US" sz="3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oMath>
                    </m:oMathPara>
                  </a14:m>
                  <a:endParaRPr lang="en-US" altLang="zh-CN" sz="3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5F61E039-CA10-1DEA-8E2F-FAF1114F0F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0531" y="5228301"/>
                  <a:ext cx="3862482" cy="95667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535678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359925" y="2642935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20937</TotalTime>
  <Words>2207</Words>
  <Application>Microsoft Office PowerPoint</Application>
  <PresentationFormat>宽屏</PresentationFormat>
  <Paragraphs>235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Gill Sans</vt:lpstr>
      <vt:lpstr>黑体</vt:lpstr>
      <vt:lpstr>华文细黑</vt:lpstr>
      <vt:lpstr>思源黑体 Regular</vt:lpstr>
      <vt:lpstr>宋体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等线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4073</cp:revision>
  <dcterms:created xsi:type="dcterms:W3CDTF">2016-01-14T07:05:00Z</dcterms:created>
  <dcterms:modified xsi:type="dcterms:W3CDTF">2026-09-04T11:04:09Z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