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682" r:id="rId2"/>
    <p:sldId id="811" r:id="rId3"/>
    <p:sldId id="743" r:id="rId4"/>
    <p:sldId id="814" r:id="rId5"/>
    <p:sldId id="983" r:id="rId6"/>
    <p:sldId id="984" r:id="rId7"/>
    <p:sldId id="965" r:id="rId8"/>
    <p:sldId id="985" r:id="rId9"/>
    <p:sldId id="986" r:id="rId10"/>
    <p:sldId id="987" r:id="rId11"/>
    <p:sldId id="958" r:id="rId12"/>
    <p:sldId id="934" r:id="rId13"/>
    <p:sldId id="967" r:id="rId14"/>
    <p:sldId id="988" r:id="rId15"/>
    <p:sldId id="968" r:id="rId16"/>
    <p:sldId id="971" r:id="rId17"/>
    <p:sldId id="970" r:id="rId18"/>
    <p:sldId id="989" r:id="rId19"/>
    <p:sldId id="680" r:id="rId20"/>
    <p:sldId id="331" r:id="rId21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62" autoAdjust="0"/>
    <p:restoredTop sz="87827" autoAdjust="0"/>
  </p:normalViewPr>
  <p:slideViewPr>
    <p:cSldViewPr snapToGrid="0" showGuides="1">
      <p:cViewPr varScale="1">
        <p:scale>
          <a:sx n="35" d="100"/>
          <a:sy n="35" d="100"/>
        </p:scale>
        <p:origin x="40" y="62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7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824678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合作整理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254758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应用提升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29205" y="491815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379" y="2859829"/>
            <a:ext cx="9333419" cy="10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图形的认识与测量</a:t>
            </a:r>
            <a:endParaRPr lang="en-US" altLang="zh-CN" sz="66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77678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复习与关联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36415" y="1422665"/>
            <a:ext cx="10970866" cy="4399635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73854" y="1502238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通过整理和复习，对圆的知识进行系统性的回顾，初步养成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回顾与反思的良好学习习惯；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在整理和复习的过程中，进一步理解圆的相关知识，培养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学生对知识进行整理的意识和能力，发展学生思维水平和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解决问题的能力；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帮助学生积累数学活动经验，感受数学思想，同时感受到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数学与生活的密切联系。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809472" y="1231178"/>
            <a:ext cx="6132504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+mn-lt"/>
              </a:rPr>
              <a:t>本学期我们学习了一些和图形相关的知识是什么？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346E10-FA83-B4B9-FF27-8745C0592549}"/>
              </a:ext>
            </a:extLst>
          </p:cNvPr>
          <p:cNvGrpSpPr/>
          <p:nvPr/>
        </p:nvGrpSpPr>
        <p:grpSpPr>
          <a:xfrm>
            <a:off x="6895321" y="447869"/>
            <a:ext cx="4534676" cy="6051991"/>
            <a:chOff x="6923314" y="457200"/>
            <a:chExt cx="4534676" cy="605199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9FA01D1-C8D0-B8AC-8DB2-1766CDF3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2656283"/>
              <a:ext cx="530814" cy="55752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1A8599B-6999-2EB7-FA64-D11CF20B9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1845" y="2024645"/>
              <a:ext cx="550845" cy="534153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B3C018E-B803-0686-E22C-4CDA35E5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3499" y="800052"/>
              <a:ext cx="567537" cy="527475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B296156-3471-F71F-92EB-77D618E4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7997" y="5788874"/>
              <a:ext cx="538541" cy="5327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1E7D944-5E0F-11D9-7B3C-446B01D8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5922" y="4530888"/>
              <a:ext cx="542690" cy="531288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D813DE6F-1258-3FBD-A082-FB7D9A66B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1362" y="1404364"/>
              <a:ext cx="551810" cy="52444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73ADFB6-A442-B239-4C6D-2D9DF117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53834" y="3292559"/>
              <a:ext cx="526866" cy="532703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25AE8664-11F8-AEB4-008F-B0572452F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3885352"/>
              <a:ext cx="530814" cy="557523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E650AAF6-864A-4803-83C3-DEB5D484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5156367"/>
              <a:ext cx="530814" cy="557523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498E65B-3207-140A-3B8C-AA2CA0A187D9}"/>
                </a:ext>
              </a:extLst>
            </p:cNvPr>
            <p:cNvSpPr txBox="1"/>
            <p:nvPr/>
          </p:nvSpPr>
          <p:spPr>
            <a:xfrm>
              <a:off x="7872701" y="764907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确定位置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56F0003-0393-C557-42AF-8288285530BA}"/>
                </a:ext>
              </a:extLst>
            </p:cNvPr>
            <p:cNvSpPr txBox="1"/>
            <p:nvPr/>
          </p:nvSpPr>
          <p:spPr>
            <a:xfrm>
              <a:off x="7872701" y="1390058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分数乘法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E56011B-04F1-6C9C-49AF-1B649125C41E}"/>
                </a:ext>
              </a:extLst>
            </p:cNvPr>
            <p:cNvSpPr txBox="1"/>
            <p:nvPr/>
          </p:nvSpPr>
          <p:spPr>
            <a:xfrm>
              <a:off x="7872701" y="2015209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分数除法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32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0891A31-A14F-DFB6-3CF6-9C0A6CFD004B}"/>
                </a:ext>
              </a:extLst>
            </p:cNvPr>
            <p:cNvSpPr txBox="1"/>
            <p:nvPr/>
          </p:nvSpPr>
          <p:spPr>
            <a:xfrm>
              <a:off x="7872701" y="2640360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生活中的负数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9719A2-D29E-41E8-2CF5-01A90928624E}"/>
                </a:ext>
              </a:extLst>
            </p:cNvPr>
            <p:cNvSpPr txBox="1"/>
            <p:nvPr/>
          </p:nvSpPr>
          <p:spPr>
            <a:xfrm>
              <a:off x="7872701" y="3265511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圆    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D36B757-73EB-1857-41E6-7E0370D629D9}"/>
                </a:ext>
              </a:extLst>
            </p:cNvPr>
            <p:cNvSpPr txBox="1"/>
            <p:nvPr/>
          </p:nvSpPr>
          <p:spPr>
            <a:xfrm>
              <a:off x="7872701" y="3890662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体育中的数学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F27F286-5DA8-8D50-3CD5-6FB7657A1E24}"/>
                </a:ext>
              </a:extLst>
            </p:cNvPr>
            <p:cNvSpPr txBox="1"/>
            <p:nvPr/>
          </p:nvSpPr>
          <p:spPr>
            <a:xfrm>
              <a:off x="7872701" y="4515813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百分数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79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7AA3BAC-9A59-94AF-AFF2-2394E35441EB}"/>
                </a:ext>
              </a:extLst>
            </p:cNvPr>
            <p:cNvSpPr txBox="1"/>
            <p:nvPr/>
          </p:nvSpPr>
          <p:spPr>
            <a:xfrm>
              <a:off x="7872701" y="5140964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水是生命之源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241908B-A20F-4230-3142-8C8D77DCE9E9}"/>
                </a:ext>
              </a:extLst>
            </p:cNvPr>
            <p:cNvSpPr txBox="1"/>
            <p:nvPr/>
          </p:nvSpPr>
          <p:spPr>
            <a:xfrm>
              <a:off x="7872701" y="5766115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6DF508D3-ED5D-35B5-8226-811D95F7CCDF}"/>
                </a:ext>
              </a:extLst>
            </p:cNvPr>
            <p:cNvSpPr/>
            <p:nvPr/>
          </p:nvSpPr>
          <p:spPr>
            <a:xfrm>
              <a:off x="6923314" y="457200"/>
              <a:ext cx="4358950" cy="6051991"/>
            </a:xfrm>
            <a:prstGeom prst="roundRect">
              <a:avLst>
                <a:gd name="adj" fmla="val 324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5B504FAF-C8FF-F677-E1F3-0FC266F09B37}"/>
              </a:ext>
            </a:extLst>
          </p:cNvPr>
          <p:cNvSpPr/>
          <p:nvPr/>
        </p:nvSpPr>
        <p:spPr>
          <a:xfrm>
            <a:off x="7081935" y="3204475"/>
            <a:ext cx="1390261" cy="6715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660052" y="3262578"/>
            <a:ext cx="5930324" cy="1141078"/>
            <a:chOff x="4097067" y="4927576"/>
            <a:chExt cx="5930324" cy="1141078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4097067" y="4927576"/>
              <a:ext cx="5821635" cy="1141078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4137077" y="5246277"/>
              <a:ext cx="5890314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这节课一起来整理复习圆的知识。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69B1486-0435-085C-8717-2F9EB09936EA}"/>
              </a:ext>
            </a:extLst>
          </p:cNvPr>
          <p:cNvSpPr txBox="1"/>
          <p:nvPr/>
        </p:nvSpPr>
        <p:spPr>
          <a:xfrm>
            <a:off x="1538672" y="3382349"/>
            <a:ext cx="72283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圆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F2053AD-7069-0D91-A1A7-C13EEB469AB1}"/>
              </a:ext>
            </a:extLst>
          </p:cNvPr>
          <p:cNvGrpSpPr/>
          <p:nvPr/>
        </p:nvGrpSpPr>
        <p:grpSpPr>
          <a:xfrm>
            <a:off x="2168204" y="1136418"/>
            <a:ext cx="1924429" cy="4918805"/>
            <a:chOff x="1860289" y="1099094"/>
            <a:chExt cx="1924429" cy="491880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49DAA84-654C-6838-A68A-03662CEA396A}"/>
                </a:ext>
              </a:extLst>
            </p:cNvPr>
            <p:cNvSpPr txBox="1"/>
            <p:nvPr/>
          </p:nvSpPr>
          <p:spPr>
            <a:xfrm>
              <a:off x="2037560" y="1099094"/>
              <a:ext cx="1737827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800" dirty="0"/>
                <a:t>圆和扇形</a:t>
              </a:r>
            </a:p>
            <a:p>
              <a:pPr algn="ctr"/>
              <a:r>
                <a:rPr lang="zh-CN" altLang="en-US" sz="2800" dirty="0"/>
                <a:t>的认识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B52A632-9A17-118E-3032-C12EF0FF5AFE}"/>
                </a:ext>
              </a:extLst>
            </p:cNvPr>
            <p:cNvSpPr txBox="1"/>
            <p:nvPr/>
          </p:nvSpPr>
          <p:spPr>
            <a:xfrm>
              <a:off x="2046891" y="2997872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圆的周长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4C7EF73-4A92-9B91-83AA-6DBB90744E11}"/>
                </a:ext>
              </a:extLst>
            </p:cNvPr>
            <p:cNvSpPr txBox="1"/>
            <p:nvPr/>
          </p:nvSpPr>
          <p:spPr>
            <a:xfrm>
              <a:off x="2046891" y="5115925"/>
              <a:ext cx="1737827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圆的面积</a:t>
              </a:r>
            </a:p>
          </p:txBody>
        </p:sp>
        <p:sp>
          <p:nvSpPr>
            <p:cNvPr id="30" name="左大括号 29">
              <a:extLst>
                <a:ext uri="{FF2B5EF4-FFF2-40B4-BE49-F238E27FC236}">
                  <a16:creationId xmlns:a16="http://schemas.microsoft.com/office/drawing/2014/main" id="{AA1C9C67-9CED-CD28-0F9D-EB6AC3335F41}"/>
                </a:ext>
              </a:extLst>
            </p:cNvPr>
            <p:cNvSpPr/>
            <p:nvPr/>
          </p:nvSpPr>
          <p:spPr>
            <a:xfrm>
              <a:off x="1860289" y="1301899"/>
              <a:ext cx="252000" cy="4716000"/>
            </a:xfrm>
            <a:prstGeom prst="leftBrace">
              <a:avLst>
                <a:gd name="adj1" fmla="val 5119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0612E1A-7F39-B42E-2641-55B14522D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91" y="3038942"/>
            <a:ext cx="1256395" cy="1311121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F5EC129B-F3A9-5EE6-6666-93C1E387243E}"/>
              </a:ext>
            </a:extLst>
          </p:cNvPr>
          <p:cNvGrpSpPr/>
          <p:nvPr/>
        </p:nvGrpSpPr>
        <p:grpSpPr>
          <a:xfrm>
            <a:off x="4087387" y="514221"/>
            <a:ext cx="7128670" cy="2094614"/>
            <a:chOff x="4087387" y="514221"/>
            <a:chExt cx="7128670" cy="2094614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043F92ED-45B6-7ED9-40C1-226F57D8DC40}"/>
                </a:ext>
              </a:extLst>
            </p:cNvPr>
            <p:cNvGrpSpPr/>
            <p:nvPr/>
          </p:nvGrpSpPr>
          <p:grpSpPr>
            <a:xfrm>
              <a:off x="4087387" y="514221"/>
              <a:ext cx="5485825" cy="1807138"/>
              <a:chOff x="3779472" y="579535"/>
              <a:chExt cx="5485825" cy="1807138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D46C008-D90D-E1AF-53C9-19CAF4D2CB67}"/>
                  </a:ext>
                </a:extLst>
              </p:cNvPr>
              <p:cNvSpPr txBox="1"/>
              <p:nvPr/>
            </p:nvSpPr>
            <p:spPr>
              <a:xfrm>
                <a:off x="3978520" y="579535"/>
                <a:ext cx="3196722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 algn="ctr"/>
                <a:r>
                  <a:rPr lang="zh-CN" altLang="en-US" sz="2800" dirty="0"/>
                  <a:t>圆：“一中同长”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7B2B35C-6A58-4B22-788B-5847D82E0357}"/>
                  </a:ext>
                </a:extLst>
              </p:cNvPr>
              <p:cNvSpPr txBox="1"/>
              <p:nvPr/>
            </p:nvSpPr>
            <p:spPr>
              <a:xfrm>
                <a:off x="4022067" y="1234306"/>
                <a:ext cx="5243230" cy="11523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扇形：一条弧和经过这条弧两端的两条半径所围成的图形</a:t>
                </a:r>
              </a:p>
            </p:txBody>
          </p:sp>
          <p:sp>
            <p:nvSpPr>
              <p:cNvPr id="34" name="左大括号 33">
                <a:extLst>
                  <a:ext uri="{FF2B5EF4-FFF2-40B4-BE49-F238E27FC236}">
                    <a16:creationId xmlns:a16="http://schemas.microsoft.com/office/drawing/2014/main" id="{6152FD97-9E08-E424-4E08-B391723596C8}"/>
                  </a:ext>
                </a:extLst>
              </p:cNvPr>
              <p:cNvSpPr/>
              <p:nvPr/>
            </p:nvSpPr>
            <p:spPr>
              <a:xfrm>
                <a:off x="3779472" y="763149"/>
                <a:ext cx="252000" cy="1584000"/>
              </a:xfrm>
              <a:prstGeom prst="leftBrace">
                <a:avLst>
                  <a:gd name="adj1" fmla="val 51190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6F2FCA2-13AE-9C14-E6BF-74F83ACD8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44251" y="633066"/>
              <a:ext cx="1671806" cy="1975769"/>
            </a:xfrm>
            <a:prstGeom prst="rect">
              <a:avLst/>
            </a:prstGeom>
          </p:spPr>
        </p:pic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BDCF842-E079-9F12-1AB5-2B7C52FB1958}"/>
              </a:ext>
            </a:extLst>
          </p:cNvPr>
          <p:cNvGrpSpPr/>
          <p:nvPr/>
        </p:nvGrpSpPr>
        <p:grpSpPr>
          <a:xfrm>
            <a:off x="4050063" y="2335122"/>
            <a:ext cx="6789880" cy="1948211"/>
            <a:chOff x="4050063" y="2335122"/>
            <a:chExt cx="6789880" cy="1948211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09B1F5CC-BE7F-7EF1-3BCA-CFAE9765BCF5}"/>
                </a:ext>
              </a:extLst>
            </p:cNvPr>
            <p:cNvGrpSpPr/>
            <p:nvPr/>
          </p:nvGrpSpPr>
          <p:grpSpPr>
            <a:xfrm>
              <a:off x="4050063" y="2335122"/>
              <a:ext cx="4017814" cy="1948211"/>
              <a:chOff x="3742148" y="3380156"/>
              <a:chExt cx="4017814" cy="1948211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64A6FD4-4F8B-4A4A-F333-4C0FC3E116FA}"/>
                  </a:ext>
                </a:extLst>
              </p:cNvPr>
              <p:cNvSpPr txBox="1"/>
              <p:nvPr/>
            </p:nvSpPr>
            <p:spPr>
              <a:xfrm>
                <a:off x="4006514" y="3380156"/>
                <a:ext cx="3290026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围成圆的曲线的长</a:t>
                </a: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9CD4329-4E2A-78FD-E61C-8630CF502050}"/>
                  </a:ext>
                </a:extLst>
              </p:cNvPr>
              <p:cNvSpPr txBox="1"/>
              <p:nvPr/>
            </p:nvSpPr>
            <p:spPr>
              <a:xfrm>
                <a:off x="4006513" y="4094216"/>
                <a:ext cx="3747226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计算公式的推导</a:t>
                </a:r>
              </a:p>
            </p:txBody>
          </p:sp>
          <p:sp>
            <p:nvSpPr>
              <p:cNvPr id="37" name="左大括号 36">
                <a:extLst>
                  <a:ext uri="{FF2B5EF4-FFF2-40B4-BE49-F238E27FC236}">
                    <a16:creationId xmlns:a16="http://schemas.microsoft.com/office/drawing/2014/main" id="{2217FBE9-36D0-937C-486E-8ABA760FBA76}"/>
                  </a:ext>
                </a:extLst>
              </p:cNvPr>
              <p:cNvSpPr/>
              <p:nvPr/>
            </p:nvSpPr>
            <p:spPr>
              <a:xfrm>
                <a:off x="3742148" y="3534339"/>
                <a:ext cx="252000" cy="1728000"/>
              </a:xfrm>
              <a:prstGeom prst="leftBrace">
                <a:avLst>
                  <a:gd name="adj1" fmla="val 51190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426706F-62FA-EC26-C0A6-1F86EC87F86D}"/>
                  </a:ext>
                </a:extLst>
              </p:cNvPr>
              <p:cNvSpPr txBox="1"/>
              <p:nvPr/>
            </p:nvSpPr>
            <p:spPr>
              <a:xfrm>
                <a:off x="4012736" y="4736154"/>
                <a:ext cx="3747226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解决实际问题</a:t>
                </a: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CF4FC6E-897F-203D-A182-74FC07342550}"/>
                </a:ext>
              </a:extLst>
            </p:cNvPr>
            <p:cNvSpPr txBox="1"/>
            <p:nvPr/>
          </p:nvSpPr>
          <p:spPr>
            <a:xfrm>
              <a:off x="7695529" y="3048687"/>
              <a:ext cx="3144414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2800" i="1" dirty="0">
                  <a:solidFill>
                    <a:srgbClr val="FF00FF"/>
                  </a:solidFill>
                </a:rPr>
                <a:t>C</a:t>
              </a:r>
              <a:r>
                <a:rPr lang="en-US" altLang="zh-CN" sz="2800" dirty="0">
                  <a:solidFill>
                    <a:srgbClr val="FF00FF"/>
                  </a:solidFill>
                </a:rPr>
                <a:t> = 2</a:t>
              </a:r>
              <a:r>
                <a:rPr lang="el-GR" altLang="zh-CN" sz="2800" dirty="0">
                  <a:solidFill>
                    <a:srgbClr val="FF00FF"/>
                  </a:solidFill>
                </a:rPr>
                <a:t>π</a:t>
              </a:r>
              <a:r>
                <a:rPr lang="en-US" altLang="zh-CN" sz="2800" i="1" dirty="0">
                  <a:solidFill>
                    <a:srgbClr val="FF00FF"/>
                  </a:solidFill>
                </a:rPr>
                <a:t>r</a:t>
              </a:r>
              <a:r>
                <a:rPr lang="zh-CN" altLang="en-US" sz="2800" dirty="0">
                  <a:solidFill>
                    <a:srgbClr val="FF00FF"/>
                  </a:solidFill>
                </a:rPr>
                <a:t>，</a:t>
              </a:r>
              <a:r>
                <a:rPr lang="en-US" altLang="zh-CN" sz="2800" i="1" dirty="0">
                  <a:solidFill>
                    <a:srgbClr val="FF00FF"/>
                  </a:solidFill>
                </a:rPr>
                <a:t>C</a:t>
              </a:r>
              <a:r>
                <a:rPr lang="en-US" altLang="zh-CN" sz="2800" dirty="0">
                  <a:solidFill>
                    <a:srgbClr val="FF00FF"/>
                  </a:solidFill>
                </a:rPr>
                <a:t> = </a:t>
              </a:r>
              <a:r>
                <a:rPr lang="el-GR" altLang="zh-CN" sz="2800" dirty="0">
                  <a:solidFill>
                    <a:srgbClr val="FF00FF"/>
                  </a:solidFill>
                </a:rPr>
                <a:t>π</a:t>
              </a:r>
              <a:r>
                <a:rPr lang="en-US" altLang="zh-CN" sz="2800" i="1" dirty="0">
                  <a:solidFill>
                    <a:srgbClr val="FF00FF"/>
                  </a:solidFill>
                </a:rPr>
                <a:t>d</a:t>
              </a:r>
              <a:endParaRPr lang="zh-CN" altLang="en-US" sz="2800" i="1" dirty="0">
                <a:solidFill>
                  <a:srgbClr val="FF00FF"/>
                </a:solidFill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E5D63FF-2629-8398-29D7-E98FA64D400F}"/>
                </a:ext>
              </a:extLst>
            </p:cNvPr>
            <p:cNvCxnSpPr/>
            <p:nvPr/>
          </p:nvCxnSpPr>
          <p:spPr>
            <a:xfrm>
              <a:off x="6966965" y="3378264"/>
              <a:ext cx="677821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71082CB-3E7C-FF42-53DA-2C9657BF24CF}"/>
              </a:ext>
            </a:extLst>
          </p:cNvPr>
          <p:cNvGrpSpPr/>
          <p:nvPr/>
        </p:nvGrpSpPr>
        <p:grpSpPr>
          <a:xfrm>
            <a:off x="4078054" y="4360137"/>
            <a:ext cx="7911783" cy="2218207"/>
            <a:chOff x="4078054" y="4360137"/>
            <a:chExt cx="7911783" cy="2218207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BEAC4617-D949-EE8F-30C4-579AB9C0FC27}"/>
                </a:ext>
              </a:extLst>
            </p:cNvPr>
            <p:cNvGrpSpPr/>
            <p:nvPr/>
          </p:nvGrpSpPr>
          <p:grpSpPr>
            <a:xfrm>
              <a:off x="4078054" y="4360137"/>
              <a:ext cx="4987989" cy="2218207"/>
              <a:chOff x="3770139" y="5078601"/>
              <a:chExt cx="4987989" cy="2218207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B868F48C-23A8-6336-7C66-235781A84392}"/>
                  </a:ext>
                </a:extLst>
              </p:cNvPr>
              <p:cNvSpPr txBox="1"/>
              <p:nvPr/>
            </p:nvSpPr>
            <p:spPr>
              <a:xfrm>
                <a:off x="4015844" y="5078601"/>
                <a:ext cx="4742284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圆所占平面的大小</a:t>
                </a: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D2AA310-78FE-A30E-8807-B7F5202CBC5C}"/>
                  </a:ext>
                </a:extLst>
              </p:cNvPr>
              <p:cNvSpPr txBox="1"/>
              <p:nvPr/>
            </p:nvSpPr>
            <p:spPr>
              <a:xfrm>
                <a:off x="4015844" y="5911502"/>
                <a:ext cx="3429985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计算公式的推导</a:t>
                </a:r>
              </a:p>
            </p:txBody>
          </p:sp>
          <p:sp>
            <p:nvSpPr>
              <p:cNvPr id="41" name="左大括号 40">
                <a:extLst>
                  <a:ext uri="{FF2B5EF4-FFF2-40B4-BE49-F238E27FC236}">
                    <a16:creationId xmlns:a16="http://schemas.microsoft.com/office/drawing/2014/main" id="{5A3AFDE6-5047-B581-AE37-9FF190ECF015}"/>
                  </a:ext>
                </a:extLst>
              </p:cNvPr>
              <p:cNvSpPr/>
              <p:nvPr/>
            </p:nvSpPr>
            <p:spPr>
              <a:xfrm>
                <a:off x="3770139" y="5157868"/>
                <a:ext cx="252000" cy="2016000"/>
              </a:xfrm>
              <a:prstGeom prst="leftBrace">
                <a:avLst>
                  <a:gd name="adj1" fmla="val 51190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C11EBE9-7491-4FAF-6870-1247A9BF75DF}"/>
                  </a:ext>
                </a:extLst>
              </p:cNvPr>
              <p:cNvSpPr txBox="1"/>
              <p:nvPr/>
            </p:nvSpPr>
            <p:spPr>
              <a:xfrm>
                <a:off x="4015844" y="6704595"/>
                <a:ext cx="3429985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zh-CN" altLang="en-US" sz="2800" dirty="0"/>
                  <a:t>解决实际问题</a:t>
                </a: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0CA5313-EEBF-22E4-3954-6D78FEC8D0F1}"/>
                </a:ext>
              </a:extLst>
            </p:cNvPr>
            <p:cNvSpPr txBox="1"/>
            <p:nvPr/>
          </p:nvSpPr>
          <p:spPr>
            <a:xfrm>
              <a:off x="7529810" y="4905698"/>
              <a:ext cx="3144414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2800" dirty="0"/>
                <a:t>等分成若干份，转化成近似的长方形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E01AD1CB-3AF8-5FB4-EC49-F5EB8520FF25}"/>
                </a:ext>
              </a:extLst>
            </p:cNvPr>
            <p:cNvCxnSpPr/>
            <p:nvPr/>
          </p:nvCxnSpPr>
          <p:spPr>
            <a:xfrm>
              <a:off x="6938973" y="5524305"/>
              <a:ext cx="677821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AC3CE7C-2713-93EF-8CEB-5470D9C86885}"/>
                </a:ext>
              </a:extLst>
            </p:cNvPr>
            <p:cNvSpPr txBox="1"/>
            <p:nvPr/>
          </p:nvSpPr>
          <p:spPr>
            <a:xfrm>
              <a:off x="10597349" y="5166736"/>
              <a:ext cx="1392488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2800" i="1" dirty="0">
                  <a:solidFill>
                    <a:srgbClr val="FF00FF"/>
                  </a:solidFill>
                </a:rPr>
                <a:t>S</a:t>
              </a:r>
              <a:r>
                <a:rPr lang="en-US" altLang="zh-CN" sz="2800" dirty="0">
                  <a:solidFill>
                    <a:srgbClr val="FF00FF"/>
                  </a:solidFill>
                </a:rPr>
                <a:t> = </a:t>
              </a:r>
              <a:r>
                <a:rPr lang="el-GR" altLang="zh-CN" sz="2800" dirty="0">
                  <a:solidFill>
                    <a:srgbClr val="FF00FF"/>
                  </a:solidFill>
                </a:rPr>
                <a:t>π</a:t>
              </a:r>
              <a:r>
                <a:rPr lang="en-US" altLang="zh-CN" sz="2800" i="1" dirty="0">
                  <a:solidFill>
                    <a:srgbClr val="FF00FF"/>
                  </a:solidFill>
                </a:rPr>
                <a:t>r</a:t>
              </a:r>
              <a:r>
                <a:rPr lang="en-US" altLang="zh-CN" sz="2800" baseline="30000" dirty="0">
                  <a:solidFill>
                    <a:srgbClr val="FF00FF"/>
                  </a:solidFill>
                </a:rPr>
                <a:t>2</a:t>
              </a:r>
              <a:endParaRPr lang="zh-CN" altLang="en-US" sz="2800" i="1" baseline="30000" dirty="0">
                <a:solidFill>
                  <a:srgbClr val="FF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4AD48B7D-F9F7-40D2-78CD-AD5593D78CB4}"/>
              </a:ext>
            </a:extLst>
          </p:cNvPr>
          <p:cNvGrpSpPr/>
          <p:nvPr/>
        </p:nvGrpSpPr>
        <p:grpSpPr>
          <a:xfrm>
            <a:off x="2289904" y="1473828"/>
            <a:ext cx="1800000" cy="2249999"/>
            <a:chOff x="1552785" y="2185717"/>
            <a:chExt cx="1800000" cy="224999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4F2B158-F2BC-18CB-1194-A5B1F2B56D58}"/>
                </a:ext>
              </a:extLst>
            </p:cNvPr>
            <p:cNvGrpSpPr/>
            <p:nvPr/>
          </p:nvGrpSpPr>
          <p:grpSpPr>
            <a:xfrm>
              <a:off x="1552785" y="2185717"/>
              <a:ext cx="1800000" cy="1800000"/>
              <a:chOff x="5682342" y="3806890"/>
              <a:chExt cx="1800000" cy="18000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38AD1D63-D0CD-9ED9-B966-CAE10E3944B4}"/>
                  </a:ext>
                </a:extLst>
              </p:cNvPr>
              <p:cNvSpPr/>
              <p:nvPr/>
            </p:nvSpPr>
            <p:spPr>
              <a:xfrm>
                <a:off x="5682342" y="3806890"/>
                <a:ext cx="1800000" cy="180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2C2F72A4-26A9-5556-7C48-CE9F202FFB73}"/>
                  </a:ext>
                </a:extLst>
              </p:cNvPr>
              <p:cNvSpPr/>
              <p:nvPr/>
            </p:nvSpPr>
            <p:spPr>
              <a:xfrm>
                <a:off x="5682342" y="3806890"/>
                <a:ext cx="1800000" cy="18000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4D702C6-59F9-6110-87BF-572EA9C8FB02}"/>
                </a:ext>
              </a:extLst>
            </p:cNvPr>
            <p:cNvGrpSpPr/>
            <p:nvPr/>
          </p:nvGrpSpPr>
          <p:grpSpPr>
            <a:xfrm>
              <a:off x="1552785" y="2586964"/>
              <a:ext cx="1061203" cy="1848752"/>
              <a:chOff x="9371838" y="3053494"/>
              <a:chExt cx="1061203" cy="1848752"/>
            </a:xfrm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2299BED7-5001-6DE4-DED1-0D3D73BE556E}"/>
                  </a:ext>
                </a:extLst>
              </p:cNvPr>
              <p:cNvSpPr/>
              <p:nvPr/>
            </p:nvSpPr>
            <p:spPr>
              <a:xfrm>
                <a:off x="10217838" y="3498247"/>
                <a:ext cx="108000" cy="108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FF"/>
                  </a:solidFill>
                </a:endParaRP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613CC3E4-FA66-83FF-8F58-C69E0183E767}"/>
                  </a:ext>
                </a:extLst>
              </p:cNvPr>
              <p:cNvCxnSpPr/>
              <p:nvPr/>
            </p:nvCxnSpPr>
            <p:spPr>
              <a:xfrm>
                <a:off x="9371838" y="3552247"/>
                <a:ext cx="900000" cy="0"/>
              </a:xfrm>
              <a:prstGeom prst="line">
                <a:avLst/>
              </a:prstGeom>
              <a:ln w="38100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B21082A-4B62-E023-A88D-DEABF720B735}"/>
                  </a:ext>
                </a:extLst>
              </p:cNvPr>
              <p:cNvSpPr txBox="1"/>
              <p:nvPr/>
            </p:nvSpPr>
            <p:spPr>
              <a:xfrm>
                <a:off x="9638919" y="3053494"/>
                <a:ext cx="4196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solidFill>
                      <a:srgbClr val="FF00FF"/>
                    </a:solidFill>
                    <a:latin typeface="+mn-lt"/>
                    <a:ea typeface="+mj-ea"/>
                  </a:rPr>
                  <a:t>r </a:t>
                </a:r>
                <a:endParaRPr lang="zh-CN" altLang="en-US" sz="2800" i="1" dirty="0">
                  <a:solidFill>
                    <a:srgbClr val="FF00FF"/>
                  </a:solidFill>
                  <a:latin typeface="+mn-lt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A877923-5530-D52F-7DFE-86BD8B8D7478}"/>
                  </a:ext>
                </a:extLst>
              </p:cNvPr>
              <p:cNvSpPr txBox="1"/>
              <p:nvPr/>
            </p:nvSpPr>
            <p:spPr>
              <a:xfrm>
                <a:off x="10013361" y="4379026"/>
                <a:ext cx="4196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i="1" dirty="0">
                    <a:solidFill>
                      <a:srgbClr val="FF00FF"/>
                    </a:solidFill>
                    <a:latin typeface="+mn-lt"/>
                    <a:ea typeface="+mj-ea"/>
                  </a:rPr>
                  <a:t>a </a:t>
                </a:r>
                <a:endParaRPr lang="zh-CN" altLang="en-US" sz="2800" i="1" dirty="0">
                  <a:solidFill>
                    <a:srgbClr val="FF00FF"/>
                  </a:solidFill>
                  <a:latin typeface="+mn-lt"/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CA658A84-7178-832C-AA7C-2E62599FE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9101" y="3777206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外方内圆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F3748F-A90F-14A3-0886-1324667A53CF}"/>
              </a:ext>
            </a:extLst>
          </p:cNvPr>
          <p:cNvGrpSpPr/>
          <p:nvPr/>
        </p:nvGrpSpPr>
        <p:grpSpPr>
          <a:xfrm>
            <a:off x="836645" y="4712349"/>
            <a:ext cx="6209526" cy="830805"/>
            <a:chOff x="881740" y="5238609"/>
            <a:chExt cx="6209526" cy="83080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C22248F-2C4D-54E6-EA7F-0DE9B30DD5C1}"/>
                </a:ext>
              </a:extLst>
            </p:cNvPr>
            <p:cNvSpPr txBox="1"/>
            <p:nvPr/>
          </p:nvSpPr>
          <p:spPr>
            <a:xfrm>
              <a:off x="881740" y="5350578"/>
              <a:ext cx="6209526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圆的面积是正方形面积的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ED60F10-9E3F-2953-7D39-7F40F6E7BEAE}"/>
                    </a:ext>
                  </a:extLst>
                </p:cNvPr>
                <p:cNvSpPr txBox="1"/>
                <p:nvPr/>
              </p:nvSpPr>
              <p:spPr>
                <a:xfrm>
                  <a:off x="4930494" y="5238609"/>
                  <a:ext cx="593959" cy="8308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80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𝛑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ED60F10-9E3F-2953-7D39-7F40F6E7BE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0494" y="5238609"/>
                  <a:ext cx="593959" cy="83080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90F3A61E-D4CF-B334-9BF1-C3317D15E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9178" y="3775666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外圆内方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C7B65EB-F14A-A875-8355-31A3BA1C6F9E}"/>
              </a:ext>
            </a:extLst>
          </p:cNvPr>
          <p:cNvGrpSpPr/>
          <p:nvPr/>
        </p:nvGrpSpPr>
        <p:grpSpPr>
          <a:xfrm>
            <a:off x="7752605" y="1473828"/>
            <a:ext cx="1800000" cy="1800000"/>
            <a:chOff x="8839215" y="2131717"/>
            <a:chExt cx="1800000" cy="180000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A3FF74A4-9AA0-EB5C-7850-34F3AC4CEB81}"/>
                </a:ext>
              </a:extLst>
            </p:cNvPr>
            <p:cNvGrpSpPr/>
            <p:nvPr/>
          </p:nvGrpSpPr>
          <p:grpSpPr>
            <a:xfrm>
              <a:off x="8839215" y="2131717"/>
              <a:ext cx="1800000" cy="1800000"/>
              <a:chOff x="8593493" y="3825552"/>
              <a:chExt cx="1800000" cy="1800000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6E87DE92-8597-86CF-F2F4-26D7AE67ED07}"/>
                  </a:ext>
                </a:extLst>
              </p:cNvPr>
              <p:cNvSpPr/>
              <p:nvPr/>
            </p:nvSpPr>
            <p:spPr>
              <a:xfrm>
                <a:off x="8593493" y="3825552"/>
                <a:ext cx="1800000" cy="1800000"/>
              </a:xfrm>
              <a:prstGeom prst="ellipse">
                <a:avLst/>
              </a:prstGeom>
              <a:solidFill>
                <a:srgbClr val="FFFF8B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AE56CE66-527C-FAC0-1537-48573DFA1B15}"/>
                  </a:ext>
                </a:extLst>
              </p:cNvPr>
              <p:cNvSpPr/>
              <p:nvPr/>
            </p:nvSpPr>
            <p:spPr>
              <a:xfrm>
                <a:off x="8863493" y="4095552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746A81C-83ED-3F54-ACC3-A541C0A18C1F}"/>
                </a:ext>
              </a:extLst>
            </p:cNvPr>
            <p:cNvGrpSpPr/>
            <p:nvPr/>
          </p:nvGrpSpPr>
          <p:grpSpPr>
            <a:xfrm>
              <a:off x="9109214" y="2396134"/>
              <a:ext cx="1256253" cy="1265583"/>
              <a:chOff x="9307221" y="2903040"/>
              <a:chExt cx="1256253" cy="1265583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C81552A8-0F95-AA1F-6B4C-9DE8C6DD39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16552" y="2921701"/>
                <a:ext cx="1246922" cy="1246922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67FE17AC-1060-6C15-1B7A-8916068EB2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7221" y="2903040"/>
                <a:ext cx="633262" cy="633262"/>
              </a:xfrm>
              <a:prstGeom prst="line">
                <a:avLst/>
              </a:prstGeom>
              <a:ln w="2857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E87C3C1-A91E-D1A9-AC71-FE4CD6C62240}"/>
              </a:ext>
            </a:extLst>
          </p:cNvPr>
          <p:cNvGrpSpPr/>
          <p:nvPr/>
        </p:nvGrpSpPr>
        <p:grpSpPr>
          <a:xfrm>
            <a:off x="6604824" y="4684355"/>
            <a:ext cx="4990462" cy="830805"/>
            <a:chOff x="4781933" y="5251745"/>
            <a:chExt cx="4990462" cy="830805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5E80375-A1E6-9659-8274-A048B8C6C647}"/>
                </a:ext>
              </a:extLst>
            </p:cNvPr>
            <p:cNvSpPr txBox="1"/>
            <p:nvPr/>
          </p:nvSpPr>
          <p:spPr>
            <a:xfrm>
              <a:off x="4781933" y="5417023"/>
              <a:ext cx="4990462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圆的面积是正方形面积的   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3C6811C4-FEE7-CFF7-57F7-BC1E04756F24}"/>
                    </a:ext>
                  </a:extLst>
                </p:cNvPr>
                <p:cNvSpPr txBox="1"/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28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80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𝛑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BF8C5D06-A02D-7D3E-3477-89CB320612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4652" y="5251745"/>
                  <a:ext cx="593959" cy="8308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DBA0B99B-8215-285C-BE09-A7EC08A66369}"/>
              </a:ext>
            </a:extLst>
          </p:cNvPr>
          <p:cNvSpPr txBox="1"/>
          <p:nvPr/>
        </p:nvSpPr>
        <p:spPr>
          <a:xfrm>
            <a:off x="658401" y="441632"/>
            <a:ext cx="970706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这两种设计中正方形和圆面积之间有什么关系？</a:t>
            </a:r>
          </a:p>
        </p:txBody>
      </p:sp>
    </p:spTree>
    <p:extLst>
      <p:ext uri="{BB962C8B-B14F-4D97-AF65-F5344CB8AC3E}">
        <p14:creationId xmlns:p14="http://schemas.microsoft.com/office/powerpoint/2010/main" val="3623463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D3FAC3-6375-86C9-4E71-1FB09E2FA1A7}"/>
              </a:ext>
            </a:extLst>
          </p:cNvPr>
          <p:cNvSpPr txBox="1"/>
          <p:nvPr/>
        </p:nvSpPr>
        <p:spPr>
          <a:xfrm>
            <a:off x="930728" y="1080302"/>
            <a:ext cx="1053137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我们是怎样画圆的？用什么方法得到了圆的周长和面积？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F2755653-6156-ECC0-C0C2-AA3029DFD38E}"/>
              </a:ext>
            </a:extLst>
          </p:cNvPr>
          <p:cNvSpPr/>
          <p:nvPr/>
        </p:nvSpPr>
        <p:spPr>
          <a:xfrm>
            <a:off x="580609" y="317236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31B6140-D5A5-5658-CA77-DF0E1473F8AE}"/>
              </a:ext>
            </a:extLst>
          </p:cNvPr>
          <p:cNvGrpSpPr/>
          <p:nvPr/>
        </p:nvGrpSpPr>
        <p:grpSpPr>
          <a:xfrm>
            <a:off x="1034587" y="1904722"/>
            <a:ext cx="8538619" cy="1525883"/>
            <a:chOff x="1053249" y="1886060"/>
            <a:chExt cx="8538619" cy="152588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65EB8A4-177F-E0B9-F76B-0B558B404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3249" y="1886060"/>
              <a:ext cx="1596855" cy="1525883"/>
            </a:xfrm>
            <a:prstGeom prst="rect">
              <a:avLst/>
            </a:prstGeom>
          </p:spPr>
        </p:pic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7E884201-FFF3-BFA3-0A50-4E8A09DD4C8F}"/>
                </a:ext>
              </a:extLst>
            </p:cNvPr>
            <p:cNvSpPr/>
            <p:nvPr/>
          </p:nvSpPr>
          <p:spPr>
            <a:xfrm>
              <a:off x="3079100" y="2116702"/>
              <a:ext cx="6512768" cy="1200329"/>
            </a:xfrm>
            <a:prstGeom prst="wedgeRoundRectCallout">
              <a:avLst>
                <a:gd name="adj1" fmla="val -56506"/>
                <a:gd name="adj2" fmla="val -1912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圆，一中同长也。只要定好圆心和半径就可以画圆。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F674B71-608F-04A2-1B06-4B5612954E10}"/>
              </a:ext>
            </a:extLst>
          </p:cNvPr>
          <p:cNvGrpSpPr/>
          <p:nvPr/>
        </p:nvGrpSpPr>
        <p:grpSpPr>
          <a:xfrm>
            <a:off x="990388" y="3643134"/>
            <a:ext cx="10729968" cy="2598510"/>
            <a:chOff x="1018381" y="3643134"/>
            <a:chExt cx="10729968" cy="2598510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B04C8D36-2023-5823-96CB-4868D2D1A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381" y="5013628"/>
              <a:ext cx="3400661" cy="1228016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4C0D0D2-57F7-2B46-8E4E-E3FF3A677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1136" y="4226438"/>
              <a:ext cx="3369174" cy="2015206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84559A3B-ADA3-9D3D-2CF3-0805B9981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7047" y="4238246"/>
              <a:ext cx="3361302" cy="1991591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2A7F13A-28D8-B36F-9DE5-F54A250E2237}"/>
                </a:ext>
              </a:extLst>
            </p:cNvPr>
            <p:cNvSpPr txBox="1"/>
            <p:nvPr/>
          </p:nvSpPr>
          <p:spPr>
            <a:xfrm>
              <a:off x="1033364" y="3643134"/>
              <a:ext cx="4658308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3200" dirty="0"/>
                <a:t>用圆规画圆的方法：</a:t>
              </a:r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8789FA14-A60B-2585-66E9-7E5F99A20776}"/>
                </a:ext>
              </a:extLst>
            </p:cNvPr>
            <p:cNvCxnSpPr/>
            <p:nvPr/>
          </p:nvCxnSpPr>
          <p:spPr>
            <a:xfrm>
              <a:off x="4311628" y="5584407"/>
              <a:ext cx="6251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D2D1386D-A777-E33A-33C6-495A5B6849D0}"/>
                </a:ext>
              </a:extLst>
            </p:cNvPr>
            <p:cNvCxnSpPr/>
            <p:nvPr/>
          </p:nvCxnSpPr>
          <p:spPr>
            <a:xfrm>
              <a:off x="7922575" y="5584407"/>
              <a:ext cx="625151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2148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6DB4D24-3D9C-870C-E146-AB3557FC2BEB}"/>
              </a:ext>
            </a:extLst>
          </p:cNvPr>
          <p:cNvSpPr txBox="1"/>
          <p:nvPr/>
        </p:nvSpPr>
        <p:spPr>
          <a:xfrm>
            <a:off x="930728" y="436485"/>
            <a:ext cx="310009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圆的周长：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18F8EB9-EDAF-5165-3D09-B994B6AAF00F}"/>
              </a:ext>
            </a:extLst>
          </p:cNvPr>
          <p:cNvGrpSpPr/>
          <p:nvPr/>
        </p:nvGrpSpPr>
        <p:grpSpPr>
          <a:xfrm>
            <a:off x="876405" y="1491176"/>
            <a:ext cx="10303629" cy="4534938"/>
            <a:chOff x="885736" y="1855069"/>
            <a:chExt cx="10303629" cy="453493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3E5E382-B294-1E7D-6D30-F03AE4987DE4}"/>
                </a:ext>
              </a:extLst>
            </p:cNvPr>
            <p:cNvSpPr txBox="1"/>
            <p:nvPr/>
          </p:nvSpPr>
          <p:spPr>
            <a:xfrm>
              <a:off x="1527484" y="4374613"/>
              <a:ext cx="6172200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方法一：滚动法。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7A55FA4-F2F7-F830-4EA7-7361B5127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496" y="3379042"/>
              <a:ext cx="9682869" cy="1010727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8F0F9F8-4A97-A116-62CE-EF1B775C559C}"/>
                </a:ext>
              </a:extLst>
            </p:cNvPr>
            <p:cNvGrpSpPr/>
            <p:nvPr/>
          </p:nvGrpSpPr>
          <p:grpSpPr>
            <a:xfrm>
              <a:off x="885736" y="1855069"/>
              <a:ext cx="1800000" cy="1800000"/>
              <a:chOff x="788326" y="2713141"/>
              <a:chExt cx="1800000" cy="1800000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CD33488C-CFA6-FAE4-1D94-0F673115B61B}"/>
                  </a:ext>
                </a:extLst>
              </p:cNvPr>
              <p:cNvSpPr/>
              <p:nvPr/>
            </p:nvSpPr>
            <p:spPr>
              <a:xfrm>
                <a:off x="1011857" y="2936672"/>
                <a:ext cx="1352939" cy="135293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756E1C8-15FA-D024-9F7E-006234AE4969}"/>
                  </a:ext>
                </a:extLst>
              </p:cNvPr>
              <p:cNvSpPr txBox="1"/>
              <p:nvPr/>
            </p:nvSpPr>
            <p:spPr>
              <a:xfrm>
                <a:off x="1430074" y="3741560"/>
                <a:ext cx="53650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en-US" altLang="zh-CN" sz="2800" i="1" dirty="0">
                    <a:solidFill>
                      <a:srgbClr val="FF00FF"/>
                    </a:solidFill>
                  </a:rPr>
                  <a:t>A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CE1AA285-328B-10CA-FA6D-17327393406A}"/>
                  </a:ext>
                </a:extLst>
              </p:cNvPr>
              <p:cNvSpPr/>
              <p:nvPr/>
            </p:nvSpPr>
            <p:spPr>
              <a:xfrm>
                <a:off x="1634996" y="4230262"/>
                <a:ext cx="108000" cy="108000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D40C6980-0F96-8F89-15CE-28BFC690F11C}"/>
                  </a:ext>
                </a:extLst>
              </p:cNvPr>
              <p:cNvSpPr/>
              <p:nvPr/>
            </p:nvSpPr>
            <p:spPr>
              <a:xfrm>
                <a:off x="788326" y="2713141"/>
                <a:ext cx="1800000" cy="1800000"/>
              </a:xfrm>
              <a:prstGeom prst="ellipse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969E40A-CA74-29E6-397A-3DFBA5305026}"/>
                </a:ext>
              </a:extLst>
            </p:cNvPr>
            <p:cNvSpPr txBox="1"/>
            <p:nvPr/>
          </p:nvSpPr>
          <p:spPr>
            <a:xfrm>
              <a:off x="1525158" y="5063501"/>
              <a:ext cx="6172200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① 起点 </a:t>
              </a:r>
              <a:r>
                <a:rPr lang="en-US" altLang="zh-CN" i="1" dirty="0"/>
                <a:t>A</a:t>
              </a:r>
              <a:r>
                <a:rPr lang="en-US" altLang="zh-CN" dirty="0"/>
                <a:t> </a:t>
              </a:r>
              <a:r>
                <a:rPr lang="zh-CN" altLang="en-US" dirty="0"/>
                <a:t>与 </a:t>
              </a:r>
              <a:r>
                <a:rPr lang="en-US" altLang="zh-CN" dirty="0"/>
                <a:t>0 </a:t>
              </a:r>
              <a:r>
                <a:rPr lang="zh-CN" altLang="en-US" dirty="0"/>
                <a:t>刻度对齐。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57B3E8E-304F-B4EA-0EF7-545CEBE0EA1D}"/>
                </a:ext>
              </a:extLst>
            </p:cNvPr>
            <p:cNvSpPr txBox="1"/>
            <p:nvPr/>
          </p:nvSpPr>
          <p:spPr>
            <a:xfrm>
              <a:off x="1525157" y="5763297"/>
              <a:ext cx="6536495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② 将圆形沿直尺滚动一圈。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6A9E1ED-42F7-4F31-885B-A247E58D5033}"/>
                </a:ext>
              </a:extLst>
            </p:cNvPr>
            <p:cNvCxnSpPr>
              <a:cxnSpLocks/>
            </p:cNvCxnSpPr>
            <p:nvPr/>
          </p:nvCxnSpPr>
          <p:spPr>
            <a:xfrm>
              <a:off x="1840406" y="3442529"/>
              <a:ext cx="766873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EB994ECF-BEC7-E7F9-28EC-4AF9574EA8AC}"/>
                </a:ext>
              </a:extLst>
            </p:cNvPr>
            <p:cNvSpPr/>
            <p:nvPr/>
          </p:nvSpPr>
          <p:spPr>
            <a:xfrm>
              <a:off x="7610164" y="5080398"/>
              <a:ext cx="2815515" cy="83334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>
                  <a:solidFill>
                    <a:schemeClr val="tx1"/>
                  </a:solidFill>
                </a:rPr>
                <a:t>化曲为直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05E8510-B811-7941-FF3D-98E010FAA8E8}"/>
              </a:ext>
            </a:extLst>
          </p:cNvPr>
          <p:cNvSpPr txBox="1"/>
          <p:nvPr/>
        </p:nvSpPr>
        <p:spPr>
          <a:xfrm>
            <a:off x="930728" y="436485"/>
            <a:ext cx="310009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圆的周长：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DC7BD90-A77C-38B0-E490-42907B3AD0DD}"/>
              </a:ext>
            </a:extLst>
          </p:cNvPr>
          <p:cNvGrpSpPr/>
          <p:nvPr/>
        </p:nvGrpSpPr>
        <p:grpSpPr>
          <a:xfrm>
            <a:off x="986308" y="1371034"/>
            <a:ext cx="10471683" cy="4702380"/>
            <a:chOff x="846348" y="1333711"/>
            <a:chExt cx="10471683" cy="470238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FF8E14C-DE44-B629-2B61-FA5CB790909E}"/>
                </a:ext>
              </a:extLst>
            </p:cNvPr>
            <p:cNvSpPr/>
            <p:nvPr/>
          </p:nvSpPr>
          <p:spPr>
            <a:xfrm>
              <a:off x="1108417" y="2281329"/>
              <a:ext cx="1352939" cy="135293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E771E0B-B2B0-92CF-EDFB-73517DBFDB9A}"/>
                </a:ext>
              </a:extLst>
            </p:cNvPr>
            <p:cNvGrpSpPr/>
            <p:nvPr/>
          </p:nvGrpSpPr>
          <p:grpSpPr>
            <a:xfrm>
              <a:off x="1516633" y="3131698"/>
              <a:ext cx="536505" cy="554030"/>
              <a:chOff x="1277674" y="3558680"/>
              <a:chExt cx="536505" cy="554030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DD56EE4-F9C3-9BB3-CFB0-9F525FDCCFFA}"/>
                  </a:ext>
                </a:extLst>
              </p:cNvPr>
              <p:cNvSpPr txBox="1"/>
              <p:nvPr/>
            </p:nvSpPr>
            <p:spPr>
              <a:xfrm>
                <a:off x="1277674" y="3558680"/>
                <a:ext cx="53650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en-US" altLang="zh-CN" sz="2800" i="1" dirty="0">
                    <a:solidFill>
                      <a:srgbClr val="FF00FF"/>
                    </a:solidFill>
                  </a:rPr>
                  <a:t>A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A8ACF407-76F6-5372-545E-05B0A6C10E24}"/>
                  </a:ext>
                </a:extLst>
              </p:cNvPr>
              <p:cNvSpPr/>
              <p:nvPr/>
            </p:nvSpPr>
            <p:spPr>
              <a:xfrm>
                <a:off x="1491927" y="4004710"/>
                <a:ext cx="108000" cy="108000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403CFF6-EDD2-1820-5C6B-4D4195939A4F}"/>
                </a:ext>
              </a:extLst>
            </p:cNvPr>
            <p:cNvSpPr txBox="1"/>
            <p:nvPr/>
          </p:nvSpPr>
          <p:spPr>
            <a:xfrm>
              <a:off x="3039445" y="2352948"/>
              <a:ext cx="8278586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/>
                <a:t>① 在绳子相交处做上标记，分别记作点 </a:t>
              </a:r>
              <a:r>
                <a:rPr lang="en-US" altLang="zh-CN" sz="2800" i="1" dirty="0"/>
                <a:t>A</a:t>
              </a:r>
              <a:r>
                <a:rPr lang="en-US" altLang="zh-CN" sz="2800" dirty="0"/>
                <a:t> </a:t>
              </a:r>
              <a:r>
                <a:rPr lang="zh-CN" altLang="en-US" sz="2800" dirty="0"/>
                <a:t>和点 </a:t>
              </a:r>
              <a:r>
                <a:rPr lang="en-US" altLang="zh-CN" sz="2800" i="1" dirty="0"/>
                <a:t>A′</a:t>
              </a:r>
              <a:r>
                <a:rPr lang="zh-CN" altLang="en-US" sz="2800" dirty="0"/>
                <a:t>。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8DCDE4D-B98A-7FB7-EAA1-31C0F39C1D36}"/>
                </a:ext>
              </a:extLst>
            </p:cNvPr>
            <p:cNvSpPr txBox="1"/>
            <p:nvPr/>
          </p:nvSpPr>
          <p:spPr>
            <a:xfrm>
              <a:off x="3039445" y="3106935"/>
              <a:ext cx="8194612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② 测量线段 </a:t>
              </a:r>
              <a:r>
                <a:rPr lang="en-US" altLang="zh-CN" i="1" dirty="0"/>
                <a:t>AA′</a:t>
              </a:r>
              <a:r>
                <a:rPr lang="en-US" altLang="zh-CN" dirty="0"/>
                <a:t> </a:t>
              </a:r>
              <a:r>
                <a:rPr lang="zh-CN" altLang="en-US" dirty="0"/>
                <a:t>的长度，即圆形物体一周的长。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4B505A7-D3D3-3737-944C-70B49FE1AB64}"/>
                </a:ext>
              </a:extLst>
            </p:cNvPr>
            <p:cNvGrpSpPr/>
            <p:nvPr/>
          </p:nvGrpSpPr>
          <p:grpSpPr>
            <a:xfrm>
              <a:off x="1113495" y="2293243"/>
              <a:ext cx="1352939" cy="1978517"/>
              <a:chOff x="1101200" y="2835539"/>
              <a:chExt cx="1352939" cy="1978517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623567DA-5EEC-B456-0B4D-7E2D932B7F7B}"/>
                  </a:ext>
                </a:extLst>
              </p:cNvPr>
              <p:cNvSpPr/>
              <p:nvPr/>
            </p:nvSpPr>
            <p:spPr>
              <a:xfrm>
                <a:off x="1101200" y="2835539"/>
                <a:ext cx="1352939" cy="1352939"/>
              </a:xfrm>
              <a:prstGeom prst="ellipse">
                <a:avLst/>
              </a:pr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7B8CAE14-20F8-D9B8-B6F7-4AFE37A55EF8}"/>
                  </a:ext>
                </a:extLst>
              </p:cNvPr>
              <p:cNvSpPr/>
              <p:nvPr/>
            </p:nvSpPr>
            <p:spPr>
              <a:xfrm>
                <a:off x="1428750" y="4179570"/>
                <a:ext cx="457200" cy="129540"/>
              </a:xfrm>
              <a:custGeom>
                <a:avLst/>
                <a:gdLst>
                  <a:gd name="csX0" fmla="*/ 457200 w 457200"/>
                  <a:gd name="csY0" fmla="*/ 0 h 129540"/>
                  <a:gd name="csX1" fmla="*/ 163830 w 457200"/>
                  <a:gd name="csY1" fmla="*/ 57150 h 129540"/>
                  <a:gd name="csX2" fmla="*/ 0 w 457200"/>
                  <a:gd name="csY2" fmla="*/ 129540 h 1295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457200" h="129540">
                    <a:moveTo>
                      <a:pt x="457200" y="0"/>
                    </a:moveTo>
                    <a:cubicBezTo>
                      <a:pt x="348615" y="17780"/>
                      <a:pt x="240030" y="35560"/>
                      <a:pt x="163830" y="57150"/>
                    </a:cubicBezTo>
                    <a:cubicBezTo>
                      <a:pt x="87630" y="78740"/>
                      <a:pt x="43815" y="104140"/>
                      <a:pt x="0" y="129540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6715D5E1-589A-FF1F-039F-257DC7173428}"/>
                  </a:ext>
                </a:extLst>
              </p:cNvPr>
              <p:cNvSpPr/>
              <p:nvPr/>
            </p:nvSpPr>
            <p:spPr>
              <a:xfrm>
                <a:off x="1611630" y="4160520"/>
                <a:ext cx="552450" cy="133350"/>
              </a:xfrm>
              <a:custGeom>
                <a:avLst/>
                <a:gdLst>
                  <a:gd name="csX0" fmla="*/ 0 w 552450"/>
                  <a:gd name="csY0" fmla="*/ 0 h 133350"/>
                  <a:gd name="csX1" fmla="*/ 152400 w 552450"/>
                  <a:gd name="csY1" fmla="*/ 22860 h 133350"/>
                  <a:gd name="csX2" fmla="*/ 377190 w 552450"/>
                  <a:gd name="csY2" fmla="*/ 95250 h 133350"/>
                  <a:gd name="csX3" fmla="*/ 552450 w 552450"/>
                  <a:gd name="csY3" fmla="*/ 133350 h 133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552450" h="133350">
                    <a:moveTo>
                      <a:pt x="0" y="0"/>
                    </a:moveTo>
                    <a:cubicBezTo>
                      <a:pt x="44767" y="3492"/>
                      <a:pt x="89535" y="6985"/>
                      <a:pt x="152400" y="22860"/>
                    </a:cubicBezTo>
                    <a:cubicBezTo>
                      <a:pt x="215265" y="38735"/>
                      <a:pt x="310515" y="76835"/>
                      <a:pt x="377190" y="95250"/>
                    </a:cubicBezTo>
                    <a:cubicBezTo>
                      <a:pt x="443865" y="113665"/>
                      <a:pt x="498157" y="123507"/>
                      <a:pt x="552450" y="133350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85F0738-4EAD-2C4D-9B47-DA347D62D20F}"/>
                  </a:ext>
                </a:extLst>
              </p:cNvPr>
              <p:cNvSpPr txBox="1"/>
              <p:nvPr/>
            </p:nvSpPr>
            <p:spPr>
              <a:xfrm>
                <a:off x="1241886" y="4290836"/>
                <a:ext cx="101532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en-US" altLang="zh-CN" sz="2800" dirty="0">
                    <a:solidFill>
                      <a:srgbClr val="0000FF"/>
                    </a:solidFill>
                  </a:rPr>
                  <a:t>( </a:t>
                </a:r>
                <a:r>
                  <a:rPr lang="en-US" altLang="zh-CN" sz="2800" i="1" dirty="0">
                    <a:solidFill>
                      <a:srgbClr val="0000FF"/>
                    </a:solidFill>
                  </a:rPr>
                  <a:t>A′ </a:t>
                </a:r>
                <a:r>
                  <a:rPr lang="en-US" altLang="zh-CN" sz="2800" dirty="0">
                    <a:solidFill>
                      <a:srgbClr val="0000FF"/>
                    </a:solidFill>
                  </a:rPr>
                  <a:t>)</a:t>
                </a:r>
                <a:endParaRPr lang="zh-CN" altLang="en-US" sz="2800" dirty="0">
                  <a:solidFill>
                    <a:srgbClr val="0000FF"/>
                  </a:solidFill>
                </a:endParaRPr>
              </a:p>
            </p:txBody>
          </p:sp>
        </p:grp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9B71DB08-866C-A23B-C809-E0DDD3D1E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227" y="5025364"/>
              <a:ext cx="9682869" cy="1010727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6561887-86B4-2252-078B-6047C646FB20}"/>
                </a:ext>
              </a:extLst>
            </p:cNvPr>
            <p:cNvGrpSpPr/>
            <p:nvPr/>
          </p:nvGrpSpPr>
          <p:grpSpPr>
            <a:xfrm>
              <a:off x="1026368" y="4513900"/>
              <a:ext cx="9025809" cy="610402"/>
              <a:chOff x="1017037" y="4784489"/>
              <a:chExt cx="9025809" cy="610402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80FFC391-ED83-4130-1F83-14DEF3A56559}"/>
                  </a:ext>
                </a:extLst>
              </p:cNvPr>
              <p:cNvCxnSpPr/>
              <p:nvPr/>
            </p:nvCxnSpPr>
            <p:spPr>
              <a:xfrm>
                <a:off x="1017037" y="5351939"/>
                <a:ext cx="9025809" cy="0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6BC22251-FFB2-AE07-FBC9-3AD5E4FED3A3}"/>
                  </a:ext>
                </a:extLst>
              </p:cNvPr>
              <p:cNvSpPr/>
              <p:nvPr/>
            </p:nvSpPr>
            <p:spPr>
              <a:xfrm>
                <a:off x="1490332" y="5282924"/>
                <a:ext cx="111967" cy="111967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E6D49E08-7330-15DD-640A-43F36E93F0D5}"/>
                  </a:ext>
                </a:extLst>
              </p:cNvPr>
              <p:cNvSpPr/>
              <p:nvPr/>
            </p:nvSpPr>
            <p:spPr>
              <a:xfrm>
                <a:off x="9169426" y="5282924"/>
                <a:ext cx="111967" cy="111967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6E9D7C8-4316-C737-42AE-4EC61C77F666}"/>
                  </a:ext>
                </a:extLst>
              </p:cNvPr>
              <p:cNvSpPr txBox="1"/>
              <p:nvPr/>
            </p:nvSpPr>
            <p:spPr>
              <a:xfrm>
                <a:off x="1296722" y="4792842"/>
                <a:ext cx="53650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en-US" altLang="zh-CN" sz="2800" i="1" dirty="0">
                    <a:solidFill>
                      <a:srgbClr val="FF00FF"/>
                    </a:solidFill>
                  </a:rPr>
                  <a:t>A</a:t>
                </a:r>
                <a:endParaRPr lang="zh-CN" altLang="en-US" sz="2800" dirty="0">
                  <a:solidFill>
                    <a:srgbClr val="FF00FF"/>
                  </a:solidFill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F38A2BA-C660-42C5-2D30-655A18B3C338}"/>
                  </a:ext>
                </a:extLst>
              </p:cNvPr>
              <p:cNvSpPr txBox="1"/>
              <p:nvPr/>
            </p:nvSpPr>
            <p:spPr>
              <a:xfrm>
                <a:off x="8848377" y="4784489"/>
                <a:ext cx="79244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/>
                <a:r>
                  <a:rPr lang="en-US" altLang="zh-CN" sz="2800" i="1" dirty="0">
                    <a:solidFill>
                      <a:srgbClr val="0000FF"/>
                    </a:solidFill>
                  </a:rPr>
                  <a:t>A′ </a:t>
                </a:r>
                <a:endParaRPr lang="zh-CN" altLang="en-US" sz="2800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22F0C4F-C39A-BF3F-3B8F-EBFB13EF96EA}"/>
                </a:ext>
              </a:extLst>
            </p:cNvPr>
            <p:cNvSpPr txBox="1"/>
            <p:nvPr/>
          </p:nvSpPr>
          <p:spPr>
            <a:xfrm>
              <a:off x="846348" y="1333711"/>
              <a:ext cx="6172200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方法二：绕绳法。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02898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572F5FC-9482-F900-C0ED-40420DC1E7D3}"/>
              </a:ext>
            </a:extLst>
          </p:cNvPr>
          <p:cNvSpPr txBox="1"/>
          <p:nvPr/>
        </p:nvSpPr>
        <p:spPr>
          <a:xfrm>
            <a:off x="930728" y="436485"/>
            <a:ext cx="310009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圆的面积：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86DC7F1-96C4-A0BA-2A3A-7B86EB0FC268}"/>
              </a:ext>
            </a:extLst>
          </p:cNvPr>
          <p:cNvGrpSpPr/>
          <p:nvPr/>
        </p:nvGrpSpPr>
        <p:grpSpPr>
          <a:xfrm>
            <a:off x="1183432" y="1740164"/>
            <a:ext cx="9974424" cy="3736906"/>
            <a:chOff x="1230087" y="2327995"/>
            <a:chExt cx="9974424" cy="3736906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55E4BB0-9BD3-7C16-5FF1-2434D6182825}"/>
                </a:ext>
              </a:extLst>
            </p:cNvPr>
            <p:cNvSpPr/>
            <p:nvPr/>
          </p:nvSpPr>
          <p:spPr>
            <a:xfrm>
              <a:off x="1957873" y="2546585"/>
              <a:ext cx="2267339" cy="226733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731DFD6-E308-E31D-E026-F6762CACE11B}"/>
                </a:ext>
              </a:extLst>
            </p:cNvPr>
            <p:cNvGrpSpPr/>
            <p:nvPr/>
          </p:nvGrpSpPr>
          <p:grpSpPr>
            <a:xfrm>
              <a:off x="5921831" y="2467983"/>
              <a:ext cx="5007428" cy="2505237"/>
              <a:chOff x="693330" y="406588"/>
              <a:chExt cx="5007428" cy="2505237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1D0EF1B6-B3FE-E5AE-FEB2-A2DAD533F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52677"/>
              <a:stretch>
                <a:fillRect/>
              </a:stretch>
            </p:blipFill>
            <p:spPr>
              <a:xfrm>
                <a:off x="693330" y="406588"/>
                <a:ext cx="5007428" cy="24245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本框 10">
                    <a:extLst>
                      <a:ext uri="{FF2B5EF4-FFF2-40B4-BE49-F238E27FC236}">
                        <a16:creationId xmlns:a16="http://schemas.microsoft.com/office/drawing/2014/main" id="{5F440A59-3A3B-9F29-985B-0ED3A81857F9}"/>
                      </a:ext>
                    </a:extLst>
                  </p:cNvPr>
                  <p:cNvSpPr txBox="1"/>
                  <p:nvPr/>
                </p:nvSpPr>
                <p:spPr>
                  <a:xfrm>
                    <a:off x="2178698" y="1863205"/>
                    <a:ext cx="1480341" cy="104862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algn="l" eaLnBrk="1" hangingPunct="1">
                      <a:lnSpc>
                        <a:spcPct val="13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zh-CN" altLang="en-US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fPr>
                            <m:num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𝑪</m:t>
                              </m:r>
                            </m:num>
                            <m:den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𝟐</m:t>
                              </m:r>
                            </m:den>
                          </m:f>
                          <m:d>
                            <m:dPr>
                              <m:ctrlPr>
                                <a:rPr lang="zh-CN" altLang="en-US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=</m:t>
                              </m:r>
                              <m:r>
                                <a:rPr lang="zh-CN" altLang="en-US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𝝅</m:t>
                              </m:r>
                              <m:r>
                                <a:rPr lang="en-US" altLang="zh-CN" sz="2800" b="1" i="1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𝒓</m:t>
                              </m:r>
                            </m:e>
                          </m:d>
                        </m:oMath>
                      </m:oMathPara>
                    </a14:m>
                    <a:endParaRPr lang="zh-CN" altLang="en-US" sz="2800" b="1" dirty="0">
                      <a:latin typeface="+mn-lt"/>
                      <a:ea typeface="+mn-ea"/>
                    </a:endParaRPr>
                  </a:p>
                </p:txBody>
              </p:sp>
            </mc:Choice>
            <mc:Fallback xmlns="">
              <p:sp>
                <p:nvSpPr>
                  <p:cNvPr id="7" name="文本框 6">
                    <a:extLst>
                      <a:ext uri="{FF2B5EF4-FFF2-40B4-BE49-F238E27FC236}">
                        <a16:creationId xmlns:a16="http://schemas.microsoft.com/office/drawing/2014/main" id="{00D6AD63-98AD-E06E-3A57-0AC70957D4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78698" y="1863205"/>
                    <a:ext cx="1480341" cy="104862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9B7597-C904-DD20-D8C4-6ADB2D68ED44}"/>
                  </a:ext>
                </a:extLst>
              </p:cNvPr>
              <p:cNvSpPr txBox="1"/>
              <p:nvPr/>
            </p:nvSpPr>
            <p:spPr>
              <a:xfrm>
                <a:off x="5087792" y="936951"/>
                <a:ext cx="31463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i="1" dirty="0"/>
                  <a:t>r</a:t>
                </a:r>
                <a:endParaRPr lang="zh-CN" altLang="en-US" sz="2800" i="1" dirty="0"/>
              </a:p>
            </p:txBody>
          </p:sp>
        </p:grp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9C9DEAF1-B4CB-928F-589C-F5B4C049D83F}"/>
                </a:ext>
              </a:extLst>
            </p:cNvPr>
            <p:cNvSpPr/>
            <p:nvPr/>
          </p:nvSpPr>
          <p:spPr>
            <a:xfrm>
              <a:off x="1230087" y="2327995"/>
              <a:ext cx="9974424" cy="3736906"/>
            </a:xfrm>
            <a:prstGeom prst="roundRect">
              <a:avLst>
                <a:gd name="adj" fmla="val 7107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788AF6A-071B-8C1C-3777-00258ECAF474}"/>
                </a:ext>
              </a:extLst>
            </p:cNvPr>
            <p:cNvSpPr txBox="1"/>
            <p:nvPr/>
          </p:nvSpPr>
          <p:spPr>
            <a:xfrm>
              <a:off x="4055904" y="5083753"/>
              <a:ext cx="215206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4400" i="1" dirty="0">
                  <a:solidFill>
                    <a:srgbClr val="FF0000"/>
                  </a:solidFill>
                  <a:ea typeface="+mj-ea"/>
                </a:rPr>
                <a:t>S</a:t>
              </a:r>
              <a:r>
                <a:rPr lang="en-US" altLang="zh-CN" sz="4400" dirty="0">
                  <a:solidFill>
                    <a:srgbClr val="FF0000"/>
                  </a:solidFill>
                  <a:ea typeface="+mj-ea"/>
                </a:rPr>
                <a:t> = </a:t>
              </a:r>
              <a:r>
                <a:rPr lang="el-GR" altLang="zh-CN" sz="4400" dirty="0">
                  <a:solidFill>
                    <a:srgbClr val="FF0000"/>
                  </a:solidFill>
                  <a:ea typeface="+mj-ea"/>
                </a:rPr>
                <a:t>π</a:t>
              </a:r>
              <a:r>
                <a:rPr lang="en-US" altLang="zh-CN" sz="4400" i="1" dirty="0">
                  <a:solidFill>
                    <a:srgbClr val="FF0000"/>
                  </a:solidFill>
                  <a:ea typeface="+mj-ea"/>
                </a:rPr>
                <a:t>r</a:t>
              </a:r>
              <a:r>
                <a:rPr lang="en-US" altLang="zh-CN" sz="4400" baseline="30000" dirty="0">
                  <a:solidFill>
                    <a:srgbClr val="FF0000"/>
                  </a:solidFill>
                  <a:ea typeface="+mj-ea"/>
                </a:rPr>
                <a:t>2</a:t>
              </a:r>
              <a:endParaRPr lang="zh-CN" altLang="en-US" sz="4400" dirty="0">
                <a:solidFill>
                  <a:srgbClr val="FF0000"/>
                </a:solidFill>
                <a:ea typeface="+mj-ea"/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EF50EA12-9A0D-C1CA-0C65-7DC7AD50038B}"/>
                </a:ext>
              </a:extLst>
            </p:cNvPr>
            <p:cNvCxnSpPr>
              <a:endCxn id="10" idx="1"/>
            </p:cNvCxnSpPr>
            <p:nvPr/>
          </p:nvCxnSpPr>
          <p:spPr>
            <a:xfrm>
              <a:off x="4413379" y="3680254"/>
              <a:ext cx="1399592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439942F-4C21-BBF4-B534-75562E7225E8}"/>
              </a:ext>
            </a:extLst>
          </p:cNvPr>
          <p:cNvSpPr txBox="1"/>
          <p:nvPr/>
        </p:nvSpPr>
        <p:spPr>
          <a:xfrm>
            <a:off x="4543010" y="2144477"/>
            <a:ext cx="133216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转化</a:t>
            </a:r>
          </a:p>
        </p:txBody>
      </p:sp>
    </p:spTree>
    <p:extLst>
      <p:ext uri="{BB962C8B-B14F-4D97-AF65-F5344CB8AC3E}">
        <p14:creationId xmlns:p14="http://schemas.microsoft.com/office/powerpoint/2010/main" val="32885261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AF81391-D940-A26E-9CA3-F66C3B779441}"/>
              </a:ext>
            </a:extLst>
          </p:cNvPr>
          <p:cNvSpPr txBox="1"/>
          <p:nvPr/>
        </p:nvSpPr>
        <p:spPr>
          <a:xfrm>
            <a:off x="734783" y="1098004"/>
            <a:ext cx="11152418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200"/>
              <a:t>有一个直角三角形塑料板和一个中间有圆孔的正方形塑料板，有关数据如下图 </a:t>
            </a:r>
            <a:r>
              <a:rPr lang="en-US" altLang="zh-CN" sz="3200"/>
              <a:t>(</a:t>
            </a:r>
            <a:r>
              <a:rPr lang="zh-CN" altLang="en-US" sz="3200"/>
              <a:t>单位</a:t>
            </a:r>
            <a:r>
              <a:rPr lang="en-US" altLang="zh-CN" sz="3200"/>
              <a:t>: cm)</a:t>
            </a:r>
            <a:r>
              <a:rPr lang="zh-CN" altLang="en-US" sz="3200"/>
              <a:t>，这个直角三角形塑料板能从正方形塑料板的圆孔中穿过去吗？请说明理由。</a:t>
            </a:r>
            <a:endParaRPr lang="zh-CN" altLang="en-US" sz="3200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0B51C4D-D9CF-531B-3E09-1AD6D3555A57}"/>
              </a:ext>
            </a:extLst>
          </p:cNvPr>
          <p:cNvGrpSpPr/>
          <p:nvPr/>
        </p:nvGrpSpPr>
        <p:grpSpPr>
          <a:xfrm>
            <a:off x="9163948" y="3573405"/>
            <a:ext cx="2340000" cy="2340000"/>
            <a:chOff x="9163948" y="3573405"/>
            <a:chExt cx="2340000" cy="234000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DF312F7-36C2-CEF3-013C-12D6A7586226}"/>
                </a:ext>
              </a:extLst>
            </p:cNvPr>
            <p:cNvCxnSpPr>
              <a:cxnSpLocks/>
            </p:cNvCxnSpPr>
            <p:nvPr/>
          </p:nvCxnSpPr>
          <p:spPr>
            <a:xfrm>
              <a:off x="9325948" y="4743405"/>
              <a:ext cx="201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57E6E38-C875-372A-3C4F-767CDAE30587}"/>
                </a:ext>
              </a:extLst>
            </p:cNvPr>
            <p:cNvSpPr/>
            <p:nvPr/>
          </p:nvSpPr>
          <p:spPr>
            <a:xfrm>
              <a:off x="9325948" y="3735405"/>
              <a:ext cx="2016000" cy="201600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EF10B02-28C1-3474-F850-AB53D924045C}"/>
                </a:ext>
              </a:extLst>
            </p:cNvPr>
            <p:cNvSpPr/>
            <p:nvPr/>
          </p:nvSpPr>
          <p:spPr>
            <a:xfrm>
              <a:off x="9163948" y="3573405"/>
              <a:ext cx="2340000" cy="234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524A950-6C8D-0FDB-F963-2900F560272E}"/>
                </a:ext>
              </a:extLst>
            </p:cNvPr>
            <p:cNvSpPr/>
            <p:nvPr/>
          </p:nvSpPr>
          <p:spPr>
            <a:xfrm>
              <a:off x="10279948" y="468940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2754617-FD95-A59F-A876-F0B20D570C41}"/>
                </a:ext>
              </a:extLst>
            </p:cNvPr>
            <p:cNvSpPr txBox="1"/>
            <p:nvPr/>
          </p:nvSpPr>
          <p:spPr>
            <a:xfrm>
              <a:off x="9926900" y="4227740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2.8</a:t>
              </a:r>
              <a:endParaRPr lang="zh-CN" altLang="en-US" sz="2400" b="1" dirty="0">
                <a:latin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324E2F4-B51E-BB09-654C-705D676931CD}"/>
              </a:ext>
            </a:extLst>
          </p:cNvPr>
          <p:cNvGrpSpPr/>
          <p:nvPr/>
        </p:nvGrpSpPr>
        <p:grpSpPr>
          <a:xfrm>
            <a:off x="5140295" y="3663405"/>
            <a:ext cx="3531370" cy="2640195"/>
            <a:chOff x="5140295" y="3663405"/>
            <a:chExt cx="3531370" cy="2640195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id="{CEDAA58F-E004-D0B0-4122-51865F1D6A32}"/>
                </a:ext>
              </a:extLst>
            </p:cNvPr>
            <p:cNvSpPr/>
            <p:nvPr/>
          </p:nvSpPr>
          <p:spPr>
            <a:xfrm>
              <a:off x="5791665" y="3663405"/>
              <a:ext cx="2880000" cy="2160000"/>
            </a:xfrm>
            <a:prstGeom prst="rtTriangl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19888AC-E4E4-7921-3874-9CE707E36D8A}"/>
                </a:ext>
              </a:extLst>
            </p:cNvPr>
            <p:cNvSpPr txBox="1"/>
            <p:nvPr/>
          </p:nvSpPr>
          <p:spPr>
            <a:xfrm>
              <a:off x="6614532" y="5841935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4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B4CBE34-81A5-4653-4AEB-2300629E1231}"/>
                </a:ext>
              </a:extLst>
            </p:cNvPr>
            <p:cNvSpPr txBox="1"/>
            <p:nvPr/>
          </p:nvSpPr>
          <p:spPr>
            <a:xfrm>
              <a:off x="5140295" y="4563642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3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7B1BCC2-77E7-B6EF-C1F7-8907A73F6C6E}"/>
                </a:ext>
              </a:extLst>
            </p:cNvPr>
            <p:cNvSpPr txBox="1"/>
            <p:nvPr/>
          </p:nvSpPr>
          <p:spPr>
            <a:xfrm>
              <a:off x="6875789" y="4265062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5</a:t>
              </a:r>
              <a:endParaRPr lang="zh-CN" altLang="en-US" sz="2400" b="1" dirty="0">
                <a:latin typeface="+mn-lt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E9166947-61F3-D435-5AAD-58FAF4C66646}"/>
              </a:ext>
            </a:extLst>
          </p:cNvPr>
          <p:cNvSpPr txBox="1"/>
          <p:nvPr/>
        </p:nvSpPr>
        <p:spPr>
          <a:xfrm>
            <a:off x="1134074" y="3821439"/>
            <a:ext cx="3531545" cy="1845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你们有什么方法可以解决这个问题</a:t>
            </a:r>
            <a:r>
              <a:rPr lang="en-US" altLang="zh-CN" dirty="0">
                <a:solidFill>
                  <a:schemeClr val="tx1"/>
                </a:solidFill>
              </a:rPr>
              <a:t>?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65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81EA0F-8F8C-D316-1EA7-2CA1A7E0F6D0}"/>
              </a:ext>
            </a:extLst>
          </p:cNvPr>
          <p:cNvGrpSpPr/>
          <p:nvPr/>
        </p:nvGrpSpPr>
        <p:grpSpPr>
          <a:xfrm>
            <a:off x="9163948" y="3573405"/>
            <a:ext cx="2340000" cy="2340000"/>
            <a:chOff x="9163948" y="3573405"/>
            <a:chExt cx="2340000" cy="234000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8BA21631-0C19-5CF8-AB40-4778B23D4330}"/>
                </a:ext>
              </a:extLst>
            </p:cNvPr>
            <p:cNvCxnSpPr>
              <a:cxnSpLocks/>
            </p:cNvCxnSpPr>
            <p:nvPr/>
          </p:nvCxnSpPr>
          <p:spPr>
            <a:xfrm>
              <a:off x="9325948" y="4743405"/>
              <a:ext cx="201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4886890-37D7-3C85-912A-07A15C4FDF68}"/>
                </a:ext>
              </a:extLst>
            </p:cNvPr>
            <p:cNvSpPr/>
            <p:nvPr/>
          </p:nvSpPr>
          <p:spPr>
            <a:xfrm>
              <a:off x="9325948" y="3735405"/>
              <a:ext cx="2016000" cy="201600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00B9EA4-A0A3-5AB7-228A-9B60DC7C2947}"/>
                </a:ext>
              </a:extLst>
            </p:cNvPr>
            <p:cNvSpPr/>
            <p:nvPr/>
          </p:nvSpPr>
          <p:spPr>
            <a:xfrm>
              <a:off x="9163948" y="3573405"/>
              <a:ext cx="2340000" cy="234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D5B04FD-815C-E38C-8274-E21563E0CD4A}"/>
                </a:ext>
              </a:extLst>
            </p:cNvPr>
            <p:cNvSpPr/>
            <p:nvPr/>
          </p:nvSpPr>
          <p:spPr>
            <a:xfrm>
              <a:off x="10279948" y="468940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60995BC-7176-A20F-3483-1BCEE5570575}"/>
                </a:ext>
              </a:extLst>
            </p:cNvPr>
            <p:cNvSpPr txBox="1"/>
            <p:nvPr/>
          </p:nvSpPr>
          <p:spPr>
            <a:xfrm>
              <a:off x="9926900" y="4227740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2.8</a:t>
              </a:r>
              <a:endParaRPr lang="zh-CN" altLang="en-US" sz="2400" b="1" dirty="0">
                <a:latin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66A26B4-733F-E864-9E26-4853BE7C6177}"/>
              </a:ext>
            </a:extLst>
          </p:cNvPr>
          <p:cNvGrpSpPr/>
          <p:nvPr/>
        </p:nvGrpSpPr>
        <p:grpSpPr>
          <a:xfrm>
            <a:off x="5140295" y="3663405"/>
            <a:ext cx="3531370" cy="2640195"/>
            <a:chOff x="5140295" y="3663405"/>
            <a:chExt cx="3531370" cy="2640195"/>
          </a:xfrm>
        </p:grpSpPr>
        <p:sp>
          <p:nvSpPr>
            <p:cNvPr id="9" name="直角三角形 8">
              <a:extLst>
                <a:ext uri="{FF2B5EF4-FFF2-40B4-BE49-F238E27FC236}">
                  <a16:creationId xmlns:a16="http://schemas.microsoft.com/office/drawing/2014/main" id="{0DDF02C1-2A41-6600-4F72-FD713E9F5002}"/>
                </a:ext>
              </a:extLst>
            </p:cNvPr>
            <p:cNvSpPr/>
            <p:nvPr/>
          </p:nvSpPr>
          <p:spPr>
            <a:xfrm>
              <a:off x="5791665" y="3663405"/>
              <a:ext cx="2880000" cy="2160000"/>
            </a:xfrm>
            <a:prstGeom prst="rtTriangl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3C5B83-D89E-EB73-A889-F72A9C3DD9E2}"/>
                </a:ext>
              </a:extLst>
            </p:cNvPr>
            <p:cNvSpPr txBox="1"/>
            <p:nvPr/>
          </p:nvSpPr>
          <p:spPr>
            <a:xfrm>
              <a:off x="6614532" y="5841935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4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B8184A3-3680-D8AA-E035-18EDE9DD940A}"/>
                </a:ext>
              </a:extLst>
            </p:cNvPr>
            <p:cNvSpPr txBox="1"/>
            <p:nvPr/>
          </p:nvSpPr>
          <p:spPr>
            <a:xfrm>
              <a:off x="5140295" y="4563642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3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3AFDA9B-D024-9941-FF63-A57D07524BF7}"/>
                </a:ext>
              </a:extLst>
            </p:cNvPr>
            <p:cNvSpPr txBox="1"/>
            <p:nvPr/>
          </p:nvSpPr>
          <p:spPr>
            <a:xfrm>
              <a:off x="6875789" y="4265062"/>
              <a:ext cx="8140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+mn-lt"/>
                </a:rPr>
                <a:t>5</a:t>
              </a:r>
              <a:endParaRPr lang="zh-CN" altLang="en-US" sz="2400" b="1" dirty="0">
                <a:latin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7AC86FC-D5A2-0FD0-CAFC-0C44E09AC6F5}"/>
              </a:ext>
            </a:extLst>
          </p:cNvPr>
          <p:cNvGrpSpPr/>
          <p:nvPr/>
        </p:nvGrpSpPr>
        <p:grpSpPr>
          <a:xfrm>
            <a:off x="579319" y="419695"/>
            <a:ext cx="7612077" cy="1366848"/>
            <a:chOff x="579319" y="419695"/>
            <a:chExt cx="7612077" cy="136684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228F852-A5C4-B494-9D7C-23F8B475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9319" y="419695"/>
              <a:ext cx="1366848" cy="1366848"/>
            </a:xfrm>
            <a:prstGeom prst="rect">
              <a:avLst/>
            </a:prstGeom>
          </p:spPr>
        </p:pic>
        <p:sp>
          <p:nvSpPr>
            <p:cNvPr id="23" name="对话气泡: 圆角矩形 22">
              <a:extLst>
                <a:ext uri="{FF2B5EF4-FFF2-40B4-BE49-F238E27FC236}">
                  <a16:creationId xmlns:a16="http://schemas.microsoft.com/office/drawing/2014/main" id="{F5C02D95-ED53-861F-B0E2-34A801AAFBAA}"/>
                </a:ext>
              </a:extLst>
            </p:cNvPr>
            <p:cNvSpPr/>
            <p:nvPr/>
          </p:nvSpPr>
          <p:spPr>
            <a:xfrm>
              <a:off x="2384229" y="814355"/>
              <a:ext cx="5807167" cy="726815"/>
            </a:xfrm>
            <a:prstGeom prst="wedgeRoundRectCallout">
              <a:avLst>
                <a:gd name="adj1" fmla="val -57466"/>
                <a:gd name="adj2" fmla="val -2222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三边都大于直径，无法穿过去。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72C4442-218E-CEB5-67A7-31BBFCB79F68}"/>
              </a:ext>
            </a:extLst>
          </p:cNvPr>
          <p:cNvGrpSpPr/>
          <p:nvPr/>
        </p:nvGrpSpPr>
        <p:grpSpPr>
          <a:xfrm>
            <a:off x="656143" y="1969300"/>
            <a:ext cx="5883743" cy="1381161"/>
            <a:chOff x="656143" y="1969300"/>
            <a:chExt cx="5883743" cy="1381161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B59783A4-3F33-7B32-67C4-7817D5014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656143" y="1969300"/>
              <a:ext cx="1388317" cy="1381161"/>
            </a:xfrm>
            <a:prstGeom prst="rect">
              <a:avLst/>
            </a:prstGeom>
          </p:spPr>
        </p:pic>
        <p:sp>
          <p:nvSpPr>
            <p:cNvPr id="27" name="对话气泡: 圆角矩形 26">
              <a:extLst>
                <a:ext uri="{FF2B5EF4-FFF2-40B4-BE49-F238E27FC236}">
                  <a16:creationId xmlns:a16="http://schemas.microsoft.com/office/drawing/2014/main" id="{CEBD94FD-F64A-DD87-B86B-8A95AD0C86F3}"/>
                </a:ext>
              </a:extLst>
            </p:cNvPr>
            <p:cNvSpPr/>
            <p:nvPr/>
          </p:nvSpPr>
          <p:spPr>
            <a:xfrm>
              <a:off x="2346904" y="2344574"/>
              <a:ext cx="4192982" cy="726815"/>
            </a:xfrm>
            <a:prstGeom prst="wedgeRoundRectCallout">
              <a:avLst>
                <a:gd name="adj1" fmla="val -57466"/>
                <a:gd name="adj2" fmla="val -2222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我先算出斜边上的高。</a:t>
              </a:r>
            </a:p>
          </p:txBody>
        </p:sp>
      </p:grp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6D26522F-E724-2FE9-89BB-0E1EDA171568}"/>
              </a:ext>
            </a:extLst>
          </p:cNvPr>
          <p:cNvCxnSpPr>
            <a:stCxn id="9" idx="2"/>
            <a:endCxn id="12" idx="1"/>
          </p:cNvCxnSpPr>
          <p:nvPr/>
        </p:nvCxnSpPr>
        <p:spPr>
          <a:xfrm flipV="1">
            <a:off x="5791665" y="4495895"/>
            <a:ext cx="1084124" cy="1327510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9A580D4D-053A-764D-FC51-1B17E2585897}"/>
                  </a:ext>
                </a:extLst>
              </p:cNvPr>
              <p:cNvSpPr txBox="1"/>
              <p:nvPr/>
            </p:nvSpPr>
            <p:spPr>
              <a:xfrm>
                <a:off x="870133" y="3583804"/>
                <a:ext cx="433685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9A580D4D-053A-764D-FC51-1B17E2585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3" y="3583804"/>
                <a:ext cx="4336855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D9FE903A-9A89-2B01-DD99-215C97E8187D}"/>
                  </a:ext>
                </a:extLst>
              </p:cNvPr>
              <p:cNvSpPr txBox="1"/>
              <p:nvPr/>
            </p:nvSpPr>
            <p:spPr>
              <a:xfrm>
                <a:off x="870133" y="4843123"/>
                <a:ext cx="2340001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D9FE903A-9A89-2B01-DD99-215C97E81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133" y="4843123"/>
                <a:ext cx="2340001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本框 33">
            <a:extLst>
              <a:ext uri="{FF2B5EF4-FFF2-40B4-BE49-F238E27FC236}">
                <a16:creationId xmlns:a16="http://schemas.microsoft.com/office/drawing/2014/main" id="{951CD184-BBA8-9F6C-585E-C665F7A5FFD7}"/>
              </a:ext>
            </a:extLst>
          </p:cNvPr>
          <p:cNvSpPr txBox="1"/>
          <p:nvPr/>
        </p:nvSpPr>
        <p:spPr>
          <a:xfrm>
            <a:off x="832809" y="5642464"/>
            <a:ext cx="4634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三角形可以穿过圆孔。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1A3068D-9B87-C7CD-371E-8C1EA4AF0CC4}"/>
              </a:ext>
            </a:extLst>
          </p:cNvPr>
          <p:cNvSpPr txBox="1"/>
          <p:nvPr/>
        </p:nvSpPr>
        <p:spPr>
          <a:xfrm>
            <a:off x="7664808" y="1755142"/>
            <a:ext cx="3807771" cy="15014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你认为谁的做法正确，动手试一试！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422187" y="1253787"/>
            <a:ext cx="1133475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200" dirty="0"/>
              <a:t>1. </a:t>
            </a:r>
            <a:r>
              <a:rPr lang="zh-CN" altLang="en-US" sz="3200" dirty="0"/>
              <a:t>如下图，两个完全一样的正方形拼成一个长方形。涂色部分 </a:t>
            </a:r>
            <a:endParaRPr lang="en-US" altLang="zh-CN" sz="3200" dirty="0"/>
          </a:p>
          <a:p>
            <a:r>
              <a:rPr lang="zh-CN" altLang="en-US" sz="3200" dirty="0"/>
              <a:t>    面积占整个长方形面积的百分之多少？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862BDF4-EF68-C81A-5F70-7CE908098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95" y="4087827"/>
            <a:ext cx="1457070" cy="146316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83992B7-E118-7000-B4FC-83F47F3D4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698" y="2658159"/>
            <a:ext cx="1463167" cy="1457070"/>
          </a:xfrm>
          <a:prstGeom prst="rect">
            <a:avLst/>
          </a:prstGeom>
        </p:spPr>
      </p:pic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5856515-234D-A57F-1B13-6114B429CC68}"/>
              </a:ext>
            </a:extLst>
          </p:cNvPr>
          <p:cNvCxnSpPr/>
          <p:nvPr/>
        </p:nvCxnSpPr>
        <p:spPr>
          <a:xfrm>
            <a:off x="9442495" y="5545846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8F5ADD8-33A7-8260-4A24-A43CB909AB2E}"/>
              </a:ext>
            </a:extLst>
          </p:cNvPr>
          <p:cNvGrpSpPr/>
          <p:nvPr/>
        </p:nvGrpSpPr>
        <p:grpSpPr>
          <a:xfrm>
            <a:off x="7986948" y="4090875"/>
            <a:ext cx="1463167" cy="1457070"/>
            <a:chOff x="7986948" y="4090875"/>
            <a:chExt cx="1463167" cy="145707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894DD8E-CC13-22F6-C58F-6464F5DBD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6948" y="4090875"/>
              <a:ext cx="1463167" cy="1457070"/>
            </a:xfrm>
            <a:prstGeom prst="rect">
              <a:avLst/>
            </a:prstGeom>
          </p:spPr>
        </p:pic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49AF435F-C94D-6B78-BFA0-94ECEC63D437}"/>
                </a:ext>
              </a:extLst>
            </p:cNvPr>
            <p:cNvCxnSpPr/>
            <p:nvPr/>
          </p:nvCxnSpPr>
          <p:spPr>
            <a:xfrm>
              <a:off x="8002495" y="4099989"/>
              <a:ext cx="144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0F614D5-E5B2-34EF-0DCC-37D43AEA6DA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274721" y="4815446"/>
              <a:ext cx="144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46EA93A-3B0E-81C4-4ABA-C22984AE9FC9}"/>
              </a:ext>
            </a:extLst>
          </p:cNvPr>
          <p:cNvCxnSpPr/>
          <p:nvPr/>
        </p:nvCxnSpPr>
        <p:spPr>
          <a:xfrm>
            <a:off x="9440361" y="2660699"/>
            <a:ext cx="144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6F1EDF2D-191B-9693-6303-2216F64AE7A7}"/>
              </a:ext>
            </a:extLst>
          </p:cNvPr>
          <p:cNvCxnSpPr>
            <a:cxnSpLocks/>
          </p:cNvCxnSpPr>
          <p:nvPr/>
        </p:nvCxnSpPr>
        <p:spPr>
          <a:xfrm>
            <a:off x="9425796" y="2656156"/>
            <a:ext cx="0" cy="28955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155EED8-FEAB-14A0-19CF-1EF16A5D68E1}"/>
              </a:ext>
            </a:extLst>
          </p:cNvPr>
          <p:cNvSpPr txBox="1"/>
          <p:nvPr/>
        </p:nvSpPr>
        <p:spPr>
          <a:xfrm>
            <a:off x="9914145" y="5480506"/>
            <a:ext cx="533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u="none" strike="noStrike" baseline="0" dirty="0">
                <a:solidFill>
                  <a:srgbClr val="FF00FF"/>
                </a:solidFill>
                <a:latin typeface="+mn-lt"/>
              </a:rPr>
              <a:t>a</a:t>
            </a:r>
            <a:endParaRPr lang="zh-CN" altLang="en-US" sz="2800" b="1" i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E97F12B-C6D0-AB4E-A379-6E1FBF26092E}"/>
              </a:ext>
            </a:extLst>
          </p:cNvPr>
          <p:cNvSpPr txBox="1"/>
          <p:nvPr/>
        </p:nvSpPr>
        <p:spPr>
          <a:xfrm>
            <a:off x="10847206" y="4510122"/>
            <a:ext cx="533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u="none" strike="noStrike" baseline="0" dirty="0">
                <a:solidFill>
                  <a:srgbClr val="FF00FF"/>
                </a:solidFill>
                <a:latin typeface="+mn-lt"/>
              </a:rPr>
              <a:t>a</a:t>
            </a:r>
            <a:endParaRPr lang="zh-CN" altLang="en-US" sz="2800" b="1" i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022168E-AEFD-F866-5852-E98892F19F8E}"/>
              </a:ext>
            </a:extLst>
          </p:cNvPr>
          <p:cNvSpPr txBox="1"/>
          <p:nvPr/>
        </p:nvSpPr>
        <p:spPr>
          <a:xfrm>
            <a:off x="10847206" y="3045216"/>
            <a:ext cx="533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i="1" u="none" strike="noStrike" baseline="0" dirty="0">
                <a:solidFill>
                  <a:srgbClr val="FF00FF"/>
                </a:solidFill>
                <a:latin typeface="+mn-lt"/>
              </a:rPr>
              <a:t>a</a:t>
            </a:r>
            <a:endParaRPr lang="zh-CN" altLang="en-US" sz="2800" b="1" i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7EACFF4-9079-18E1-1F03-30580DE2BF39}"/>
              </a:ext>
            </a:extLst>
          </p:cNvPr>
          <p:cNvSpPr txBox="1"/>
          <p:nvPr/>
        </p:nvSpPr>
        <p:spPr>
          <a:xfrm>
            <a:off x="811786" y="263172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用 </a:t>
            </a:r>
            <a:r>
              <a:rPr lang="en-US" altLang="zh-CN" i="1" dirty="0"/>
              <a:t>a</a:t>
            </a:r>
            <a:r>
              <a:rPr lang="zh-CN" altLang="en-US" i="1" dirty="0"/>
              <a:t> </a:t>
            </a:r>
            <a:r>
              <a:rPr lang="zh-CN" altLang="en-US" dirty="0"/>
              <a:t>表示正方形的边长。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5395EE5-A4A3-A01E-D028-FE6418A7D250}"/>
              </a:ext>
            </a:extLst>
          </p:cNvPr>
          <p:cNvSpPr txBox="1"/>
          <p:nvPr/>
        </p:nvSpPr>
        <p:spPr>
          <a:xfrm>
            <a:off x="838617" y="3451566"/>
            <a:ext cx="6924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长方形的面积</a:t>
            </a:r>
            <a:r>
              <a:rPr lang="en-US" altLang="zh-CN" dirty="0"/>
              <a:t>: (</a:t>
            </a:r>
            <a:r>
              <a:rPr lang="en-US" altLang="zh-CN" i="1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+ </a:t>
            </a:r>
            <a:r>
              <a:rPr lang="en-US" altLang="zh-CN" i="1" dirty="0"/>
              <a:t>a</a:t>
            </a:r>
            <a:r>
              <a:rPr lang="en-US" altLang="zh-CN" dirty="0"/>
              <a:t>)×</a:t>
            </a:r>
            <a:r>
              <a:rPr lang="en-US" altLang="zh-CN" i="1" dirty="0"/>
              <a:t>a</a:t>
            </a:r>
            <a:r>
              <a:rPr lang="zh-CN" altLang="en-US" dirty="0"/>
              <a:t> ＝</a:t>
            </a:r>
            <a:r>
              <a:rPr lang="en-US" altLang="zh-CN" dirty="0"/>
              <a:t>2</a:t>
            </a:r>
            <a:r>
              <a:rPr lang="en-US" altLang="zh-CN" i="1" dirty="0"/>
              <a:t>a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1BF68DC-CC41-2C49-0D05-1B359474CF29}"/>
              </a:ext>
            </a:extLst>
          </p:cNvPr>
          <p:cNvGrpSpPr/>
          <p:nvPr/>
        </p:nvGrpSpPr>
        <p:grpSpPr>
          <a:xfrm>
            <a:off x="838618" y="4224755"/>
            <a:ext cx="6721624" cy="1089850"/>
            <a:chOff x="838618" y="4224755"/>
            <a:chExt cx="6721624" cy="108985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0BD5696-DE34-57D1-78E6-60BC72DAC8C7}"/>
                </a:ext>
              </a:extLst>
            </p:cNvPr>
            <p:cNvSpPr txBox="1"/>
            <p:nvPr/>
          </p:nvSpPr>
          <p:spPr>
            <a:xfrm>
              <a:off x="838618" y="4526948"/>
              <a:ext cx="367739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涂色部分的面积</a:t>
              </a:r>
              <a:r>
                <a:rPr lang="en-US" altLang="zh-CN" dirty="0"/>
                <a:t>:</a:t>
              </a:r>
              <a:endParaRPr lang="zh-CN" altLang="en-US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56E16E9D-A339-D241-EAB6-3A390DAB1EAF}"/>
                    </a:ext>
                  </a:extLst>
                </p:cNvPr>
                <p:cNvSpPr txBox="1"/>
                <p:nvPr/>
              </p:nvSpPr>
              <p:spPr>
                <a:xfrm>
                  <a:off x="4000188" y="4224755"/>
                  <a:ext cx="3560054" cy="108985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30000"/>
                    </a:lnSpc>
                    <a:spcBef>
                      <a:spcPts val="0"/>
                    </a:spcBef>
                    <a:defRPr sz="3400" b="1">
                      <a:latin typeface="+mn-lt"/>
                      <a:ea typeface="黑体" panose="02010609060101010101" pitchFamily="49" charset="-122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sz="32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÷</m:t>
                        </m:r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altLang="zh-CN" sz="3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zh-CN" altLang="en-US" sz="32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𝛑</m:t>
                            </m:r>
                          </m:num>
                          <m:den>
                            <m: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US" altLang="zh-CN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56E16E9D-A339-D241-EAB6-3A390DAB1E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0188" y="4224755"/>
                  <a:ext cx="3560054" cy="108985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1A9B9983-347C-6F54-493F-1696F6A2187F}"/>
                  </a:ext>
                </a:extLst>
              </p:cNvPr>
              <p:cNvSpPr txBox="1"/>
              <p:nvPr/>
            </p:nvSpPr>
            <p:spPr>
              <a:xfrm>
                <a:off x="921085" y="5363091"/>
                <a:ext cx="5612563" cy="1089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altLang="zh-CN" sz="3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zh-CN" altLang="en-US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altLang="zh-CN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</m:num>
                        <m:den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𝟕𝟖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altLang="zh-CN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1A9B9983-347C-6F54-493F-1696F6A21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85" y="5363091"/>
                <a:ext cx="5612563" cy="1089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  <p:bldP spid="36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6E027D0-B695-C530-58BF-3346115AF548}"/>
              </a:ext>
            </a:extLst>
          </p:cNvPr>
          <p:cNvSpPr txBox="1"/>
          <p:nvPr/>
        </p:nvSpPr>
        <p:spPr>
          <a:xfrm>
            <a:off x="501522" y="635257"/>
            <a:ext cx="1108710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用三张同样大小的正方形铁皮（边长是 </a:t>
            </a:r>
            <a:r>
              <a:rPr lang="en-US" altLang="zh-CN" dirty="0"/>
              <a:t>1.8 m</a:t>
            </a:r>
            <a:r>
              <a:rPr lang="zh-CN" altLang="en-US" dirty="0"/>
              <a:t>），分别按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下面三种方式剪出不同规格的圆片。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9D8237-9FE8-1899-A9B3-66C47D533ABA}"/>
              </a:ext>
            </a:extLst>
          </p:cNvPr>
          <p:cNvSpPr txBox="1"/>
          <p:nvPr/>
        </p:nvSpPr>
        <p:spPr>
          <a:xfrm>
            <a:off x="881773" y="302256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46D4944-8733-A481-792C-6870D23B1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784" y="2211425"/>
            <a:ext cx="8203692" cy="227699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25B41EF-A8A7-B58C-924E-61293735DB55}"/>
              </a:ext>
            </a:extLst>
          </p:cNvPr>
          <p:cNvSpPr txBox="1"/>
          <p:nvPr/>
        </p:nvSpPr>
        <p:spPr>
          <a:xfrm>
            <a:off x="1410090" y="4585923"/>
            <a:ext cx="38617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正方形的边长 </a:t>
            </a:r>
            <a:r>
              <a:rPr lang="en-US" altLang="zh-CN" sz="24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= 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圆的直径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30F67A7-775D-4A4B-DE1D-8C4946EE4874}"/>
              </a:ext>
            </a:extLst>
          </p:cNvPr>
          <p:cNvSpPr txBox="1"/>
          <p:nvPr/>
        </p:nvSpPr>
        <p:spPr>
          <a:xfrm>
            <a:off x="4130741" y="5284251"/>
            <a:ext cx="41917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正方形的边长 </a:t>
            </a:r>
            <a:r>
              <a:rPr lang="en-US" altLang="zh-CN" dirty="0"/>
              <a:t>= </a:t>
            </a:r>
            <a:r>
              <a:rPr lang="zh-CN" altLang="en-US" dirty="0"/>
              <a:t>圆的直径</a:t>
            </a:r>
            <a:r>
              <a:rPr lang="en-US" altLang="zh-CN" dirty="0"/>
              <a:t>×2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2317B18-8320-B580-E4F2-62FA591C304F}"/>
              </a:ext>
            </a:extLst>
          </p:cNvPr>
          <p:cNvSpPr txBox="1"/>
          <p:nvPr/>
        </p:nvSpPr>
        <p:spPr>
          <a:xfrm>
            <a:off x="7606270" y="5982579"/>
            <a:ext cx="4308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正方形的边长</a:t>
            </a:r>
            <a:r>
              <a:rPr lang="en-US" altLang="zh-CN" dirty="0"/>
              <a:t>=</a:t>
            </a:r>
            <a:r>
              <a:rPr lang="zh-CN" altLang="en-US" dirty="0"/>
              <a:t>圆的直径</a:t>
            </a:r>
            <a:r>
              <a:rPr lang="en-US" altLang="zh-CN" dirty="0"/>
              <a:t>×3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264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C42A6B0-25FD-A7FE-817F-1BB0CC3B4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54" y="307982"/>
            <a:ext cx="8203692" cy="227699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DC10C3D-FC20-2930-EB23-C6527B9CEBD9}"/>
              </a:ext>
            </a:extLst>
          </p:cNvPr>
          <p:cNvSpPr txBox="1"/>
          <p:nvPr/>
        </p:nvSpPr>
        <p:spPr>
          <a:xfrm>
            <a:off x="697464" y="2634725"/>
            <a:ext cx="900637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）三种圆片中每个的周长分别是多少？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6A4090-7F5E-0C34-A7DE-19C5C991D6EC}"/>
              </a:ext>
            </a:extLst>
          </p:cNvPr>
          <p:cNvSpPr txBox="1"/>
          <p:nvPr/>
        </p:nvSpPr>
        <p:spPr>
          <a:xfrm>
            <a:off x="1688260" y="3398659"/>
            <a:ext cx="6783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左图：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3.14×1.8 = 5.652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A678C48-86FE-D792-9EC9-42C5A91ADAA9}"/>
              </a:ext>
            </a:extLst>
          </p:cNvPr>
          <p:cNvSpPr txBox="1"/>
          <p:nvPr/>
        </p:nvSpPr>
        <p:spPr>
          <a:xfrm>
            <a:off x="1688260" y="4000190"/>
            <a:ext cx="678393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中图：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1.8÷2 = 0.9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           3.14×0.9 = 2.826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535D0E3-112A-966C-DC16-AE46E67755E4}"/>
              </a:ext>
            </a:extLst>
          </p:cNvPr>
          <p:cNvSpPr txBox="1"/>
          <p:nvPr/>
        </p:nvSpPr>
        <p:spPr>
          <a:xfrm>
            <a:off x="1688260" y="5320764"/>
            <a:ext cx="678393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右图：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1.8÷3 = 0.6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           3.14×0.6 = 1.884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209618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18F8A8-E50A-BBAD-72CD-9D487E759B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54" y="307982"/>
            <a:ext cx="8203692" cy="22769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1C51052-2FA3-DA40-3767-BDC515340CF3}"/>
              </a:ext>
            </a:extLst>
          </p:cNvPr>
          <p:cNvSpPr txBox="1"/>
          <p:nvPr/>
        </p:nvSpPr>
        <p:spPr>
          <a:xfrm>
            <a:off x="697464" y="2634725"/>
            <a:ext cx="900637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）剪完后，哪张铁皮剩下的废料多？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1C218D-5B82-841F-AD3D-4ABEC37CAB49}"/>
              </a:ext>
            </a:extLst>
          </p:cNvPr>
          <p:cNvSpPr txBox="1"/>
          <p:nvPr/>
        </p:nvSpPr>
        <p:spPr>
          <a:xfrm>
            <a:off x="1695838" y="3345023"/>
            <a:ext cx="7597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正方形面积：</a:t>
            </a:r>
            <a:r>
              <a:rPr lang="en-US" altLang="zh-CN" dirty="0"/>
              <a:t>1.8</a:t>
            </a:r>
            <a:r>
              <a:rPr lang="zh-CN" altLang="en-US" dirty="0"/>
              <a:t> </a:t>
            </a:r>
            <a:r>
              <a:rPr lang="en-US" altLang="zh-CN" dirty="0"/>
              <a:t>×1.8</a:t>
            </a:r>
            <a:r>
              <a:rPr lang="zh-CN" altLang="en-US" dirty="0"/>
              <a:t> ＝</a:t>
            </a:r>
            <a:r>
              <a:rPr lang="en-US" altLang="zh-CN" dirty="0"/>
              <a:t>3.24 (m</a:t>
            </a:r>
            <a:r>
              <a:rPr lang="en-US" altLang="zh-CN" baseline="30000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103B271-56FE-5B74-27E1-263E13E39B10}"/>
              </a:ext>
            </a:extLst>
          </p:cNvPr>
          <p:cNvSpPr txBox="1"/>
          <p:nvPr/>
        </p:nvSpPr>
        <p:spPr>
          <a:xfrm>
            <a:off x="1688260" y="4000190"/>
            <a:ext cx="8650058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左图：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3.14×(1.8÷2)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= 2.5434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           3.24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2.5434 = 0.6966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E7D8C99-D3E7-FDC6-8E37-397C506C0E46}"/>
              </a:ext>
            </a:extLst>
          </p:cNvPr>
          <p:cNvSpPr txBox="1"/>
          <p:nvPr/>
        </p:nvSpPr>
        <p:spPr>
          <a:xfrm>
            <a:off x="1688260" y="5325137"/>
            <a:ext cx="8650058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中图：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3.14×(0.9÷2)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= 0.63585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           3.24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0.63585×4 = 0.6966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6866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DF10FAF-532F-B2E4-F1DA-D77580B01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54" y="307982"/>
            <a:ext cx="8203692" cy="227699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450E3C9-6DF8-405A-258E-AF92AB85F54F}"/>
              </a:ext>
            </a:extLst>
          </p:cNvPr>
          <p:cNvSpPr txBox="1"/>
          <p:nvPr/>
        </p:nvSpPr>
        <p:spPr>
          <a:xfrm>
            <a:off x="697464" y="2634725"/>
            <a:ext cx="900637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）剪完后，哪张铁皮剩下的废料多？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41F138-AD0B-C42C-5E1D-79655C7EB5E9}"/>
              </a:ext>
            </a:extLst>
          </p:cNvPr>
          <p:cNvSpPr txBox="1"/>
          <p:nvPr/>
        </p:nvSpPr>
        <p:spPr>
          <a:xfrm>
            <a:off x="1688260" y="3365709"/>
            <a:ext cx="8650058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右图：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3.14×(0.6÷2)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= 0.2826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            3.24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0.2826×9 = 0.6966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DB6D6B0-839F-804A-C8AC-8A811FCC0D2F}"/>
              </a:ext>
            </a:extLst>
          </p:cNvPr>
          <p:cNvSpPr txBox="1"/>
          <p:nvPr/>
        </p:nvSpPr>
        <p:spPr>
          <a:xfrm>
            <a:off x="1688260" y="4892368"/>
            <a:ext cx="795026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所以三张铁皮剩下的废料一样多。</a:t>
            </a:r>
          </a:p>
        </p:txBody>
      </p:sp>
    </p:spTree>
    <p:extLst>
      <p:ext uri="{BB962C8B-B14F-4D97-AF65-F5344CB8AC3E}">
        <p14:creationId xmlns:p14="http://schemas.microsoft.com/office/powerpoint/2010/main" val="3070842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330F09-DA68-3A40-7049-D92DCA894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54" y="307982"/>
            <a:ext cx="8203692" cy="227699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4D1567C-76C3-7512-856C-C267AB17C0CD}"/>
              </a:ext>
            </a:extLst>
          </p:cNvPr>
          <p:cNvSpPr txBox="1"/>
          <p:nvPr/>
        </p:nvSpPr>
        <p:spPr>
          <a:xfrm>
            <a:off x="697464" y="2634725"/>
            <a:ext cx="900637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）根据以上计算，你发现了什么？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2A5235-CC5C-BCD2-CCAA-B855242D02C0}"/>
              </a:ext>
            </a:extLst>
          </p:cNvPr>
          <p:cNvSpPr txBox="1"/>
          <p:nvPr/>
        </p:nvSpPr>
        <p:spPr>
          <a:xfrm>
            <a:off x="1405422" y="3503648"/>
            <a:ext cx="10071228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发现</a:t>
            </a:r>
            <a:r>
              <a:rPr lang="en-US" altLang="zh-CN" dirty="0"/>
              <a:t>: </a:t>
            </a:r>
            <a:r>
              <a:rPr lang="zh-CN" altLang="en-US" dirty="0"/>
              <a:t>按这三种方式剪完圆片后，三张铁皮剩下的废料同样多，这说明剪掉的圆的面积总和也是相等的。 </a:t>
            </a:r>
            <a:endParaRPr lang="en-US" altLang="zh-CN" dirty="0"/>
          </a:p>
          <a:p>
            <a:r>
              <a:rPr lang="zh-CN" altLang="en-US" dirty="0"/>
              <a:t>照此推测，按这样的方式剪圆片，无论剪多大的圆片，剩下的废料总是不变的。</a:t>
            </a:r>
          </a:p>
        </p:txBody>
      </p:sp>
    </p:spTree>
    <p:extLst>
      <p:ext uri="{BB962C8B-B14F-4D97-AF65-F5344CB8AC3E}">
        <p14:creationId xmlns:p14="http://schemas.microsoft.com/office/powerpoint/2010/main" val="2439592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0378D5B-138A-CEA6-F5F1-F7FB0DEC9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54" y="307982"/>
            <a:ext cx="8203692" cy="227699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87AA71F-CF9A-4210-08A4-8889A3714E31}"/>
              </a:ext>
            </a:extLst>
          </p:cNvPr>
          <p:cNvSpPr txBox="1"/>
          <p:nvPr/>
        </p:nvSpPr>
        <p:spPr>
          <a:xfrm>
            <a:off x="1117342" y="2765357"/>
            <a:ext cx="851185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如果假设第一幅图中的圆半径为 </a:t>
            </a:r>
            <a:r>
              <a:rPr lang="en-US" altLang="zh-CN" i="1" dirty="0">
                <a:solidFill>
                  <a:srgbClr val="0000FF"/>
                </a:solidFill>
              </a:rPr>
              <a:t>r</a:t>
            </a:r>
            <a:r>
              <a:rPr lang="zh-CN" altLang="en-US" dirty="0">
                <a:solidFill>
                  <a:srgbClr val="0000FF"/>
                </a:solidFill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F8ACD42-E08B-6274-70D7-2402B12FD47A}"/>
                  </a:ext>
                </a:extLst>
              </p:cNvPr>
              <p:cNvSpPr txBox="1"/>
              <p:nvPr/>
            </p:nvSpPr>
            <p:spPr>
              <a:xfrm>
                <a:off x="1108011" y="3528632"/>
                <a:ext cx="9678176" cy="894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0000FF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dirty="0"/>
                  <a:t>假设某种剪法中剪掉的小圆的半径为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num>
                      <m:den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den>
                    </m:f>
                  </m:oMath>
                </a14:m>
                <a:r>
                  <a:rPr lang="zh-CN" altLang="en-US" dirty="0"/>
                  <a:t>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F8ACD42-E08B-6274-70D7-2402B12FD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011" y="3528632"/>
                <a:ext cx="9678176" cy="894091"/>
              </a:xfrm>
              <a:prstGeom prst="rect">
                <a:avLst/>
              </a:prstGeom>
              <a:blipFill>
                <a:blip r:embed="rId3"/>
                <a:stretch>
                  <a:fillRect l="-1638" b="-61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9A06D453-19A2-BF64-83EE-D789BC58E4BD}"/>
              </a:ext>
            </a:extLst>
          </p:cNvPr>
          <p:cNvSpPr txBox="1"/>
          <p:nvPr/>
        </p:nvSpPr>
        <p:spPr>
          <a:xfrm>
            <a:off x="1182653" y="4619927"/>
            <a:ext cx="993010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此时要剪掉 </a:t>
            </a:r>
            <a:r>
              <a:rPr lang="en-US" altLang="zh-CN" i="1" dirty="0"/>
              <a:t>n</a:t>
            </a:r>
            <a:r>
              <a:rPr lang="en-US" altLang="zh-CN" baseline="30000" dirty="0"/>
              <a:t>2</a:t>
            </a:r>
            <a:r>
              <a:rPr lang="zh-CN" altLang="en-US" dirty="0"/>
              <a:t> 个小圆，剪掉的小圆的总面积为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4404D34-A446-D368-FCD6-BD20F6D2C501}"/>
                  </a:ext>
                </a:extLst>
              </p:cNvPr>
              <p:cNvSpPr txBox="1"/>
              <p:nvPr/>
            </p:nvSpPr>
            <p:spPr>
              <a:xfrm>
                <a:off x="4211279" y="5424803"/>
                <a:ext cx="3813048" cy="1040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3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  <m:d>
                            <m:dPr>
                              <m:ctrlPr>
                                <a:rPr lang="en-US" altLang="zh-CN" sz="3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3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30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num>
                                <m:den>
                                  <m:r>
                                    <a:rPr lang="en-US" altLang="zh-CN" sz="30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3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sSup>
                        <m:sSup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altLang="zh-CN" sz="3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4404D34-A446-D368-FCD6-BD20F6D2C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279" y="5424803"/>
                <a:ext cx="3813048" cy="10407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2519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331932" y="2745572"/>
            <a:ext cx="9939446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dirty="0"/>
              <a:t>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21067</TotalTime>
  <Words>1338</Words>
  <Application>Microsoft Office PowerPoint</Application>
  <PresentationFormat>宽屏</PresentationFormat>
  <Paragraphs>126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FZSSK--GBK1-0</vt:lpstr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ZhengYang</cp:lastModifiedBy>
  <cp:revision>4095</cp:revision>
  <dcterms:created xsi:type="dcterms:W3CDTF">2016-01-14T07:05:00Z</dcterms:created>
  <dcterms:modified xsi:type="dcterms:W3CDTF">2026-07-22T06:50:31Z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