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682" r:id="rId2"/>
    <p:sldId id="811" r:id="rId3"/>
    <p:sldId id="743" r:id="rId4"/>
    <p:sldId id="814" r:id="rId5"/>
    <p:sldId id="983" r:id="rId6"/>
    <p:sldId id="984" r:id="rId7"/>
    <p:sldId id="987" r:id="rId8"/>
    <p:sldId id="958" r:id="rId9"/>
    <p:sldId id="990" r:id="rId10"/>
    <p:sldId id="991" r:id="rId11"/>
    <p:sldId id="934" r:id="rId12"/>
    <p:sldId id="967" r:id="rId13"/>
    <p:sldId id="988" r:id="rId14"/>
    <p:sldId id="968" r:id="rId15"/>
    <p:sldId id="971" r:id="rId16"/>
    <p:sldId id="970" r:id="rId17"/>
    <p:sldId id="989" r:id="rId18"/>
    <p:sldId id="992" r:id="rId19"/>
    <p:sldId id="993" r:id="rId20"/>
    <p:sldId id="994" r:id="rId21"/>
    <p:sldId id="680" r:id="rId22"/>
    <p:sldId id="331" r:id="rId2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53" autoAdjust="0"/>
    <p:restoredTop sz="87827" autoAdjust="0"/>
  </p:normalViewPr>
  <p:slideViewPr>
    <p:cSldViewPr snapToGrid="0" showGuides="1">
      <p:cViewPr varScale="1">
        <p:scale>
          <a:sx n="65" d="100"/>
          <a:sy n="65" d="100"/>
        </p:scale>
        <p:origin x="72" y="105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7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86739" y="214043"/>
            <a:ext cx="31756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整理知识点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91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254758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应用提升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29205" y="491815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379" y="2822505"/>
            <a:ext cx="9333419" cy="10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图形的位置与运动</a:t>
            </a:r>
            <a:endParaRPr lang="en-US" altLang="zh-CN" sz="66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77678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复习与关联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60351" y="1441328"/>
            <a:ext cx="10569650" cy="393310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315032" y="1884792"/>
            <a:ext cx="10376228" cy="30285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通过整理和复习，对位置与方向的知识进行整理复习，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初步养成回顾与反思的良好学习习惯；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能运用位置与方向的知识解决生活中的问题；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在解决问题过程中综合运用知识，感受数学与生活的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密切联系，进一步体会数学的应用价值。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1005417" y="1231178"/>
            <a:ext cx="5199442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+mn-lt"/>
              </a:rPr>
              <a:t>我们学习了位置与方向，包含哪些知识？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346E10-FA83-B4B9-FF27-8745C0592549}"/>
              </a:ext>
            </a:extLst>
          </p:cNvPr>
          <p:cNvGrpSpPr/>
          <p:nvPr/>
        </p:nvGrpSpPr>
        <p:grpSpPr>
          <a:xfrm>
            <a:off x="6895321" y="447869"/>
            <a:ext cx="4534676" cy="6051991"/>
            <a:chOff x="6923314" y="457200"/>
            <a:chExt cx="4534676" cy="605199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9FA01D1-C8D0-B8AC-8DB2-1766CDF3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2656283"/>
              <a:ext cx="530814" cy="55752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1A8599B-6999-2EB7-FA64-D11CF20B9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1845" y="2024645"/>
              <a:ext cx="550845" cy="534153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B3C018E-B803-0686-E22C-4CDA35E5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3499" y="800052"/>
              <a:ext cx="567537" cy="527475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B296156-3471-F71F-92EB-77D618E4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7997" y="5788874"/>
              <a:ext cx="538541" cy="5327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1E7D944-5E0F-11D9-7B3C-446B01D8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5922" y="4530888"/>
              <a:ext cx="542690" cy="531288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D813DE6F-1258-3FBD-A082-FB7D9A66B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1362" y="1404364"/>
              <a:ext cx="551810" cy="52444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73ADFB6-A442-B239-4C6D-2D9DF117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53834" y="3292559"/>
              <a:ext cx="526866" cy="532703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25AE8664-11F8-AEB4-008F-B0572452F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3885352"/>
              <a:ext cx="530814" cy="557523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E650AAF6-864A-4803-83C3-DEB5D484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5156367"/>
              <a:ext cx="530814" cy="557523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498E65B-3207-140A-3B8C-AA2CA0A187D9}"/>
                </a:ext>
              </a:extLst>
            </p:cNvPr>
            <p:cNvSpPr txBox="1"/>
            <p:nvPr/>
          </p:nvSpPr>
          <p:spPr>
            <a:xfrm>
              <a:off x="7872701" y="764907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确定位置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56F0003-0393-C557-42AF-8288285530BA}"/>
                </a:ext>
              </a:extLst>
            </p:cNvPr>
            <p:cNvSpPr txBox="1"/>
            <p:nvPr/>
          </p:nvSpPr>
          <p:spPr>
            <a:xfrm>
              <a:off x="7872701" y="1390058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分数乘法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E56011B-04F1-6C9C-49AF-1B649125C41E}"/>
                </a:ext>
              </a:extLst>
            </p:cNvPr>
            <p:cNvSpPr txBox="1"/>
            <p:nvPr/>
          </p:nvSpPr>
          <p:spPr>
            <a:xfrm>
              <a:off x="7872701" y="2015209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分数除法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32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0891A31-A14F-DFB6-3CF6-9C0A6CFD004B}"/>
                </a:ext>
              </a:extLst>
            </p:cNvPr>
            <p:cNvSpPr txBox="1"/>
            <p:nvPr/>
          </p:nvSpPr>
          <p:spPr>
            <a:xfrm>
              <a:off x="7872701" y="2640360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生活中的负数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9719A2-D29E-41E8-2CF5-01A90928624E}"/>
                </a:ext>
              </a:extLst>
            </p:cNvPr>
            <p:cNvSpPr txBox="1"/>
            <p:nvPr/>
          </p:nvSpPr>
          <p:spPr>
            <a:xfrm>
              <a:off x="7872701" y="3265511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圆    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D36B757-73EB-1857-41E6-7E0370D629D9}"/>
                </a:ext>
              </a:extLst>
            </p:cNvPr>
            <p:cNvSpPr txBox="1"/>
            <p:nvPr/>
          </p:nvSpPr>
          <p:spPr>
            <a:xfrm>
              <a:off x="7872701" y="3890662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体育中的数学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F27F286-5DA8-8D50-3CD5-6FB7657A1E24}"/>
                </a:ext>
              </a:extLst>
            </p:cNvPr>
            <p:cNvSpPr txBox="1"/>
            <p:nvPr/>
          </p:nvSpPr>
          <p:spPr>
            <a:xfrm>
              <a:off x="7872701" y="4515813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百分数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79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7AA3BAC-9A59-94AF-AFF2-2394E35441EB}"/>
                </a:ext>
              </a:extLst>
            </p:cNvPr>
            <p:cNvSpPr txBox="1"/>
            <p:nvPr/>
          </p:nvSpPr>
          <p:spPr>
            <a:xfrm>
              <a:off x="7872701" y="5140964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水是生命之源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241908B-A20F-4230-3142-8C8D77DCE9E9}"/>
                </a:ext>
              </a:extLst>
            </p:cNvPr>
            <p:cNvSpPr txBox="1"/>
            <p:nvPr/>
          </p:nvSpPr>
          <p:spPr>
            <a:xfrm>
              <a:off x="7872701" y="5766115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6DF508D3-ED5D-35B5-8226-811D95F7CCDF}"/>
                </a:ext>
              </a:extLst>
            </p:cNvPr>
            <p:cNvSpPr/>
            <p:nvPr/>
          </p:nvSpPr>
          <p:spPr>
            <a:xfrm>
              <a:off x="6923314" y="457200"/>
              <a:ext cx="4358950" cy="6051991"/>
            </a:xfrm>
            <a:prstGeom prst="roundRect">
              <a:avLst>
                <a:gd name="adj" fmla="val 324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5B504FAF-C8FF-F677-E1F3-0FC266F09B37}"/>
              </a:ext>
            </a:extLst>
          </p:cNvPr>
          <p:cNvSpPr/>
          <p:nvPr/>
        </p:nvSpPr>
        <p:spPr>
          <a:xfrm>
            <a:off x="7057576" y="685434"/>
            <a:ext cx="2543624" cy="6715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D24FC9AC-5426-7266-EA8F-7E06F73414B9}"/>
              </a:ext>
            </a:extLst>
          </p:cNvPr>
          <p:cNvSpPr/>
          <p:nvPr/>
        </p:nvSpPr>
        <p:spPr>
          <a:xfrm>
            <a:off x="1060188" y="2809093"/>
            <a:ext cx="4236491" cy="7404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用有序数对确定位置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804A71B-DFCB-CC24-9937-2066A96C62B2}"/>
              </a:ext>
            </a:extLst>
          </p:cNvPr>
          <p:cNvSpPr/>
          <p:nvPr/>
        </p:nvSpPr>
        <p:spPr>
          <a:xfrm>
            <a:off x="1060189" y="3868280"/>
            <a:ext cx="4236492" cy="7404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用方向和距离确定位置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406707" y="5075649"/>
            <a:ext cx="6380277" cy="1141078"/>
            <a:chOff x="4087736" y="4918245"/>
            <a:chExt cx="6380277" cy="114107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4087736" y="4918245"/>
              <a:ext cx="6370946" cy="1141078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4090423" y="5246277"/>
              <a:ext cx="6377590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今天我们就来整理位置与方向的知识。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69B1486-0435-085C-8717-2F9EB09936EA}"/>
              </a:ext>
            </a:extLst>
          </p:cNvPr>
          <p:cNvSpPr txBox="1"/>
          <p:nvPr/>
        </p:nvSpPr>
        <p:spPr>
          <a:xfrm>
            <a:off x="295736" y="3401011"/>
            <a:ext cx="181648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确定位置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F2053AD-7069-0D91-A1A7-C13EEB469AB1}"/>
              </a:ext>
            </a:extLst>
          </p:cNvPr>
          <p:cNvGrpSpPr/>
          <p:nvPr/>
        </p:nvGrpSpPr>
        <p:grpSpPr>
          <a:xfrm>
            <a:off x="2009581" y="1099097"/>
            <a:ext cx="2314178" cy="4993450"/>
            <a:chOff x="1850958" y="1024449"/>
            <a:chExt cx="2314178" cy="499345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49DAA84-654C-6838-A68A-03662CEA396A}"/>
                </a:ext>
              </a:extLst>
            </p:cNvPr>
            <p:cNvSpPr txBox="1"/>
            <p:nvPr/>
          </p:nvSpPr>
          <p:spPr>
            <a:xfrm>
              <a:off x="2046891" y="1024449"/>
              <a:ext cx="2118245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800" dirty="0"/>
                <a:t>用有序数对确定位置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B52A632-9A17-118E-3032-C12EF0FF5AFE}"/>
                </a:ext>
              </a:extLst>
            </p:cNvPr>
            <p:cNvSpPr txBox="1"/>
            <p:nvPr/>
          </p:nvSpPr>
          <p:spPr>
            <a:xfrm>
              <a:off x="2046891" y="3053853"/>
              <a:ext cx="2105879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用方向和距离确定位置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4C7EF73-4A92-9B91-83AA-6DBB90744E11}"/>
                </a:ext>
              </a:extLst>
            </p:cNvPr>
            <p:cNvSpPr txBox="1"/>
            <p:nvPr/>
          </p:nvSpPr>
          <p:spPr>
            <a:xfrm>
              <a:off x="2046891" y="5265216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描述路线</a:t>
              </a:r>
            </a:p>
          </p:txBody>
        </p:sp>
        <p:sp>
          <p:nvSpPr>
            <p:cNvPr id="30" name="左大括号 29">
              <a:extLst>
                <a:ext uri="{FF2B5EF4-FFF2-40B4-BE49-F238E27FC236}">
                  <a16:creationId xmlns:a16="http://schemas.microsoft.com/office/drawing/2014/main" id="{AA1C9C67-9CED-CD28-0F9D-EB6AC3335F41}"/>
                </a:ext>
              </a:extLst>
            </p:cNvPr>
            <p:cNvSpPr/>
            <p:nvPr/>
          </p:nvSpPr>
          <p:spPr>
            <a:xfrm>
              <a:off x="1850958" y="1301899"/>
              <a:ext cx="252000" cy="4716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9B1F5CC-BE7F-7EF1-3BCA-CFAE9765BCF5}"/>
              </a:ext>
            </a:extLst>
          </p:cNvPr>
          <p:cNvGrpSpPr/>
          <p:nvPr/>
        </p:nvGrpSpPr>
        <p:grpSpPr>
          <a:xfrm>
            <a:off x="4213387" y="2831579"/>
            <a:ext cx="6661211" cy="1698159"/>
            <a:chOff x="3742148" y="3380156"/>
            <a:chExt cx="6661211" cy="169815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64A6FD4-4F8B-4A4A-F333-4C0FC3E116FA}"/>
                </a:ext>
              </a:extLst>
            </p:cNvPr>
            <p:cNvSpPr txBox="1"/>
            <p:nvPr/>
          </p:nvSpPr>
          <p:spPr>
            <a:xfrm>
              <a:off x="4006514" y="3380156"/>
              <a:ext cx="5328426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用方向和距离表示物体的位置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9CD4329-4E2A-78FD-E61C-8630CF502050}"/>
                </a:ext>
              </a:extLst>
            </p:cNvPr>
            <p:cNvSpPr txBox="1"/>
            <p:nvPr/>
          </p:nvSpPr>
          <p:spPr>
            <a:xfrm>
              <a:off x="4006512" y="4486102"/>
              <a:ext cx="639684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根据给出的方向和距离找到物体的位置</a:t>
              </a:r>
            </a:p>
          </p:txBody>
        </p:sp>
        <p:sp>
          <p:nvSpPr>
            <p:cNvPr id="37" name="左大括号 36">
              <a:extLst>
                <a:ext uri="{FF2B5EF4-FFF2-40B4-BE49-F238E27FC236}">
                  <a16:creationId xmlns:a16="http://schemas.microsoft.com/office/drawing/2014/main" id="{2217FBE9-36D0-937C-486E-8ABA760FBA76}"/>
                </a:ext>
              </a:extLst>
            </p:cNvPr>
            <p:cNvSpPr/>
            <p:nvPr/>
          </p:nvSpPr>
          <p:spPr>
            <a:xfrm>
              <a:off x="3742148" y="3534339"/>
              <a:ext cx="252000" cy="1476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BEAC4617-D949-EE8F-30C4-579AB9C0FC27}"/>
              </a:ext>
            </a:extLst>
          </p:cNvPr>
          <p:cNvGrpSpPr/>
          <p:nvPr/>
        </p:nvGrpSpPr>
        <p:grpSpPr>
          <a:xfrm>
            <a:off x="3831365" y="4810947"/>
            <a:ext cx="4987989" cy="1611731"/>
            <a:chOff x="3770139" y="4929308"/>
            <a:chExt cx="4987989" cy="161173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868F48C-23A8-6336-7C66-235781A84392}"/>
                </a:ext>
              </a:extLst>
            </p:cNvPr>
            <p:cNvSpPr txBox="1"/>
            <p:nvPr/>
          </p:nvSpPr>
          <p:spPr>
            <a:xfrm>
              <a:off x="4015844" y="4929308"/>
              <a:ext cx="4742284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利用有序数对描述路线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D2AA310-78FE-A30E-8807-B7F5202CBC5C}"/>
                </a:ext>
              </a:extLst>
            </p:cNvPr>
            <p:cNvSpPr txBox="1"/>
            <p:nvPr/>
          </p:nvSpPr>
          <p:spPr>
            <a:xfrm>
              <a:off x="4015844" y="5948826"/>
              <a:ext cx="4437685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利用方向和距离描述路线</a:t>
              </a:r>
            </a:p>
          </p:txBody>
        </p:sp>
        <p:sp>
          <p:nvSpPr>
            <p:cNvPr id="41" name="左大括号 40">
              <a:extLst>
                <a:ext uri="{FF2B5EF4-FFF2-40B4-BE49-F238E27FC236}">
                  <a16:creationId xmlns:a16="http://schemas.microsoft.com/office/drawing/2014/main" id="{5A3AFDE6-5047-B581-AE37-9FF190ECF015}"/>
                </a:ext>
              </a:extLst>
            </p:cNvPr>
            <p:cNvSpPr/>
            <p:nvPr/>
          </p:nvSpPr>
          <p:spPr>
            <a:xfrm>
              <a:off x="3770139" y="5101882"/>
              <a:ext cx="252000" cy="1404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037A7E5-7230-A21F-46C6-077B5E263A5E}"/>
              </a:ext>
            </a:extLst>
          </p:cNvPr>
          <p:cNvGrpSpPr/>
          <p:nvPr/>
        </p:nvGrpSpPr>
        <p:grpSpPr>
          <a:xfrm>
            <a:off x="4213387" y="710435"/>
            <a:ext cx="6740457" cy="1780823"/>
            <a:chOff x="4213387" y="710435"/>
            <a:chExt cx="6740457" cy="1780823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43F92ED-45B6-7ED9-40C1-226F57D8DC40}"/>
                </a:ext>
              </a:extLst>
            </p:cNvPr>
            <p:cNvGrpSpPr/>
            <p:nvPr/>
          </p:nvGrpSpPr>
          <p:grpSpPr>
            <a:xfrm>
              <a:off x="4213387" y="710435"/>
              <a:ext cx="6740457" cy="1780823"/>
              <a:chOff x="3779472" y="596203"/>
              <a:chExt cx="6740457" cy="178082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D46C008-D90D-E1AF-53C9-19CAF4D2CB67}"/>
                  </a:ext>
                </a:extLst>
              </p:cNvPr>
              <p:cNvSpPr txBox="1"/>
              <p:nvPr/>
            </p:nvSpPr>
            <p:spPr>
              <a:xfrm>
                <a:off x="4012736" y="596203"/>
                <a:ext cx="5131187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用有序数对表示物体的位置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7B2B35C-6A58-4B22-788B-5847D82E0357}"/>
                  </a:ext>
                </a:extLst>
              </p:cNvPr>
              <p:cNvSpPr txBox="1"/>
              <p:nvPr/>
            </p:nvSpPr>
            <p:spPr>
              <a:xfrm>
                <a:off x="4012736" y="1784813"/>
                <a:ext cx="6157626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根据给出的有序数对找到物体的位置</a:t>
                </a:r>
              </a:p>
            </p:txBody>
          </p:sp>
          <p:sp>
            <p:nvSpPr>
              <p:cNvPr id="34" name="左大括号 33">
                <a:extLst>
                  <a:ext uri="{FF2B5EF4-FFF2-40B4-BE49-F238E27FC236}">
                    <a16:creationId xmlns:a16="http://schemas.microsoft.com/office/drawing/2014/main" id="{6152FD97-9E08-E424-4E08-B391723596C8}"/>
                  </a:ext>
                </a:extLst>
              </p:cNvPr>
              <p:cNvSpPr/>
              <p:nvPr/>
            </p:nvSpPr>
            <p:spPr>
              <a:xfrm>
                <a:off x="3779472" y="763149"/>
                <a:ext cx="252000" cy="1584000"/>
              </a:xfrm>
              <a:prstGeom prst="leftBrace">
                <a:avLst>
                  <a:gd name="adj1" fmla="val 51190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027B834-96A1-13B1-AD1C-68CD86CB6583}"/>
                  </a:ext>
                </a:extLst>
              </p:cNvPr>
              <p:cNvSpPr txBox="1"/>
              <p:nvPr/>
            </p:nvSpPr>
            <p:spPr>
              <a:xfrm>
                <a:off x="8938728" y="596203"/>
                <a:ext cx="1581201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FF00FF"/>
                    </a:solidFill>
                  </a:rPr>
                  <a:t>（</a:t>
                </a:r>
                <a:r>
                  <a:rPr lang="en-US" altLang="zh-CN" sz="2800" i="1" dirty="0" err="1">
                    <a:solidFill>
                      <a:srgbClr val="FF00FF"/>
                    </a:solidFill>
                  </a:rPr>
                  <a:t>a</a:t>
                </a:r>
                <a:r>
                  <a:rPr lang="en-US" altLang="zh-CN" sz="2800" dirty="0" err="1">
                    <a:solidFill>
                      <a:srgbClr val="FF00FF"/>
                    </a:solidFill>
                    <a:latin typeface="+mj-ea"/>
                    <a:ea typeface="+mj-ea"/>
                  </a:rPr>
                  <a:t>,</a:t>
                </a:r>
                <a:r>
                  <a:rPr lang="en-US" altLang="zh-CN" sz="2800" i="1" dirty="0" err="1">
                    <a:solidFill>
                      <a:srgbClr val="FF00FF"/>
                    </a:solidFill>
                  </a:rPr>
                  <a:t>b</a:t>
                </a:r>
                <a:r>
                  <a:rPr lang="zh-CN" altLang="en-US" sz="2800" dirty="0">
                    <a:solidFill>
                      <a:srgbClr val="FF00FF"/>
                    </a:solidFill>
                  </a:rPr>
                  <a:t>）</a:t>
                </a:r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EE5D63FF-2629-8398-29D7-E98FA64D400F}"/>
                </a:ext>
              </a:extLst>
            </p:cNvPr>
            <p:cNvCxnSpPr/>
            <p:nvPr/>
          </p:nvCxnSpPr>
          <p:spPr>
            <a:xfrm>
              <a:off x="8912436" y="1066207"/>
              <a:ext cx="677821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BB1AEE38-A8B0-AD54-7356-9FD30E801FCD}"/>
              </a:ext>
            </a:extLst>
          </p:cNvPr>
          <p:cNvSpPr txBox="1"/>
          <p:nvPr/>
        </p:nvSpPr>
        <p:spPr>
          <a:xfrm>
            <a:off x="4562707" y="1357553"/>
            <a:ext cx="7473784" cy="4356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 kern="0">
                <a:solidFill>
                  <a:srgbClr val="FF00FF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2000" dirty="0">
                <a:latin typeface="+mj-ea"/>
                <a:ea typeface="+mj-ea"/>
              </a:rPr>
              <a:t>确定第几列一般是从左往右数，确定第几行一般是从前往后数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0919216-EFEB-AD7F-0F83-D5B24165B039}"/>
              </a:ext>
            </a:extLst>
          </p:cNvPr>
          <p:cNvSpPr/>
          <p:nvPr/>
        </p:nvSpPr>
        <p:spPr>
          <a:xfrm>
            <a:off x="4120612" y="5857431"/>
            <a:ext cx="4127650" cy="592213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A2319C1-E470-9E46-104F-6FA582EBFDC1}"/>
              </a:ext>
            </a:extLst>
          </p:cNvPr>
          <p:cNvSpPr txBox="1"/>
          <p:nvPr/>
        </p:nvSpPr>
        <p:spPr>
          <a:xfrm>
            <a:off x="4730660" y="3428949"/>
            <a:ext cx="4749242" cy="5043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 kern="0">
                <a:solidFill>
                  <a:srgbClr val="FF00FF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2400" dirty="0">
                <a:latin typeface="+mj-ea"/>
                <a:ea typeface="+mj-ea"/>
              </a:rPr>
              <a:t>一般先确定方向，再确定距离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CE89CB2E-3F8F-1E73-7018-E868D7913B57}"/>
              </a:ext>
            </a:extLst>
          </p:cNvPr>
          <p:cNvSpPr/>
          <p:nvPr/>
        </p:nvSpPr>
        <p:spPr>
          <a:xfrm>
            <a:off x="8398421" y="5779168"/>
            <a:ext cx="1958559" cy="7169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animBg="1"/>
      <p:bldP spid="39" grpId="0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EC83E1D-1342-A68D-BE81-B853493A0E7E}"/>
              </a:ext>
            </a:extLst>
          </p:cNvPr>
          <p:cNvSpPr txBox="1"/>
          <p:nvPr/>
        </p:nvSpPr>
        <p:spPr>
          <a:xfrm>
            <a:off x="479961" y="372681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利用方向和距离描述路线：</a:t>
            </a: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187FB3C7-0F3E-FC4D-D13A-4E68678D318C}"/>
              </a:ext>
            </a:extLst>
          </p:cNvPr>
          <p:cNvGrpSpPr/>
          <p:nvPr/>
        </p:nvGrpSpPr>
        <p:grpSpPr>
          <a:xfrm>
            <a:off x="567193" y="2220590"/>
            <a:ext cx="10077085" cy="4179295"/>
            <a:chOff x="567193" y="2220590"/>
            <a:chExt cx="10077085" cy="4179295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ED81F0B-E1F1-300E-D254-5255A953F544}"/>
                </a:ext>
              </a:extLst>
            </p:cNvPr>
            <p:cNvGrpSpPr/>
            <p:nvPr/>
          </p:nvGrpSpPr>
          <p:grpSpPr>
            <a:xfrm>
              <a:off x="567193" y="2220590"/>
              <a:ext cx="10077085" cy="4179295"/>
              <a:chOff x="819117" y="2472515"/>
              <a:chExt cx="10077085" cy="4179295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6C27BFB-0F3F-C8A9-8D2A-8F97DACA1571}"/>
                  </a:ext>
                </a:extLst>
              </p:cNvPr>
              <p:cNvSpPr txBox="1"/>
              <p:nvPr/>
            </p:nvSpPr>
            <p:spPr>
              <a:xfrm>
                <a:off x="844960" y="2680176"/>
                <a:ext cx="45953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北</a:t>
                </a:r>
                <a:endParaRPr lang="zh-CN" altLang="en-US" sz="2800" dirty="0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A2841E2C-1306-813F-0C2C-2A7340614DB6}"/>
                  </a:ext>
                </a:extLst>
              </p:cNvPr>
              <p:cNvSpPr/>
              <p:nvPr/>
            </p:nvSpPr>
            <p:spPr>
              <a:xfrm>
                <a:off x="2442602" y="2979110"/>
                <a:ext cx="144000" cy="1440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1B3AFCE-206C-8902-5AFA-C0E49A510078}"/>
                  </a:ext>
                </a:extLst>
              </p:cNvPr>
              <p:cNvSpPr txBox="1"/>
              <p:nvPr/>
            </p:nvSpPr>
            <p:spPr>
              <a:xfrm>
                <a:off x="2435295" y="2527890"/>
                <a:ext cx="10636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  <a:latin typeface="+mj-ea"/>
                    <a:ea typeface="+mj-ea"/>
                  </a:rPr>
                  <a:t>学校</a:t>
                </a:r>
                <a:endParaRPr lang="zh-CN" altLang="en-US" sz="2800" dirty="0"/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DE67A4FE-02B5-12E1-C1E9-A5C28264FE1A}"/>
                  </a:ext>
                </a:extLst>
              </p:cNvPr>
              <p:cNvGrpSpPr/>
              <p:nvPr/>
            </p:nvGrpSpPr>
            <p:grpSpPr>
              <a:xfrm>
                <a:off x="2059836" y="2580683"/>
                <a:ext cx="936000" cy="936000"/>
                <a:chOff x="1233300" y="2729208"/>
                <a:chExt cx="936000" cy="936000"/>
              </a:xfrm>
            </p:grpSpPr>
            <p:cxnSp>
              <p:nvCxnSpPr>
                <p:cNvPr id="76" name="直接连接符 75">
                  <a:extLst>
                    <a:ext uri="{FF2B5EF4-FFF2-40B4-BE49-F238E27FC236}">
                      <a16:creationId xmlns:a16="http://schemas.microsoft.com/office/drawing/2014/main" id="{74A29BD1-1CF1-38D9-0DA1-5A1EC849A7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33300" y="3197208"/>
                  <a:ext cx="936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直接连接符 76">
                  <a:extLst>
                    <a:ext uri="{FF2B5EF4-FFF2-40B4-BE49-F238E27FC236}">
                      <a16:creationId xmlns:a16="http://schemas.microsoft.com/office/drawing/2014/main" id="{507E48C8-4D9E-4712-A99E-CBCAD2C605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33300" y="3197208"/>
                  <a:ext cx="936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DA2DD2CD-6592-F0F7-3D1E-D64F9CA205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23065" y="6110539"/>
                <a:ext cx="3564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010BA743-336C-77F2-DF0C-14680FEA4594}"/>
                  </a:ext>
                </a:extLst>
              </p:cNvPr>
              <p:cNvSpPr/>
              <p:nvPr/>
            </p:nvSpPr>
            <p:spPr>
              <a:xfrm>
                <a:off x="3095745" y="4108114"/>
                <a:ext cx="144000" cy="1440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60BEEFE0-6F6C-5C0F-C262-357358ED0704}"/>
                  </a:ext>
                </a:extLst>
              </p:cNvPr>
              <p:cNvSpPr txBox="1"/>
              <p:nvPr/>
            </p:nvSpPr>
            <p:spPr>
              <a:xfrm>
                <a:off x="2185385" y="4202729"/>
                <a:ext cx="10636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+mj-ea"/>
                    <a:ea typeface="+mj-ea"/>
                  </a:rPr>
                  <a:t>邮局</a:t>
                </a:r>
                <a:endParaRPr lang="zh-CN" altLang="en-US" sz="2800" dirty="0"/>
              </a:p>
            </p:txBody>
          </p: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27FC1539-1706-F7D0-485A-FFC6B99DADBB}"/>
                  </a:ext>
                </a:extLst>
              </p:cNvPr>
              <p:cNvGrpSpPr/>
              <p:nvPr/>
            </p:nvGrpSpPr>
            <p:grpSpPr>
              <a:xfrm>
                <a:off x="2703650" y="3700357"/>
                <a:ext cx="936000" cy="936000"/>
                <a:chOff x="1233300" y="2729208"/>
                <a:chExt cx="936000" cy="936000"/>
              </a:xfrm>
            </p:grpSpPr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FFC44043-00E9-EE75-4FB3-89D610759B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33300" y="3197208"/>
                  <a:ext cx="936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D223E7EF-FA3D-46A1-6C89-5230159A9C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33300" y="3197208"/>
                  <a:ext cx="936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BCFF7F62-8C03-8076-BA93-713F139C87B2}"/>
                  </a:ext>
                </a:extLst>
              </p:cNvPr>
              <p:cNvSpPr/>
              <p:nvPr/>
            </p:nvSpPr>
            <p:spPr>
              <a:xfrm>
                <a:off x="6454765" y="6048882"/>
                <a:ext cx="144000" cy="1440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4C9699D-6465-CDCD-0D2A-4490F27194EB}"/>
                  </a:ext>
                </a:extLst>
              </p:cNvPr>
              <p:cNvSpPr txBox="1"/>
              <p:nvPr/>
            </p:nvSpPr>
            <p:spPr>
              <a:xfrm>
                <a:off x="6477676" y="6128590"/>
                <a:ext cx="106369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+mj-ea"/>
                    <a:ea typeface="+mj-ea"/>
                  </a:rPr>
                  <a:t>书店</a:t>
                </a:r>
                <a:endParaRPr lang="zh-CN" altLang="en-US" sz="2800" dirty="0"/>
              </a:p>
            </p:txBody>
          </p: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A3D0F6C1-69A0-BEE1-FC16-4D79D39DB512}"/>
                  </a:ext>
                </a:extLst>
              </p:cNvPr>
              <p:cNvGrpSpPr/>
              <p:nvPr/>
            </p:nvGrpSpPr>
            <p:grpSpPr>
              <a:xfrm>
                <a:off x="6062670" y="5669118"/>
                <a:ext cx="936000" cy="828000"/>
                <a:chOff x="1233300" y="2757201"/>
                <a:chExt cx="936000" cy="828000"/>
              </a:xfrm>
            </p:grpSpPr>
            <p:cxnSp>
              <p:nvCxnSpPr>
                <p:cNvPr id="72" name="直接连接符 71">
                  <a:extLst>
                    <a:ext uri="{FF2B5EF4-FFF2-40B4-BE49-F238E27FC236}">
                      <a16:creationId xmlns:a16="http://schemas.microsoft.com/office/drawing/2014/main" id="{0532A9DE-3F13-68D1-168D-C7C9794329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33300" y="3197208"/>
                  <a:ext cx="936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直接连接符 72">
                  <a:extLst>
                    <a:ext uri="{FF2B5EF4-FFF2-40B4-BE49-F238E27FC236}">
                      <a16:creationId xmlns:a16="http://schemas.microsoft.com/office/drawing/2014/main" id="{CA484C85-1130-6473-CE62-EC027F6D7D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87300" y="3171201"/>
                  <a:ext cx="828000" cy="0"/>
                </a:xfrm>
                <a:prstGeom prst="line">
                  <a:avLst/>
                </a:prstGeom>
                <a:ln w="28575">
                  <a:solidFill>
                    <a:schemeClr val="accent6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5D1EF36B-A29B-9132-C356-79B358249EA7}"/>
                  </a:ext>
                </a:extLst>
              </p:cNvPr>
              <p:cNvSpPr/>
              <p:nvPr/>
            </p:nvSpPr>
            <p:spPr>
              <a:xfrm>
                <a:off x="10065793" y="6039551"/>
                <a:ext cx="144000" cy="14400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EA294CC9-41F9-FD0E-C7F3-8A9430B29461}"/>
                  </a:ext>
                </a:extLst>
              </p:cNvPr>
              <p:cNvSpPr txBox="1"/>
              <p:nvPr/>
            </p:nvSpPr>
            <p:spPr>
              <a:xfrm>
                <a:off x="9612762" y="6128590"/>
                <a:ext cx="128344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+mj-ea"/>
                    <a:ea typeface="+mj-ea"/>
                  </a:rPr>
                  <a:t>小明家</a:t>
                </a:r>
                <a:endParaRPr lang="zh-CN" altLang="en-US" sz="2800" dirty="0"/>
              </a:p>
            </p:txBody>
          </p:sp>
          <p:sp>
            <p:nvSpPr>
              <p:cNvPr id="43" name="弧形 42">
                <a:extLst>
                  <a:ext uri="{FF2B5EF4-FFF2-40B4-BE49-F238E27FC236}">
                    <a16:creationId xmlns:a16="http://schemas.microsoft.com/office/drawing/2014/main" id="{B9A1C8C5-15DC-89A7-23BA-6F76F073D368}"/>
                  </a:ext>
                </a:extLst>
              </p:cNvPr>
              <p:cNvSpPr/>
              <p:nvPr/>
            </p:nvSpPr>
            <p:spPr>
              <a:xfrm>
                <a:off x="2052248" y="2472515"/>
                <a:ext cx="914400" cy="914400"/>
              </a:xfrm>
              <a:prstGeom prst="arc">
                <a:avLst>
                  <a:gd name="adj1" fmla="val 3925558"/>
                  <a:gd name="adj2" fmla="val 5259213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77793F2-65CA-2A00-A57A-BA9AA8C4A94E}"/>
                  </a:ext>
                </a:extLst>
              </p:cNvPr>
              <p:cNvSpPr txBox="1"/>
              <p:nvPr/>
            </p:nvSpPr>
            <p:spPr>
              <a:xfrm>
                <a:off x="2201625" y="3427647"/>
                <a:ext cx="8905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+mn-lt"/>
                  </a:rPr>
                  <a:t>30°</a:t>
                </a:r>
                <a:endParaRPr lang="zh-CN" altLang="en-US" sz="2400" b="1" dirty="0">
                  <a:solidFill>
                    <a:srgbClr val="0070C0"/>
                  </a:solidFill>
                  <a:latin typeface="+mn-lt"/>
                </a:endParaRPr>
              </a:p>
            </p:txBody>
          </p:sp>
          <p:sp>
            <p:nvSpPr>
              <p:cNvPr id="45" name="弧形 44">
                <a:extLst>
                  <a:ext uri="{FF2B5EF4-FFF2-40B4-BE49-F238E27FC236}">
                    <a16:creationId xmlns:a16="http://schemas.microsoft.com/office/drawing/2014/main" id="{3D136D53-CCE1-CF0F-A8F5-A5D160C7EAB9}"/>
                  </a:ext>
                </a:extLst>
              </p:cNvPr>
              <p:cNvSpPr/>
              <p:nvPr/>
            </p:nvSpPr>
            <p:spPr>
              <a:xfrm>
                <a:off x="2586602" y="3692241"/>
                <a:ext cx="914400" cy="914400"/>
              </a:xfrm>
              <a:prstGeom prst="arc">
                <a:avLst>
                  <a:gd name="adj1" fmla="val 76772"/>
                  <a:gd name="adj2" fmla="val 1448444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6350948-5B03-743E-2F70-7A2DED4F1BCB}"/>
                  </a:ext>
                </a:extLst>
              </p:cNvPr>
              <p:cNvSpPr txBox="1"/>
              <p:nvPr/>
            </p:nvSpPr>
            <p:spPr>
              <a:xfrm>
                <a:off x="3552691" y="4036521"/>
                <a:ext cx="8905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+mn-lt"/>
                  </a:rPr>
                  <a:t>30°</a:t>
                </a:r>
                <a:endParaRPr lang="zh-CN" altLang="en-US" sz="2400" b="1" dirty="0">
                  <a:solidFill>
                    <a:srgbClr val="0070C0"/>
                  </a:solidFill>
                  <a:latin typeface="+mn-lt"/>
                </a:endParaRPr>
              </a:p>
            </p:txBody>
          </p:sp>
          <p:sp>
            <p:nvSpPr>
              <p:cNvPr id="47" name="弧形 46">
                <a:extLst>
                  <a:ext uri="{FF2B5EF4-FFF2-40B4-BE49-F238E27FC236}">
                    <a16:creationId xmlns:a16="http://schemas.microsoft.com/office/drawing/2014/main" id="{7114D8D9-8548-F45F-DFE3-14BDCAC707B9}"/>
                  </a:ext>
                </a:extLst>
              </p:cNvPr>
              <p:cNvSpPr/>
              <p:nvPr/>
            </p:nvSpPr>
            <p:spPr>
              <a:xfrm>
                <a:off x="6207040" y="5673704"/>
                <a:ext cx="914400" cy="914400"/>
              </a:xfrm>
              <a:prstGeom prst="arc">
                <a:avLst>
                  <a:gd name="adj1" fmla="val 10918821"/>
                  <a:gd name="adj2" fmla="val 12385627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1B9A0713-BF25-67CF-FDB1-BD4A9D5663C9}"/>
                  </a:ext>
                </a:extLst>
              </p:cNvPr>
              <p:cNvSpPr txBox="1"/>
              <p:nvPr/>
            </p:nvSpPr>
            <p:spPr>
              <a:xfrm>
                <a:off x="5579593" y="5831578"/>
                <a:ext cx="8905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+mn-lt"/>
                  </a:rPr>
                  <a:t>30°</a:t>
                </a:r>
                <a:endParaRPr lang="zh-CN" altLang="en-US" sz="2400" b="1" dirty="0">
                  <a:solidFill>
                    <a:srgbClr val="0070C0"/>
                  </a:solidFill>
                  <a:latin typeface="+mn-lt"/>
                </a:endParaRPr>
              </a:p>
            </p:txBody>
          </p: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D6C05830-A79C-B6BD-9028-5CA8F4A6B72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683454" y="602401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C261FE9B-6F47-AFA7-F016-7A65FBFB356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9038498" y="602401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FB7E3546-0A13-9A90-9027-EEF40619442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93541" y="602401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E1DEA02F-33A4-D6FC-1C15-FDEB9AA3947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748584" y="602401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7E19A9E4-F880-1E26-F322-A6319FD1332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103627" y="602401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8B068406-B740-3018-992D-33312058F9C4}"/>
                  </a:ext>
                </a:extLst>
              </p:cNvPr>
              <p:cNvCxnSpPr>
                <a:cxnSpLocks/>
              </p:cNvCxnSpPr>
              <p:nvPr/>
            </p:nvCxnSpPr>
            <p:spPr>
              <a:xfrm rot="3600000">
                <a:off x="2203836" y="3615289"/>
                <a:ext cx="1296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E5893AF2-AA8B-C0B6-E3C3-D44B0CDDF537}"/>
                  </a:ext>
                </a:extLst>
              </p:cNvPr>
              <p:cNvCxnSpPr>
                <a:cxnSpLocks/>
              </p:cNvCxnSpPr>
              <p:nvPr/>
            </p:nvCxnSpPr>
            <p:spPr>
              <a:xfrm rot="1800000">
                <a:off x="2915389" y="5148474"/>
                <a:ext cx="3888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F33068D5-77E7-2E8B-D0E5-45A43257553B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0">
                <a:off x="3699331" y="4446582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D2EF263F-325C-A295-9214-3265D07AA8FF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0">
                <a:off x="5912023" y="5728278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40BD5136-59B2-05CC-61BF-BF595D03C549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0">
                <a:off x="5358850" y="5407854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2F2BE793-8CF2-2BD9-59AC-1B27AE9F0791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0">
                <a:off x="4805677" y="5087430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1A253741-0193-3790-A858-612759DD3A8C}"/>
                  </a:ext>
                </a:extLst>
              </p:cNvPr>
              <p:cNvCxnSpPr>
                <a:cxnSpLocks/>
              </p:cNvCxnSpPr>
              <p:nvPr/>
            </p:nvCxnSpPr>
            <p:spPr>
              <a:xfrm rot="7200000">
                <a:off x="4252504" y="4767006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1B923033-1B14-0B24-0E8C-90499C7E31B4}"/>
                  </a:ext>
                </a:extLst>
              </p:cNvPr>
              <p:cNvCxnSpPr>
                <a:cxnSpLocks/>
              </p:cNvCxnSpPr>
              <p:nvPr/>
            </p:nvCxnSpPr>
            <p:spPr>
              <a:xfrm rot="9000000">
                <a:off x="2833738" y="3581327"/>
                <a:ext cx="144000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4A477804-BCA3-0363-9910-6B86A015EA94}"/>
                  </a:ext>
                </a:extLst>
              </p:cNvPr>
              <p:cNvSpPr txBox="1"/>
              <p:nvPr/>
            </p:nvSpPr>
            <p:spPr>
              <a:xfrm>
                <a:off x="7621458" y="5446892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540 m</a:t>
                </a:r>
                <a:endParaRPr lang="zh-CN" altLang="en-US" sz="2800" dirty="0">
                  <a:latin typeface="+mn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6EACE960-8250-31C7-0A7D-AC18733008AA}"/>
                  </a:ext>
                </a:extLst>
              </p:cNvPr>
              <p:cNvSpPr txBox="1"/>
              <p:nvPr/>
            </p:nvSpPr>
            <p:spPr>
              <a:xfrm>
                <a:off x="3588037" y="5021401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600 m</a:t>
                </a:r>
                <a:endParaRPr lang="zh-CN" altLang="en-US" sz="2800" dirty="0">
                  <a:latin typeface="+mn-lt"/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895EBB04-EA3B-2ECD-0DBD-1E24109989F7}"/>
                  </a:ext>
                </a:extLst>
              </p:cNvPr>
              <p:cNvSpPr txBox="1"/>
              <p:nvPr/>
            </p:nvSpPr>
            <p:spPr>
              <a:xfrm>
                <a:off x="2865983" y="3136340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200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7EEE81BB-B5BF-259A-0E6E-ED41E56A9D36}"/>
                  </a:ext>
                </a:extLst>
              </p:cNvPr>
              <p:cNvGrpSpPr/>
              <p:nvPr/>
            </p:nvGrpSpPr>
            <p:grpSpPr>
              <a:xfrm>
                <a:off x="819117" y="5750940"/>
                <a:ext cx="1367214" cy="622939"/>
                <a:chOff x="10562086" y="5314454"/>
                <a:chExt cx="1367214" cy="622939"/>
              </a:xfrm>
            </p:grpSpPr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38CB0434-3734-1B9D-890A-99625DFC3545}"/>
                    </a:ext>
                  </a:extLst>
                </p:cNvPr>
                <p:cNvSpPr txBox="1"/>
                <p:nvPr/>
              </p:nvSpPr>
              <p:spPr>
                <a:xfrm>
                  <a:off x="10562086" y="5314454"/>
                  <a:ext cx="1367214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sz="2800" b="1" dirty="0">
                      <a:latin typeface="+mn-lt"/>
                      <a:ea typeface="+mj-ea"/>
                    </a:rPr>
                    <a:t>100 m</a:t>
                  </a:r>
                  <a:endParaRPr lang="zh-CN" altLang="en-US" sz="2800" dirty="0">
                    <a:latin typeface="+mn-lt"/>
                  </a:endParaRPr>
                </a:p>
              </p:txBody>
            </p:sp>
            <p:grpSp>
              <p:nvGrpSpPr>
                <p:cNvPr id="68" name="组合 67">
                  <a:extLst>
                    <a:ext uri="{FF2B5EF4-FFF2-40B4-BE49-F238E27FC236}">
                      <a16:creationId xmlns:a16="http://schemas.microsoft.com/office/drawing/2014/main" id="{BABB9967-F1B9-02ED-DB40-7980EBD3D7DF}"/>
                    </a:ext>
                  </a:extLst>
                </p:cNvPr>
                <p:cNvGrpSpPr/>
                <p:nvPr/>
              </p:nvGrpSpPr>
              <p:grpSpPr>
                <a:xfrm>
                  <a:off x="10921778" y="5793393"/>
                  <a:ext cx="654011" cy="144000"/>
                  <a:chOff x="10921778" y="5793393"/>
                  <a:chExt cx="654011" cy="144000"/>
                </a:xfrm>
              </p:grpSpPr>
              <p:cxnSp>
                <p:nvCxnSpPr>
                  <p:cNvPr id="69" name="直接连接符 68">
                    <a:extLst>
                      <a:ext uri="{FF2B5EF4-FFF2-40B4-BE49-F238E27FC236}">
                        <a16:creationId xmlns:a16="http://schemas.microsoft.com/office/drawing/2014/main" id="{0DB3E018-6912-9150-6BBE-345B42D268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927789" y="5928083"/>
                    <a:ext cx="648000" cy="0"/>
                  </a:xfrm>
                  <a:prstGeom prst="line">
                    <a:avLst/>
                  </a:prstGeom>
                  <a:ln w="28575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>
                    <a:extLst>
                      <a:ext uri="{FF2B5EF4-FFF2-40B4-BE49-F238E27FC236}">
                        <a16:creationId xmlns:a16="http://schemas.microsoft.com/office/drawing/2014/main" id="{E0B6DA72-E3F5-4C9F-834E-F41462B9EE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0849778" y="5865393"/>
                    <a:ext cx="144000" cy="0"/>
                  </a:xfrm>
                  <a:prstGeom prst="line">
                    <a:avLst/>
                  </a:prstGeom>
                  <a:ln w="1905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连接符 70">
                    <a:extLst>
                      <a:ext uri="{FF2B5EF4-FFF2-40B4-BE49-F238E27FC236}">
                        <a16:creationId xmlns:a16="http://schemas.microsoft.com/office/drawing/2014/main" id="{479027B1-3ADE-1B92-4B1B-81F9519312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1495954" y="5865393"/>
                    <a:ext cx="144000" cy="0"/>
                  </a:xfrm>
                  <a:prstGeom prst="line">
                    <a:avLst/>
                  </a:prstGeom>
                  <a:ln w="19050">
                    <a:solidFill>
                      <a:srgbClr val="0070C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66" name="直接箭头连接符 65">
                <a:extLst>
                  <a:ext uri="{FF2B5EF4-FFF2-40B4-BE49-F238E27FC236}">
                    <a16:creationId xmlns:a16="http://schemas.microsoft.com/office/drawing/2014/main" id="{449116C1-D2D4-913B-A43B-64CC0D371284}"/>
                  </a:ext>
                </a:extLst>
              </p:cNvPr>
              <p:cNvCxnSpPr/>
              <p:nvPr/>
            </p:nvCxnSpPr>
            <p:spPr>
              <a:xfrm flipV="1">
                <a:off x="1109012" y="3166074"/>
                <a:ext cx="0" cy="795801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EF33FDD6-458B-4322-0F31-B6C9E044D194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1946330" y="3353141"/>
              <a:ext cx="1296000" cy="0"/>
            </a:xfrm>
            <a:prstGeom prst="line">
              <a:avLst/>
            </a:prstGeom>
            <a:ln w="28575">
              <a:solidFill>
                <a:srgbClr val="FF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809B2306-1624-57E7-A1C4-39383F0690EA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655375" y="4896550"/>
              <a:ext cx="3888000" cy="0"/>
            </a:xfrm>
            <a:prstGeom prst="line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BBF97620-7114-5FDE-7DED-DD0799459B06}"/>
                </a:ext>
              </a:extLst>
            </p:cNvPr>
            <p:cNvCxnSpPr>
              <a:cxnSpLocks/>
            </p:cNvCxnSpPr>
            <p:nvPr/>
          </p:nvCxnSpPr>
          <p:spPr>
            <a:xfrm>
              <a:off x="6291019" y="5857200"/>
              <a:ext cx="3564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88DD38BC-2440-6F46-C432-AB147584E693}"/>
              </a:ext>
            </a:extLst>
          </p:cNvPr>
          <p:cNvSpPr txBox="1"/>
          <p:nvPr/>
        </p:nvSpPr>
        <p:spPr>
          <a:xfrm>
            <a:off x="4899027" y="1143629"/>
            <a:ext cx="630822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① 先按行走路线确定每一个参照点；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A97669A-0A7A-BA64-1B26-E3D4FE400F26}"/>
              </a:ext>
            </a:extLst>
          </p:cNvPr>
          <p:cNvSpPr txBox="1"/>
          <p:nvPr/>
        </p:nvSpPr>
        <p:spPr>
          <a:xfrm>
            <a:off x="4899027" y="1844140"/>
            <a:ext cx="7100140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② 然后在每个参照点的位置建立方向标， </a:t>
            </a:r>
            <a:endParaRPr lang="en-US" altLang="zh-CN" sz="2800" dirty="0"/>
          </a:p>
          <a:p>
            <a:r>
              <a:rPr lang="en-US" altLang="zh-CN" sz="2800" dirty="0"/>
              <a:t>     </a:t>
            </a:r>
            <a:r>
              <a:rPr lang="zh-CN" altLang="en-US" sz="2800" dirty="0"/>
              <a:t>描述到下一个目标所行走的方向和距离。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FAE344DC-F87A-C21B-261A-489F9E0AFBD6}"/>
              </a:ext>
            </a:extLst>
          </p:cNvPr>
          <p:cNvSpPr txBox="1"/>
          <p:nvPr/>
        </p:nvSpPr>
        <p:spPr>
          <a:xfrm>
            <a:off x="5955116" y="3204458"/>
            <a:ext cx="5471266" cy="15940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eaLnBrk="1" hangingPunct="1"/>
            <a:r>
              <a:rPr lang="zh-CN" altLang="en-US" dirty="0">
                <a:solidFill>
                  <a:schemeClr val="tx1"/>
                </a:solidFill>
              </a:rPr>
              <a:t>每一步都要说清楚是从哪里走，向什么方向走了多远，到达哪里。每段的终点都是下一段的起点。</a:t>
            </a:r>
          </a:p>
        </p:txBody>
      </p:sp>
    </p:spTree>
    <p:extLst>
      <p:ext uri="{BB962C8B-B14F-4D97-AF65-F5344CB8AC3E}">
        <p14:creationId xmlns:p14="http://schemas.microsoft.com/office/powerpoint/2010/main" val="3623463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D3FAC3-6375-86C9-4E71-1FB09E2FA1A7}"/>
              </a:ext>
            </a:extLst>
          </p:cNvPr>
          <p:cNvSpPr txBox="1"/>
          <p:nvPr/>
        </p:nvSpPr>
        <p:spPr>
          <a:xfrm>
            <a:off x="930728" y="1136286"/>
            <a:ext cx="950089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在直线上表示点与在平面内表示点有什么不同？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F2755653-6156-ECC0-C0C2-AA3029DFD38E}"/>
              </a:ext>
            </a:extLst>
          </p:cNvPr>
          <p:cNvSpPr/>
          <p:nvPr/>
        </p:nvSpPr>
        <p:spPr>
          <a:xfrm>
            <a:off x="580609" y="317236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5842D6B2-EAEC-194D-D8E8-EF7ECD29A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87" y="2062459"/>
            <a:ext cx="6600374" cy="1131362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5643B22E-80B1-ADCB-8688-77300CA62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57" y="1909011"/>
            <a:ext cx="3705969" cy="3372849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id="{031B6140-D5A5-5658-CA77-DF0E1473F8AE}"/>
              </a:ext>
            </a:extLst>
          </p:cNvPr>
          <p:cNvGrpSpPr/>
          <p:nvPr/>
        </p:nvGrpSpPr>
        <p:grpSpPr>
          <a:xfrm>
            <a:off x="459310" y="3357409"/>
            <a:ext cx="6566356" cy="1405828"/>
            <a:chOff x="1125833" y="1936756"/>
            <a:chExt cx="6566356" cy="1405828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365EB8A4-177F-E0B9-F76B-0B558B404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5833" y="1936756"/>
              <a:ext cx="1451686" cy="1387166"/>
            </a:xfrm>
            <a:prstGeom prst="rect">
              <a:avLst/>
            </a:prstGeom>
          </p:spPr>
        </p:pic>
        <p:sp>
          <p:nvSpPr>
            <p:cNvPr id="47" name="对话气泡: 圆角矩形 46">
              <a:extLst>
                <a:ext uri="{FF2B5EF4-FFF2-40B4-BE49-F238E27FC236}">
                  <a16:creationId xmlns:a16="http://schemas.microsoft.com/office/drawing/2014/main" id="{7E884201-FFF3-BFA3-0A50-4E8A09DD4C8F}"/>
                </a:ext>
              </a:extLst>
            </p:cNvPr>
            <p:cNvSpPr/>
            <p:nvPr/>
          </p:nvSpPr>
          <p:spPr>
            <a:xfrm>
              <a:off x="2883155" y="2211222"/>
              <a:ext cx="4809034" cy="1131362"/>
            </a:xfrm>
            <a:prstGeom prst="wedgeRoundRectCallout">
              <a:avLst>
                <a:gd name="adj1" fmla="val -56506"/>
                <a:gd name="adj2" fmla="val -2324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在一条直线上用一个数就能表示点的位置；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645D1A7-D9A0-88FE-AAC3-2FE471BD7868}"/>
              </a:ext>
            </a:extLst>
          </p:cNvPr>
          <p:cNvGrpSpPr/>
          <p:nvPr/>
        </p:nvGrpSpPr>
        <p:grpSpPr>
          <a:xfrm>
            <a:off x="1451169" y="5000929"/>
            <a:ext cx="6692602" cy="1366848"/>
            <a:chOff x="2664149" y="335681"/>
            <a:chExt cx="6692602" cy="1366848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5344DD32-D523-7E4A-CC36-57E97E359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989903" y="335681"/>
              <a:ext cx="1366848" cy="1366848"/>
            </a:xfrm>
            <a:prstGeom prst="rect">
              <a:avLst/>
            </a:prstGeom>
          </p:spPr>
        </p:pic>
        <p:sp>
          <p:nvSpPr>
            <p:cNvPr id="50" name="对话气泡: 圆角矩形 49">
              <a:extLst>
                <a:ext uri="{FF2B5EF4-FFF2-40B4-BE49-F238E27FC236}">
                  <a16:creationId xmlns:a16="http://schemas.microsoft.com/office/drawing/2014/main" id="{F819F9C1-48E7-CA2C-1A32-3C8AC19A8A56}"/>
                </a:ext>
              </a:extLst>
            </p:cNvPr>
            <p:cNvSpPr/>
            <p:nvPr/>
          </p:nvSpPr>
          <p:spPr>
            <a:xfrm>
              <a:off x="2664149" y="525103"/>
              <a:ext cx="4924751" cy="1131362"/>
            </a:xfrm>
            <a:prstGeom prst="wedgeRoundRectCallout">
              <a:avLst>
                <a:gd name="adj1" fmla="val 57538"/>
                <a:gd name="adj2" fmla="val -1937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在平面内要用两个数，也就是有序数对来表示。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148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EAE734FB-C6BA-3130-975F-AFDCD587EDAF}"/>
              </a:ext>
            </a:extLst>
          </p:cNvPr>
          <p:cNvSpPr/>
          <p:nvPr/>
        </p:nvSpPr>
        <p:spPr>
          <a:xfrm>
            <a:off x="3881535" y="3163078"/>
            <a:ext cx="839755" cy="5038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1903D2-4C36-C30B-DAF9-D6FEC7B57F9C}"/>
              </a:ext>
            </a:extLst>
          </p:cNvPr>
          <p:cNvSpPr txBox="1"/>
          <p:nvPr/>
        </p:nvSpPr>
        <p:spPr>
          <a:xfrm>
            <a:off x="3243583" y="771494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2A4345B-F2D1-D865-0451-20BE0630C0EC}"/>
              </a:ext>
            </a:extLst>
          </p:cNvPr>
          <p:cNvSpPr txBox="1"/>
          <p:nvPr/>
        </p:nvSpPr>
        <p:spPr>
          <a:xfrm>
            <a:off x="940056" y="1104495"/>
            <a:ext cx="10779191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如图，一个公园是圆形布局，半径长 </a:t>
            </a:r>
            <a:r>
              <a:rPr lang="en-US" altLang="zh-CN" dirty="0"/>
              <a:t>1 km</a:t>
            </a:r>
            <a:r>
              <a:rPr lang="zh-CN" altLang="en-US" dirty="0"/>
              <a:t>，圆心处设立了一座纪念碑。公园有四个门，每两个相邻的门之间有一条直的水泥路，长约 </a:t>
            </a:r>
            <a:r>
              <a:rPr lang="en-US" altLang="zh-CN" dirty="0"/>
              <a:t>1.41 km</a:t>
            </a:r>
            <a:r>
              <a:rPr lang="zh-CN" altLang="en-US" dirty="0"/>
              <a:t>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0707ED9-6DEF-13E8-095B-C0005745C9F9}"/>
              </a:ext>
            </a:extLst>
          </p:cNvPr>
          <p:cNvSpPr txBox="1"/>
          <p:nvPr/>
        </p:nvSpPr>
        <p:spPr>
          <a:xfrm>
            <a:off x="734785" y="3058999"/>
            <a:ext cx="61722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）这个公园的围墙有多长？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70B5D2BF-3582-B654-8B1B-FBE76F3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638" y="2733072"/>
            <a:ext cx="4275755" cy="3519237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136F2028-9A71-D821-A124-F0DB9A84F3A8}"/>
              </a:ext>
            </a:extLst>
          </p:cNvPr>
          <p:cNvSpPr txBox="1"/>
          <p:nvPr/>
        </p:nvSpPr>
        <p:spPr>
          <a:xfrm>
            <a:off x="3774231" y="3722642"/>
            <a:ext cx="2981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即求圆的周长。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3E41C4-645D-1957-BD04-D93A86FBE6DA}"/>
              </a:ext>
            </a:extLst>
          </p:cNvPr>
          <p:cNvSpPr txBox="1"/>
          <p:nvPr/>
        </p:nvSpPr>
        <p:spPr>
          <a:xfrm>
            <a:off x="1113840" y="4544829"/>
            <a:ext cx="5395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FZSSK--GBK1-0"/>
              </a:defRPr>
            </a:lvl1pPr>
          </a:lstStyle>
          <a:p>
            <a:r>
              <a:rPr lang="en-US" altLang="zh-CN" dirty="0">
                <a:latin typeface="+mn-lt"/>
              </a:rPr>
              <a:t>2×3.14×1 = 6.28</a:t>
            </a:r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km</a:t>
            </a:r>
            <a:r>
              <a:rPr lang="zh-CN" altLang="en-US" dirty="0">
                <a:latin typeface="+mn-lt"/>
              </a:rPr>
              <a:t>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586D500-1B89-D5F0-2741-9B5E375C5650}"/>
              </a:ext>
            </a:extLst>
          </p:cNvPr>
          <p:cNvSpPr txBox="1"/>
          <p:nvPr/>
        </p:nvSpPr>
        <p:spPr>
          <a:xfrm>
            <a:off x="1113840" y="5385676"/>
            <a:ext cx="6462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答：这个公园的围墙长 </a:t>
            </a:r>
            <a:r>
              <a:rPr lang="en-US" altLang="zh-CN" dirty="0"/>
              <a:t>6.28 km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41365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F8A483BF-B452-344F-AD7A-BA65225A6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638" y="2733072"/>
            <a:ext cx="4275755" cy="351923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3B943EB-3719-CF14-3AC7-863F8B15C3AE}"/>
              </a:ext>
            </a:extLst>
          </p:cNvPr>
          <p:cNvSpPr txBox="1"/>
          <p:nvPr/>
        </p:nvSpPr>
        <p:spPr>
          <a:xfrm>
            <a:off x="504199" y="605691"/>
            <a:ext cx="920231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）北门在南门的什么方向？距离南门多远？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DA48DE5-6608-F3BD-2B21-FD7320557D12}"/>
              </a:ext>
            </a:extLst>
          </p:cNvPr>
          <p:cNvSpPr/>
          <p:nvPr/>
        </p:nvSpPr>
        <p:spPr>
          <a:xfrm>
            <a:off x="2743201" y="605691"/>
            <a:ext cx="933061" cy="756578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D5E3459-1917-EC1B-9507-0763641953AE}"/>
              </a:ext>
            </a:extLst>
          </p:cNvPr>
          <p:cNvSpPr txBox="1"/>
          <p:nvPr/>
        </p:nvSpPr>
        <p:spPr>
          <a:xfrm>
            <a:off x="2743202" y="1431328"/>
            <a:ext cx="1576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参照点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C7273B0-3DC4-6345-15C1-476254C78978}"/>
              </a:ext>
            </a:extLst>
          </p:cNvPr>
          <p:cNvSpPr txBox="1"/>
          <p:nvPr/>
        </p:nvSpPr>
        <p:spPr>
          <a:xfrm>
            <a:off x="1508408" y="2543154"/>
            <a:ext cx="5536206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答：北门在南门的正北方向，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距离南门 </a:t>
            </a:r>
            <a:r>
              <a:rPr lang="en-US" altLang="zh-CN" dirty="0"/>
              <a:t>2 km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7D174C-DFCC-BEED-8523-3EEC4481A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638" y="2733072"/>
            <a:ext cx="4275755" cy="351923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C6A99A5-E076-D95F-614A-047ACC010F10}"/>
              </a:ext>
            </a:extLst>
          </p:cNvPr>
          <p:cNvSpPr txBox="1"/>
          <p:nvPr/>
        </p:nvSpPr>
        <p:spPr>
          <a:xfrm>
            <a:off x="345579" y="465731"/>
            <a:ext cx="101047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）如果公园里有一个半径为 </a:t>
            </a:r>
            <a:r>
              <a:rPr lang="en-US" altLang="zh-CN" dirty="0"/>
              <a:t>0.2 km </a:t>
            </a:r>
            <a:r>
              <a:rPr lang="zh-CN" altLang="en-US" dirty="0"/>
              <a:t>的圆形小湖，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这个公园的陆地面积是多少平方千米？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53D93AA-9059-118B-471F-EEDA755DF406}"/>
              </a:ext>
            </a:extLst>
          </p:cNvPr>
          <p:cNvSpPr txBox="1"/>
          <p:nvPr/>
        </p:nvSpPr>
        <p:spPr>
          <a:xfrm>
            <a:off x="1396441" y="1769988"/>
            <a:ext cx="64785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</a:rPr>
              <a:t>陆地面积 </a:t>
            </a:r>
            <a:r>
              <a:rPr lang="en-US" altLang="zh-CN" dirty="0">
                <a:latin typeface="+mn-lt"/>
              </a:rPr>
              <a:t>= </a:t>
            </a:r>
            <a:r>
              <a:rPr lang="zh-CN" altLang="en-US" dirty="0">
                <a:latin typeface="+mn-lt"/>
              </a:rPr>
              <a:t>公园的面积 － 小湖的面积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B58E21-D648-BA7C-82C7-1E6760499CD9}"/>
              </a:ext>
            </a:extLst>
          </p:cNvPr>
          <p:cNvSpPr txBox="1"/>
          <p:nvPr/>
        </p:nvSpPr>
        <p:spPr>
          <a:xfrm>
            <a:off x="1331124" y="2293648"/>
            <a:ext cx="8410035" cy="4159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sz="3000" dirty="0"/>
              <a:t>公园面积：</a:t>
            </a:r>
            <a:r>
              <a:rPr lang="en-US" altLang="zh-CN" sz="3000" dirty="0"/>
              <a:t>3.14×1</a:t>
            </a:r>
            <a:r>
              <a:rPr lang="en-US" altLang="zh-CN" sz="3000" baseline="30000" dirty="0"/>
              <a:t>2</a:t>
            </a:r>
            <a:r>
              <a:rPr lang="en-US" altLang="zh-CN" sz="3000" dirty="0"/>
              <a:t> = 3.14</a:t>
            </a:r>
            <a:r>
              <a:rPr lang="zh-CN" altLang="en-US" sz="3000" dirty="0"/>
              <a:t>（平方千米）</a:t>
            </a:r>
          </a:p>
          <a:p>
            <a:r>
              <a:rPr lang="zh-CN" altLang="en-US" sz="3000" dirty="0"/>
              <a:t>小湖面积：</a:t>
            </a:r>
            <a:endParaRPr lang="en-US" altLang="zh-CN" sz="3000" dirty="0"/>
          </a:p>
          <a:p>
            <a:r>
              <a:rPr lang="en-US" altLang="zh-CN" sz="3000" dirty="0"/>
              <a:t>3.14×0.2</a:t>
            </a:r>
            <a:r>
              <a:rPr lang="en-US" altLang="zh-CN" sz="3000" baseline="30000" dirty="0"/>
              <a:t>2</a:t>
            </a:r>
            <a:r>
              <a:rPr lang="en-US" altLang="zh-CN" sz="3000" dirty="0"/>
              <a:t> = 0.1256</a:t>
            </a:r>
            <a:r>
              <a:rPr lang="zh-CN" altLang="en-US" sz="3000" dirty="0"/>
              <a:t>（平方千米）</a:t>
            </a:r>
          </a:p>
          <a:p>
            <a:r>
              <a:rPr lang="zh-CN" altLang="en-US" sz="3000" dirty="0"/>
              <a:t>公园陆地面积：</a:t>
            </a:r>
            <a:endParaRPr lang="en-US" altLang="zh-CN" sz="3000" dirty="0"/>
          </a:p>
          <a:p>
            <a:r>
              <a:rPr lang="en-US" altLang="zh-CN" sz="3000" dirty="0"/>
              <a:t>3.14</a:t>
            </a:r>
            <a:r>
              <a:rPr lang="zh-CN" altLang="en-US" sz="3000" dirty="0"/>
              <a:t>－</a:t>
            </a:r>
            <a:r>
              <a:rPr lang="en-US" altLang="zh-CN" sz="3000" dirty="0"/>
              <a:t>0.1256 = 3.0144</a:t>
            </a:r>
            <a:r>
              <a:rPr lang="zh-CN" altLang="en-US" sz="3000" dirty="0"/>
              <a:t>（平方千米）</a:t>
            </a:r>
          </a:p>
          <a:p>
            <a:r>
              <a:rPr lang="zh-CN" altLang="en-US" sz="3000" dirty="0"/>
              <a:t>答：这个公园的陆地面积是 </a:t>
            </a:r>
            <a:r>
              <a:rPr lang="en-US" altLang="zh-CN" sz="3000" dirty="0"/>
              <a:t>3.0144 </a:t>
            </a:r>
            <a:r>
              <a:rPr lang="zh-CN" altLang="en-US" sz="3000" dirty="0"/>
              <a:t>平方千米。</a:t>
            </a:r>
          </a:p>
        </p:txBody>
      </p:sp>
    </p:spTree>
    <p:extLst>
      <p:ext uri="{BB962C8B-B14F-4D97-AF65-F5344CB8AC3E}">
        <p14:creationId xmlns:p14="http://schemas.microsoft.com/office/powerpoint/2010/main" val="1803131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48A3A38-5E13-077A-8EE4-176C2031D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638" y="2733072"/>
            <a:ext cx="4275755" cy="351923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68236B-FE73-AFBC-3E5E-203291A8CD96}"/>
              </a:ext>
            </a:extLst>
          </p:cNvPr>
          <p:cNvSpPr txBox="1"/>
          <p:nvPr/>
        </p:nvSpPr>
        <p:spPr>
          <a:xfrm>
            <a:off x="522861" y="680336"/>
            <a:ext cx="1010470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）请你再提出一些数学问题并试着解决。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57B7E0-6D7C-7A33-422F-42FED2986417}"/>
              </a:ext>
            </a:extLst>
          </p:cNvPr>
          <p:cNvSpPr txBox="1"/>
          <p:nvPr/>
        </p:nvSpPr>
        <p:spPr>
          <a:xfrm>
            <a:off x="1565254" y="1641111"/>
            <a:ext cx="6757651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可以提出门与门之间的相对位置关系的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问题，也可以提出行走路线的问题等。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584DD72-4870-7DB7-E12D-505481B83495}"/>
              </a:ext>
            </a:extLst>
          </p:cNvPr>
          <p:cNvSpPr txBox="1"/>
          <p:nvPr/>
        </p:nvSpPr>
        <p:spPr>
          <a:xfrm>
            <a:off x="1565254" y="2926908"/>
            <a:ext cx="6097554" cy="6971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0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从东门去北门，最近应该怎么走？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049D73-BE0A-A0B4-6618-B2704EC373A1}"/>
              </a:ext>
            </a:extLst>
          </p:cNvPr>
          <p:cNvSpPr txBox="1"/>
          <p:nvPr/>
        </p:nvSpPr>
        <p:spPr>
          <a:xfrm>
            <a:off x="1565254" y="3757517"/>
            <a:ext cx="6097554" cy="13943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0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从东门出发，向北偏西 </a:t>
            </a:r>
            <a:r>
              <a:rPr lang="en-US" altLang="zh-CN" dirty="0"/>
              <a:t>45°</a:t>
            </a:r>
            <a:r>
              <a:rPr lang="zh-CN" altLang="en-US" dirty="0"/>
              <a:t>方向</a:t>
            </a:r>
            <a:endParaRPr lang="en-US" altLang="zh-CN" dirty="0"/>
          </a:p>
          <a:p>
            <a:r>
              <a:rPr lang="zh-CN" altLang="en-US" dirty="0"/>
              <a:t>走 </a:t>
            </a:r>
            <a:r>
              <a:rPr lang="en-US" altLang="zh-CN" dirty="0"/>
              <a:t>1.41 km </a:t>
            </a:r>
            <a:r>
              <a:rPr lang="zh-CN" altLang="en-US" dirty="0"/>
              <a:t>到达北门。</a:t>
            </a:r>
          </a:p>
        </p:txBody>
      </p:sp>
    </p:spTree>
    <p:extLst>
      <p:ext uri="{BB962C8B-B14F-4D97-AF65-F5344CB8AC3E}">
        <p14:creationId xmlns:p14="http://schemas.microsoft.com/office/powerpoint/2010/main" val="2977416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879388" y="1263118"/>
            <a:ext cx="1053195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200" dirty="0"/>
              <a:t>1. </a:t>
            </a:r>
            <a:r>
              <a:rPr lang="zh-CN" altLang="en-US" sz="3200" dirty="0"/>
              <a:t>张阿姨的快递在 </a:t>
            </a:r>
            <a:r>
              <a:rPr lang="en-US" altLang="zh-CN" sz="3200" dirty="0"/>
              <a:t>B5 </a:t>
            </a:r>
            <a:r>
              <a:rPr lang="zh-CN" altLang="en-US" sz="3200" dirty="0"/>
              <a:t>位置，请你圈出它所在的位置。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7EACFF4-9079-18E1-1F03-30580DE2BF39}"/>
              </a:ext>
            </a:extLst>
          </p:cNvPr>
          <p:cNvSpPr txBox="1"/>
          <p:nvPr/>
        </p:nvSpPr>
        <p:spPr>
          <a:xfrm>
            <a:off x="1240994" y="2113014"/>
            <a:ext cx="3816198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方法提示：</a:t>
            </a:r>
            <a:r>
              <a:rPr lang="en-US" altLang="zh-CN" dirty="0">
                <a:solidFill>
                  <a:srgbClr val="0000FF"/>
                </a:solidFill>
              </a:rPr>
              <a:t>B5 </a:t>
            </a:r>
            <a:r>
              <a:rPr lang="zh-CN" altLang="en-US" dirty="0">
                <a:solidFill>
                  <a:srgbClr val="0000FF"/>
                </a:solidFill>
              </a:rPr>
              <a:t>表示在 </a:t>
            </a:r>
            <a:r>
              <a:rPr lang="en-US" altLang="zh-CN" dirty="0">
                <a:solidFill>
                  <a:srgbClr val="0000FF"/>
                </a:solidFill>
              </a:rPr>
              <a:t>B </a:t>
            </a:r>
            <a:r>
              <a:rPr lang="zh-CN" altLang="en-US" dirty="0">
                <a:solidFill>
                  <a:srgbClr val="0000FF"/>
                </a:solidFill>
              </a:rPr>
              <a:t>列和第 </a:t>
            </a:r>
            <a:r>
              <a:rPr lang="en-US" altLang="zh-CN" dirty="0">
                <a:solidFill>
                  <a:srgbClr val="0000FF"/>
                </a:solidFill>
              </a:rPr>
              <a:t>5 </a:t>
            </a:r>
            <a:r>
              <a:rPr lang="zh-CN" altLang="en-US" dirty="0">
                <a:solidFill>
                  <a:srgbClr val="0000FF"/>
                </a:solidFill>
              </a:rPr>
              <a:t>行的相交处。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40954B3-ED73-6B5D-D45C-49FF8EA0D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192" y="2085021"/>
            <a:ext cx="5807256" cy="4258277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CB6C0052-9604-CDCB-1175-6ED414F4A048}"/>
              </a:ext>
            </a:extLst>
          </p:cNvPr>
          <p:cNvCxnSpPr>
            <a:cxnSpLocks/>
          </p:cNvCxnSpPr>
          <p:nvPr/>
        </p:nvCxnSpPr>
        <p:spPr>
          <a:xfrm>
            <a:off x="7240555" y="2920482"/>
            <a:ext cx="0" cy="1072398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D822ACA-5D47-6330-629C-D557D1968D94}"/>
              </a:ext>
            </a:extLst>
          </p:cNvPr>
          <p:cNvCxnSpPr>
            <a:cxnSpLocks/>
          </p:cNvCxnSpPr>
          <p:nvPr/>
        </p:nvCxnSpPr>
        <p:spPr>
          <a:xfrm flipH="1">
            <a:off x="7233920" y="3974838"/>
            <a:ext cx="3642777" cy="23122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280D30A9-FE7A-E73C-61A8-B33DB6887A58}"/>
              </a:ext>
            </a:extLst>
          </p:cNvPr>
          <p:cNvSpPr/>
          <p:nvPr/>
        </p:nvSpPr>
        <p:spPr>
          <a:xfrm>
            <a:off x="7166233" y="3925440"/>
            <a:ext cx="139959" cy="139959"/>
          </a:xfrm>
          <a:prstGeom prst="ellipse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6E027D0-B695-C530-58BF-3346115AF548}"/>
              </a:ext>
            </a:extLst>
          </p:cNvPr>
          <p:cNvSpPr txBox="1"/>
          <p:nvPr/>
        </p:nvSpPr>
        <p:spPr>
          <a:xfrm>
            <a:off x="361563" y="607265"/>
            <a:ext cx="539542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两名同学在下五子棋。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99F841-9F65-4E6F-CE12-ECADD92CB45E}"/>
              </a:ext>
            </a:extLst>
          </p:cNvPr>
          <p:cNvSpPr txBox="1"/>
          <p:nvPr/>
        </p:nvSpPr>
        <p:spPr>
          <a:xfrm>
            <a:off x="565695" y="246270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7F749BF-F7CD-BC76-1C49-FB47EDB82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54" y="1566630"/>
            <a:ext cx="4814063" cy="468410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DBF39B4-F9FD-0106-B99C-425A0F2C2951}"/>
              </a:ext>
            </a:extLst>
          </p:cNvPr>
          <p:cNvSpPr txBox="1"/>
          <p:nvPr/>
        </p:nvSpPr>
        <p:spPr>
          <a:xfrm>
            <a:off x="5070788" y="3815376"/>
            <a:ext cx="712121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你能说出白棋每一手棋所下的位置吗？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1E98019-4014-F5AD-D3D3-1E901F8C8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10" y="277477"/>
            <a:ext cx="4047125" cy="351923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24FD1C3-C747-9E03-D652-048E8701CCC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85509" y="4698527"/>
            <a:ext cx="6320604" cy="163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4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6DC10C3D-FC20-2930-EB23-C6527B9CEBD9}"/>
              </a:ext>
            </a:extLst>
          </p:cNvPr>
          <p:cNvSpPr txBox="1"/>
          <p:nvPr/>
        </p:nvSpPr>
        <p:spPr>
          <a:xfrm>
            <a:off x="492186" y="656632"/>
            <a:ext cx="1114308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等腰直角三角形 </a:t>
            </a:r>
            <a:r>
              <a:rPr lang="en-US" altLang="zh-CN" i="1" dirty="0"/>
              <a:t>ABC</a:t>
            </a:r>
            <a:r>
              <a:rPr lang="en-US" altLang="zh-CN" dirty="0"/>
              <a:t> </a:t>
            </a:r>
            <a:r>
              <a:rPr lang="zh-CN" altLang="en-US" dirty="0"/>
              <a:t>中，</a:t>
            </a:r>
            <a:r>
              <a:rPr lang="en-US" altLang="zh-CN" i="1" dirty="0"/>
              <a:t>A</a:t>
            </a:r>
            <a:r>
              <a:rPr lang="zh-CN" altLang="en-US" dirty="0"/>
              <a:t>、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两个顶点的位置可以分别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用 </a:t>
            </a:r>
            <a:r>
              <a:rPr lang="en-US" altLang="zh-CN" i="1" dirty="0"/>
              <a:t>A</a:t>
            </a:r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）、</a:t>
            </a:r>
            <a:r>
              <a:rPr lang="en-US" altLang="zh-CN" i="1" dirty="0"/>
              <a:t>B</a:t>
            </a: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）表示。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9398EF-71F6-CD06-A731-9C98BE6A039B}"/>
              </a:ext>
            </a:extLst>
          </p:cNvPr>
          <p:cNvSpPr txBox="1"/>
          <p:nvPr/>
        </p:nvSpPr>
        <p:spPr>
          <a:xfrm>
            <a:off x="789630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90FBC0-000E-83E7-8F3E-142463A1E022}"/>
              </a:ext>
            </a:extLst>
          </p:cNvPr>
          <p:cNvSpPr txBox="1"/>
          <p:nvPr/>
        </p:nvSpPr>
        <p:spPr>
          <a:xfrm>
            <a:off x="296245" y="2071596"/>
            <a:ext cx="7168242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）如果这个三角形的顶点 </a:t>
            </a:r>
            <a:r>
              <a:rPr lang="en-US" altLang="zh-CN" i="1" dirty="0"/>
              <a:t>C</a:t>
            </a:r>
            <a:r>
              <a:rPr lang="en-US" altLang="zh-CN" dirty="0"/>
              <a:t> </a:t>
            </a:r>
            <a:r>
              <a:rPr lang="zh-CN" altLang="en-US" dirty="0"/>
              <a:t>的位置可以用（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）表示，请在方格纸上画出这个符合条件的三角形。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44CE106-74AD-2652-922C-BBC58914D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322" y="1840445"/>
            <a:ext cx="4332643" cy="436895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50FA249B-E182-0156-101B-C7EBF2671F6D}"/>
              </a:ext>
            </a:extLst>
          </p:cNvPr>
          <p:cNvGrpSpPr/>
          <p:nvPr/>
        </p:nvGrpSpPr>
        <p:grpSpPr>
          <a:xfrm>
            <a:off x="8679025" y="3673284"/>
            <a:ext cx="1262535" cy="1262535"/>
            <a:chOff x="8679025" y="3673284"/>
            <a:chExt cx="1262535" cy="1262535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249FB5D-43C2-B779-187D-CCAE16E2BC96}"/>
                </a:ext>
              </a:extLst>
            </p:cNvPr>
            <p:cNvCxnSpPr>
              <a:cxnSpLocks/>
            </p:cNvCxnSpPr>
            <p:nvPr/>
          </p:nvCxnSpPr>
          <p:spPr>
            <a:xfrm>
              <a:off x="8679025" y="4923559"/>
              <a:ext cx="1262535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9B38E6D0-4DDB-6A78-4FED-23CA2CE51BF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293173" y="4304552"/>
              <a:ext cx="1262535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829A589-6D86-6FE4-A9E5-51CAEC09CD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89185" y="3693160"/>
              <a:ext cx="1226975" cy="1225319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0D032D2-2FB3-81BC-BF50-413679A98910}"/>
              </a:ext>
            </a:extLst>
          </p:cNvPr>
          <p:cNvGrpSpPr/>
          <p:nvPr/>
        </p:nvGrpSpPr>
        <p:grpSpPr>
          <a:xfrm>
            <a:off x="9876868" y="4854540"/>
            <a:ext cx="711975" cy="523220"/>
            <a:chOff x="9876868" y="4854540"/>
            <a:chExt cx="711975" cy="523220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B3B32BB9-7B23-C20E-063D-E5C7E23A7103}"/>
                </a:ext>
              </a:extLst>
            </p:cNvPr>
            <p:cNvSpPr/>
            <p:nvPr/>
          </p:nvSpPr>
          <p:spPr>
            <a:xfrm>
              <a:off x="9876868" y="4863871"/>
              <a:ext cx="108000" cy="108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A223DC9-9D22-7E46-DA03-1D0C371C1131}"/>
                </a:ext>
              </a:extLst>
            </p:cNvPr>
            <p:cNvSpPr txBox="1"/>
            <p:nvPr/>
          </p:nvSpPr>
          <p:spPr>
            <a:xfrm>
              <a:off x="9930868" y="4854540"/>
              <a:ext cx="657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C</a:t>
              </a:r>
              <a:endParaRPr lang="zh-CN" altLang="en-US" sz="2800" b="1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7131F72B-F929-FAA3-DFD5-54D290506A46}"/>
              </a:ext>
            </a:extLst>
          </p:cNvPr>
          <p:cNvSpPr txBox="1"/>
          <p:nvPr/>
        </p:nvSpPr>
        <p:spPr>
          <a:xfrm>
            <a:off x="1317809" y="4181477"/>
            <a:ext cx="535358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有序数对（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）表示的点在第 </a:t>
            </a:r>
            <a:r>
              <a:rPr lang="en-US" altLang="zh-CN" dirty="0"/>
              <a:t>5 </a:t>
            </a:r>
            <a:r>
              <a:rPr lang="zh-CN" altLang="en-US" dirty="0"/>
              <a:t>列、第 </a:t>
            </a:r>
            <a:r>
              <a:rPr lang="en-US" altLang="zh-CN" dirty="0"/>
              <a:t>2 </a:t>
            </a:r>
            <a:r>
              <a:rPr lang="zh-CN" altLang="en-US" dirty="0"/>
              <a:t>行。</a:t>
            </a:r>
          </a:p>
        </p:txBody>
      </p:sp>
    </p:spTree>
    <p:extLst>
      <p:ext uri="{BB962C8B-B14F-4D97-AF65-F5344CB8AC3E}">
        <p14:creationId xmlns:p14="http://schemas.microsoft.com/office/powerpoint/2010/main" val="4209618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E660B67-4FBC-3F05-F730-0E6DD692968F}"/>
              </a:ext>
            </a:extLst>
          </p:cNvPr>
          <p:cNvSpPr txBox="1"/>
          <p:nvPr/>
        </p:nvSpPr>
        <p:spPr>
          <a:xfrm>
            <a:off x="445537" y="642552"/>
            <a:ext cx="1133442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*（</a:t>
            </a:r>
            <a:r>
              <a:rPr lang="en-US" altLang="zh-CN" dirty="0"/>
              <a:t>2</a:t>
            </a:r>
            <a:r>
              <a:rPr lang="zh-CN" altLang="en-US" dirty="0"/>
              <a:t>）这个三角形顶点 </a:t>
            </a:r>
            <a:r>
              <a:rPr lang="en-US" altLang="zh-CN" i="1" dirty="0"/>
              <a:t>C</a:t>
            </a:r>
            <a:r>
              <a:rPr lang="en-US" altLang="zh-CN" dirty="0"/>
              <a:t> </a:t>
            </a:r>
            <a:r>
              <a:rPr lang="zh-CN" altLang="en-US" dirty="0"/>
              <a:t>的位置还可以在哪里？ 请找出来。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9C41519-91CB-D1BA-FA58-6E12929D3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322" y="1840445"/>
            <a:ext cx="4332643" cy="436895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A4F00C83-6627-8FFE-B1B5-28E3EBB81641}"/>
              </a:ext>
            </a:extLst>
          </p:cNvPr>
          <p:cNvGrpSpPr/>
          <p:nvPr/>
        </p:nvGrpSpPr>
        <p:grpSpPr>
          <a:xfrm>
            <a:off x="8179575" y="3142482"/>
            <a:ext cx="657975" cy="591277"/>
            <a:chOff x="9427015" y="4380594"/>
            <a:chExt cx="657975" cy="591277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A2044DC-63EB-2AE3-6DFD-0BE1013880A3}"/>
                </a:ext>
              </a:extLst>
            </p:cNvPr>
            <p:cNvSpPr/>
            <p:nvPr/>
          </p:nvSpPr>
          <p:spPr>
            <a:xfrm>
              <a:off x="9876868" y="4863871"/>
              <a:ext cx="108000" cy="108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8D911B5-3B0F-EB86-C5B4-C5F7686A6EEE}"/>
                </a:ext>
              </a:extLst>
            </p:cNvPr>
            <p:cNvSpPr txBox="1"/>
            <p:nvPr/>
          </p:nvSpPr>
          <p:spPr>
            <a:xfrm>
              <a:off x="9427015" y="4380594"/>
              <a:ext cx="657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C</a:t>
              </a:r>
              <a:r>
                <a:rPr lang="en-US" altLang="zh-CN" sz="2800" b="1" baseline="-25000" dirty="0">
                  <a:solidFill>
                    <a:srgbClr val="FF00FF"/>
                  </a:solidFill>
                  <a:latin typeface="+mn-lt"/>
                </a:rPr>
                <a:t>1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5921A90-C065-2C78-8E91-9A4500D2BAA4}"/>
              </a:ext>
            </a:extLst>
          </p:cNvPr>
          <p:cNvCxnSpPr>
            <a:cxnSpLocks/>
          </p:cNvCxnSpPr>
          <p:nvPr/>
        </p:nvCxnSpPr>
        <p:spPr>
          <a:xfrm flipV="1">
            <a:off x="8699229" y="3686312"/>
            <a:ext cx="1226975" cy="1225319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7DB6D6B0-839F-804A-C8AC-8A811FCC0D2F}"/>
              </a:ext>
            </a:extLst>
          </p:cNvPr>
          <p:cNvSpPr txBox="1"/>
          <p:nvPr/>
        </p:nvSpPr>
        <p:spPr>
          <a:xfrm>
            <a:off x="1659307" y="2081973"/>
            <a:ext cx="433264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线段 </a:t>
            </a:r>
            <a:r>
              <a:rPr lang="en-US" altLang="zh-CN" i="1" dirty="0"/>
              <a:t>AB</a:t>
            </a:r>
            <a:r>
              <a:rPr lang="en-US" altLang="zh-CN" dirty="0"/>
              <a:t> </a:t>
            </a:r>
            <a:r>
              <a:rPr lang="zh-CN" altLang="en-US" dirty="0"/>
              <a:t>为斜边时：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962F829-C4E0-86D6-FAD1-B941E8337E1D}"/>
              </a:ext>
            </a:extLst>
          </p:cNvPr>
          <p:cNvCxnSpPr>
            <a:cxnSpLocks/>
          </p:cNvCxnSpPr>
          <p:nvPr/>
        </p:nvCxnSpPr>
        <p:spPr>
          <a:xfrm rot="5400000">
            <a:off x="8055300" y="4280364"/>
            <a:ext cx="1262535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E15904C-103D-0220-B0A4-0BAC5DE5BD6E}"/>
              </a:ext>
            </a:extLst>
          </p:cNvPr>
          <p:cNvCxnSpPr>
            <a:cxnSpLocks/>
          </p:cNvCxnSpPr>
          <p:nvPr/>
        </p:nvCxnSpPr>
        <p:spPr>
          <a:xfrm rot="10800000">
            <a:off x="8663669" y="3686312"/>
            <a:ext cx="1262535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0CE40C46-B5AD-80B4-CF4C-3A3AAA7686AD}"/>
              </a:ext>
            </a:extLst>
          </p:cNvPr>
          <p:cNvSpPr txBox="1"/>
          <p:nvPr/>
        </p:nvSpPr>
        <p:spPr>
          <a:xfrm>
            <a:off x="1696631" y="2881219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C</a:t>
            </a:r>
            <a:r>
              <a:rPr lang="en-US" altLang="zh-CN" baseline="-25000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F2A8813-0A59-F41A-B089-8FF9919C1D01}"/>
              </a:ext>
            </a:extLst>
          </p:cNvPr>
          <p:cNvSpPr txBox="1"/>
          <p:nvPr/>
        </p:nvSpPr>
        <p:spPr>
          <a:xfrm>
            <a:off x="1659307" y="3733492"/>
            <a:ext cx="433264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线段 </a:t>
            </a:r>
            <a:r>
              <a:rPr lang="en-US" altLang="zh-CN" i="1" dirty="0"/>
              <a:t>AB</a:t>
            </a:r>
            <a:r>
              <a:rPr lang="en-US" altLang="zh-CN" dirty="0"/>
              <a:t> </a:t>
            </a:r>
            <a:r>
              <a:rPr lang="zh-CN" altLang="en-US" dirty="0"/>
              <a:t>为直角边时：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B1D0BEF-27F1-3182-5AA0-06996F356C8D}"/>
              </a:ext>
            </a:extLst>
          </p:cNvPr>
          <p:cNvGrpSpPr/>
          <p:nvPr/>
        </p:nvGrpSpPr>
        <p:grpSpPr>
          <a:xfrm>
            <a:off x="8176714" y="1889319"/>
            <a:ext cx="657975" cy="591277"/>
            <a:chOff x="9427015" y="4380594"/>
            <a:chExt cx="657975" cy="591277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DC8033E9-2036-03CA-73F9-ADF099C46668}"/>
                </a:ext>
              </a:extLst>
            </p:cNvPr>
            <p:cNvSpPr/>
            <p:nvPr/>
          </p:nvSpPr>
          <p:spPr>
            <a:xfrm>
              <a:off x="9876868" y="4863871"/>
              <a:ext cx="108000" cy="108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C67561A7-DA54-A78D-C075-FAE691291A22}"/>
                </a:ext>
              </a:extLst>
            </p:cNvPr>
            <p:cNvSpPr txBox="1"/>
            <p:nvPr/>
          </p:nvSpPr>
          <p:spPr>
            <a:xfrm>
              <a:off x="9427015" y="4380594"/>
              <a:ext cx="657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C</a:t>
              </a:r>
              <a:r>
                <a:rPr lang="en-US" altLang="zh-CN" sz="2800" b="1" baseline="-25000" dirty="0">
                  <a:solidFill>
                    <a:srgbClr val="FF00FF"/>
                  </a:solidFill>
                  <a:latin typeface="+mn-lt"/>
                </a:rPr>
                <a:t>2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10B0CB5-E53A-B948-D4BB-19E3F0E6F4D8}"/>
              </a:ext>
            </a:extLst>
          </p:cNvPr>
          <p:cNvGrpSpPr/>
          <p:nvPr/>
        </p:nvGrpSpPr>
        <p:grpSpPr>
          <a:xfrm>
            <a:off x="11108510" y="4845208"/>
            <a:ext cx="663057" cy="523220"/>
            <a:chOff x="9876868" y="4863871"/>
            <a:chExt cx="663057" cy="523220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C9BC03EC-E7A0-5DCD-0F29-AB624F9CD37D}"/>
                </a:ext>
              </a:extLst>
            </p:cNvPr>
            <p:cNvSpPr/>
            <p:nvPr/>
          </p:nvSpPr>
          <p:spPr>
            <a:xfrm>
              <a:off x="9876868" y="4863871"/>
              <a:ext cx="108000" cy="108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C431A08-FD5E-BBBA-FA56-FB1759C4E18C}"/>
                </a:ext>
              </a:extLst>
            </p:cNvPr>
            <p:cNvSpPr txBox="1"/>
            <p:nvPr/>
          </p:nvSpPr>
          <p:spPr>
            <a:xfrm>
              <a:off x="9881950" y="4863871"/>
              <a:ext cx="657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C</a:t>
              </a:r>
              <a:r>
                <a:rPr lang="en-US" altLang="zh-CN" sz="2800" b="1" baseline="-25000" dirty="0">
                  <a:solidFill>
                    <a:srgbClr val="FF00FF"/>
                  </a:solidFill>
                  <a:latin typeface="+mn-lt"/>
                </a:rPr>
                <a:t>3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A868D615-475A-434C-31E4-B1DCB445D1C6}"/>
              </a:ext>
            </a:extLst>
          </p:cNvPr>
          <p:cNvCxnSpPr>
            <a:cxnSpLocks/>
          </p:cNvCxnSpPr>
          <p:nvPr/>
        </p:nvCxnSpPr>
        <p:spPr>
          <a:xfrm>
            <a:off x="8689898" y="2425962"/>
            <a:ext cx="0" cy="251633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D1FC6273-9D1A-3C5B-5603-8155B6F21851}"/>
              </a:ext>
            </a:extLst>
          </p:cNvPr>
          <p:cNvCxnSpPr>
            <a:cxnSpLocks/>
          </p:cNvCxnSpPr>
          <p:nvPr/>
        </p:nvCxnSpPr>
        <p:spPr>
          <a:xfrm>
            <a:off x="8680567" y="2428542"/>
            <a:ext cx="1256535" cy="125705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DFE1BD01-DADF-7BA9-E4C2-FE6D94DD62F3}"/>
              </a:ext>
            </a:extLst>
          </p:cNvPr>
          <p:cNvCxnSpPr>
            <a:cxnSpLocks/>
          </p:cNvCxnSpPr>
          <p:nvPr/>
        </p:nvCxnSpPr>
        <p:spPr>
          <a:xfrm flipH="1">
            <a:off x="8682331" y="4917953"/>
            <a:ext cx="24864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825F27BB-9191-FF1C-CDBE-E5E7418F76AE}"/>
              </a:ext>
            </a:extLst>
          </p:cNvPr>
          <p:cNvCxnSpPr>
            <a:cxnSpLocks/>
          </p:cNvCxnSpPr>
          <p:nvPr/>
        </p:nvCxnSpPr>
        <p:spPr>
          <a:xfrm flipH="1" flipV="1">
            <a:off x="9914811" y="3672844"/>
            <a:ext cx="1276830" cy="12387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925FDEB3-E34C-04B7-BD26-C719A4D45F8E}"/>
              </a:ext>
            </a:extLst>
          </p:cNvPr>
          <p:cNvSpPr txBox="1"/>
          <p:nvPr/>
        </p:nvSpPr>
        <p:spPr>
          <a:xfrm>
            <a:off x="1696631" y="4598052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C</a:t>
            </a:r>
            <a:r>
              <a:rPr lang="en-US" altLang="zh-CN" baseline="-25000" dirty="0"/>
              <a:t>2</a:t>
            </a: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8</a:t>
            </a:r>
            <a:r>
              <a:rPr lang="zh-CN" altLang="en-US" dirty="0"/>
              <a:t>）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D9B1B78-7A78-10D3-8DB5-D14D0B7EDDB7}"/>
              </a:ext>
            </a:extLst>
          </p:cNvPr>
          <p:cNvSpPr txBox="1"/>
          <p:nvPr/>
        </p:nvSpPr>
        <p:spPr>
          <a:xfrm>
            <a:off x="4309200" y="4598052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C</a:t>
            </a:r>
            <a:r>
              <a:rPr lang="en-US" altLang="zh-CN" baseline="-25000" dirty="0"/>
              <a:t>3</a:t>
            </a:r>
            <a:r>
              <a:rPr lang="zh-CN" altLang="en-US" dirty="0"/>
              <a:t>（</a:t>
            </a:r>
            <a:r>
              <a:rPr lang="en-US" altLang="zh-CN" dirty="0"/>
              <a:t>8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6866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/>
      <p:bldP spid="37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79B91BC-E1A2-FA65-C18E-442E9444E352}"/>
              </a:ext>
            </a:extLst>
          </p:cNvPr>
          <p:cNvSpPr txBox="1"/>
          <p:nvPr/>
        </p:nvSpPr>
        <p:spPr>
          <a:xfrm>
            <a:off x="492186" y="656632"/>
            <a:ext cx="1114308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）量一量相关的角度，说一说小动物们居住的位置。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C1D3F9-C560-C55F-F662-05F9E17BAAAC}"/>
              </a:ext>
            </a:extLst>
          </p:cNvPr>
          <p:cNvSpPr txBox="1"/>
          <p:nvPr/>
        </p:nvSpPr>
        <p:spPr>
          <a:xfrm>
            <a:off x="789630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7A3F883-2D0C-D4C8-25D7-01AB70DBB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069" y="1665000"/>
            <a:ext cx="8210963" cy="4684105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25AB5B5C-C9FF-C0F9-E6B7-85926CA8A5B5}"/>
              </a:ext>
            </a:extLst>
          </p:cNvPr>
          <p:cNvGrpSpPr/>
          <p:nvPr/>
        </p:nvGrpSpPr>
        <p:grpSpPr>
          <a:xfrm>
            <a:off x="5540777" y="2809267"/>
            <a:ext cx="4004220" cy="2591980"/>
            <a:chOff x="5540777" y="2809267"/>
            <a:chExt cx="4004220" cy="2591980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A793C18C-A5E9-1F94-4348-8B5FD485DAC1}"/>
                </a:ext>
              </a:extLst>
            </p:cNvPr>
            <p:cNvGrpSpPr/>
            <p:nvPr/>
          </p:nvGrpSpPr>
          <p:grpSpPr>
            <a:xfrm>
              <a:off x="7417837" y="4681247"/>
              <a:ext cx="720000" cy="720000"/>
              <a:chOff x="7445829" y="5045142"/>
              <a:chExt cx="720000" cy="720000"/>
            </a:xfrm>
          </p:grpSpPr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343B2D43-2A26-C28E-F9FC-774E370657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C67F8312-1517-CE51-B894-E6A5F0B7D0E1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15E47519-13E0-9020-040C-86235FECDA6C}"/>
                </a:ext>
              </a:extLst>
            </p:cNvPr>
            <p:cNvGrpSpPr/>
            <p:nvPr/>
          </p:nvGrpSpPr>
          <p:grpSpPr>
            <a:xfrm>
              <a:off x="8824997" y="3289327"/>
              <a:ext cx="720000" cy="720000"/>
              <a:chOff x="7445829" y="5045142"/>
              <a:chExt cx="720000" cy="720000"/>
            </a:xfrm>
          </p:grpSpPr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87F0FE42-9AD1-21E7-DB0C-F82CD60AB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136A115C-B340-6A08-6247-0E006271EA8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17830B3-2336-5635-DABD-D5460E74A49F}"/>
                </a:ext>
              </a:extLst>
            </p:cNvPr>
            <p:cNvGrpSpPr/>
            <p:nvPr/>
          </p:nvGrpSpPr>
          <p:grpSpPr>
            <a:xfrm>
              <a:off x="5540777" y="2809267"/>
              <a:ext cx="720000" cy="720000"/>
              <a:chOff x="7445829" y="5045142"/>
              <a:chExt cx="720000" cy="720000"/>
            </a:xfrm>
          </p:grpSpPr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A487899E-4094-393B-D457-A7487B8637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218F9AC1-C386-4E33-5FC9-A0FC7670036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0A5CD039-3975-10D8-FCB3-963F22EBCFB8}"/>
                </a:ext>
              </a:extLst>
            </p:cNvPr>
            <p:cNvSpPr/>
            <p:nvPr/>
          </p:nvSpPr>
          <p:spPr>
            <a:xfrm>
              <a:off x="7720330" y="4886943"/>
              <a:ext cx="253996" cy="253996"/>
            </a:xfrm>
            <a:prstGeom prst="arc">
              <a:avLst>
                <a:gd name="adj1" fmla="val 18026600"/>
                <a:gd name="adj2" fmla="val 81643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39CB819-E758-95D1-7302-66AD07E69FE8}"/>
                </a:ext>
              </a:extLst>
            </p:cNvPr>
            <p:cNvSpPr txBox="1"/>
            <p:nvPr/>
          </p:nvSpPr>
          <p:spPr>
            <a:xfrm>
              <a:off x="7996336" y="462193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D73FDB6-1671-2082-4639-CE82171E184D}"/>
                </a:ext>
              </a:extLst>
            </p:cNvPr>
            <p:cNvSpPr txBox="1"/>
            <p:nvPr/>
          </p:nvSpPr>
          <p:spPr>
            <a:xfrm>
              <a:off x="8674516" y="37925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40" name="弧形 39">
              <a:extLst>
                <a:ext uri="{FF2B5EF4-FFF2-40B4-BE49-F238E27FC236}">
                  <a16:creationId xmlns:a16="http://schemas.microsoft.com/office/drawing/2014/main" id="{F03116B8-B91F-E990-D3F3-B6C6969BD00F}"/>
                </a:ext>
              </a:extLst>
            </p:cNvPr>
            <p:cNvSpPr/>
            <p:nvPr/>
          </p:nvSpPr>
          <p:spPr>
            <a:xfrm>
              <a:off x="9027933" y="3594083"/>
              <a:ext cx="253996" cy="253996"/>
            </a:xfrm>
            <a:prstGeom prst="arc">
              <a:avLst>
                <a:gd name="adj1" fmla="val 4337560"/>
                <a:gd name="adj2" fmla="val 9497571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弧形 40">
              <a:extLst>
                <a:ext uri="{FF2B5EF4-FFF2-40B4-BE49-F238E27FC236}">
                  <a16:creationId xmlns:a16="http://schemas.microsoft.com/office/drawing/2014/main" id="{E3793FC2-D4D5-D519-E779-C17B9CBDAC0E}"/>
                </a:ext>
              </a:extLst>
            </p:cNvPr>
            <p:cNvSpPr/>
            <p:nvPr/>
          </p:nvSpPr>
          <p:spPr>
            <a:xfrm>
              <a:off x="5837693" y="3172443"/>
              <a:ext cx="253996" cy="253996"/>
            </a:xfrm>
            <a:prstGeom prst="arc">
              <a:avLst>
                <a:gd name="adj1" fmla="val 1359274"/>
                <a:gd name="adj2" fmla="val 727881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4AE8FF4-60F9-5CF3-1F24-7826778BC837}"/>
                </a:ext>
              </a:extLst>
            </p:cNvPr>
            <p:cNvSpPr txBox="1"/>
            <p:nvPr/>
          </p:nvSpPr>
          <p:spPr>
            <a:xfrm>
              <a:off x="5740816" y="33734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842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A4D1567C-76C3-7512-856C-C267AB17C0CD}"/>
              </a:ext>
            </a:extLst>
          </p:cNvPr>
          <p:cNvSpPr txBox="1"/>
          <p:nvPr/>
        </p:nvSpPr>
        <p:spPr>
          <a:xfrm>
            <a:off x="361562" y="432700"/>
            <a:ext cx="1076985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）请你帮小熊、小象、小鹿解决一下它们提出的问题。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BAA76B2-0ACC-E93A-B2BC-B1FCD6F72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069" y="1665000"/>
            <a:ext cx="8210963" cy="4684105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4B0B80C6-71DC-12C4-40BB-F5FA9496E738}"/>
              </a:ext>
            </a:extLst>
          </p:cNvPr>
          <p:cNvGrpSpPr/>
          <p:nvPr/>
        </p:nvGrpSpPr>
        <p:grpSpPr>
          <a:xfrm>
            <a:off x="5540777" y="2809267"/>
            <a:ext cx="4004220" cy="2591980"/>
            <a:chOff x="5540777" y="2809267"/>
            <a:chExt cx="4004220" cy="259198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3ED44B9-F0D8-F213-4320-EDA916336EA8}"/>
                </a:ext>
              </a:extLst>
            </p:cNvPr>
            <p:cNvGrpSpPr/>
            <p:nvPr/>
          </p:nvGrpSpPr>
          <p:grpSpPr>
            <a:xfrm>
              <a:off x="7417837" y="4681247"/>
              <a:ext cx="720000" cy="720000"/>
              <a:chOff x="7445829" y="5045142"/>
              <a:chExt cx="720000" cy="720000"/>
            </a:xfrm>
          </p:grpSpPr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A1FCBEEE-4522-FBFB-0FBD-97C6A55546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B21A3B2C-7191-E9E9-2C5D-4E07C1869E1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936C0B2-8F6D-3216-5416-98F0983B19AB}"/>
                </a:ext>
              </a:extLst>
            </p:cNvPr>
            <p:cNvGrpSpPr/>
            <p:nvPr/>
          </p:nvGrpSpPr>
          <p:grpSpPr>
            <a:xfrm>
              <a:off x="8824997" y="3289327"/>
              <a:ext cx="720000" cy="720000"/>
              <a:chOff x="7445829" y="5045142"/>
              <a:chExt cx="720000" cy="720000"/>
            </a:xfrm>
          </p:grpSpPr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7EBE1942-79BE-B61F-B4A5-35852BEBB3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99C18A9B-C322-84CB-EC2E-54E981088E20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CA5DD46-E7B4-DC75-9A09-1419BD5BEE2C}"/>
                </a:ext>
              </a:extLst>
            </p:cNvPr>
            <p:cNvGrpSpPr/>
            <p:nvPr/>
          </p:nvGrpSpPr>
          <p:grpSpPr>
            <a:xfrm>
              <a:off x="5540777" y="2809267"/>
              <a:ext cx="720000" cy="720000"/>
              <a:chOff x="7445829" y="5045142"/>
              <a:chExt cx="720000" cy="720000"/>
            </a:xfrm>
          </p:grpSpPr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55054DE6-9B03-F754-C505-BC8300CC0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D711E044-4135-2418-C4CD-B61C4B7ACCF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弧形 11">
              <a:extLst>
                <a:ext uri="{FF2B5EF4-FFF2-40B4-BE49-F238E27FC236}">
                  <a16:creationId xmlns:a16="http://schemas.microsoft.com/office/drawing/2014/main" id="{5C40359B-5C58-6E37-995F-5E42CB94E4E2}"/>
                </a:ext>
              </a:extLst>
            </p:cNvPr>
            <p:cNvSpPr/>
            <p:nvPr/>
          </p:nvSpPr>
          <p:spPr>
            <a:xfrm>
              <a:off x="7720330" y="4886943"/>
              <a:ext cx="253996" cy="253996"/>
            </a:xfrm>
            <a:prstGeom prst="arc">
              <a:avLst>
                <a:gd name="adj1" fmla="val 18026600"/>
                <a:gd name="adj2" fmla="val 81643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E3C24B3-485D-9BA0-4F67-1A0A3D646D30}"/>
                </a:ext>
              </a:extLst>
            </p:cNvPr>
            <p:cNvSpPr txBox="1"/>
            <p:nvPr/>
          </p:nvSpPr>
          <p:spPr>
            <a:xfrm>
              <a:off x="7996336" y="462193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B8E2256-D80B-3510-15BF-6FCB2E153EC4}"/>
                </a:ext>
              </a:extLst>
            </p:cNvPr>
            <p:cNvSpPr txBox="1"/>
            <p:nvPr/>
          </p:nvSpPr>
          <p:spPr>
            <a:xfrm>
              <a:off x="8674516" y="37925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58C7F1FF-DFD9-1300-4608-BE4697CDB97D}"/>
                </a:ext>
              </a:extLst>
            </p:cNvPr>
            <p:cNvSpPr/>
            <p:nvPr/>
          </p:nvSpPr>
          <p:spPr>
            <a:xfrm>
              <a:off x="9027933" y="3594083"/>
              <a:ext cx="253996" cy="253996"/>
            </a:xfrm>
            <a:prstGeom prst="arc">
              <a:avLst>
                <a:gd name="adj1" fmla="val 4337560"/>
                <a:gd name="adj2" fmla="val 9497571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B6DC716A-8216-9AC6-F908-12C619B3803E}"/>
                </a:ext>
              </a:extLst>
            </p:cNvPr>
            <p:cNvSpPr/>
            <p:nvPr/>
          </p:nvSpPr>
          <p:spPr>
            <a:xfrm>
              <a:off x="5837693" y="3172443"/>
              <a:ext cx="253996" cy="253996"/>
            </a:xfrm>
            <a:prstGeom prst="arc">
              <a:avLst>
                <a:gd name="adj1" fmla="val 1359274"/>
                <a:gd name="adj2" fmla="val 727881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4D0DBA7-AD0E-CC27-B587-ABA18A6DD6CC}"/>
                </a:ext>
              </a:extLst>
            </p:cNvPr>
            <p:cNvSpPr txBox="1"/>
            <p:nvPr/>
          </p:nvSpPr>
          <p:spPr>
            <a:xfrm>
              <a:off x="5740816" y="33734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41259588-2A7C-60D0-3D48-9AF30632D569}"/>
              </a:ext>
            </a:extLst>
          </p:cNvPr>
          <p:cNvSpPr txBox="1"/>
          <p:nvPr/>
        </p:nvSpPr>
        <p:spPr>
          <a:xfrm>
            <a:off x="520185" y="1574885"/>
            <a:ext cx="3162838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00"/>
                </a:solidFill>
              </a:rPr>
              <a:t>小熊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  <a:r>
              <a:rPr lang="zh-CN" altLang="en-US" sz="2800" dirty="0">
                <a:solidFill>
                  <a:srgbClr val="FF0000"/>
                </a:solidFill>
              </a:rPr>
              <a:t>小猴住在我的南偏东 </a:t>
            </a:r>
            <a:r>
              <a:rPr lang="en-US" altLang="zh-CN" sz="2800" dirty="0">
                <a:solidFill>
                  <a:srgbClr val="FF0000"/>
                </a:solidFill>
              </a:rPr>
              <a:t>45°</a:t>
            </a:r>
            <a:r>
              <a:rPr lang="zh-CN" altLang="en-US" sz="2800" dirty="0">
                <a:solidFill>
                  <a:srgbClr val="FF0000"/>
                </a:solidFill>
              </a:rPr>
              <a:t>方向</a:t>
            </a:r>
          </a:p>
          <a:p>
            <a:r>
              <a:rPr lang="en-US" altLang="zh-CN" sz="2800" dirty="0">
                <a:solidFill>
                  <a:srgbClr val="FF0000"/>
                </a:solidFill>
              </a:rPr>
              <a:t>400</a:t>
            </a:r>
            <a:r>
              <a:rPr lang="zh-CN" altLang="en-US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>
                <a:solidFill>
                  <a:srgbClr val="FF0000"/>
                </a:solidFill>
              </a:rPr>
              <a:t>m</a:t>
            </a:r>
            <a:r>
              <a:rPr lang="zh-CN" altLang="en-US" sz="2800" dirty="0">
                <a:solidFill>
                  <a:srgbClr val="FF0000"/>
                </a:solidFill>
              </a:rPr>
              <a:t> 处。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9DCF742-E20B-CB1E-DC11-2F30FA20DC37}"/>
              </a:ext>
            </a:extLst>
          </p:cNvPr>
          <p:cNvSpPr txBox="1"/>
          <p:nvPr/>
        </p:nvSpPr>
        <p:spPr>
          <a:xfrm>
            <a:off x="445539" y="3725099"/>
            <a:ext cx="5238727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eaLnBrk="1" hangingPunct="1"/>
            <a:r>
              <a:rPr lang="zh-CN" altLang="en-US" sz="2800" dirty="0">
                <a:solidFill>
                  <a:srgbClr val="FF0000"/>
                </a:solidFill>
              </a:rPr>
              <a:t>小象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  <a:r>
              <a:rPr lang="zh-CN" altLang="en-US" sz="2800" dirty="0">
                <a:solidFill>
                  <a:srgbClr val="FF0000"/>
                </a:solidFill>
              </a:rPr>
              <a:t>先向南偏西 </a:t>
            </a:r>
            <a:r>
              <a:rPr lang="en-US" altLang="zh-CN" sz="2800" dirty="0">
                <a:solidFill>
                  <a:srgbClr val="FF0000"/>
                </a:solidFill>
              </a:rPr>
              <a:t>45°</a:t>
            </a:r>
            <a:r>
              <a:rPr lang="zh-CN" altLang="en-US" sz="2800" dirty="0">
                <a:solidFill>
                  <a:srgbClr val="FF0000"/>
                </a:solidFill>
              </a:rPr>
              <a:t>方向走 </a:t>
            </a:r>
            <a:r>
              <a:rPr lang="en-US" altLang="zh-CN" sz="2800" dirty="0">
                <a:solidFill>
                  <a:srgbClr val="FF0000"/>
                </a:solidFill>
              </a:rPr>
              <a:t>300 m</a:t>
            </a:r>
            <a:r>
              <a:rPr lang="zh-CN" altLang="en-US" sz="2800" dirty="0">
                <a:solidFill>
                  <a:srgbClr val="FF0000"/>
                </a:solidFill>
              </a:rPr>
              <a:t>，再向正东方向走 </a:t>
            </a:r>
            <a:r>
              <a:rPr lang="en-US" altLang="zh-CN" sz="2800" dirty="0">
                <a:solidFill>
                  <a:srgbClr val="FF0000"/>
                </a:solidFill>
              </a:rPr>
              <a:t>400 m</a:t>
            </a:r>
            <a:r>
              <a:rPr lang="zh-CN" altLang="en-US" sz="2800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FB070AD-A0AB-0514-DFDB-100292C5EABB}"/>
              </a:ext>
            </a:extLst>
          </p:cNvPr>
          <p:cNvSpPr txBox="1"/>
          <p:nvPr/>
        </p:nvSpPr>
        <p:spPr>
          <a:xfrm>
            <a:off x="445539" y="5763032"/>
            <a:ext cx="609755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小鹿</a:t>
            </a:r>
            <a:r>
              <a:rPr lang="en-US" altLang="zh-CN" dirty="0">
                <a:solidFill>
                  <a:srgbClr val="FF0000"/>
                </a:solidFill>
              </a:rPr>
              <a:t>:100×(4 + 4)</a:t>
            </a:r>
            <a:r>
              <a:rPr lang="zh-CN" altLang="en-US" dirty="0">
                <a:solidFill>
                  <a:srgbClr val="FF0000"/>
                </a:solidFill>
              </a:rPr>
              <a:t>＝ </a:t>
            </a:r>
            <a:r>
              <a:rPr lang="en-US" altLang="zh-CN" dirty="0">
                <a:solidFill>
                  <a:srgbClr val="FF0000"/>
                </a:solidFill>
              </a:rPr>
              <a:t>800 (m)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9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1F82A11-ED77-E147-730A-B3C53D792B65}"/>
              </a:ext>
            </a:extLst>
          </p:cNvPr>
          <p:cNvSpPr txBox="1"/>
          <p:nvPr/>
        </p:nvSpPr>
        <p:spPr>
          <a:xfrm>
            <a:off x="361562" y="432700"/>
            <a:ext cx="1076985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）请你提出一些数学问题并解答。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6E4E5C1-D43B-8BDB-D1A8-93E09A361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069" y="1665000"/>
            <a:ext cx="8210963" cy="468410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C545B36-5792-82B3-9D4E-A0AEA472E514}"/>
              </a:ext>
            </a:extLst>
          </p:cNvPr>
          <p:cNvGrpSpPr/>
          <p:nvPr/>
        </p:nvGrpSpPr>
        <p:grpSpPr>
          <a:xfrm>
            <a:off x="5540777" y="2809267"/>
            <a:ext cx="4004220" cy="2591980"/>
            <a:chOff x="5540777" y="2809267"/>
            <a:chExt cx="4004220" cy="25919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0C0115DD-CCF0-F253-A061-E014A96B58A9}"/>
                </a:ext>
              </a:extLst>
            </p:cNvPr>
            <p:cNvGrpSpPr/>
            <p:nvPr/>
          </p:nvGrpSpPr>
          <p:grpSpPr>
            <a:xfrm>
              <a:off x="7417837" y="4681247"/>
              <a:ext cx="720000" cy="720000"/>
              <a:chOff x="7445829" y="5045142"/>
              <a:chExt cx="720000" cy="720000"/>
            </a:xfrm>
          </p:grpSpPr>
          <p:cxnSp>
            <p:nvCxnSpPr>
              <p:cNvPr id="26" name="直接箭头连接符 25">
                <a:extLst>
                  <a:ext uri="{FF2B5EF4-FFF2-40B4-BE49-F238E27FC236}">
                    <a16:creationId xmlns:a16="http://schemas.microsoft.com/office/drawing/2014/main" id="{4CBBE847-425E-6FA1-EFA0-6EE71AE31C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箭头连接符 26">
                <a:extLst>
                  <a:ext uri="{FF2B5EF4-FFF2-40B4-BE49-F238E27FC236}">
                    <a16:creationId xmlns:a16="http://schemas.microsoft.com/office/drawing/2014/main" id="{68CE915F-22C3-22E1-9BB5-B4B068E22B0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2E87C18E-0468-5531-FD8C-AA76E427B87D}"/>
                </a:ext>
              </a:extLst>
            </p:cNvPr>
            <p:cNvGrpSpPr/>
            <p:nvPr/>
          </p:nvGrpSpPr>
          <p:grpSpPr>
            <a:xfrm>
              <a:off x="8824997" y="3289327"/>
              <a:ext cx="720000" cy="720000"/>
              <a:chOff x="7445829" y="5045142"/>
              <a:chExt cx="720000" cy="720000"/>
            </a:xfrm>
          </p:grpSpPr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AFDC0E5A-D374-D901-625F-DAF4B36B81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>
                <a:extLst>
                  <a:ext uri="{FF2B5EF4-FFF2-40B4-BE49-F238E27FC236}">
                    <a16:creationId xmlns:a16="http://schemas.microsoft.com/office/drawing/2014/main" id="{AAE065C4-5253-08CB-A3F1-EA3A82058F1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BA6FB878-1FAE-9DAD-3E3C-0C00F990256A}"/>
                </a:ext>
              </a:extLst>
            </p:cNvPr>
            <p:cNvGrpSpPr/>
            <p:nvPr/>
          </p:nvGrpSpPr>
          <p:grpSpPr>
            <a:xfrm>
              <a:off x="5540777" y="2809267"/>
              <a:ext cx="720000" cy="720000"/>
              <a:chOff x="7445829" y="5045142"/>
              <a:chExt cx="720000" cy="720000"/>
            </a:xfrm>
          </p:grpSpPr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97DA2A02-C929-CF4E-C063-DBB20F9DD8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45829" y="5405141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8A7B2501-9661-458D-A713-02CB8B8CEAC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7445829" y="5405142"/>
                <a:ext cx="720000" cy="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72E36984-2F88-70D8-50AB-056E7BFF62D0}"/>
                </a:ext>
              </a:extLst>
            </p:cNvPr>
            <p:cNvSpPr/>
            <p:nvPr/>
          </p:nvSpPr>
          <p:spPr>
            <a:xfrm>
              <a:off x="7720330" y="4886943"/>
              <a:ext cx="253996" cy="253996"/>
            </a:xfrm>
            <a:prstGeom prst="arc">
              <a:avLst>
                <a:gd name="adj1" fmla="val 18026600"/>
                <a:gd name="adj2" fmla="val 81643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9C623F7-F350-9860-650B-CB09B98481C2}"/>
                </a:ext>
              </a:extLst>
            </p:cNvPr>
            <p:cNvSpPr txBox="1"/>
            <p:nvPr/>
          </p:nvSpPr>
          <p:spPr>
            <a:xfrm>
              <a:off x="7996336" y="462193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D823B10-BC3C-0153-A986-FB7687E3606B}"/>
                </a:ext>
              </a:extLst>
            </p:cNvPr>
            <p:cNvSpPr txBox="1"/>
            <p:nvPr/>
          </p:nvSpPr>
          <p:spPr>
            <a:xfrm>
              <a:off x="8674516" y="37925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42150994-1B15-9672-CA7C-8CE91521F307}"/>
                </a:ext>
              </a:extLst>
            </p:cNvPr>
            <p:cNvSpPr/>
            <p:nvPr/>
          </p:nvSpPr>
          <p:spPr>
            <a:xfrm>
              <a:off x="9027933" y="3594083"/>
              <a:ext cx="253996" cy="253996"/>
            </a:xfrm>
            <a:prstGeom prst="arc">
              <a:avLst>
                <a:gd name="adj1" fmla="val 4337560"/>
                <a:gd name="adj2" fmla="val 9497571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弧形 19">
              <a:extLst>
                <a:ext uri="{FF2B5EF4-FFF2-40B4-BE49-F238E27FC236}">
                  <a16:creationId xmlns:a16="http://schemas.microsoft.com/office/drawing/2014/main" id="{FB3BFBFA-7F43-31F2-25FB-951987F02BFE}"/>
                </a:ext>
              </a:extLst>
            </p:cNvPr>
            <p:cNvSpPr/>
            <p:nvPr/>
          </p:nvSpPr>
          <p:spPr>
            <a:xfrm>
              <a:off x="5837693" y="3172443"/>
              <a:ext cx="253996" cy="253996"/>
            </a:xfrm>
            <a:prstGeom prst="arc">
              <a:avLst>
                <a:gd name="adj1" fmla="val 1359274"/>
                <a:gd name="adj2" fmla="val 7278813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B40417C-EF47-A1D7-CA78-60595776C839}"/>
                </a:ext>
              </a:extLst>
            </p:cNvPr>
            <p:cNvSpPr txBox="1"/>
            <p:nvPr/>
          </p:nvSpPr>
          <p:spPr>
            <a:xfrm>
              <a:off x="5740816" y="3373410"/>
              <a:ext cx="759875" cy="4494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en-US" altLang="zh-CN" sz="2000" dirty="0">
                  <a:solidFill>
                    <a:srgbClr val="0000FF"/>
                  </a:solidFill>
                </a:rPr>
                <a:t>45°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E6E63B77-7CFB-5311-0ABA-391CAECFE9E6}"/>
              </a:ext>
            </a:extLst>
          </p:cNvPr>
          <p:cNvSpPr txBox="1"/>
          <p:nvPr/>
        </p:nvSpPr>
        <p:spPr>
          <a:xfrm>
            <a:off x="348329" y="1768875"/>
            <a:ext cx="3079101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可以提出关于两点间相对位置以及路线描述等问题。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EDB9406-8AB4-97CC-99DC-8EE57F921F89}"/>
              </a:ext>
            </a:extLst>
          </p:cNvPr>
          <p:cNvSpPr txBox="1"/>
          <p:nvPr/>
        </p:nvSpPr>
        <p:spPr>
          <a:xfrm>
            <a:off x="348329" y="3645518"/>
            <a:ext cx="519015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小猴家在小象家的什么位置？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C7750F1-245E-82BF-2810-9FCE4213E547}"/>
              </a:ext>
            </a:extLst>
          </p:cNvPr>
          <p:cNvSpPr txBox="1"/>
          <p:nvPr/>
        </p:nvSpPr>
        <p:spPr>
          <a:xfrm>
            <a:off x="348329" y="4401854"/>
            <a:ext cx="7256683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小猴家在小象家南偏西 </a:t>
            </a:r>
            <a:r>
              <a:rPr lang="en-US" altLang="zh-CN" dirty="0"/>
              <a:t>45°</a:t>
            </a:r>
            <a:r>
              <a:rPr lang="zh-CN" altLang="en-US" dirty="0"/>
              <a:t>方向 </a:t>
            </a:r>
            <a:r>
              <a:rPr lang="en-US" altLang="zh-CN" dirty="0"/>
              <a:t>300</a:t>
            </a:r>
            <a:r>
              <a:rPr lang="zh-CN" altLang="en-US" dirty="0"/>
              <a:t> </a:t>
            </a:r>
            <a:r>
              <a:rPr lang="en-US" altLang="zh-CN" dirty="0"/>
              <a:t>m </a:t>
            </a:r>
            <a:r>
              <a:rPr lang="zh-CN" altLang="en-US" dirty="0"/>
              <a:t>处。</a:t>
            </a:r>
          </a:p>
        </p:txBody>
      </p:sp>
    </p:spTree>
    <p:extLst>
      <p:ext uri="{BB962C8B-B14F-4D97-AF65-F5344CB8AC3E}">
        <p14:creationId xmlns:p14="http://schemas.microsoft.com/office/powerpoint/2010/main" val="1918325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095BE15-A227-52B3-EE25-2F71BC4CDFF5}"/>
              </a:ext>
            </a:extLst>
          </p:cNvPr>
          <p:cNvSpPr txBox="1"/>
          <p:nvPr/>
        </p:nvSpPr>
        <p:spPr>
          <a:xfrm>
            <a:off x="370887" y="684627"/>
            <a:ext cx="6208991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5. </a:t>
            </a:r>
            <a:r>
              <a:rPr lang="zh-CN" altLang="en-US" dirty="0"/>
              <a:t>林林在右图中画平行四边形，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其中三个顶点的位置分别表示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为 </a:t>
            </a:r>
            <a:r>
              <a:rPr lang="en-US" altLang="zh-CN" dirty="0">
                <a:latin typeface="+mj-ea"/>
                <a:ea typeface="+mj-ea"/>
              </a:rPr>
              <a:t>(</a:t>
            </a:r>
            <a:r>
              <a:rPr lang="en-US" altLang="zh-CN" dirty="0"/>
              <a:t>6,5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8,8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12,8</a:t>
            </a:r>
            <a:r>
              <a:rPr lang="en-US" altLang="zh-CN" dirty="0">
                <a:latin typeface="+mj-ea"/>
                <a:ea typeface="+mj-ea"/>
              </a:rPr>
              <a:t>)</a:t>
            </a:r>
            <a:r>
              <a:rPr lang="zh-CN" altLang="en-US" dirty="0"/>
              <a:t>。请你在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图中画一画、找一找， 用有序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数对表示出第 </a:t>
            </a:r>
            <a:r>
              <a:rPr lang="en-US" altLang="zh-CN" dirty="0"/>
              <a:t>4 </a:t>
            </a:r>
            <a:r>
              <a:rPr lang="zh-CN" altLang="en-US" dirty="0"/>
              <a:t>个顶点的位置。 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你能画出几个平行四边形？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4566AB-6806-7CD7-1151-C9E3E0D35D91}"/>
              </a:ext>
            </a:extLst>
          </p:cNvPr>
          <p:cNvSpPr txBox="1"/>
          <p:nvPr/>
        </p:nvSpPr>
        <p:spPr>
          <a:xfrm>
            <a:off x="733644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9B8D0DD-BA89-0E4F-A4C8-EE1D7B34F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878" y="1020857"/>
            <a:ext cx="5241235" cy="5152516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8F154BB4-C2F2-EEC2-94D1-AD878BED0DD0}"/>
              </a:ext>
            </a:extLst>
          </p:cNvPr>
          <p:cNvGrpSpPr/>
          <p:nvPr/>
        </p:nvGrpSpPr>
        <p:grpSpPr>
          <a:xfrm>
            <a:off x="8503174" y="2820248"/>
            <a:ext cx="2640814" cy="1901747"/>
            <a:chOff x="8503174" y="2820248"/>
            <a:chExt cx="2640814" cy="1901747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A88370EC-10DB-F32A-1706-F44C71203C90}"/>
                </a:ext>
              </a:extLst>
            </p:cNvPr>
            <p:cNvSpPr/>
            <p:nvPr/>
          </p:nvSpPr>
          <p:spPr>
            <a:xfrm>
              <a:off x="8817430" y="415212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B5326E8-0D12-0802-CF73-CD75519F8AF5}"/>
                </a:ext>
              </a:extLst>
            </p:cNvPr>
            <p:cNvSpPr txBox="1"/>
            <p:nvPr/>
          </p:nvSpPr>
          <p:spPr>
            <a:xfrm>
              <a:off x="8503174" y="4198775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5A7DE15-1A75-A962-0D47-73567DA84CFA}"/>
                </a:ext>
              </a:extLst>
            </p:cNvPr>
            <p:cNvSpPr/>
            <p:nvPr/>
          </p:nvSpPr>
          <p:spPr>
            <a:xfrm>
              <a:off x="9417699" y="3240832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A72F26D-0827-906E-97E0-15234B531197}"/>
                </a:ext>
              </a:extLst>
            </p:cNvPr>
            <p:cNvSpPr txBox="1"/>
            <p:nvPr/>
          </p:nvSpPr>
          <p:spPr>
            <a:xfrm>
              <a:off x="9504785" y="2820248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A1BBC4D-397D-30E4-1679-F289F8E9E34B}"/>
                </a:ext>
              </a:extLst>
            </p:cNvPr>
            <p:cNvSpPr/>
            <p:nvPr/>
          </p:nvSpPr>
          <p:spPr>
            <a:xfrm>
              <a:off x="10621348" y="324933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4BE4BBA-3F70-9339-F723-DB7BC6E44F90}"/>
                </a:ext>
              </a:extLst>
            </p:cNvPr>
            <p:cNvSpPr txBox="1"/>
            <p:nvPr/>
          </p:nvSpPr>
          <p:spPr>
            <a:xfrm>
              <a:off x="10708434" y="2828749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baseline="-25000" dirty="0">
                <a:latin typeface="+mn-lt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AE3F088-7E8D-8740-A3BB-4F233AFF1893}"/>
                </a:ext>
              </a:extLst>
            </p:cNvPr>
            <p:cNvCxnSpPr>
              <a:cxnSpLocks/>
            </p:cNvCxnSpPr>
            <p:nvPr/>
          </p:nvCxnSpPr>
          <p:spPr>
            <a:xfrm>
              <a:off x="9473682" y="3306975"/>
              <a:ext cx="122479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C0504538-9F4C-FDE4-C38F-6F53436E14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67941" y="3291840"/>
              <a:ext cx="621499" cy="94166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6D213E7F-E960-560A-04AF-B5A2677EDD19}"/>
              </a:ext>
            </a:extLst>
          </p:cNvPr>
          <p:cNvCxnSpPr>
            <a:cxnSpLocks/>
          </p:cNvCxnSpPr>
          <p:nvPr/>
        </p:nvCxnSpPr>
        <p:spPr>
          <a:xfrm>
            <a:off x="8857781" y="4213186"/>
            <a:ext cx="1224798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8581488C-F0FB-46DD-055A-ADD50BB9B051}"/>
              </a:ext>
            </a:extLst>
          </p:cNvPr>
          <p:cNvCxnSpPr>
            <a:cxnSpLocks/>
          </p:cNvCxnSpPr>
          <p:nvPr/>
        </p:nvCxnSpPr>
        <p:spPr>
          <a:xfrm flipV="1">
            <a:off x="10056661" y="3291840"/>
            <a:ext cx="621499" cy="94166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21D5DDE-B173-2BB7-5C72-587E8C9191BE}"/>
              </a:ext>
            </a:extLst>
          </p:cNvPr>
          <p:cNvGrpSpPr/>
          <p:nvPr/>
        </p:nvGrpSpPr>
        <p:grpSpPr>
          <a:xfrm>
            <a:off x="9688161" y="4152123"/>
            <a:ext cx="435554" cy="569872"/>
            <a:chOff x="9688161" y="4152123"/>
            <a:chExt cx="435554" cy="569872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7962706F-0D0C-B973-7A0A-1FC7DBF4A306}"/>
                </a:ext>
              </a:extLst>
            </p:cNvPr>
            <p:cNvSpPr/>
            <p:nvPr/>
          </p:nvSpPr>
          <p:spPr>
            <a:xfrm>
              <a:off x="10002417" y="4152123"/>
              <a:ext cx="111967" cy="111967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B3E7BAE-57E5-03D9-B9F8-9F8EED406BD1}"/>
                </a:ext>
              </a:extLst>
            </p:cNvPr>
            <p:cNvSpPr txBox="1"/>
            <p:nvPr/>
          </p:nvSpPr>
          <p:spPr>
            <a:xfrm>
              <a:off x="9688161" y="4198775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D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F2021DDE-1748-6513-E520-71FF8CA3534E}"/>
              </a:ext>
            </a:extLst>
          </p:cNvPr>
          <p:cNvSpPr txBox="1"/>
          <p:nvPr/>
        </p:nvSpPr>
        <p:spPr>
          <a:xfrm>
            <a:off x="1533073" y="4721995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D</a:t>
            </a:r>
            <a:r>
              <a:rPr lang="zh-CN" altLang="en-US" dirty="0"/>
              <a:t>（</a:t>
            </a:r>
            <a:r>
              <a:rPr lang="en-US" altLang="zh-CN" dirty="0"/>
              <a:t>10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4E63BC9-3DF0-9B2F-E27B-7C4EA1EAF9BF}"/>
              </a:ext>
            </a:extLst>
          </p:cNvPr>
          <p:cNvSpPr txBox="1"/>
          <p:nvPr/>
        </p:nvSpPr>
        <p:spPr>
          <a:xfrm>
            <a:off x="1503510" y="5567818"/>
            <a:ext cx="425190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ABCD </a:t>
            </a:r>
            <a:r>
              <a:rPr lang="zh-CN" altLang="en-US" dirty="0"/>
              <a:t>是平行四边形</a:t>
            </a:r>
          </a:p>
        </p:txBody>
      </p:sp>
    </p:spTree>
    <p:extLst>
      <p:ext uri="{BB962C8B-B14F-4D97-AF65-F5344CB8AC3E}">
        <p14:creationId xmlns:p14="http://schemas.microsoft.com/office/powerpoint/2010/main" val="2788939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ED4ACC5-739F-42F3-9324-13DC16B3EA8C}"/>
              </a:ext>
            </a:extLst>
          </p:cNvPr>
          <p:cNvSpPr txBox="1"/>
          <p:nvPr/>
        </p:nvSpPr>
        <p:spPr>
          <a:xfrm>
            <a:off x="370887" y="684627"/>
            <a:ext cx="6208991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5. </a:t>
            </a:r>
            <a:r>
              <a:rPr lang="zh-CN" altLang="en-US" dirty="0"/>
              <a:t>林林在右图中画平行四边形，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其中三个顶点的位置分别表示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为 </a:t>
            </a:r>
            <a:r>
              <a:rPr lang="en-US" altLang="zh-CN" dirty="0">
                <a:latin typeface="+mj-ea"/>
                <a:ea typeface="+mj-ea"/>
              </a:rPr>
              <a:t>(</a:t>
            </a:r>
            <a:r>
              <a:rPr lang="en-US" altLang="zh-CN" dirty="0"/>
              <a:t>6,5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8,8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12,8</a:t>
            </a:r>
            <a:r>
              <a:rPr lang="en-US" altLang="zh-CN" dirty="0">
                <a:latin typeface="+mj-ea"/>
                <a:ea typeface="+mj-ea"/>
              </a:rPr>
              <a:t>)</a:t>
            </a:r>
            <a:r>
              <a:rPr lang="zh-CN" altLang="en-US" dirty="0"/>
              <a:t>。请你在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图中画一画、找一找， 用有序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数对表示出第 </a:t>
            </a:r>
            <a:r>
              <a:rPr lang="en-US" altLang="zh-CN" dirty="0"/>
              <a:t>4 </a:t>
            </a:r>
            <a:r>
              <a:rPr lang="zh-CN" altLang="en-US" dirty="0"/>
              <a:t>个顶点的位置。 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你能画出几个平行四边形？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C6DA54-781C-9C9A-149E-240041F3E866}"/>
              </a:ext>
            </a:extLst>
          </p:cNvPr>
          <p:cNvSpPr txBox="1"/>
          <p:nvPr/>
        </p:nvSpPr>
        <p:spPr>
          <a:xfrm>
            <a:off x="733644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FC93FED-CB94-EF13-D01A-1916ADB6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878" y="1020857"/>
            <a:ext cx="5241235" cy="515251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5B4509CA-2A08-7B18-0C65-66BA6339EC41}"/>
              </a:ext>
            </a:extLst>
          </p:cNvPr>
          <p:cNvGrpSpPr/>
          <p:nvPr/>
        </p:nvGrpSpPr>
        <p:grpSpPr>
          <a:xfrm>
            <a:off x="7290195" y="4152123"/>
            <a:ext cx="435554" cy="569872"/>
            <a:chOff x="7290195" y="4152123"/>
            <a:chExt cx="435554" cy="569872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01088BB-2531-D990-1EE3-DBE294370917}"/>
                </a:ext>
              </a:extLst>
            </p:cNvPr>
            <p:cNvSpPr/>
            <p:nvPr/>
          </p:nvSpPr>
          <p:spPr>
            <a:xfrm>
              <a:off x="7604451" y="4152123"/>
              <a:ext cx="111967" cy="111967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AAFBE32-20C9-9BAA-76D0-D657096F4D10}"/>
                </a:ext>
              </a:extLst>
            </p:cNvPr>
            <p:cNvSpPr txBox="1"/>
            <p:nvPr/>
          </p:nvSpPr>
          <p:spPr>
            <a:xfrm>
              <a:off x="7290195" y="4198775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E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id="{10644C06-FC2D-927B-8000-A200089EC1E0}"/>
              </a:ext>
            </a:extLst>
          </p:cNvPr>
          <p:cNvSpPr/>
          <p:nvPr/>
        </p:nvSpPr>
        <p:spPr>
          <a:xfrm>
            <a:off x="11206067" y="2341986"/>
            <a:ext cx="111967" cy="111967"/>
          </a:xfrm>
          <a:prstGeom prst="ellips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D3895F-4199-1BF3-C7F7-7993CD2C654E}"/>
              </a:ext>
            </a:extLst>
          </p:cNvPr>
          <p:cNvSpPr txBox="1"/>
          <p:nvPr/>
        </p:nvSpPr>
        <p:spPr>
          <a:xfrm>
            <a:off x="11291863" y="1930733"/>
            <a:ext cx="435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solidFill>
                  <a:srgbClr val="FF00FF"/>
                </a:solidFill>
                <a:latin typeface="+mn-lt"/>
              </a:rPr>
              <a:t>F</a:t>
            </a:r>
            <a:endParaRPr lang="zh-CN" altLang="en-US" sz="2800" b="1" baseline="-25000" dirty="0">
              <a:solidFill>
                <a:srgbClr val="FF00FF"/>
              </a:solidFill>
              <a:latin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17C6534-6989-386C-FD5A-72E6CC161FFB}"/>
              </a:ext>
            </a:extLst>
          </p:cNvPr>
          <p:cNvGrpSpPr/>
          <p:nvPr/>
        </p:nvGrpSpPr>
        <p:grpSpPr>
          <a:xfrm>
            <a:off x="8503174" y="2820248"/>
            <a:ext cx="2640814" cy="1901747"/>
            <a:chOff x="8503174" y="2820248"/>
            <a:chExt cx="2640814" cy="1901747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B9608E5-C8C3-8E4F-7512-A8208F6D03FA}"/>
                </a:ext>
              </a:extLst>
            </p:cNvPr>
            <p:cNvSpPr/>
            <p:nvPr/>
          </p:nvSpPr>
          <p:spPr>
            <a:xfrm>
              <a:off x="8817430" y="415212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9547A98-BA0E-6B9B-7C31-AA52BF669A1B}"/>
                </a:ext>
              </a:extLst>
            </p:cNvPr>
            <p:cNvSpPr txBox="1"/>
            <p:nvPr/>
          </p:nvSpPr>
          <p:spPr>
            <a:xfrm>
              <a:off x="8503174" y="4198775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D4265A9-5C4B-1B7A-57C0-A377729AA492}"/>
                </a:ext>
              </a:extLst>
            </p:cNvPr>
            <p:cNvSpPr/>
            <p:nvPr/>
          </p:nvSpPr>
          <p:spPr>
            <a:xfrm>
              <a:off x="9417699" y="3240832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E251E7D-D62E-DE4B-E5A1-7A4B42D27104}"/>
                </a:ext>
              </a:extLst>
            </p:cNvPr>
            <p:cNvSpPr txBox="1"/>
            <p:nvPr/>
          </p:nvSpPr>
          <p:spPr>
            <a:xfrm>
              <a:off x="9504785" y="2820248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D44F54E-5524-99FA-E1BB-09F3B03D73A6}"/>
                </a:ext>
              </a:extLst>
            </p:cNvPr>
            <p:cNvSpPr/>
            <p:nvPr/>
          </p:nvSpPr>
          <p:spPr>
            <a:xfrm>
              <a:off x="10621348" y="324933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E362A90-96D5-C331-44CC-B38A02E7A0CC}"/>
                </a:ext>
              </a:extLst>
            </p:cNvPr>
            <p:cNvSpPr txBox="1"/>
            <p:nvPr/>
          </p:nvSpPr>
          <p:spPr>
            <a:xfrm>
              <a:off x="10708434" y="2828749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baseline="-25000" dirty="0">
                <a:latin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37E39C7-62F6-0485-926C-7B6C038761EC}"/>
                </a:ext>
              </a:extLst>
            </p:cNvPr>
            <p:cNvCxnSpPr>
              <a:cxnSpLocks/>
            </p:cNvCxnSpPr>
            <p:nvPr/>
          </p:nvCxnSpPr>
          <p:spPr>
            <a:xfrm>
              <a:off x="9473682" y="3306975"/>
              <a:ext cx="122479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F06E61D-80BE-9D54-2C11-D92B838E95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67941" y="3291840"/>
              <a:ext cx="621499" cy="94166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6FE1308-D509-D483-A1A1-665708CCA351}"/>
              </a:ext>
            </a:extLst>
          </p:cNvPr>
          <p:cNvCxnSpPr>
            <a:cxnSpLocks/>
          </p:cNvCxnSpPr>
          <p:nvPr/>
        </p:nvCxnSpPr>
        <p:spPr>
          <a:xfrm>
            <a:off x="7667275" y="4214844"/>
            <a:ext cx="1224798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0D36BFB-15EC-BA6E-0BE9-EDA7B47A4B18}"/>
              </a:ext>
            </a:extLst>
          </p:cNvPr>
          <p:cNvCxnSpPr>
            <a:cxnSpLocks/>
          </p:cNvCxnSpPr>
          <p:nvPr/>
        </p:nvCxnSpPr>
        <p:spPr>
          <a:xfrm flipV="1">
            <a:off x="8877272" y="3291840"/>
            <a:ext cx="1800888" cy="92300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101C0C9-4FC6-6538-EA80-9A0D568E6AA0}"/>
              </a:ext>
            </a:extLst>
          </p:cNvPr>
          <p:cNvCxnSpPr>
            <a:cxnSpLocks/>
          </p:cNvCxnSpPr>
          <p:nvPr/>
        </p:nvCxnSpPr>
        <p:spPr>
          <a:xfrm flipV="1">
            <a:off x="7664293" y="3291840"/>
            <a:ext cx="1800888" cy="92300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0468D166-27DD-BE78-ECC0-F812AD0E5EFE}"/>
              </a:ext>
            </a:extLst>
          </p:cNvPr>
          <p:cNvSpPr txBox="1"/>
          <p:nvPr/>
        </p:nvSpPr>
        <p:spPr>
          <a:xfrm>
            <a:off x="1512588" y="4641632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E</a:t>
            </a: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EF1ACD3-2106-93C5-A816-17AC1F9450B6}"/>
              </a:ext>
            </a:extLst>
          </p:cNvPr>
          <p:cNvSpPr txBox="1"/>
          <p:nvPr/>
        </p:nvSpPr>
        <p:spPr>
          <a:xfrm>
            <a:off x="1438196" y="5440922"/>
            <a:ext cx="425190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AEBC </a:t>
            </a:r>
            <a:r>
              <a:rPr lang="zh-CN" altLang="en-US" dirty="0"/>
              <a:t>是平行四边形</a:t>
            </a:r>
          </a:p>
        </p:txBody>
      </p:sp>
    </p:spTree>
    <p:extLst>
      <p:ext uri="{BB962C8B-B14F-4D97-AF65-F5344CB8AC3E}">
        <p14:creationId xmlns:p14="http://schemas.microsoft.com/office/powerpoint/2010/main" val="1787801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30D781-DFF6-DFC5-42D6-273212ADB9ED}"/>
              </a:ext>
            </a:extLst>
          </p:cNvPr>
          <p:cNvSpPr txBox="1"/>
          <p:nvPr/>
        </p:nvSpPr>
        <p:spPr>
          <a:xfrm>
            <a:off x="370887" y="684627"/>
            <a:ext cx="6208991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5. </a:t>
            </a:r>
            <a:r>
              <a:rPr lang="zh-CN" altLang="en-US" dirty="0"/>
              <a:t>林林在右图中画平行四边形，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其中三个顶点的位置分别表示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为 </a:t>
            </a:r>
            <a:r>
              <a:rPr lang="en-US" altLang="zh-CN" dirty="0">
                <a:latin typeface="+mj-ea"/>
                <a:ea typeface="+mj-ea"/>
              </a:rPr>
              <a:t>(</a:t>
            </a:r>
            <a:r>
              <a:rPr lang="en-US" altLang="zh-CN" dirty="0"/>
              <a:t>6,5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8,8</a:t>
            </a:r>
            <a:r>
              <a:rPr lang="en-US" altLang="zh-CN" dirty="0">
                <a:latin typeface="+mj-ea"/>
                <a:ea typeface="+mj-ea"/>
              </a:rPr>
              <a:t>)(</a:t>
            </a:r>
            <a:r>
              <a:rPr lang="en-US" altLang="zh-CN" dirty="0"/>
              <a:t>12,8</a:t>
            </a:r>
            <a:r>
              <a:rPr lang="en-US" altLang="zh-CN" dirty="0">
                <a:latin typeface="+mj-ea"/>
                <a:ea typeface="+mj-ea"/>
              </a:rPr>
              <a:t>)</a:t>
            </a:r>
            <a:r>
              <a:rPr lang="zh-CN" altLang="en-US" dirty="0"/>
              <a:t>。请你在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图中画一画、找一找， 用有序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数对表示出第 </a:t>
            </a:r>
            <a:r>
              <a:rPr lang="en-US" altLang="zh-CN" dirty="0"/>
              <a:t>4 </a:t>
            </a:r>
            <a:r>
              <a:rPr lang="zh-CN" altLang="en-US" dirty="0"/>
              <a:t>个顶点的位置。 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你能画出几个平行四边形？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57222A3-DECE-3736-4562-308DA038940A}"/>
              </a:ext>
            </a:extLst>
          </p:cNvPr>
          <p:cNvSpPr txBox="1"/>
          <p:nvPr/>
        </p:nvSpPr>
        <p:spPr>
          <a:xfrm>
            <a:off x="733644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6F96E3-92B5-7F94-17F9-17201D08E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878" y="1020857"/>
            <a:ext cx="5241235" cy="5152516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86890A05-DFB3-DD62-E989-9C3465EC31E8}"/>
              </a:ext>
            </a:extLst>
          </p:cNvPr>
          <p:cNvGrpSpPr/>
          <p:nvPr/>
        </p:nvGrpSpPr>
        <p:grpSpPr>
          <a:xfrm>
            <a:off x="11206067" y="1930733"/>
            <a:ext cx="521350" cy="523220"/>
            <a:chOff x="11206067" y="1930733"/>
            <a:chExt cx="521350" cy="52322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E01F556-63B9-6CE2-B959-759ECAFD39AF}"/>
                </a:ext>
              </a:extLst>
            </p:cNvPr>
            <p:cNvSpPr/>
            <p:nvPr/>
          </p:nvSpPr>
          <p:spPr>
            <a:xfrm>
              <a:off x="11206067" y="2341986"/>
              <a:ext cx="111967" cy="111967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690FD08-2F9A-B127-2AAC-232A0C4300AD}"/>
                </a:ext>
              </a:extLst>
            </p:cNvPr>
            <p:cNvSpPr txBox="1"/>
            <p:nvPr/>
          </p:nvSpPr>
          <p:spPr>
            <a:xfrm>
              <a:off x="11291863" y="1930733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solidFill>
                    <a:srgbClr val="FF00FF"/>
                  </a:solidFill>
                  <a:latin typeface="+mn-lt"/>
                </a:rPr>
                <a:t>F</a:t>
              </a:r>
              <a:endParaRPr lang="zh-CN" altLang="en-US" sz="2800" b="1" baseline="-25000" dirty="0">
                <a:solidFill>
                  <a:srgbClr val="FF00FF"/>
                </a:solidFill>
                <a:latin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AFA79B3-4420-4954-557C-4DB6FAA255E6}"/>
              </a:ext>
            </a:extLst>
          </p:cNvPr>
          <p:cNvGrpSpPr/>
          <p:nvPr/>
        </p:nvGrpSpPr>
        <p:grpSpPr>
          <a:xfrm>
            <a:off x="8503174" y="2820248"/>
            <a:ext cx="2640814" cy="1901747"/>
            <a:chOff x="8503174" y="2820248"/>
            <a:chExt cx="2640814" cy="1901747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06B522C-8CAD-009F-9A5F-49DF14D41D9E}"/>
                </a:ext>
              </a:extLst>
            </p:cNvPr>
            <p:cNvSpPr/>
            <p:nvPr/>
          </p:nvSpPr>
          <p:spPr>
            <a:xfrm>
              <a:off x="8817430" y="415212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9BB4944-146B-5497-1CAB-AC530EAD1B3F}"/>
                </a:ext>
              </a:extLst>
            </p:cNvPr>
            <p:cNvSpPr txBox="1"/>
            <p:nvPr/>
          </p:nvSpPr>
          <p:spPr>
            <a:xfrm>
              <a:off x="8503174" y="4198775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BF4008A4-733E-55C3-D591-18C097DB9D23}"/>
                </a:ext>
              </a:extLst>
            </p:cNvPr>
            <p:cNvSpPr/>
            <p:nvPr/>
          </p:nvSpPr>
          <p:spPr>
            <a:xfrm>
              <a:off x="9417699" y="3240832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93C0B2A-4C3A-CB28-6840-B0DEF799587A}"/>
                </a:ext>
              </a:extLst>
            </p:cNvPr>
            <p:cNvSpPr txBox="1"/>
            <p:nvPr/>
          </p:nvSpPr>
          <p:spPr>
            <a:xfrm>
              <a:off x="9504785" y="2820248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baseline="-25000" dirty="0">
                <a:latin typeface="+mn-lt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43EEAE5-08E2-4A43-35B0-F26CFF0BA460}"/>
                </a:ext>
              </a:extLst>
            </p:cNvPr>
            <p:cNvSpPr/>
            <p:nvPr/>
          </p:nvSpPr>
          <p:spPr>
            <a:xfrm>
              <a:off x="10621348" y="3249333"/>
              <a:ext cx="111967" cy="111967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35BC0D9-C13C-D026-2211-3ADDDB0458A0}"/>
                </a:ext>
              </a:extLst>
            </p:cNvPr>
            <p:cNvSpPr txBox="1"/>
            <p:nvPr/>
          </p:nvSpPr>
          <p:spPr>
            <a:xfrm>
              <a:off x="10708434" y="2828749"/>
              <a:ext cx="43555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baseline="-25000" dirty="0">
                <a:latin typeface="+mn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352434EE-F057-C21E-FC3A-E67BB415D84A}"/>
                </a:ext>
              </a:extLst>
            </p:cNvPr>
            <p:cNvCxnSpPr>
              <a:cxnSpLocks/>
            </p:cNvCxnSpPr>
            <p:nvPr/>
          </p:nvCxnSpPr>
          <p:spPr>
            <a:xfrm>
              <a:off x="9473682" y="3306975"/>
              <a:ext cx="122479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3D63C089-F408-BA55-94B6-037A7C1531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67941" y="3291840"/>
              <a:ext cx="621499" cy="94166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667232A-C52E-68B1-27D2-AD53C8D73455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9434096" y="2404706"/>
            <a:ext cx="1821734" cy="93169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6E7B816-C03B-CC2E-1574-E4789E1DCC2D}"/>
              </a:ext>
            </a:extLst>
          </p:cNvPr>
          <p:cNvCxnSpPr>
            <a:cxnSpLocks/>
          </p:cNvCxnSpPr>
          <p:nvPr/>
        </p:nvCxnSpPr>
        <p:spPr>
          <a:xfrm flipV="1">
            <a:off x="8877272" y="3291840"/>
            <a:ext cx="1800888" cy="92300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AAE3A7-B63A-8C04-C396-B66AA80BEF73}"/>
              </a:ext>
            </a:extLst>
          </p:cNvPr>
          <p:cNvCxnSpPr>
            <a:cxnSpLocks/>
          </p:cNvCxnSpPr>
          <p:nvPr/>
        </p:nvCxnSpPr>
        <p:spPr>
          <a:xfrm flipV="1">
            <a:off x="10678160" y="2396385"/>
            <a:ext cx="589610" cy="900535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002600EE-D079-DE57-86D9-4172E93E0843}"/>
              </a:ext>
            </a:extLst>
          </p:cNvPr>
          <p:cNvSpPr txBox="1"/>
          <p:nvPr/>
        </p:nvSpPr>
        <p:spPr>
          <a:xfrm>
            <a:off x="1512588" y="4641632"/>
            <a:ext cx="2670097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F</a:t>
            </a:r>
            <a:r>
              <a:rPr lang="zh-CN" altLang="en-US" dirty="0"/>
              <a:t>（</a:t>
            </a:r>
            <a:r>
              <a:rPr lang="en-US" altLang="zh-CN" dirty="0"/>
              <a:t>14</a:t>
            </a:r>
            <a:r>
              <a:rPr lang="zh-CN" altLang="en-US" dirty="0"/>
              <a:t>，</a:t>
            </a:r>
            <a:r>
              <a:rPr lang="en-US" altLang="zh-CN" dirty="0"/>
              <a:t>11</a:t>
            </a:r>
            <a:r>
              <a:rPr lang="zh-CN" altLang="en-US" dirty="0"/>
              <a:t>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6A9033F-61D4-97BC-E2BF-4C73E47EA3B6}"/>
              </a:ext>
            </a:extLst>
          </p:cNvPr>
          <p:cNvSpPr txBox="1"/>
          <p:nvPr/>
        </p:nvSpPr>
        <p:spPr>
          <a:xfrm>
            <a:off x="1438196" y="5440922"/>
            <a:ext cx="425190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i="1" dirty="0"/>
              <a:t>ABFC </a:t>
            </a:r>
            <a:r>
              <a:rPr lang="zh-CN" altLang="en-US" dirty="0"/>
              <a:t>是平行四边形</a:t>
            </a:r>
          </a:p>
        </p:txBody>
      </p:sp>
    </p:spTree>
    <p:extLst>
      <p:ext uri="{BB962C8B-B14F-4D97-AF65-F5344CB8AC3E}">
        <p14:creationId xmlns:p14="http://schemas.microsoft.com/office/powerpoint/2010/main" val="384393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331932" y="2745572"/>
            <a:ext cx="9939446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dirty="0"/>
              <a:t>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21278</TotalTime>
  <Words>1832</Words>
  <Application>Microsoft Office PowerPoint</Application>
  <PresentationFormat>宽屏</PresentationFormat>
  <Paragraphs>163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Gill Sans</vt:lpstr>
      <vt:lpstr>黑体</vt:lpstr>
      <vt:lpstr>华文细黑</vt:lpstr>
      <vt:lpstr>思源黑体 Regular</vt:lpstr>
      <vt:lpstr>宋体</vt:lpstr>
      <vt:lpstr>微软雅黑</vt:lpstr>
      <vt:lpstr>新宋体</vt:lpstr>
      <vt:lpstr>字魂59号-创粗黑</vt:lpstr>
      <vt:lpstr>Arial</vt:lpstr>
      <vt:lpstr>Century Gothic</vt:lpstr>
      <vt:lpstr>Times New Roman</vt:lpstr>
      <vt:lpstr>等线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4128</cp:revision>
  <dcterms:created xsi:type="dcterms:W3CDTF">2016-01-14T07:05:00Z</dcterms:created>
  <dcterms:modified xsi:type="dcterms:W3CDTF">2026-09-04T11:04:29Z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