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682" r:id="rId2"/>
    <p:sldId id="811" r:id="rId3"/>
    <p:sldId id="743" r:id="rId4"/>
    <p:sldId id="814" r:id="rId5"/>
    <p:sldId id="995" r:id="rId6"/>
    <p:sldId id="983" r:id="rId7"/>
    <p:sldId id="984" r:id="rId8"/>
    <p:sldId id="987" r:id="rId9"/>
    <p:sldId id="958" r:id="rId10"/>
    <p:sldId id="934" r:id="rId11"/>
    <p:sldId id="967" r:id="rId12"/>
    <p:sldId id="988" r:id="rId13"/>
    <p:sldId id="996" r:id="rId14"/>
    <p:sldId id="968" r:id="rId15"/>
    <p:sldId id="971" r:id="rId16"/>
    <p:sldId id="970" r:id="rId17"/>
    <p:sldId id="989" r:id="rId18"/>
    <p:sldId id="992" r:id="rId19"/>
    <p:sldId id="993" r:id="rId20"/>
    <p:sldId id="994" r:id="rId21"/>
    <p:sldId id="997" r:id="rId22"/>
    <p:sldId id="998" r:id="rId23"/>
    <p:sldId id="680" r:id="rId24"/>
    <p:sldId id="331" r:id="rId25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EF8EA"/>
    <a:srgbClr val="FCD7A1"/>
    <a:srgbClr val="81C8CD"/>
    <a:srgbClr val="FADCE3"/>
    <a:srgbClr val="E6E0EC"/>
    <a:srgbClr val="FFFFFF"/>
    <a:srgbClr val="BCE2DF"/>
    <a:srgbClr val="DF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8" autoAdjust="0"/>
    <p:restoredTop sz="87827" autoAdjust="0"/>
  </p:normalViewPr>
  <p:slideViewPr>
    <p:cSldViewPr snapToGrid="0" showGuides="1">
      <p:cViewPr varScale="1">
        <p:scale>
          <a:sx n="65" d="100"/>
          <a:sy n="65" d="100"/>
        </p:scale>
        <p:origin x="78" y="105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2026/9/4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7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六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2344387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回顾引入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86739" y="214043"/>
            <a:ext cx="31756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整理知识点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91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254758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应用提升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48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29205" y="491815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巩固应用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379" y="2822505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数据的收集、整理与表达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77678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复习与关联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60351" y="1441328"/>
            <a:ext cx="10569650" cy="3933106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1063104" y="1615052"/>
            <a:ext cx="10376228" cy="36287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整理和复习百分数的知识，能理解平均数和百分数的统计 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   意义，并结合具体情境说明二者在统计中的具体作用；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通过实例分析和小组讨论，提升数据分析能力，能运用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统计意义解释生活中的相关现象；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体会统计与生活的联系，增强统计知识学习兴趣，培养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乐于交流的学习习惯，渗透环保意识。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19346E10-FA83-B4B9-FF27-8745C0592549}"/>
              </a:ext>
            </a:extLst>
          </p:cNvPr>
          <p:cNvGrpSpPr/>
          <p:nvPr/>
        </p:nvGrpSpPr>
        <p:grpSpPr>
          <a:xfrm>
            <a:off x="6895321" y="447869"/>
            <a:ext cx="4534676" cy="6051991"/>
            <a:chOff x="6923314" y="457200"/>
            <a:chExt cx="4534676" cy="605199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59FA01D1-C8D0-B8AC-8DB2-1766CDF33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1860" y="2656283"/>
              <a:ext cx="530814" cy="557523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B1A8599B-6999-2EB7-FA64-D11CF20B9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41845" y="2024645"/>
              <a:ext cx="550845" cy="534153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4B3C018E-B803-0686-E22C-4CDA35E55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33499" y="800052"/>
              <a:ext cx="567537" cy="527475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9B296156-3471-F71F-92EB-77D618E4D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47997" y="5788874"/>
              <a:ext cx="538541" cy="532703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41E7D944-5E0F-11D9-7B3C-446B01D82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45922" y="4530888"/>
              <a:ext cx="542690" cy="531288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D813DE6F-1258-3FBD-A082-FB7D9A66B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41362" y="1404364"/>
              <a:ext cx="551810" cy="524449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F73ADFB6-A442-B239-4C6D-2D9DF117C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53834" y="3292559"/>
              <a:ext cx="526866" cy="532703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25AE8664-11F8-AEB4-008F-B0572452F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1860" y="3885352"/>
              <a:ext cx="530814" cy="557523"/>
            </a:xfrm>
            <a:prstGeom prst="rect">
              <a:avLst/>
            </a:prstGeom>
          </p:spPr>
        </p:pic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E650AAF6-864A-4803-83C3-DEB5D4846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1860" y="5156367"/>
              <a:ext cx="530814" cy="557523"/>
            </a:xfrm>
            <a:prstGeom prst="rect">
              <a:avLst/>
            </a:prstGeom>
          </p:spPr>
        </p:pic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8498E65B-3207-140A-3B8C-AA2CA0A187D9}"/>
                </a:ext>
              </a:extLst>
            </p:cNvPr>
            <p:cNvSpPr txBox="1"/>
            <p:nvPr/>
          </p:nvSpPr>
          <p:spPr>
            <a:xfrm>
              <a:off x="7872701" y="764907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确定位置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356F0003-0393-C557-42AF-8288285530BA}"/>
                </a:ext>
              </a:extLst>
            </p:cNvPr>
            <p:cNvSpPr txBox="1"/>
            <p:nvPr/>
          </p:nvSpPr>
          <p:spPr>
            <a:xfrm>
              <a:off x="7872701" y="1390058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分数乘法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16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CE56011B-04F1-6C9C-49AF-1B649125C41E}"/>
                </a:ext>
              </a:extLst>
            </p:cNvPr>
            <p:cNvSpPr txBox="1"/>
            <p:nvPr/>
          </p:nvSpPr>
          <p:spPr>
            <a:xfrm>
              <a:off x="7872701" y="2015209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分数除法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32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20891A31-A14F-DFB6-3CF6-9C0A6CFD004B}"/>
                </a:ext>
              </a:extLst>
            </p:cNvPr>
            <p:cNvSpPr txBox="1"/>
            <p:nvPr/>
          </p:nvSpPr>
          <p:spPr>
            <a:xfrm>
              <a:off x="7872701" y="2640360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生活中的负数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44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749719A2-D29E-41E8-2CF5-01A90928624E}"/>
                </a:ext>
              </a:extLst>
            </p:cNvPr>
            <p:cNvSpPr txBox="1"/>
            <p:nvPr/>
          </p:nvSpPr>
          <p:spPr>
            <a:xfrm>
              <a:off x="7872701" y="3265511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圆      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48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FD36B757-73EB-1857-41E6-7E0370D629D9}"/>
                </a:ext>
              </a:extLst>
            </p:cNvPr>
            <p:cNvSpPr txBox="1"/>
            <p:nvPr/>
          </p:nvSpPr>
          <p:spPr>
            <a:xfrm>
              <a:off x="7872701" y="3890662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体育中的数学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74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AF27F286-5DA8-8D50-3CD5-6FB7657A1E24}"/>
                </a:ext>
              </a:extLst>
            </p:cNvPr>
            <p:cNvSpPr txBox="1"/>
            <p:nvPr/>
          </p:nvSpPr>
          <p:spPr>
            <a:xfrm>
              <a:off x="7872701" y="4515813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百分数    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79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C7AA3BAC-9A59-94AF-AFF2-2394E35441EB}"/>
                </a:ext>
              </a:extLst>
            </p:cNvPr>
            <p:cNvSpPr txBox="1"/>
            <p:nvPr/>
          </p:nvSpPr>
          <p:spPr>
            <a:xfrm>
              <a:off x="7872701" y="5140964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水是生命之源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101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B241908B-A20F-4230-3142-8C8D77DCE9E9}"/>
                </a:ext>
              </a:extLst>
            </p:cNvPr>
            <p:cNvSpPr txBox="1"/>
            <p:nvPr/>
          </p:nvSpPr>
          <p:spPr>
            <a:xfrm>
              <a:off x="7872701" y="5766115"/>
              <a:ext cx="358528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复习与关联    </a:t>
              </a:r>
              <a:r>
                <a: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</a:rPr>
                <a:t>108</a:t>
              </a:r>
              <a:endPara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6DF508D3-ED5D-35B5-8226-811D95F7CCDF}"/>
                </a:ext>
              </a:extLst>
            </p:cNvPr>
            <p:cNvSpPr/>
            <p:nvPr/>
          </p:nvSpPr>
          <p:spPr>
            <a:xfrm>
              <a:off x="6923314" y="457200"/>
              <a:ext cx="4358950" cy="6051991"/>
            </a:xfrm>
            <a:prstGeom prst="roundRect">
              <a:avLst>
                <a:gd name="adj" fmla="val 3242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>
            <a:extLst>
              <a:ext uri="{FF2B5EF4-FFF2-40B4-BE49-F238E27FC236}">
                <a16:creationId xmlns:a16="http://schemas.microsoft.com/office/drawing/2014/main" id="{5B504FAF-C8FF-F677-E1F3-0FC266F09B37}"/>
              </a:ext>
            </a:extLst>
          </p:cNvPr>
          <p:cNvSpPr/>
          <p:nvPr/>
        </p:nvSpPr>
        <p:spPr>
          <a:xfrm>
            <a:off x="7093728" y="4400506"/>
            <a:ext cx="2543624" cy="67154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1A017D21-A51D-8ACF-2758-8C1483507BBD}"/>
              </a:ext>
            </a:extLst>
          </p:cNvPr>
          <p:cNvGrpSpPr/>
          <p:nvPr/>
        </p:nvGrpSpPr>
        <p:grpSpPr>
          <a:xfrm>
            <a:off x="339318" y="2903325"/>
            <a:ext cx="6380277" cy="1141078"/>
            <a:chOff x="4087736" y="4918245"/>
            <a:chExt cx="6380277" cy="1141078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31D4F2F4-FBB7-25C8-D136-A9B2073E8783}"/>
                </a:ext>
              </a:extLst>
            </p:cNvPr>
            <p:cNvSpPr/>
            <p:nvPr/>
          </p:nvSpPr>
          <p:spPr>
            <a:xfrm>
              <a:off x="4087736" y="4918245"/>
              <a:ext cx="6370946" cy="1141078"/>
            </a:xfrm>
            <a:prstGeom prst="roundRect">
              <a:avLst>
                <a:gd name="adj" fmla="val 11934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C54CF2F-5570-0F44-49F0-85E1EAEA012C}"/>
                </a:ext>
              </a:extLst>
            </p:cNvPr>
            <p:cNvSpPr txBox="1"/>
            <p:nvPr/>
          </p:nvSpPr>
          <p:spPr>
            <a:xfrm>
              <a:off x="4090423" y="5246277"/>
              <a:ext cx="6377590" cy="5598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28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我们学习了百分数，包含哪些知识？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>
            <a:extLst>
              <a:ext uri="{FF2B5EF4-FFF2-40B4-BE49-F238E27FC236}">
                <a16:creationId xmlns:a16="http://schemas.microsoft.com/office/drawing/2014/main" id="{BF81C7A4-9D87-CB33-2448-280A5C9897B9}"/>
              </a:ext>
            </a:extLst>
          </p:cNvPr>
          <p:cNvGrpSpPr/>
          <p:nvPr/>
        </p:nvGrpSpPr>
        <p:grpSpPr>
          <a:xfrm>
            <a:off x="362342" y="1429332"/>
            <a:ext cx="11745679" cy="4816114"/>
            <a:chOff x="362342" y="1429332"/>
            <a:chExt cx="11745679" cy="4816114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id="{F3C1A03A-0747-D2FD-1E4A-60495A390782}"/>
                </a:ext>
              </a:extLst>
            </p:cNvPr>
            <p:cNvSpPr/>
            <p:nvPr/>
          </p:nvSpPr>
          <p:spPr>
            <a:xfrm>
              <a:off x="362342" y="2570743"/>
              <a:ext cx="1443252" cy="57600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百分数</a:t>
              </a:r>
            </a:p>
          </p:txBody>
        </p: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08189A42-C59D-1F33-C451-85D794257973}"/>
                </a:ext>
              </a:extLst>
            </p:cNvPr>
            <p:cNvGrpSpPr/>
            <p:nvPr/>
          </p:nvGrpSpPr>
          <p:grpSpPr>
            <a:xfrm>
              <a:off x="3480314" y="1429332"/>
              <a:ext cx="6671384" cy="576000"/>
              <a:chOff x="3536300" y="1877203"/>
              <a:chExt cx="6671384" cy="576000"/>
            </a:xfrm>
          </p:grpSpPr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5FAB4082-8B50-073D-1040-B1192C53890F}"/>
                  </a:ext>
                </a:extLst>
              </p:cNvPr>
              <p:cNvSpPr/>
              <p:nvPr/>
            </p:nvSpPr>
            <p:spPr>
              <a:xfrm>
                <a:off x="4198769" y="1877203"/>
                <a:ext cx="6008915" cy="576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b="1" dirty="0">
                    <a:solidFill>
                      <a:schemeClr val="tx1"/>
                    </a:solidFill>
                  </a:rPr>
                  <a:t>表示一个数是另一个数的百分之多少</a:t>
                </a:r>
              </a:p>
            </p:txBody>
          </p: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3A1571ED-2BCA-3BE9-9FDC-E21FFBB93F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36300" y="2174032"/>
                <a:ext cx="662474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B568CF34-8A31-82C4-4AE2-395A8642F12E}"/>
                </a:ext>
              </a:extLst>
            </p:cNvPr>
            <p:cNvGrpSpPr/>
            <p:nvPr/>
          </p:nvGrpSpPr>
          <p:grpSpPr>
            <a:xfrm>
              <a:off x="5206474" y="2203771"/>
              <a:ext cx="3816221" cy="576000"/>
              <a:chOff x="5262460" y="2651642"/>
              <a:chExt cx="3816221" cy="576000"/>
            </a:xfrm>
          </p:grpSpPr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1DCCE1FE-3BF7-A973-8A03-475A6A8E93CA}"/>
                  </a:ext>
                </a:extLst>
              </p:cNvPr>
              <p:cNvSpPr/>
              <p:nvPr/>
            </p:nvSpPr>
            <p:spPr>
              <a:xfrm>
                <a:off x="5822297" y="2651642"/>
                <a:ext cx="3256384" cy="576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b="1" dirty="0">
                    <a:solidFill>
                      <a:schemeClr val="tx1"/>
                    </a:solidFill>
                  </a:rPr>
                  <a:t>读作百分之多少</a:t>
                </a:r>
              </a:p>
            </p:txBody>
          </p: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1AF82006-F245-38C6-535B-EDC86065197F}"/>
                  </a:ext>
                </a:extLst>
              </p:cNvPr>
              <p:cNvCxnSpPr/>
              <p:nvPr/>
            </p:nvCxnSpPr>
            <p:spPr>
              <a:xfrm>
                <a:off x="5262460" y="2920479"/>
                <a:ext cx="54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97DB7A88-5E04-253B-1D6F-B263FFD334EF}"/>
                </a:ext>
              </a:extLst>
            </p:cNvPr>
            <p:cNvGrpSpPr/>
            <p:nvPr/>
          </p:nvGrpSpPr>
          <p:grpSpPr>
            <a:xfrm>
              <a:off x="5206474" y="3043525"/>
              <a:ext cx="3816221" cy="576000"/>
              <a:chOff x="5262460" y="3491396"/>
              <a:chExt cx="3816221" cy="576000"/>
            </a:xfrm>
          </p:grpSpPr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FBFDC67A-38B2-2A28-21CA-9CEBB9565AFC}"/>
                  </a:ext>
                </a:extLst>
              </p:cNvPr>
              <p:cNvSpPr/>
              <p:nvPr/>
            </p:nvSpPr>
            <p:spPr>
              <a:xfrm>
                <a:off x="5822297" y="3491396"/>
                <a:ext cx="3256384" cy="576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b="1" dirty="0">
                    <a:solidFill>
                      <a:schemeClr val="tx1"/>
                    </a:solidFill>
                  </a:rPr>
                  <a:t>先写分子再写</a:t>
                </a:r>
                <a:r>
                  <a:rPr lang="en-US" altLang="zh-CN" sz="2800" b="1" dirty="0">
                    <a:solidFill>
                      <a:schemeClr val="tx1"/>
                    </a:solidFill>
                  </a:rPr>
                  <a:t>%</a:t>
                </a:r>
                <a:endParaRPr lang="zh-CN" altLang="en-US" sz="28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632206DF-843D-044C-7217-850894F684CB}"/>
                  </a:ext>
                </a:extLst>
              </p:cNvPr>
              <p:cNvCxnSpPr/>
              <p:nvPr/>
            </p:nvCxnSpPr>
            <p:spPr>
              <a:xfrm>
                <a:off x="5262460" y="3769564"/>
                <a:ext cx="540000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A9BE4592-53FC-F944-22AE-3DC2B2516EFA}"/>
                </a:ext>
              </a:extLst>
            </p:cNvPr>
            <p:cNvGrpSpPr/>
            <p:nvPr/>
          </p:nvGrpSpPr>
          <p:grpSpPr>
            <a:xfrm>
              <a:off x="3470984" y="2203771"/>
              <a:ext cx="1726159" cy="1415754"/>
              <a:chOff x="3526970" y="2651642"/>
              <a:chExt cx="1726159" cy="1415754"/>
            </a:xfrm>
          </p:grpSpPr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52AEDB9E-E89D-6213-6BCA-4F5381591462}"/>
                  </a:ext>
                </a:extLst>
              </p:cNvPr>
              <p:cNvSpPr/>
              <p:nvPr/>
            </p:nvSpPr>
            <p:spPr>
              <a:xfrm>
                <a:off x="4180108" y="2651642"/>
                <a:ext cx="1073021" cy="576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b="1" dirty="0">
                    <a:solidFill>
                      <a:schemeClr val="tx1"/>
                    </a:solidFill>
                  </a:rPr>
                  <a:t>读法</a:t>
                </a:r>
              </a:p>
            </p:txBody>
          </p:sp>
          <p:sp>
            <p:nvSpPr>
              <p:cNvPr id="23" name="矩形: 圆角 22">
                <a:extLst>
                  <a:ext uri="{FF2B5EF4-FFF2-40B4-BE49-F238E27FC236}">
                    <a16:creationId xmlns:a16="http://schemas.microsoft.com/office/drawing/2014/main" id="{88040F3C-C877-5772-8E9A-00CBE41C225D}"/>
                  </a:ext>
                </a:extLst>
              </p:cNvPr>
              <p:cNvSpPr/>
              <p:nvPr/>
            </p:nvSpPr>
            <p:spPr>
              <a:xfrm>
                <a:off x="4180108" y="3491396"/>
                <a:ext cx="1073021" cy="576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b="1" dirty="0">
                    <a:solidFill>
                      <a:schemeClr val="tx1"/>
                    </a:solidFill>
                  </a:rPr>
                  <a:t>写法</a:t>
                </a:r>
              </a:p>
            </p:txBody>
          </p:sp>
          <p:sp>
            <p:nvSpPr>
              <p:cNvPr id="25" name="左中括号 24">
                <a:extLst>
                  <a:ext uri="{FF2B5EF4-FFF2-40B4-BE49-F238E27FC236}">
                    <a16:creationId xmlns:a16="http://schemas.microsoft.com/office/drawing/2014/main" id="{B001D812-A8B2-303C-34B6-BA15D952E8CE}"/>
                  </a:ext>
                </a:extLst>
              </p:cNvPr>
              <p:cNvSpPr/>
              <p:nvPr/>
            </p:nvSpPr>
            <p:spPr>
              <a:xfrm>
                <a:off x="3935963" y="2925525"/>
                <a:ext cx="242596" cy="892808"/>
              </a:xfrm>
              <a:prstGeom prst="leftBracket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51576DAF-5739-E905-B262-506CB5BB54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26970" y="3359017"/>
                <a:ext cx="410547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8E47E4BB-EE7F-3AAC-D803-06003D66EAA9}"/>
                </a:ext>
              </a:extLst>
            </p:cNvPr>
            <p:cNvGrpSpPr/>
            <p:nvPr/>
          </p:nvGrpSpPr>
          <p:grpSpPr>
            <a:xfrm>
              <a:off x="1822699" y="1457325"/>
              <a:ext cx="5445842" cy="2880659"/>
              <a:chOff x="1878685" y="1905196"/>
              <a:chExt cx="5445842" cy="2880659"/>
            </a:xfrm>
          </p:grpSpPr>
          <p:sp>
            <p:nvSpPr>
              <p:cNvPr id="32" name="矩形: 圆角 31">
                <a:extLst>
                  <a:ext uri="{FF2B5EF4-FFF2-40B4-BE49-F238E27FC236}">
                    <a16:creationId xmlns:a16="http://schemas.microsoft.com/office/drawing/2014/main" id="{99093B07-5514-1B87-6757-76ADCDD159B3}"/>
                  </a:ext>
                </a:extLst>
              </p:cNvPr>
              <p:cNvSpPr/>
              <p:nvPr/>
            </p:nvSpPr>
            <p:spPr>
              <a:xfrm>
                <a:off x="2397964" y="1905196"/>
                <a:ext cx="1138336" cy="576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b="1" dirty="0">
                    <a:solidFill>
                      <a:schemeClr val="tx1"/>
                    </a:solidFill>
                  </a:rPr>
                  <a:t>意义</a:t>
                </a:r>
              </a:p>
            </p:txBody>
          </p:sp>
          <p:sp>
            <p:nvSpPr>
              <p:cNvPr id="33" name="矩形: 圆角 32">
                <a:extLst>
                  <a:ext uri="{FF2B5EF4-FFF2-40B4-BE49-F238E27FC236}">
                    <a16:creationId xmlns:a16="http://schemas.microsoft.com/office/drawing/2014/main" id="{47C96F39-B782-29E2-0007-8F82D3A4B525}"/>
                  </a:ext>
                </a:extLst>
              </p:cNvPr>
              <p:cNvSpPr/>
              <p:nvPr/>
            </p:nvSpPr>
            <p:spPr>
              <a:xfrm>
                <a:off x="2397964" y="3052855"/>
                <a:ext cx="1138336" cy="576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b="1" dirty="0">
                    <a:solidFill>
                      <a:schemeClr val="tx1"/>
                    </a:solidFill>
                  </a:rPr>
                  <a:t>读写</a:t>
                </a:r>
              </a:p>
            </p:txBody>
          </p:sp>
          <p:sp>
            <p:nvSpPr>
              <p:cNvPr id="35" name="矩形: 圆角 34">
                <a:extLst>
                  <a:ext uri="{FF2B5EF4-FFF2-40B4-BE49-F238E27FC236}">
                    <a16:creationId xmlns:a16="http://schemas.microsoft.com/office/drawing/2014/main" id="{CCC147D4-5A43-3F78-5F8E-AF233D0CC2B2}"/>
                  </a:ext>
                </a:extLst>
              </p:cNvPr>
              <p:cNvSpPr/>
              <p:nvPr/>
            </p:nvSpPr>
            <p:spPr>
              <a:xfrm>
                <a:off x="2397964" y="4209855"/>
                <a:ext cx="4926563" cy="576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b="1" dirty="0">
                    <a:solidFill>
                      <a:schemeClr val="tx1"/>
                    </a:solidFill>
                  </a:rPr>
                  <a:t>百分数与小数、分数的互化</a:t>
                </a:r>
              </a:p>
            </p:txBody>
          </p:sp>
          <p:sp>
            <p:nvSpPr>
              <p:cNvPr id="40" name="左中括号 39">
                <a:extLst>
                  <a:ext uri="{FF2B5EF4-FFF2-40B4-BE49-F238E27FC236}">
                    <a16:creationId xmlns:a16="http://schemas.microsoft.com/office/drawing/2014/main" id="{7EDDD2E6-D6B0-B196-24E5-5A08F204CC47}"/>
                  </a:ext>
                </a:extLst>
              </p:cNvPr>
              <p:cNvSpPr/>
              <p:nvPr/>
            </p:nvSpPr>
            <p:spPr>
              <a:xfrm>
                <a:off x="2144489" y="2164701"/>
                <a:ext cx="242596" cy="2340000"/>
              </a:xfrm>
              <a:prstGeom prst="leftBracket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1135EB9C-094F-7686-DA2F-287CE9D3B2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78685" y="3331024"/>
                <a:ext cx="518105" cy="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305F1644-093A-A4D3-5905-850EB63E31C1}"/>
                </a:ext>
              </a:extLst>
            </p:cNvPr>
            <p:cNvSpPr txBox="1"/>
            <p:nvPr/>
          </p:nvSpPr>
          <p:spPr>
            <a:xfrm>
              <a:off x="8792183" y="2241818"/>
              <a:ext cx="33158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0070C0"/>
                  </a:solidFill>
                  <a:latin typeface="+mn-lt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rgbClr val="FF00FF"/>
                  </a:solidFill>
                </a:rPr>
                <a:t>85%</a:t>
              </a:r>
              <a:r>
                <a:rPr lang="zh-CN" altLang="en-US" sz="2400" dirty="0">
                  <a:solidFill>
                    <a:srgbClr val="FF00FF"/>
                  </a:solidFill>
                </a:rPr>
                <a:t>：百分之八十五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文本框 44">
                  <a:extLst>
                    <a:ext uri="{FF2B5EF4-FFF2-40B4-BE49-F238E27FC236}">
                      <a16:creationId xmlns:a16="http://schemas.microsoft.com/office/drawing/2014/main" id="{85731710-BAA6-E3EB-602C-06E74AB79D48}"/>
                    </a:ext>
                  </a:extLst>
                </p:cNvPr>
                <p:cNvSpPr txBox="1"/>
                <p:nvPr/>
              </p:nvSpPr>
              <p:spPr>
                <a:xfrm>
                  <a:off x="9022695" y="2917741"/>
                  <a:ext cx="1938016" cy="7837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2800" b="1" strike="noStrike">
                      <a:solidFill>
                        <a:srgbClr val="0070C0"/>
                      </a:solidFill>
                      <a:latin typeface="+mn-lt"/>
                    </a:defRPr>
                  </a:lvl1pPr>
                </a:lstStyle>
                <a:p>
                  <a:pPr algn="ctr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𝟕𝟕</m:t>
                            </m:r>
                          </m:num>
                          <m:den>
                            <m: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  <m:r>
                          <a:rPr lang="zh-CN" altLang="en-US" sz="2400" i="1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  <m:t>：</m:t>
                        </m:r>
                        <m:r>
                          <a:rPr lang="en-US" altLang="zh-CN" sz="2400" b="1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  <m:t>𝟕𝟕</m:t>
                        </m:r>
                        <m:r>
                          <a:rPr lang="en-US" altLang="zh-CN" sz="2400" b="1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lang="zh-CN" altLang="en-US" sz="2400" dirty="0">
                    <a:solidFill>
                      <a:srgbClr val="FF00FF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文本框 44">
                  <a:extLst>
                    <a:ext uri="{FF2B5EF4-FFF2-40B4-BE49-F238E27FC236}">
                      <a16:creationId xmlns:a16="http://schemas.microsoft.com/office/drawing/2014/main" id="{85731710-BAA6-E3EB-602C-06E74AB79D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22695" y="2917741"/>
                  <a:ext cx="1938016" cy="783741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CD3F3C94-2524-59A3-BD00-3FBAAA3A9CEC}"/>
                </a:ext>
              </a:extLst>
            </p:cNvPr>
            <p:cNvSpPr txBox="1"/>
            <p:nvPr/>
          </p:nvSpPr>
          <p:spPr>
            <a:xfrm>
              <a:off x="2359466" y="4402889"/>
              <a:ext cx="8930946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400" dirty="0">
                  <a:solidFill>
                    <a:srgbClr val="0070C0"/>
                  </a:solidFill>
                </a:rPr>
                <a:t>百分数化成小数：小数点向左移动两位，去掉“</a:t>
              </a:r>
              <a:r>
                <a:rPr lang="en-US" altLang="zh-CN" sz="2400" dirty="0">
                  <a:solidFill>
                    <a:srgbClr val="0070C0"/>
                  </a:solidFill>
                </a:rPr>
                <a:t>%</a:t>
              </a:r>
              <a:r>
                <a:rPr lang="zh-CN" altLang="en-US" sz="2400" dirty="0">
                  <a:solidFill>
                    <a:srgbClr val="0070C0"/>
                  </a:solidFill>
                </a:rPr>
                <a:t>”。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156E06F9-343D-40A2-14B5-9088AD48EFCA}"/>
                </a:ext>
              </a:extLst>
            </p:cNvPr>
            <p:cNvSpPr txBox="1"/>
            <p:nvPr/>
          </p:nvSpPr>
          <p:spPr>
            <a:xfrm>
              <a:off x="2359466" y="4863186"/>
              <a:ext cx="854234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spcBef>
                  <a:spcPts val="0"/>
                </a:spcBef>
                <a:defRPr sz="28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400" dirty="0">
                  <a:solidFill>
                    <a:srgbClr val="0070C0"/>
                  </a:solidFill>
                </a:rPr>
                <a:t>百分数化成分数：化成分母是 </a:t>
              </a:r>
              <a:r>
                <a:rPr lang="en-US" altLang="zh-CN" sz="2400" dirty="0">
                  <a:solidFill>
                    <a:srgbClr val="0070C0"/>
                  </a:solidFill>
                </a:rPr>
                <a:t>100 </a:t>
              </a:r>
              <a:r>
                <a:rPr lang="zh-CN" altLang="en-US" sz="2400" dirty="0">
                  <a:solidFill>
                    <a:srgbClr val="0070C0"/>
                  </a:solidFill>
                </a:rPr>
                <a:t>的分数再化简。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71C8BF10-E39F-0138-933D-0CEB794B2286}"/>
                </a:ext>
              </a:extLst>
            </p:cNvPr>
            <p:cNvSpPr txBox="1"/>
            <p:nvPr/>
          </p:nvSpPr>
          <p:spPr>
            <a:xfrm>
              <a:off x="2359466" y="5323483"/>
              <a:ext cx="90582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spcBef>
                  <a:spcPts val="0"/>
                </a:spcBef>
                <a:defRPr sz="28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400" dirty="0">
                  <a:solidFill>
                    <a:srgbClr val="0070C0"/>
                  </a:solidFill>
                </a:rPr>
                <a:t>小数化成百分数：小数点向右移动两位，加上“</a:t>
              </a:r>
              <a:r>
                <a:rPr lang="en-US" altLang="zh-CN" sz="2400" dirty="0">
                  <a:solidFill>
                    <a:srgbClr val="0070C0"/>
                  </a:solidFill>
                </a:rPr>
                <a:t>%</a:t>
              </a:r>
              <a:r>
                <a:rPr lang="zh-CN" altLang="en-US" sz="2400" dirty="0">
                  <a:solidFill>
                    <a:srgbClr val="0070C0"/>
                  </a:solidFill>
                </a:rPr>
                <a:t>”。</a:t>
              </a: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51AC7538-61B8-7353-1B89-A748B8289689}"/>
                </a:ext>
              </a:extLst>
            </p:cNvPr>
            <p:cNvSpPr txBox="1"/>
            <p:nvPr/>
          </p:nvSpPr>
          <p:spPr>
            <a:xfrm>
              <a:off x="2359466" y="5783781"/>
              <a:ext cx="806319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spcBef>
                  <a:spcPts val="0"/>
                </a:spcBef>
                <a:defRPr sz="28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400" dirty="0">
                  <a:solidFill>
                    <a:srgbClr val="0070C0"/>
                  </a:solidFill>
                </a:rPr>
                <a:t>分数化成百分数：先化成小数，再化成百分数。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519D1AB6-B20E-F40B-C518-0539117AE00C}"/>
              </a:ext>
            </a:extLst>
          </p:cNvPr>
          <p:cNvGrpSpPr/>
          <p:nvPr/>
        </p:nvGrpSpPr>
        <p:grpSpPr>
          <a:xfrm>
            <a:off x="466532" y="1295097"/>
            <a:ext cx="11355353" cy="4899267"/>
            <a:chOff x="429208" y="1295097"/>
            <a:chExt cx="11355353" cy="4899267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id="{38788F98-AFF6-4FF2-C9AB-4655807E6CF3}"/>
                </a:ext>
              </a:extLst>
            </p:cNvPr>
            <p:cNvSpPr/>
            <p:nvPr/>
          </p:nvSpPr>
          <p:spPr>
            <a:xfrm>
              <a:off x="429208" y="2803083"/>
              <a:ext cx="2612572" cy="57600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百分数的应用</a:t>
              </a:r>
            </a:p>
          </p:txBody>
        </p:sp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BAC6B6C9-3ABC-ACBD-B1FC-6B27FF6F0F25}"/>
                </a:ext>
              </a:extLst>
            </p:cNvPr>
            <p:cNvSpPr/>
            <p:nvPr/>
          </p:nvSpPr>
          <p:spPr>
            <a:xfrm>
              <a:off x="3694922" y="1457328"/>
              <a:ext cx="1073021" cy="576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折扣</a:t>
              </a: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8B01E969-B8CE-75D6-9BEE-F0D49E8F6CAF}"/>
                </a:ext>
              </a:extLst>
            </p:cNvPr>
            <p:cNvSpPr/>
            <p:nvPr/>
          </p:nvSpPr>
          <p:spPr>
            <a:xfrm>
              <a:off x="3694921" y="2830063"/>
              <a:ext cx="1073021" cy="576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利率</a:t>
              </a:r>
            </a:p>
          </p:txBody>
        </p:sp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21057AE3-F912-1BBD-54B0-B6B4BA87A029}"/>
                </a:ext>
              </a:extLst>
            </p:cNvPr>
            <p:cNvSpPr/>
            <p:nvPr/>
          </p:nvSpPr>
          <p:spPr>
            <a:xfrm>
              <a:off x="3694921" y="4105468"/>
              <a:ext cx="3181740" cy="110762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其他实际问题</a:t>
              </a:r>
              <a:endParaRPr lang="en-US" altLang="zh-CN" sz="2800" b="1" dirty="0">
                <a:solidFill>
                  <a:schemeClr val="tx1"/>
                </a:solidFill>
              </a:endParaRPr>
            </a:p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（如确定达标线）</a:t>
              </a:r>
            </a:p>
          </p:txBody>
        </p:sp>
        <p:sp>
          <p:nvSpPr>
            <p:cNvPr id="6" name="左中括号 5">
              <a:extLst>
                <a:ext uri="{FF2B5EF4-FFF2-40B4-BE49-F238E27FC236}">
                  <a16:creationId xmlns:a16="http://schemas.microsoft.com/office/drawing/2014/main" id="{36415B59-229C-2FAB-4DF5-A0B85F46917C}"/>
                </a:ext>
              </a:extLst>
            </p:cNvPr>
            <p:cNvSpPr/>
            <p:nvPr/>
          </p:nvSpPr>
          <p:spPr>
            <a:xfrm>
              <a:off x="3452325" y="1703213"/>
              <a:ext cx="242596" cy="2739525"/>
            </a:xfrm>
            <a:prstGeom prst="leftBracket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C7919C69-9044-4FB1-5FB2-F8553D07D898}"/>
                </a:ext>
              </a:extLst>
            </p:cNvPr>
            <p:cNvCxnSpPr>
              <a:cxnSpLocks/>
            </p:cNvCxnSpPr>
            <p:nvPr/>
          </p:nvCxnSpPr>
          <p:spPr>
            <a:xfrm>
              <a:off x="3032573" y="3110575"/>
              <a:ext cx="656252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2C45176-7563-A925-978A-3FB58C7B1C66}"/>
                </a:ext>
              </a:extLst>
            </p:cNvPr>
            <p:cNvSpPr txBox="1"/>
            <p:nvPr/>
          </p:nvSpPr>
          <p:spPr>
            <a:xfrm>
              <a:off x="4851918" y="1295097"/>
              <a:ext cx="609755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400" b="1" strike="noStrike">
                  <a:solidFill>
                    <a:srgbClr val="FF00FF"/>
                  </a:solidFill>
                  <a:latin typeface="+mn-lt"/>
                </a:defRPr>
              </a:lvl1pPr>
            </a:lstStyle>
            <a:p>
              <a:pPr algn="l"/>
              <a:r>
                <a:rPr lang="zh-CN" altLang="en-US" dirty="0"/>
                <a:t>几折表示十分之几，也就是百分之几十。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1BFA729-1E9D-398C-2BA3-B81ED535F8A0}"/>
                </a:ext>
              </a:extLst>
            </p:cNvPr>
            <p:cNvSpPr txBox="1"/>
            <p:nvPr/>
          </p:nvSpPr>
          <p:spPr>
            <a:xfrm>
              <a:off x="4851918" y="1849086"/>
              <a:ext cx="609755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 strike="noStrike">
                  <a:solidFill>
                    <a:srgbClr val="FF00FF"/>
                  </a:solidFill>
                  <a:latin typeface="+mn-lt"/>
                </a:defRPr>
              </a:lvl1pPr>
            </a:lstStyle>
            <a:p>
              <a:r>
                <a:rPr lang="zh-CN" altLang="en-US" dirty="0"/>
                <a:t>九折 </a:t>
              </a:r>
              <a:r>
                <a:rPr lang="en-US" altLang="zh-CN" dirty="0"/>
                <a:t>= 90%    </a:t>
              </a:r>
              <a:r>
                <a:rPr lang="zh-CN" altLang="en-US" dirty="0"/>
                <a:t>八五折 </a:t>
              </a:r>
              <a:r>
                <a:rPr lang="en-US" altLang="zh-CN" dirty="0"/>
                <a:t>= 85%</a:t>
              </a:r>
              <a:endParaRPr lang="zh-CN" altLang="en-US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B434CB8-B16F-33AC-C3C4-DE90C6FB1799}"/>
                </a:ext>
              </a:extLst>
            </p:cNvPr>
            <p:cNvSpPr txBox="1"/>
            <p:nvPr/>
          </p:nvSpPr>
          <p:spPr>
            <a:xfrm>
              <a:off x="4851918" y="2889073"/>
              <a:ext cx="429208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 strike="noStrike">
                  <a:solidFill>
                    <a:srgbClr val="FF00FF"/>
                  </a:solidFill>
                  <a:latin typeface="+mn-lt"/>
                </a:defRPr>
              </a:lvl1pPr>
            </a:lstStyle>
            <a:p>
              <a:r>
                <a:rPr lang="zh-CN" altLang="en-US" dirty="0"/>
                <a:t>利息</a:t>
              </a:r>
              <a:r>
                <a:rPr lang="en-US" altLang="zh-CN" dirty="0"/>
                <a:t>=</a:t>
              </a:r>
              <a:r>
                <a:rPr lang="zh-CN" altLang="en-US" dirty="0"/>
                <a:t>本金</a:t>
              </a:r>
              <a:r>
                <a:rPr lang="en-US" altLang="zh-CN" dirty="0"/>
                <a:t>×</a:t>
              </a:r>
              <a:r>
                <a:rPr lang="zh-CN" altLang="en-US" dirty="0"/>
                <a:t>利率</a:t>
              </a:r>
              <a:r>
                <a:rPr lang="en-US" altLang="zh-CN" dirty="0"/>
                <a:t>×</a:t>
              </a:r>
              <a:r>
                <a:rPr lang="zh-CN" altLang="en-US" dirty="0"/>
                <a:t>存期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AEB46F7-F7CC-7B30-1124-1B3757C6C261}"/>
                </a:ext>
              </a:extLst>
            </p:cNvPr>
            <p:cNvSpPr txBox="1"/>
            <p:nvPr/>
          </p:nvSpPr>
          <p:spPr>
            <a:xfrm>
              <a:off x="6941975" y="4022150"/>
              <a:ext cx="36855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 strike="noStrike">
                  <a:solidFill>
                    <a:srgbClr val="FF00FF"/>
                  </a:solidFill>
                  <a:latin typeface="+mn-lt"/>
                </a:defRPr>
              </a:lvl1pPr>
            </a:lstStyle>
            <a:p>
              <a:r>
                <a:rPr lang="zh-CN" altLang="en-US" dirty="0"/>
                <a:t>① 求变化幅度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4DD2F96-627E-0661-3D42-8C3F9EEBF435}"/>
                </a:ext>
              </a:extLst>
            </p:cNvPr>
            <p:cNvSpPr txBox="1"/>
            <p:nvPr/>
          </p:nvSpPr>
          <p:spPr>
            <a:xfrm>
              <a:off x="6941975" y="4508093"/>
              <a:ext cx="484258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 strike="noStrike">
                  <a:solidFill>
                    <a:srgbClr val="FF00FF"/>
                  </a:solidFill>
                  <a:latin typeface="+mn-lt"/>
                </a:defRPr>
              </a:lvl1pPr>
            </a:lstStyle>
            <a:p>
              <a:r>
                <a:rPr lang="zh-CN" altLang="en-US" dirty="0"/>
                <a:t>② 已知变化幅度和其中一个量，</a:t>
              </a:r>
              <a:endParaRPr lang="en-US" altLang="zh-CN" dirty="0"/>
            </a:p>
            <a:p>
              <a:r>
                <a:rPr lang="zh-CN" altLang="en-US" dirty="0"/>
                <a:t>     求另一个量。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6CDF69E-5C6C-3C3B-2BD3-DC8E34085B39}"/>
                </a:ext>
              </a:extLst>
            </p:cNvPr>
            <p:cNvSpPr txBox="1"/>
            <p:nvPr/>
          </p:nvSpPr>
          <p:spPr>
            <a:xfrm>
              <a:off x="6941975" y="5363367"/>
              <a:ext cx="477727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 strike="noStrike">
                  <a:solidFill>
                    <a:srgbClr val="FF00FF"/>
                  </a:solidFill>
                  <a:latin typeface="+mn-lt"/>
                </a:defRPr>
              </a:lvl1pPr>
            </a:lstStyle>
            <a:p>
              <a:r>
                <a:rPr lang="zh-CN" altLang="en-US" dirty="0"/>
                <a:t>③ 已知两次变化幅度，求总体的</a:t>
              </a:r>
            </a:p>
            <a:p>
              <a:r>
                <a:rPr lang="zh-CN" altLang="en-US" dirty="0"/>
                <a:t>     变化幅度。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69428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645255A-C0CB-4A83-9ED1-43BCB0D4F2D1}"/>
              </a:ext>
            </a:extLst>
          </p:cNvPr>
          <p:cNvSpPr txBox="1"/>
          <p:nvPr/>
        </p:nvSpPr>
        <p:spPr>
          <a:xfrm>
            <a:off x="762777" y="353306"/>
            <a:ext cx="9519557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        在统计活动中，百分数和平均数都是刻画和表达数据的统计量，它们分别有什么作用？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31B6140-D5A5-5658-CA77-DF0E1473F8AE}"/>
              </a:ext>
            </a:extLst>
          </p:cNvPr>
          <p:cNvGrpSpPr/>
          <p:nvPr/>
        </p:nvGrpSpPr>
        <p:grpSpPr>
          <a:xfrm>
            <a:off x="804805" y="1696903"/>
            <a:ext cx="7588305" cy="1199856"/>
            <a:chOff x="1251837" y="1974425"/>
            <a:chExt cx="7588305" cy="119985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65EB8A4-177F-E0B9-F76B-0B558B404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51837" y="1974425"/>
              <a:ext cx="1255664" cy="1199856"/>
            </a:xfrm>
            <a:prstGeom prst="rect">
              <a:avLst/>
            </a:prstGeom>
          </p:spPr>
        </p:pic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7E884201-FFF3-BFA3-0A50-4E8A09DD4C8F}"/>
                </a:ext>
              </a:extLst>
            </p:cNvPr>
            <p:cNvSpPr/>
            <p:nvPr/>
          </p:nvSpPr>
          <p:spPr>
            <a:xfrm>
              <a:off x="2939141" y="2310786"/>
              <a:ext cx="5901001" cy="639106"/>
            </a:xfrm>
            <a:prstGeom prst="wedgeRoundRectCallout">
              <a:avLst>
                <a:gd name="adj1" fmla="val -56980"/>
                <a:gd name="adj2" fmla="val -20324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平均数代表一组数据的整体水平。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86F17823-4936-C119-32F9-F44E6DFA76B2}"/>
              </a:ext>
            </a:extLst>
          </p:cNvPr>
          <p:cNvSpPr txBox="1"/>
          <p:nvPr/>
        </p:nvSpPr>
        <p:spPr>
          <a:xfrm>
            <a:off x="2660063" y="2821803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篮球运动员每场比赛的平均得分。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BAFE11D-EDA1-25BC-F191-C8FCF59AFA0B}"/>
              </a:ext>
            </a:extLst>
          </p:cNvPr>
          <p:cNvSpPr txBox="1"/>
          <p:nvPr/>
        </p:nvSpPr>
        <p:spPr>
          <a:xfrm>
            <a:off x="2660063" y="3456992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latin typeface="+mn-lt"/>
              </a:rPr>
              <a:t>六（</a:t>
            </a:r>
            <a:r>
              <a:rPr lang="en-US" altLang="zh-CN" dirty="0">
                <a:latin typeface="+mn-lt"/>
              </a:rPr>
              <a:t>1</a:t>
            </a:r>
            <a:r>
              <a:rPr lang="zh-CN" altLang="en-US" dirty="0">
                <a:latin typeface="+mn-lt"/>
              </a:rPr>
              <a:t>）班同学的平均身高等。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645D1A7-D9A0-88FE-AAC3-2FE471BD7868}"/>
              </a:ext>
            </a:extLst>
          </p:cNvPr>
          <p:cNvGrpSpPr/>
          <p:nvPr/>
        </p:nvGrpSpPr>
        <p:grpSpPr>
          <a:xfrm>
            <a:off x="3116424" y="3905567"/>
            <a:ext cx="8483029" cy="1366848"/>
            <a:chOff x="873722" y="335681"/>
            <a:chExt cx="8483029" cy="1366848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5344DD32-D523-7E4A-CC36-57E97E359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7989903" y="335681"/>
              <a:ext cx="1366848" cy="1366848"/>
            </a:xfrm>
            <a:prstGeom prst="rect">
              <a:avLst/>
            </a:prstGeom>
          </p:spPr>
        </p:pic>
        <p:sp>
          <p:nvSpPr>
            <p:cNvPr id="18" name="对话气泡: 圆角矩形 17">
              <a:extLst>
                <a:ext uri="{FF2B5EF4-FFF2-40B4-BE49-F238E27FC236}">
                  <a16:creationId xmlns:a16="http://schemas.microsoft.com/office/drawing/2014/main" id="{F819F9C1-48E7-CA2C-1A32-3C8AC19A8A56}"/>
                </a:ext>
              </a:extLst>
            </p:cNvPr>
            <p:cNvSpPr/>
            <p:nvPr/>
          </p:nvSpPr>
          <p:spPr>
            <a:xfrm>
              <a:off x="873722" y="618792"/>
              <a:ext cx="6733839" cy="781963"/>
            </a:xfrm>
            <a:prstGeom prst="wedgeRoundRectCallout">
              <a:avLst>
                <a:gd name="adj1" fmla="val 55875"/>
                <a:gd name="adj2" fmla="val -19376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百分数可以对随机数据进行刻画和表达。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75A31551-6042-F59F-D960-D0D0E7101801}"/>
              </a:ext>
            </a:extLst>
          </p:cNvPr>
          <p:cNvSpPr txBox="1"/>
          <p:nvPr/>
        </p:nvSpPr>
        <p:spPr>
          <a:xfrm>
            <a:off x="3610948" y="5197768"/>
            <a:ext cx="609755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比如投篮命中率，在不同的比赛中，同一运动员命中率可能不同。</a:t>
            </a:r>
          </a:p>
        </p:txBody>
      </p:sp>
    </p:spTree>
    <p:extLst>
      <p:ext uri="{BB962C8B-B14F-4D97-AF65-F5344CB8AC3E}">
        <p14:creationId xmlns:p14="http://schemas.microsoft.com/office/powerpoint/2010/main" val="36234633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6C4CBF5-7635-E631-DE45-F13D3529C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245" y="1055219"/>
            <a:ext cx="1478568" cy="1397921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C3C88874-8834-EC08-2926-EC2E9136F9EA}"/>
              </a:ext>
            </a:extLst>
          </p:cNvPr>
          <p:cNvSpPr/>
          <p:nvPr/>
        </p:nvSpPr>
        <p:spPr>
          <a:xfrm>
            <a:off x="3126590" y="1434626"/>
            <a:ext cx="6782520" cy="639106"/>
          </a:xfrm>
          <a:prstGeom prst="wedgeRoundRectCallout">
            <a:avLst>
              <a:gd name="adj1" fmla="val -55879"/>
              <a:gd name="adj2" fmla="val -20324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平均数和百分数都能帮助我们制定标准。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E61C1D6-FF8D-52E3-2E67-20C66DC14734}"/>
              </a:ext>
            </a:extLst>
          </p:cNvPr>
          <p:cNvSpPr txBox="1"/>
          <p:nvPr/>
        </p:nvSpPr>
        <p:spPr>
          <a:xfrm>
            <a:off x="1565211" y="2948675"/>
            <a:ext cx="93546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利用 </a:t>
            </a:r>
            <a:r>
              <a:rPr lang="en-US" altLang="zh-CN" dirty="0"/>
              <a:t>6 </a:t>
            </a:r>
            <a:r>
              <a:rPr lang="zh-CN" altLang="en-US" dirty="0"/>
              <a:t>岁儿童平均身高制定乘坐公共交通的免票标准。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B734AAC-524C-EE47-6B13-57B45F3063BC}"/>
              </a:ext>
            </a:extLst>
          </p:cNvPr>
          <p:cNvSpPr txBox="1"/>
          <p:nvPr/>
        </p:nvSpPr>
        <p:spPr>
          <a:xfrm>
            <a:off x="1565211" y="3790149"/>
            <a:ext cx="65337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利用百分数制定体育活动的达标线等。</a:t>
            </a:r>
          </a:p>
        </p:txBody>
      </p:sp>
    </p:spTree>
    <p:extLst>
      <p:ext uri="{BB962C8B-B14F-4D97-AF65-F5344CB8AC3E}">
        <p14:creationId xmlns:p14="http://schemas.microsoft.com/office/powerpoint/2010/main" val="15921487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D71903D2-4C36-C30B-DAF9-D6FEC7B57F9C}"/>
              </a:ext>
            </a:extLst>
          </p:cNvPr>
          <p:cNvSpPr txBox="1"/>
          <p:nvPr/>
        </p:nvSpPr>
        <p:spPr>
          <a:xfrm>
            <a:off x="3243583" y="771494"/>
            <a:ext cx="45381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2A4345B-F2D1-D865-0451-20BE0630C0EC}"/>
              </a:ext>
            </a:extLst>
          </p:cNvPr>
          <p:cNvSpPr txBox="1"/>
          <p:nvPr/>
        </p:nvSpPr>
        <p:spPr>
          <a:xfrm>
            <a:off x="697458" y="1076502"/>
            <a:ext cx="10956477" cy="23995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某学校食堂计划对 </a:t>
            </a:r>
            <a:r>
              <a:rPr lang="en-US" altLang="zh-CN" dirty="0"/>
              <a:t>A</a:t>
            </a:r>
            <a:r>
              <a:rPr lang="zh-CN" altLang="en-US" dirty="0"/>
              <a:t>、</a:t>
            </a:r>
            <a:r>
              <a:rPr lang="en-US" altLang="zh-CN" dirty="0"/>
              <a:t>B</a:t>
            </a:r>
            <a:r>
              <a:rPr lang="zh-CN" altLang="en-US" dirty="0"/>
              <a:t>、</a:t>
            </a:r>
            <a:r>
              <a:rPr lang="en-US" altLang="zh-CN" dirty="0"/>
              <a:t>C </a:t>
            </a:r>
            <a:r>
              <a:rPr lang="zh-CN" altLang="en-US" dirty="0"/>
              <a:t>三种套餐的满意情况进行调查，</a:t>
            </a:r>
          </a:p>
          <a:p>
            <a:pPr>
              <a:lnSpc>
                <a:spcPct val="120000"/>
              </a:lnSpc>
            </a:pPr>
            <a:r>
              <a:rPr lang="zh-CN" altLang="en-US" dirty="0"/>
              <a:t>并对总体满意度（满意度指满意人数占总人数的百分比）低</a:t>
            </a:r>
          </a:p>
          <a:p>
            <a:pPr>
              <a:lnSpc>
                <a:spcPct val="120000"/>
              </a:lnSpc>
            </a:pPr>
            <a:r>
              <a:rPr lang="zh-CN" altLang="en-US" dirty="0"/>
              <a:t>于 </a:t>
            </a:r>
            <a:r>
              <a:rPr lang="en-US" altLang="zh-CN" dirty="0"/>
              <a:t>60% </a:t>
            </a:r>
            <a:r>
              <a:rPr lang="zh-CN" altLang="en-US" dirty="0"/>
              <a:t>的套餐进行调整。下面是对学校 </a:t>
            </a:r>
            <a:r>
              <a:rPr lang="en-US" altLang="zh-CN" dirty="0"/>
              <a:t>1000 </a:t>
            </a:r>
            <a:r>
              <a:rPr lang="zh-CN" altLang="en-US" dirty="0"/>
              <a:t>名师生调查</a:t>
            </a:r>
          </a:p>
          <a:p>
            <a:pPr>
              <a:lnSpc>
                <a:spcPct val="120000"/>
              </a:lnSpc>
            </a:pPr>
            <a:r>
              <a:rPr lang="zh-CN" altLang="en-US" dirty="0"/>
              <a:t>的结果，其中 </a:t>
            </a:r>
            <a:r>
              <a:rPr lang="en-US" altLang="zh-CN" dirty="0"/>
              <a:t>1~3 </a:t>
            </a:r>
            <a:r>
              <a:rPr lang="zh-CN" altLang="en-US" dirty="0"/>
              <a:t>年级共 </a:t>
            </a:r>
            <a:r>
              <a:rPr lang="en-US" altLang="zh-CN" dirty="0"/>
              <a:t>600 </a:t>
            </a:r>
            <a:r>
              <a:rPr lang="zh-CN" altLang="en-US" dirty="0"/>
              <a:t>人，</a:t>
            </a:r>
            <a:r>
              <a:rPr lang="en-US" altLang="zh-CN" dirty="0"/>
              <a:t>4~6 </a:t>
            </a:r>
            <a:r>
              <a:rPr lang="zh-CN" altLang="en-US" dirty="0"/>
              <a:t>年级共 </a:t>
            </a:r>
            <a:r>
              <a:rPr lang="en-US" altLang="zh-CN" dirty="0"/>
              <a:t>400 </a:t>
            </a:r>
            <a:r>
              <a:rPr lang="zh-CN" altLang="en-US" dirty="0"/>
              <a:t>人。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45D95E9A-DF6E-FFFF-CC83-2E5CC3D3E3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956278"/>
              </p:ext>
            </p:extLst>
          </p:nvPr>
        </p:nvGraphicFramePr>
        <p:xfrm>
          <a:off x="1192244" y="3524193"/>
          <a:ext cx="9631266" cy="23727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3014">
                  <a:extLst>
                    <a:ext uri="{9D8B030D-6E8A-4147-A177-3AD203B41FA5}">
                      <a16:colId xmlns:a16="http://schemas.microsoft.com/office/drawing/2014/main" val="1842087392"/>
                    </a:ext>
                  </a:extLst>
                </a:gridCol>
                <a:gridCol w="3974126">
                  <a:extLst>
                    <a:ext uri="{9D8B030D-6E8A-4147-A177-3AD203B41FA5}">
                      <a16:colId xmlns:a16="http://schemas.microsoft.com/office/drawing/2014/main" val="4240503337"/>
                    </a:ext>
                  </a:extLst>
                </a:gridCol>
                <a:gridCol w="3974126">
                  <a:extLst>
                    <a:ext uri="{9D8B030D-6E8A-4147-A177-3AD203B41FA5}">
                      <a16:colId xmlns:a16="http://schemas.microsoft.com/office/drawing/2014/main" val="3661640377"/>
                    </a:ext>
                  </a:extLst>
                </a:gridCol>
              </a:tblGrid>
              <a:tr h="8897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年级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1~3</a:t>
                      </a:r>
                      <a:r>
                        <a:rPr lang="zh-CN" altLang="en-US" sz="2400" b="1" dirty="0"/>
                        <a:t>年级满意人数占</a:t>
                      </a:r>
                      <a:r>
                        <a:rPr lang="en-US" altLang="zh-CN" sz="2400" b="1" dirty="0"/>
                        <a:t>1~3</a:t>
                      </a:r>
                      <a:r>
                        <a:rPr lang="zh-CN" altLang="en-US" sz="2400" b="1" dirty="0"/>
                        <a:t>年级总人数的百分比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/>
                        <a:t>4~6</a:t>
                      </a:r>
                      <a:r>
                        <a:rPr lang="zh-CN" altLang="en-US" sz="2400" b="1" dirty="0"/>
                        <a:t>年级满意人数占</a:t>
                      </a:r>
                      <a:r>
                        <a:rPr lang="en-US" altLang="zh-CN" sz="2400" b="1" dirty="0"/>
                        <a:t>4~6</a:t>
                      </a:r>
                      <a:r>
                        <a:rPr lang="zh-CN" altLang="en-US" sz="2400" b="1" dirty="0"/>
                        <a:t>年级总人数的百分比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062439"/>
                  </a:ext>
                </a:extLst>
              </a:tr>
              <a:tr h="4943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/>
                        <a:t>A </a:t>
                      </a:r>
                      <a:r>
                        <a:rPr lang="zh-CN" altLang="en-US" sz="2400" b="1" dirty="0"/>
                        <a:t>套餐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60%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50%</a:t>
                      </a:r>
                      <a:endParaRPr lang="zh-CN" alt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5777603"/>
                  </a:ext>
                </a:extLst>
              </a:tr>
              <a:tr h="4943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/>
                        <a:t>B </a:t>
                      </a:r>
                      <a:r>
                        <a:rPr lang="zh-CN" altLang="en-US" sz="2400" b="1" dirty="0"/>
                        <a:t>套餐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55%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70%</a:t>
                      </a:r>
                      <a:endParaRPr lang="zh-CN" alt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2186799"/>
                  </a:ext>
                </a:extLst>
              </a:tr>
              <a:tr h="4943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/>
                        <a:t>C </a:t>
                      </a:r>
                      <a:r>
                        <a:rPr lang="zh-CN" altLang="en-US" sz="2400" b="1" dirty="0"/>
                        <a:t>套餐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65%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55%</a:t>
                      </a:r>
                      <a:endParaRPr lang="zh-CN" alt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2816704"/>
                  </a:ext>
                </a:extLst>
              </a:tr>
            </a:tbl>
          </a:graphicData>
        </a:graphic>
      </p:graphicFrame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EFCFF703-159A-600F-592E-97B2FB0DC67B}"/>
              </a:ext>
            </a:extLst>
          </p:cNvPr>
          <p:cNvCxnSpPr>
            <a:cxnSpLocks/>
          </p:cNvCxnSpPr>
          <p:nvPr/>
        </p:nvCxnSpPr>
        <p:spPr>
          <a:xfrm>
            <a:off x="3788229" y="4357397"/>
            <a:ext cx="905069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0D5E3459-1917-EC1B-9507-0763641953AE}"/>
              </a:ext>
            </a:extLst>
          </p:cNvPr>
          <p:cNvSpPr txBox="1"/>
          <p:nvPr/>
        </p:nvSpPr>
        <p:spPr>
          <a:xfrm>
            <a:off x="3582956" y="4402305"/>
            <a:ext cx="9050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600</a:t>
            </a:r>
            <a:endParaRPr lang="zh-CN" altLang="en-US" sz="2400" b="1" dirty="0">
              <a:solidFill>
                <a:srgbClr val="FF00FF"/>
              </a:solidFill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24CBED54-3114-D63E-9AB0-4D553816CEDB}"/>
              </a:ext>
            </a:extLst>
          </p:cNvPr>
          <p:cNvCxnSpPr>
            <a:cxnSpLocks/>
          </p:cNvCxnSpPr>
          <p:nvPr/>
        </p:nvCxnSpPr>
        <p:spPr>
          <a:xfrm>
            <a:off x="7772400" y="4357397"/>
            <a:ext cx="905069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D443D11A-F213-4B0F-4DD1-38106635E179}"/>
              </a:ext>
            </a:extLst>
          </p:cNvPr>
          <p:cNvSpPr txBox="1"/>
          <p:nvPr/>
        </p:nvSpPr>
        <p:spPr>
          <a:xfrm>
            <a:off x="7567127" y="4402305"/>
            <a:ext cx="9050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400</a:t>
            </a:r>
            <a:endParaRPr lang="zh-CN" altLang="en-US" sz="2400" b="1" dirty="0">
              <a:solidFill>
                <a:srgbClr val="FF00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38430FF-E343-F318-4C3E-E2C403436889}"/>
              </a:ext>
            </a:extLst>
          </p:cNvPr>
          <p:cNvSpPr txBox="1"/>
          <p:nvPr/>
        </p:nvSpPr>
        <p:spPr>
          <a:xfrm>
            <a:off x="650803" y="5944324"/>
            <a:ext cx="11413677" cy="6279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sz="3000" dirty="0"/>
              <a:t>结合以上信息，你认为哪种套餐需要调整？把你的想法表示出来。</a:t>
            </a:r>
          </a:p>
        </p:txBody>
      </p:sp>
    </p:spTree>
    <p:extLst>
      <p:ext uri="{BB962C8B-B14F-4D97-AF65-F5344CB8AC3E}">
        <p14:creationId xmlns:p14="http://schemas.microsoft.com/office/powerpoint/2010/main" val="1841365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54204C8-1ED0-FF8C-C1D4-34FB867B61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189631"/>
              </p:ext>
            </p:extLst>
          </p:nvPr>
        </p:nvGraphicFramePr>
        <p:xfrm>
          <a:off x="1192244" y="286471"/>
          <a:ext cx="9631266" cy="23727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3014">
                  <a:extLst>
                    <a:ext uri="{9D8B030D-6E8A-4147-A177-3AD203B41FA5}">
                      <a16:colId xmlns:a16="http://schemas.microsoft.com/office/drawing/2014/main" val="1842087392"/>
                    </a:ext>
                  </a:extLst>
                </a:gridCol>
                <a:gridCol w="3974126">
                  <a:extLst>
                    <a:ext uri="{9D8B030D-6E8A-4147-A177-3AD203B41FA5}">
                      <a16:colId xmlns:a16="http://schemas.microsoft.com/office/drawing/2014/main" val="4240503337"/>
                    </a:ext>
                  </a:extLst>
                </a:gridCol>
                <a:gridCol w="3974126">
                  <a:extLst>
                    <a:ext uri="{9D8B030D-6E8A-4147-A177-3AD203B41FA5}">
                      <a16:colId xmlns:a16="http://schemas.microsoft.com/office/drawing/2014/main" val="3661640377"/>
                    </a:ext>
                  </a:extLst>
                </a:gridCol>
              </a:tblGrid>
              <a:tr h="8897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年级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1~3</a:t>
                      </a:r>
                      <a:r>
                        <a:rPr lang="zh-CN" altLang="en-US" sz="2400" b="1" dirty="0"/>
                        <a:t>年级满意人数占</a:t>
                      </a:r>
                      <a:r>
                        <a:rPr lang="en-US" altLang="zh-CN" sz="2400" b="1" dirty="0"/>
                        <a:t>1~3</a:t>
                      </a:r>
                      <a:r>
                        <a:rPr lang="zh-CN" altLang="en-US" sz="2400" b="1" dirty="0"/>
                        <a:t>年级总人数的百分比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/>
                        <a:t>4~6</a:t>
                      </a:r>
                      <a:r>
                        <a:rPr lang="zh-CN" altLang="en-US" sz="2400" b="1" dirty="0"/>
                        <a:t>年级满意人数占</a:t>
                      </a:r>
                      <a:r>
                        <a:rPr lang="en-US" altLang="zh-CN" sz="2400" b="1" dirty="0"/>
                        <a:t>4~6</a:t>
                      </a:r>
                      <a:r>
                        <a:rPr lang="zh-CN" altLang="en-US" sz="2400" b="1" dirty="0"/>
                        <a:t>年级总人数的百分比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062439"/>
                  </a:ext>
                </a:extLst>
              </a:tr>
              <a:tr h="4943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/>
                        <a:t>A </a:t>
                      </a:r>
                      <a:r>
                        <a:rPr lang="zh-CN" altLang="en-US" sz="2400" b="1" dirty="0"/>
                        <a:t>套餐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60%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50%</a:t>
                      </a:r>
                      <a:endParaRPr lang="zh-CN" alt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5777603"/>
                  </a:ext>
                </a:extLst>
              </a:tr>
              <a:tr h="4943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/>
                        <a:t>B </a:t>
                      </a:r>
                      <a:r>
                        <a:rPr lang="zh-CN" altLang="en-US" sz="2400" b="1" dirty="0"/>
                        <a:t>套餐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55%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70%</a:t>
                      </a:r>
                      <a:endParaRPr lang="zh-CN" alt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2186799"/>
                  </a:ext>
                </a:extLst>
              </a:tr>
              <a:tr h="4943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1" dirty="0"/>
                        <a:t>C </a:t>
                      </a:r>
                      <a:r>
                        <a:rPr lang="zh-CN" altLang="en-US" sz="2400" b="1" dirty="0"/>
                        <a:t>套餐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65%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55%</a:t>
                      </a:r>
                      <a:endParaRPr lang="zh-CN" alt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2816704"/>
                  </a:ext>
                </a:extLst>
              </a:tr>
            </a:tbl>
          </a:graphicData>
        </a:graphic>
      </p:graphicFrame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4401531C-C10E-7A19-AE4C-4865247D9C9A}"/>
              </a:ext>
            </a:extLst>
          </p:cNvPr>
          <p:cNvCxnSpPr>
            <a:cxnSpLocks/>
          </p:cNvCxnSpPr>
          <p:nvPr/>
        </p:nvCxnSpPr>
        <p:spPr>
          <a:xfrm>
            <a:off x="3788229" y="1119675"/>
            <a:ext cx="905069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0FC199E2-CABE-0955-C2C4-F7024D74DA23}"/>
              </a:ext>
            </a:extLst>
          </p:cNvPr>
          <p:cNvSpPr txBox="1"/>
          <p:nvPr/>
        </p:nvSpPr>
        <p:spPr>
          <a:xfrm>
            <a:off x="3582956" y="1164583"/>
            <a:ext cx="9050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600</a:t>
            </a:r>
            <a:endParaRPr lang="zh-CN" altLang="en-US" sz="2400" b="1" dirty="0">
              <a:solidFill>
                <a:srgbClr val="FF00FF"/>
              </a:solidFill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E7223DDD-63EB-73A5-BA52-5C0FE6491DCA}"/>
              </a:ext>
            </a:extLst>
          </p:cNvPr>
          <p:cNvCxnSpPr>
            <a:cxnSpLocks/>
          </p:cNvCxnSpPr>
          <p:nvPr/>
        </p:nvCxnSpPr>
        <p:spPr>
          <a:xfrm>
            <a:off x="7772400" y="1119675"/>
            <a:ext cx="905069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159A7D5E-28BC-63A5-FF31-688ECE8A8DAB}"/>
              </a:ext>
            </a:extLst>
          </p:cNvPr>
          <p:cNvSpPr txBox="1"/>
          <p:nvPr/>
        </p:nvSpPr>
        <p:spPr>
          <a:xfrm>
            <a:off x="7567127" y="1164583"/>
            <a:ext cx="9050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400</a:t>
            </a:r>
            <a:endParaRPr lang="zh-CN" altLang="en-US" sz="2400" b="1" dirty="0">
              <a:solidFill>
                <a:srgbClr val="FF00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DEFA597-9DB7-3589-7BE8-11E32EE9542B}"/>
              </a:ext>
            </a:extLst>
          </p:cNvPr>
          <p:cNvSpPr txBox="1"/>
          <p:nvPr/>
        </p:nvSpPr>
        <p:spPr>
          <a:xfrm>
            <a:off x="1061613" y="2677887"/>
            <a:ext cx="10004752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000" b="1" strike="noStrike">
                <a:solidFill>
                  <a:srgbClr val="FF0000"/>
                </a:solidFill>
                <a:latin typeface="+mn-lt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2800" dirty="0"/>
              <a:t>A</a:t>
            </a:r>
            <a:r>
              <a:rPr lang="zh-CN" altLang="en-US" sz="2800" dirty="0"/>
              <a:t>套餐：</a:t>
            </a:r>
            <a:r>
              <a:rPr lang="en-US" altLang="zh-CN" sz="2800" dirty="0"/>
              <a:t>600×60% = 360</a:t>
            </a:r>
            <a:r>
              <a:rPr lang="zh-CN" altLang="en-US" sz="2800" dirty="0"/>
              <a:t>（人）           </a:t>
            </a:r>
            <a:r>
              <a:rPr lang="en-US" altLang="zh-CN" sz="2800" dirty="0"/>
              <a:t>400×50% = 200</a:t>
            </a:r>
            <a:r>
              <a:rPr lang="zh-CN" altLang="en-US" sz="2800" dirty="0"/>
              <a:t>（人） </a:t>
            </a:r>
            <a:endParaRPr lang="en-US" altLang="zh-CN" sz="2800" dirty="0"/>
          </a:p>
          <a:p>
            <a:pPr>
              <a:lnSpc>
                <a:spcPct val="120000"/>
              </a:lnSpc>
            </a:pPr>
            <a:r>
              <a:rPr lang="en-US" altLang="zh-CN" sz="2800" dirty="0"/>
              <a:t>               (360 + 200)÷1000 = 56%</a:t>
            </a:r>
            <a:endParaRPr lang="zh-CN" altLang="en-US" sz="28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4047C88-71B3-EA15-2BEE-D94CF592E3EA}"/>
              </a:ext>
            </a:extLst>
          </p:cNvPr>
          <p:cNvSpPr txBox="1"/>
          <p:nvPr/>
        </p:nvSpPr>
        <p:spPr>
          <a:xfrm>
            <a:off x="1061613" y="3796653"/>
            <a:ext cx="9939179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FF0000"/>
                </a:solidFill>
                <a:latin typeface="+mn-lt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B</a:t>
            </a:r>
            <a:r>
              <a:rPr lang="zh-CN" altLang="en-US" dirty="0"/>
              <a:t>套餐：</a:t>
            </a:r>
            <a:r>
              <a:rPr lang="en-US" altLang="zh-CN" dirty="0"/>
              <a:t>600×55% = 330</a:t>
            </a:r>
            <a:r>
              <a:rPr lang="zh-CN" altLang="en-US" dirty="0"/>
              <a:t>（人）           </a:t>
            </a:r>
            <a:r>
              <a:rPr lang="en-US" altLang="zh-CN" dirty="0"/>
              <a:t>400×70% = 280</a:t>
            </a:r>
            <a:r>
              <a:rPr lang="zh-CN" altLang="en-US" dirty="0"/>
              <a:t>（人） 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en-US" altLang="zh-CN" dirty="0"/>
              <a:t>               (330 + 280)÷ 1000 = 61%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62106B4-EFB1-8D6F-E1AB-BE5A45CED13D}"/>
              </a:ext>
            </a:extLst>
          </p:cNvPr>
          <p:cNvSpPr txBox="1"/>
          <p:nvPr/>
        </p:nvSpPr>
        <p:spPr>
          <a:xfrm>
            <a:off x="1061613" y="4915419"/>
            <a:ext cx="10293742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FF0000"/>
                </a:solidFill>
                <a:latin typeface="+mn-lt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C</a:t>
            </a:r>
            <a:r>
              <a:rPr lang="zh-CN" altLang="en-US" dirty="0"/>
              <a:t>套餐：</a:t>
            </a:r>
            <a:r>
              <a:rPr lang="en-US" altLang="zh-CN" dirty="0"/>
              <a:t>600×65% = 390</a:t>
            </a:r>
            <a:r>
              <a:rPr lang="zh-CN" altLang="en-US" dirty="0"/>
              <a:t>（人）           </a:t>
            </a:r>
            <a:r>
              <a:rPr lang="en-US" altLang="zh-CN" dirty="0"/>
              <a:t>400×55% = 220</a:t>
            </a:r>
            <a:r>
              <a:rPr lang="zh-CN" altLang="en-US" dirty="0"/>
              <a:t>（人） 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             </a:t>
            </a:r>
            <a:r>
              <a:rPr lang="en-US" altLang="zh-CN" dirty="0"/>
              <a:t>(390 + 220) ÷ 1000 = 61%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85C8BE8-D05A-DBAD-D10B-68F96B65ED36}"/>
              </a:ext>
            </a:extLst>
          </p:cNvPr>
          <p:cNvSpPr txBox="1"/>
          <p:nvPr/>
        </p:nvSpPr>
        <p:spPr>
          <a:xfrm>
            <a:off x="1061613" y="6034185"/>
            <a:ext cx="6556829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FF0000"/>
                </a:solidFill>
                <a:latin typeface="+mn-lt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56% &lt; 60% &lt; 61%</a:t>
            </a:r>
            <a:r>
              <a:rPr lang="zh-CN" altLang="en-US" dirty="0"/>
              <a:t>，</a:t>
            </a:r>
            <a:r>
              <a:rPr lang="en-US" altLang="zh-CN" dirty="0"/>
              <a:t>A </a:t>
            </a:r>
            <a:r>
              <a:rPr lang="zh-CN" altLang="en-US" dirty="0"/>
              <a:t>套餐需要调整。</a:t>
            </a:r>
          </a:p>
        </p:txBody>
      </p:sp>
    </p:spTree>
    <p:extLst>
      <p:ext uri="{BB962C8B-B14F-4D97-AF65-F5344CB8AC3E}">
        <p14:creationId xmlns:p14="http://schemas.microsoft.com/office/powerpoint/2010/main" val="2486206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907381" y="1169810"/>
            <a:ext cx="10961630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sz="3200" dirty="0"/>
              <a:t>1. 500 g </a:t>
            </a:r>
            <a:r>
              <a:rPr lang="zh-CN" altLang="en-US" sz="3200" dirty="0"/>
              <a:t>小麦烘干后还有 </a:t>
            </a:r>
            <a:r>
              <a:rPr lang="en-US" altLang="zh-CN" sz="3200" dirty="0"/>
              <a:t>428 g</a:t>
            </a:r>
            <a:r>
              <a:rPr lang="zh-CN" altLang="en-US" sz="3200" dirty="0"/>
              <a:t>。请你计算这种小麦的烘干率    </a:t>
            </a:r>
            <a:endParaRPr lang="en-US" altLang="zh-CN" sz="3200" dirty="0"/>
          </a:p>
          <a:p>
            <a:r>
              <a:rPr lang="zh-CN" altLang="en-US" sz="3200" dirty="0"/>
              <a:t>    和含水率。</a:t>
            </a:r>
            <a:endParaRPr lang="en-US" altLang="zh-CN" sz="32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887395" y="874131"/>
            <a:ext cx="45381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0A0AAC16-03C0-3D8B-0EB4-2B6B2F0DD57F}"/>
              </a:ext>
            </a:extLst>
          </p:cNvPr>
          <p:cNvGrpSpPr/>
          <p:nvPr/>
        </p:nvGrpSpPr>
        <p:grpSpPr>
          <a:xfrm>
            <a:off x="1380954" y="2493573"/>
            <a:ext cx="5857859" cy="1101718"/>
            <a:chOff x="1380954" y="2689518"/>
            <a:chExt cx="5857859" cy="1101718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A20540B-B7C8-7287-14E8-8E49F3133552}"/>
                </a:ext>
              </a:extLst>
            </p:cNvPr>
            <p:cNvSpPr txBox="1"/>
            <p:nvPr/>
          </p:nvSpPr>
          <p:spPr>
            <a:xfrm>
              <a:off x="1380954" y="2950557"/>
              <a:ext cx="198739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800" dirty="0">
                  <a:solidFill>
                    <a:schemeClr val="tx1"/>
                  </a:solidFill>
                </a:rPr>
                <a:t>烘干率 </a:t>
              </a:r>
              <a:r>
                <a:rPr lang="en-US" altLang="zh-CN" sz="2800" dirty="0">
                  <a:solidFill>
                    <a:schemeClr val="tx1"/>
                  </a:solidFill>
                </a:rPr>
                <a:t>=</a:t>
              </a:r>
              <a:endParaRPr lang="zh-CN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57451BD-6EBA-F954-E8A7-7C3317B63D3A}"/>
                </a:ext>
              </a:extLst>
            </p:cNvPr>
            <p:cNvSpPr txBox="1"/>
            <p:nvPr/>
          </p:nvSpPr>
          <p:spPr>
            <a:xfrm>
              <a:off x="2924678" y="2689518"/>
              <a:ext cx="238443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800" dirty="0">
                  <a:solidFill>
                    <a:schemeClr val="tx1"/>
                  </a:solidFill>
                </a:rPr>
                <a:t>烘干后的质量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FDD8516-E725-92D8-3F5E-EF80BB3132CB}"/>
                </a:ext>
              </a:extLst>
            </p:cNvPr>
            <p:cNvSpPr txBox="1"/>
            <p:nvPr/>
          </p:nvSpPr>
          <p:spPr>
            <a:xfrm>
              <a:off x="2924678" y="3268016"/>
              <a:ext cx="238443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800" dirty="0">
                  <a:solidFill>
                    <a:schemeClr val="tx1"/>
                  </a:solidFill>
                </a:rPr>
                <a:t>烘干前的质量</a:t>
              </a: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C1991B97-8803-D408-995D-2E6838445135}"/>
                </a:ext>
              </a:extLst>
            </p:cNvPr>
            <p:cNvCxnSpPr/>
            <p:nvPr/>
          </p:nvCxnSpPr>
          <p:spPr>
            <a:xfrm>
              <a:off x="2924678" y="3231400"/>
              <a:ext cx="231740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7857626-0D9A-C399-3627-86ACCEAE1778}"/>
                </a:ext>
              </a:extLst>
            </p:cNvPr>
            <p:cNvSpPr txBox="1"/>
            <p:nvPr/>
          </p:nvSpPr>
          <p:spPr>
            <a:xfrm>
              <a:off x="5251416" y="3006542"/>
              <a:ext cx="198739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2800" dirty="0">
                  <a:solidFill>
                    <a:schemeClr val="tx1"/>
                  </a:solidFill>
                </a:rPr>
                <a:t>×100%</a:t>
              </a:r>
              <a:endParaRPr lang="zh-CN" altLang="en-US" sz="2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AA0A7EE-5779-E541-7EFC-2A15F4D669EA}"/>
              </a:ext>
            </a:extLst>
          </p:cNvPr>
          <p:cNvGrpSpPr/>
          <p:nvPr/>
        </p:nvGrpSpPr>
        <p:grpSpPr>
          <a:xfrm>
            <a:off x="1380954" y="3799859"/>
            <a:ext cx="8117610" cy="1101718"/>
            <a:chOff x="1380954" y="4033128"/>
            <a:chExt cx="8117610" cy="1101718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23FABB9-0729-112D-AA69-89240BD57A82}"/>
                </a:ext>
              </a:extLst>
            </p:cNvPr>
            <p:cNvSpPr txBox="1"/>
            <p:nvPr/>
          </p:nvSpPr>
          <p:spPr>
            <a:xfrm>
              <a:off x="1380954" y="4294167"/>
              <a:ext cx="198739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800" dirty="0">
                  <a:solidFill>
                    <a:schemeClr val="tx1"/>
                  </a:solidFill>
                </a:rPr>
                <a:t>含水率 </a:t>
              </a:r>
              <a:r>
                <a:rPr lang="en-US" altLang="zh-CN" sz="2800" dirty="0">
                  <a:solidFill>
                    <a:schemeClr val="tx1"/>
                  </a:solidFill>
                </a:rPr>
                <a:t>=</a:t>
              </a:r>
              <a:endParaRPr lang="zh-CN" alt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3F9351D-8C34-66A2-C978-BCA13724163C}"/>
                </a:ext>
              </a:extLst>
            </p:cNvPr>
            <p:cNvSpPr txBox="1"/>
            <p:nvPr/>
          </p:nvSpPr>
          <p:spPr>
            <a:xfrm>
              <a:off x="2924678" y="4033128"/>
              <a:ext cx="550086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800" dirty="0">
                  <a:solidFill>
                    <a:schemeClr val="tx1"/>
                  </a:solidFill>
                </a:rPr>
                <a:t>烘干前的质量－烘干后的质量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FDF0A8C-EEBE-BA95-C7AD-6422BA841AC6}"/>
                </a:ext>
              </a:extLst>
            </p:cNvPr>
            <p:cNvSpPr txBox="1"/>
            <p:nvPr/>
          </p:nvSpPr>
          <p:spPr>
            <a:xfrm>
              <a:off x="4165651" y="4611626"/>
              <a:ext cx="238443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800" dirty="0">
                  <a:solidFill>
                    <a:schemeClr val="tx1"/>
                  </a:solidFill>
                </a:rPr>
                <a:t>烘干前的质量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619CB4EA-D994-13E3-17BD-DA2AA4DA495F}"/>
                </a:ext>
              </a:extLst>
            </p:cNvPr>
            <p:cNvCxnSpPr>
              <a:cxnSpLocks/>
            </p:cNvCxnSpPr>
            <p:nvPr/>
          </p:nvCxnSpPr>
          <p:spPr>
            <a:xfrm>
              <a:off x="2924678" y="4575010"/>
              <a:ext cx="482906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71C0819-47FA-1DDC-B332-D5871A7D1B09}"/>
                </a:ext>
              </a:extLst>
            </p:cNvPr>
            <p:cNvSpPr txBox="1"/>
            <p:nvPr/>
          </p:nvSpPr>
          <p:spPr>
            <a:xfrm>
              <a:off x="7789342" y="4322159"/>
              <a:ext cx="170922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2800" dirty="0">
                  <a:solidFill>
                    <a:schemeClr val="tx1"/>
                  </a:solidFill>
                </a:rPr>
                <a:t>×100%</a:t>
              </a:r>
              <a:endParaRPr lang="zh-CN" altLang="en-US" sz="2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BAA282E2-BB40-9B40-E590-BDBA78F17B7B}"/>
              </a:ext>
            </a:extLst>
          </p:cNvPr>
          <p:cNvGrpSpPr/>
          <p:nvPr/>
        </p:nvGrpSpPr>
        <p:grpSpPr>
          <a:xfrm>
            <a:off x="363912" y="5246821"/>
            <a:ext cx="5411733" cy="901785"/>
            <a:chOff x="363912" y="5246821"/>
            <a:chExt cx="5411733" cy="901785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AF2A8813-0A59-F41A-B089-8FF9919C1D01}"/>
                </a:ext>
              </a:extLst>
            </p:cNvPr>
            <p:cNvSpPr txBox="1"/>
            <p:nvPr/>
          </p:nvSpPr>
          <p:spPr>
            <a:xfrm>
              <a:off x="363912" y="5445242"/>
              <a:ext cx="1879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/>
                <a:t>烘干率：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FB6C66AF-5A3D-75F2-80F7-797F92E140FC}"/>
                    </a:ext>
                  </a:extLst>
                </p:cNvPr>
                <p:cNvSpPr txBox="1"/>
                <p:nvPr/>
              </p:nvSpPr>
              <p:spPr>
                <a:xfrm>
                  <a:off x="1712173" y="5246821"/>
                  <a:ext cx="4063472" cy="90178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>
                      <a:solidFill>
                        <a:srgbClr val="FF0000"/>
                      </a:solidFill>
                      <a:latin typeface="+mn-lt"/>
                      <a:ea typeface="+mj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f>
                          <m:f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𝟒𝟐𝟖</m:t>
                            </m:r>
                          </m:num>
                          <m:den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𝟓𝟎𝟎</m:t>
                            </m:r>
                          </m:den>
                        </m:f>
                        <m:r>
                          <a:rPr lang="en-US" altLang="zh-CN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𝟏𝟎𝟎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%=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𝟖𝟓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𝟔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FB6C66AF-5A3D-75F2-80F7-797F92E140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2173" y="5246821"/>
                  <a:ext cx="4063472" cy="90178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63BCD25-BF4F-F5A1-FCD9-0E8BFFAC35F4}"/>
              </a:ext>
            </a:extLst>
          </p:cNvPr>
          <p:cNvGrpSpPr/>
          <p:nvPr/>
        </p:nvGrpSpPr>
        <p:grpSpPr>
          <a:xfrm>
            <a:off x="5691690" y="5246821"/>
            <a:ext cx="6177321" cy="910570"/>
            <a:chOff x="5691690" y="5246821"/>
            <a:chExt cx="6177321" cy="910570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83918999-FD54-8C25-92D0-6F5DD5B4DAC2}"/>
                </a:ext>
              </a:extLst>
            </p:cNvPr>
            <p:cNvSpPr txBox="1"/>
            <p:nvPr/>
          </p:nvSpPr>
          <p:spPr>
            <a:xfrm>
              <a:off x="5691690" y="5445242"/>
              <a:ext cx="18792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/>
                <a:t>含水率：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C1A8C65D-3545-A566-78FE-8CDE8E1548FB}"/>
                    </a:ext>
                  </a:extLst>
                </p:cNvPr>
                <p:cNvSpPr txBox="1"/>
                <p:nvPr/>
              </p:nvSpPr>
              <p:spPr>
                <a:xfrm>
                  <a:off x="7039951" y="5246821"/>
                  <a:ext cx="4829060" cy="91057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>
                      <a:solidFill>
                        <a:srgbClr val="FF0000"/>
                      </a:solidFill>
                      <a:latin typeface="+mn-lt"/>
                      <a:ea typeface="+mj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f>
                          <m:f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𝟓𝟎𝟎</m:t>
                            </m:r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𝟒𝟐𝟖</m:t>
                            </m:r>
                          </m:num>
                          <m:den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𝟓𝟎𝟎</m:t>
                            </m:r>
                          </m:den>
                        </m:f>
                        <m:r>
                          <a:rPr lang="en-US" altLang="zh-CN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𝟏𝟎𝟎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%=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𝟏𝟒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C1A8C65D-3545-A566-78FE-8CDE8E1548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9951" y="5246821"/>
                  <a:ext cx="4829060" cy="91057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6E027D0-B695-C530-58BF-3346115AF548}"/>
              </a:ext>
            </a:extLst>
          </p:cNvPr>
          <p:cNvSpPr txBox="1"/>
          <p:nvPr/>
        </p:nvSpPr>
        <p:spPr>
          <a:xfrm>
            <a:off x="436203" y="846170"/>
            <a:ext cx="11423001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2.</a:t>
            </a: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）在北纬 </a:t>
            </a:r>
            <a:r>
              <a:rPr lang="en-US" altLang="zh-CN" dirty="0"/>
              <a:t>70°</a:t>
            </a:r>
            <a:r>
              <a:rPr lang="zh-CN" altLang="en-US" dirty="0"/>
              <a:t>以上的地方，一年约有连续 </a:t>
            </a:r>
            <a:r>
              <a:rPr lang="en-US" altLang="zh-CN" dirty="0"/>
              <a:t>2 </a:t>
            </a:r>
            <a:r>
              <a:rPr lang="zh-CN" altLang="en-US" dirty="0"/>
              <a:t>个月的时间  </a:t>
            </a:r>
            <a:endParaRPr lang="en-US" altLang="zh-CN" dirty="0"/>
          </a:p>
          <a:p>
            <a:r>
              <a:rPr lang="en-US" altLang="zh-CN" dirty="0"/>
              <a:t>              </a:t>
            </a:r>
            <a:r>
              <a:rPr lang="zh-CN" altLang="en-US" dirty="0"/>
              <a:t>没有夜晚，没有夜晚的时间占全年的百分之多少？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75430BD-0E7D-DD12-151A-F5E0F8E30767}"/>
              </a:ext>
            </a:extLst>
          </p:cNvPr>
          <p:cNvSpPr txBox="1"/>
          <p:nvPr/>
        </p:nvSpPr>
        <p:spPr>
          <a:xfrm>
            <a:off x="920256" y="429190"/>
            <a:ext cx="45381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E1126B5-600E-C9BF-8A96-B6641B9BDB6C}"/>
                  </a:ext>
                </a:extLst>
              </p:cNvPr>
              <p:cNvSpPr txBox="1"/>
              <p:nvPr/>
            </p:nvSpPr>
            <p:spPr>
              <a:xfrm>
                <a:off x="2032528" y="2359283"/>
                <a:ext cx="4063472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r>
                        <a:rPr lang="en-US" altLang="zh-CN" sz="3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%≈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𝟏𝟔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zh-CN" altLang="en-US" sz="3000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E1126B5-600E-C9BF-8A96-B6641B9BD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528" y="2359283"/>
                <a:ext cx="4063472" cy="95667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>
            <a:extLst>
              <a:ext uri="{FF2B5EF4-FFF2-40B4-BE49-F238E27FC236}">
                <a16:creationId xmlns:a16="http://schemas.microsoft.com/office/drawing/2014/main" id="{7F76C2FA-4860-D9A1-6417-F18B7FCB2F4B}"/>
              </a:ext>
            </a:extLst>
          </p:cNvPr>
          <p:cNvSpPr txBox="1"/>
          <p:nvPr/>
        </p:nvSpPr>
        <p:spPr>
          <a:xfrm>
            <a:off x="846751" y="3419649"/>
            <a:ext cx="10657894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）由于纬度比较高，瑞典首都斯德哥尔摩 </a:t>
            </a:r>
            <a:r>
              <a:rPr lang="en-US" altLang="zh-CN" dirty="0"/>
              <a:t>7 </a:t>
            </a:r>
            <a:r>
              <a:rPr lang="zh-CN" altLang="en-US" dirty="0"/>
              <a:t>月份平均</a:t>
            </a:r>
            <a:endParaRPr lang="en-US" altLang="zh-CN" dirty="0"/>
          </a:p>
          <a:p>
            <a:r>
              <a:rPr lang="en-US" altLang="zh-CN" dirty="0"/>
              <a:t>          </a:t>
            </a:r>
            <a:r>
              <a:rPr lang="zh-CN" altLang="en-US" dirty="0"/>
              <a:t>每天日照时间大约是全天时间的 </a:t>
            </a:r>
            <a:r>
              <a:rPr lang="en-US" altLang="zh-CN" dirty="0"/>
              <a:t>75%</a:t>
            </a:r>
            <a:r>
              <a:rPr lang="zh-CN" altLang="en-US" dirty="0"/>
              <a:t>，每天日照</a:t>
            </a:r>
            <a:endParaRPr lang="en-US" altLang="zh-CN" dirty="0"/>
          </a:p>
          <a:p>
            <a:r>
              <a:rPr lang="en-US" altLang="zh-CN" dirty="0"/>
              <a:t>          </a:t>
            </a:r>
            <a:r>
              <a:rPr lang="zh-CN" altLang="en-US" dirty="0"/>
              <a:t>大约有多少小时？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96B2262-7630-9118-E387-CF72A0AA4F2E}"/>
              </a:ext>
            </a:extLst>
          </p:cNvPr>
          <p:cNvSpPr txBox="1"/>
          <p:nvPr/>
        </p:nvSpPr>
        <p:spPr>
          <a:xfrm>
            <a:off x="1884801" y="5512893"/>
            <a:ext cx="58782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24×75% = 18</a:t>
            </a:r>
            <a:r>
              <a:rPr lang="zh-CN" altLang="en-US" dirty="0"/>
              <a:t>（小时）</a:t>
            </a: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6F13F628-F5CE-7590-167F-06C787D0122C}"/>
              </a:ext>
            </a:extLst>
          </p:cNvPr>
          <p:cNvSpPr/>
          <p:nvPr/>
        </p:nvSpPr>
        <p:spPr>
          <a:xfrm>
            <a:off x="7203232" y="1516741"/>
            <a:ext cx="867747" cy="651909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131F72B-F929-FAA3-DFD5-54D290506A46}"/>
              </a:ext>
            </a:extLst>
          </p:cNvPr>
          <p:cNvSpPr txBox="1"/>
          <p:nvPr/>
        </p:nvSpPr>
        <p:spPr>
          <a:xfrm>
            <a:off x="7453993" y="2187312"/>
            <a:ext cx="2837673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400" dirty="0">
                <a:solidFill>
                  <a:srgbClr val="FF00FF"/>
                </a:solidFill>
              </a:rPr>
              <a:t>一年有 </a:t>
            </a:r>
            <a:r>
              <a:rPr lang="en-US" altLang="zh-CN" sz="2400" dirty="0">
                <a:solidFill>
                  <a:srgbClr val="FF00FF"/>
                </a:solidFill>
              </a:rPr>
              <a:t>12 </a:t>
            </a:r>
            <a:r>
              <a:rPr lang="zh-CN" altLang="en-US" sz="2400" dirty="0">
                <a:solidFill>
                  <a:srgbClr val="FF00FF"/>
                </a:solidFill>
              </a:rPr>
              <a:t>个月。</a:t>
            </a: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7C1A5B35-BD0A-4209-5D58-FCAA5898585E}"/>
              </a:ext>
            </a:extLst>
          </p:cNvPr>
          <p:cNvSpPr/>
          <p:nvPr/>
        </p:nvSpPr>
        <p:spPr>
          <a:xfrm>
            <a:off x="5589036" y="4110651"/>
            <a:ext cx="867747" cy="651909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A1A4DC4-7A11-78AD-0506-46824F60E00D}"/>
              </a:ext>
            </a:extLst>
          </p:cNvPr>
          <p:cNvSpPr txBox="1"/>
          <p:nvPr/>
        </p:nvSpPr>
        <p:spPr>
          <a:xfrm>
            <a:off x="5839797" y="4781222"/>
            <a:ext cx="2837673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400" dirty="0">
                <a:solidFill>
                  <a:srgbClr val="FF00FF"/>
                </a:solidFill>
              </a:rPr>
              <a:t>一天有 </a:t>
            </a:r>
            <a:r>
              <a:rPr lang="en-US" altLang="zh-CN" sz="2400" dirty="0">
                <a:solidFill>
                  <a:srgbClr val="FF00FF"/>
                </a:solidFill>
              </a:rPr>
              <a:t>24 </a:t>
            </a:r>
            <a:r>
              <a:rPr lang="zh-CN" altLang="en-US" sz="2400" dirty="0">
                <a:solidFill>
                  <a:srgbClr val="FF00FF"/>
                </a:solidFill>
              </a:rPr>
              <a:t>个小时。</a:t>
            </a:r>
          </a:p>
        </p:txBody>
      </p:sp>
    </p:spTree>
    <p:extLst>
      <p:ext uri="{BB962C8B-B14F-4D97-AF65-F5344CB8AC3E}">
        <p14:creationId xmlns:p14="http://schemas.microsoft.com/office/powerpoint/2010/main" val="27526480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3" grpId="0" animBg="1"/>
      <p:bldP spid="25" grpId="0"/>
      <p:bldP spid="26" grpId="0" animBg="1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6DC10C3D-FC20-2930-EB23-C6527B9CEBD9}"/>
              </a:ext>
            </a:extLst>
          </p:cNvPr>
          <p:cNvSpPr txBox="1"/>
          <p:nvPr/>
        </p:nvSpPr>
        <p:spPr>
          <a:xfrm>
            <a:off x="398878" y="619310"/>
            <a:ext cx="11143083" cy="18282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sz="3000" dirty="0"/>
              <a:t>3. </a:t>
            </a:r>
            <a:r>
              <a:rPr lang="zh-CN" altLang="en-US" sz="3000" dirty="0"/>
              <a:t>王老师想存储一个 </a:t>
            </a:r>
            <a:r>
              <a:rPr lang="en-US" altLang="zh-CN" sz="3000" dirty="0"/>
              <a:t>1.8 GB </a:t>
            </a:r>
            <a:r>
              <a:rPr lang="zh-CN" altLang="en-US" sz="3000" dirty="0"/>
              <a:t>的文件。她查看了两个 </a:t>
            </a:r>
            <a:r>
              <a:rPr lang="en-US" altLang="zh-CN" sz="3000" dirty="0"/>
              <a:t>U </a:t>
            </a:r>
            <a:r>
              <a:rPr lang="zh-CN" altLang="en-US" sz="3000" dirty="0"/>
              <a:t>盘的属性，</a:t>
            </a:r>
          </a:p>
          <a:p>
            <a:r>
              <a:rPr lang="zh-CN" altLang="en-US" sz="3000" dirty="0"/>
              <a:t>    一个 </a:t>
            </a:r>
            <a:r>
              <a:rPr lang="en-US" altLang="zh-CN" sz="3000" dirty="0"/>
              <a:t>U </a:t>
            </a:r>
            <a:r>
              <a:rPr lang="zh-CN" altLang="en-US" sz="3000" dirty="0"/>
              <a:t>盘总容量为 </a:t>
            </a:r>
            <a:r>
              <a:rPr lang="en-US" altLang="zh-CN" sz="3000" dirty="0"/>
              <a:t>8 GB</a:t>
            </a:r>
            <a:r>
              <a:rPr lang="zh-CN" altLang="en-US" sz="3000" dirty="0"/>
              <a:t>，已经用了 </a:t>
            </a:r>
            <a:r>
              <a:rPr lang="en-US" altLang="zh-CN" sz="3000" dirty="0"/>
              <a:t>6.4 GB</a:t>
            </a:r>
            <a:r>
              <a:rPr lang="zh-CN" altLang="en-US" sz="3000" dirty="0"/>
              <a:t>；另一个 </a:t>
            </a:r>
            <a:r>
              <a:rPr lang="en-US" altLang="zh-CN" sz="3000" dirty="0"/>
              <a:t>U </a:t>
            </a:r>
            <a:r>
              <a:rPr lang="zh-CN" altLang="en-US" sz="3000" dirty="0"/>
              <a:t>盘总容   </a:t>
            </a:r>
            <a:endParaRPr lang="en-US" altLang="zh-CN" sz="3000" dirty="0"/>
          </a:p>
          <a:p>
            <a:r>
              <a:rPr lang="en-US" altLang="zh-CN" sz="3000" dirty="0"/>
              <a:t>    </a:t>
            </a:r>
            <a:r>
              <a:rPr lang="zh-CN" altLang="en-US" sz="3000" dirty="0"/>
              <a:t>量为 </a:t>
            </a:r>
            <a:r>
              <a:rPr lang="en-US" altLang="zh-CN" sz="3000" dirty="0"/>
              <a:t>16 GB</a:t>
            </a:r>
            <a:r>
              <a:rPr lang="zh-CN" altLang="en-US" sz="3000" dirty="0"/>
              <a:t>，已用空间 </a:t>
            </a:r>
            <a:r>
              <a:rPr lang="en-US" altLang="zh-CN" sz="3000" dirty="0"/>
              <a:t>70%</a:t>
            </a:r>
            <a:r>
              <a:rPr lang="zh-CN" altLang="en-US" sz="3000" dirty="0"/>
              <a:t>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49398EF-71F6-CD06-A731-9C98BE6A039B}"/>
              </a:ext>
            </a:extLst>
          </p:cNvPr>
          <p:cNvSpPr txBox="1"/>
          <p:nvPr/>
        </p:nvSpPr>
        <p:spPr>
          <a:xfrm>
            <a:off x="752306" y="311907"/>
            <a:ext cx="45381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DB6EF9E-9006-A0A4-B3C9-F2248E575329}"/>
              </a:ext>
            </a:extLst>
          </p:cNvPr>
          <p:cNvSpPr txBox="1"/>
          <p:nvPr/>
        </p:nvSpPr>
        <p:spPr>
          <a:xfrm>
            <a:off x="529513" y="2468622"/>
            <a:ext cx="10088724" cy="6279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）王老师将文件存在哪个 </a:t>
            </a:r>
            <a:r>
              <a:rPr lang="en-US" altLang="zh-CN" dirty="0"/>
              <a:t>U </a:t>
            </a:r>
            <a:r>
              <a:rPr lang="zh-CN" altLang="en-US" dirty="0"/>
              <a:t>盘中比较合适？为什么？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5C98D41-385C-F609-7F61-DC1B828DAD9B}"/>
              </a:ext>
            </a:extLst>
          </p:cNvPr>
          <p:cNvSpPr txBox="1"/>
          <p:nvPr/>
        </p:nvSpPr>
        <p:spPr>
          <a:xfrm>
            <a:off x="1526331" y="3332214"/>
            <a:ext cx="609755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8</a:t>
            </a:r>
            <a:r>
              <a:rPr lang="zh-CN" altLang="en-US" dirty="0"/>
              <a:t>－</a:t>
            </a:r>
            <a:r>
              <a:rPr lang="en-US" altLang="zh-CN" dirty="0"/>
              <a:t>6.4 </a:t>
            </a:r>
            <a:r>
              <a:rPr lang="zh-CN" altLang="en-US" dirty="0"/>
              <a:t>＝</a:t>
            </a:r>
            <a:r>
              <a:rPr lang="en-US" altLang="zh-CN" dirty="0"/>
              <a:t>1.6 (GB)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F9C2CE8-EF8F-529C-6737-9DB243F394F2}"/>
              </a:ext>
            </a:extLst>
          </p:cNvPr>
          <p:cNvSpPr txBox="1"/>
          <p:nvPr/>
        </p:nvSpPr>
        <p:spPr>
          <a:xfrm>
            <a:off x="1526331" y="4041803"/>
            <a:ext cx="6796573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16×(1</a:t>
            </a:r>
            <a:r>
              <a:rPr lang="zh-CN" altLang="en-US" dirty="0"/>
              <a:t> －</a:t>
            </a:r>
            <a:r>
              <a:rPr lang="en-US" altLang="zh-CN" dirty="0"/>
              <a:t>70</a:t>
            </a:r>
            <a:r>
              <a:rPr lang="zh-CN" altLang="en-US" dirty="0"/>
              <a:t>％ </a:t>
            </a:r>
            <a:r>
              <a:rPr lang="en-US" altLang="zh-CN" dirty="0"/>
              <a:t>)</a:t>
            </a:r>
            <a:r>
              <a:rPr lang="zh-CN" altLang="en-US" dirty="0"/>
              <a:t>＝ </a:t>
            </a:r>
            <a:r>
              <a:rPr lang="en-US" altLang="zh-CN" dirty="0"/>
              <a:t>4.8 (GB)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5DA61AF-ACAA-280A-B951-874837F4A21F}"/>
              </a:ext>
            </a:extLst>
          </p:cNvPr>
          <p:cNvSpPr txBox="1"/>
          <p:nvPr/>
        </p:nvSpPr>
        <p:spPr>
          <a:xfrm>
            <a:off x="1526331" y="4751392"/>
            <a:ext cx="9726387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1.6 &lt; 1.8 &lt; 4.8</a:t>
            </a:r>
            <a:r>
              <a:rPr lang="zh-CN" altLang="en-US" dirty="0"/>
              <a:t>，王老师将文件存在总容量为 </a:t>
            </a:r>
            <a:r>
              <a:rPr lang="en-US" altLang="zh-CN" dirty="0"/>
              <a:t>16</a:t>
            </a:r>
            <a:r>
              <a:rPr lang="zh-CN" altLang="en-US" dirty="0"/>
              <a:t> </a:t>
            </a:r>
            <a:r>
              <a:rPr lang="en-US" altLang="zh-CN" dirty="0"/>
              <a:t>GB</a:t>
            </a:r>
            <a:r>
              <a:rPr lang="zh-CN" altLang="en-US" dirty="0"/>
              <a:t> 的 </a:t>
            </a:r>
            <a:r>
              <a:rPr lang="en-US" altLang="zh-CN" dirty="0"/>
              <a:t>U</a:t>
            </a:r>
            <a:r>
              <a:rPr lang="zh-CN" altLang="en-US" dirty="0"/>
              <a:t> 盘中比较合适。</a:t>
            </a:r>
          </a:p>
        </p:txBody>
      </p:sp>
    </p:spTree>
    <p:extLst>
      <p:ext uri="{BB962C8B-B14F-4D97-AF65-F5344CB8AC3E}">
        <p14:creationId xmlns:p14="http://schemas.microsoft.com/office/powerpoint/2010/main" val="4209618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07303E7-75F2-CE50-EFEE-6CB9B3569947}"/>
              </a:ext>
            </a:extLst>
          </p:cNvPr>
          <p:cNvSpPr txBox="1"/>
          <p:nvPr/>
        </p:nvSpPr>
        <p:spPr>
          <a:xfrm>
            <a:off x="524459" y="2487693"/>
            <a:ext cx="11180406" cy="1228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）这个文件拷贝到 </a:t>
            </a:r>
            <a:r>
              <a:rPr lang="en-US" altLang="zh-CN" dirty="0"/>
              <a:t>15% </a:t>
            </a:r>
            <a:r>
              <a:rPr lang="zh-CN" altLang="en-US" dirty="0"/>
              <a:t>时，正好用了半分钟。照这样的速度，</a:t>
            </a:r>
          </a:p>
          <a:p>
            <a:r>
              <a:rPr lang="zh-CN" altLang="en-US" dirty="0"/>
              <a:t>          拷贝这个文件还需要多长时间？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1D1C783-A688-F645-429A-60459B34F4AF}"/>
              </a:ext>
            </a:extLst>
          </p:cNvPr>
          <p:cNvSpPr txBox="1"/>
          <p:nvPr/>
        </p:nvSpPr>
        <p:spPr>
          <a:xfrm>
            <a:off x="398878" y="619310"/>
            <a:ext cx="11143083" cy="18282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sz="3000" dirty="0"/>
              <a:t>3. </a:t>
            </a:r>
            <a:r>
              <a:rPr lang="zh-CN" altLang="en-US" sz="3000" dirty="0"/>
              <a:t>王老师想存储一个 </a:t>
            </a:r>
            <a:r>
              <a:rPr lang="en-US" altLang="zh-CN" sz="3000" dirty="0"/>
              <a:t>1.8 GB </a:t>
            </a:r>
            <a:r>
              <a:rPr lang="zh-CN" altLang="en-US" sz="3000" dirty="0"/>
              <a:t>的文件。她查看了两个 </a:t>
            </a:r>
            <a:r>
              <a:rPr lang="en-US" altLang="zh-CN" sz="3000" dirty="0"/>
              <a:t>U </a:t>
            </a:r>
            <a:r>
              <a:rPr lang="zh-CN" altLang="en-US" sz="3000" dirty="0"/>
              <a:t>盘的属性，</a:t>
            </a:r>
          </a:p>
          <a:p>
            <a:r>
              <a:rPr lang="zh-CN" altLang="en-US" sz="3000" dirty="0"/>
              <a:t>    一个 </a:t>
            </a:r>
            <a:r>
              <a:rPr lang="en-US" altLang="zh-CN" sz="3000" dirty="0"/>
              <a:t>U </a:t>
            </a:r>
            <a:r>
              <a:rPr lang="zh-CN" altLang="en-US" sz="3000" dirty="0"/>
              <a:t>盘总容量为 </a:t>
            </a:r>
            <a:r>
              <a:rPr lang="en-US" altLang="zh-CN" sz="3000" dirty="0"/>
              <a:t>8 GB</a:t>
            </a:r>
            <a:r>
              <a:rPr lang="zh-CN" altLang="en-US" sz="3000" dirty="0"/>
              <a:t>，已经用了 </a:t>
            </a:r>
            <a:r>
              <a:rPr lang="en-US" altLang="zh-CN" sz="3000" dirty="0"/>
              <a:t>6.4 GB</a:t>
            </a:r>
            <a:r>
              <a:rPr lang="zh-CN" altLang="en-US" sz="3000" dirty="0"/>
              <a:t>；另一个 </a:t>
            </a:r>
            <a:r>
              <a:rPr lang="en-US" altLang="zh-CN" sz="3000" dirty="0"/>
              <a:t>U </a:t>
            </a:r>
            <a:r>
              <a:rPr lang="zh-CN" altLang="en-US" sz="3000" dirty="0"/>
              <a:t>盘总容   </a:t>
            </a:r>
            <a:endParaRPr lang="en-US" altLang="zh-CN" sz="3000" dirty="0"/>
          </a:p>
          <a:p>
            <a:r>
              <a:rPr lang="en-US" altLang="zh-CN" sz="3000" dirty="0"/>
              <a:t>    </a:t>
            </a:r>
            <a:r>
              <a:rPr lang="zh-CN" altLang="en-US" sz="3000" dirty="0"/>
              <a:t>量为 </a:t>
            </a:r>
            <a:r>
              <a:rPr lang="en-US" altLang="zh-CN" sz="3000" dirty="0"/>
              <a:t>16 GB</a:t>
            </a:r>
            <a:r>
              <a:rPr lang="zh-CN" altLang="en-US" sz="3000" dirty="0"/>
              <a:t>，已用空间 </a:t>
            </a:r>
            <a:r>
              <a:rPr lang="en-US" altLang="zh-CN" sz="3000" dirty="0"/>
              <a:t>70%</a:t>
            </a:r>
            <a:r>
              <a:rPr lang="zh-CN" altLang="en-US" sz="3000" dirty="0"/>
              <a:t>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9B8EE29-3013-C7EA-ABD6-AED6511D410A}"/>
              </a:ext>
            </a:extLst>
          </p:cNvPr>
          <p:cNvSpPr txBox="1"/>
          <p:nvPr/>
        </p:nvSpPr>
        <p:spPr>
          <a:xfrm>
            <a:off x="752306" y="311907"/>
            <a:ext cx="45381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C589FD4-27F5-2573-C187-DDAA0C034B99}"/>
              </a:ext>
            </a:extLst>
          </p:cNvPr>
          <p:cNvGrpSpPr/>
          <p:nvPr/>
        </p:nvGrpSpPr>
        <p:grpSpPr>
          <a:xfrm>
            <a:off x="1443912" y="3755912"/>
            <a:ext cx="6990961" cy="898964"/>
            <a:chOff x="1443912" y="3755912"/>
            <a:chExt cx="6990961" cy="898964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3C8BC98-BBA2-4125-58FB-568C69F2466B}"/>
                </a:ext>
              </a:extLst>
            </p:cNvPr>
            <p:cNvSpPr txBox="1"/>
            <p:nvPr/>
          </p:nvSpPr>
          <p:spPr>
            <a:xfrm>
              <a:off x="1443912" y="3870945"/>
              <a:ext cx="6990961" cy="6636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/>
                <a:t>文件拷贝的总时间</a:t>
              </a:r>
              <a:r>
                <a:rPr lang="en-US" altLang="zh-CN" dirty="0"/>
                <a:t>×15</a:t>
              </a:r>
              <a:r>
                <a:rPr lang="zh-CN" altLang="en-US" dirty="0"/>
                <a:t>％ ＝    分钟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7DB6D6B0-839F-804A-C8AC-8A811FCC0D2F}"/>
                    </a:ext>
                  </a:extLst>
                </p:cNvPr>
                <p:cNvSpPr txBox="1"/>
                <p:nvPr/>
              </p:nvSpPr>
              <p:spPr>
                <a:xfrm>
                  <a:off x="6445715" y="3755912"/>
                  <a:ext cx="654881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>
                      <a:solidFill>
                        <a:srgbClr val="FF0000"/>
                      </a:solidFill>
                      <a:latin typeface="+mn-lt"/>
                      <a:ea typeface="+mj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altLang="zh-CN" sz="28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7DB6D6B0-839F-804A-C8AC-8A811FCC0D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45715" y="3755912"/>
                  <a:ext cx="654881" cy="898964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33E19B6-0992-8286-1EF9-21243BBD71D8}"/>
                  </a:ext>
                </a:extLst>
              </p:cNvPr>
              <p:cNvSpPr txBox="1"/>
              <p:nvPr/>
            </p:nvSpPr>
            <p:spPr>
              <a:xfrm>
                <a:off x="1519344" y="5027838"/>
                <a:ext cx="4063472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altLang="zh-CN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𝟏𝟓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%=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d>
                        <m:dPr>
                          <m:ctrlPr>
                            <a:rPr lang="zh-CN" altLang="en-US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分钟</m:t>
                          </m:r>
                        </m:e>
                      </m:d>
                    </m:oMath>
                  </m:oMathPara>
                </a14:m>
                <a:endParaRPr lang="zh-CN" altLang="en-US" sz="3000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33E19B6-0992-8286-1EF9-21243BBD7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9344" y="5027838"/>
                <a:ext cx="4063472" cy="9566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C9486A0D-4B4A-9DDD-9C17-875917011C21}"/>
                  </a:ext>
                </a:extLst>
              </p:cNvPr>
              <p:cNvSpPr txBox="1"/>
              <p:nvPr/>
            </p:nvSpPr>
            <p:spPr>
              <a:xfrm>
                <a:off x="6193981" y="5027838"/>
                <a:ext cx="4063472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𝟏𝟕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d>
                        <m:dPr>
                          <m:ctrlPr>
                            <a:rPr lang="zh-CN" altLang="en-US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分钟</m:t>
                          </m:r>
                        </m:e>
                      </m:d>
                    </m:oMath>
                  </m:oMathPara>
                </a14:m>
                <a:endParaRPr lang="zh-CN" altLang="en-US" sz="3000" dirty="0"/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C9486A0D-4B4A-9DDD-9C17-875917011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3981" y="5027838"/>
                <a:ext cx="4063472" cy="9566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73880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E660B67-4FBC-3F05-F730-0E6DD692968F}"/>
              </a:ext>
            </a:extLst>
          </p:cNvPr>
          <p:cNvSpPr txBox="1"/>
          <p:nvPr/>
        </p:nvSpPr>
        <p:spPr>
          <a:xfrm>
            <a:off x="613486" y="931804"/>
            <a:ext cx="10947143" cy="25841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4. </a:t>
            </a:r>
            <a:r>
              <a:rPr lang="zh-CN" altLang="en-US" dirty="0"/>
              <a:t>资料一：生活垃圾无害化处理是一种不以污染环境为代价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的科学处理方法，有效减少因随意处理带来的污染问题，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变废为宝。无害化处理有三种处理方法：填埋处理、堆肥  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处理、焚烧处理。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65C559A-A6C1-942A-4CCC-3D1650F6CCD4}"/>
              </a:ext>
            </a:extLst>
          </p:cNvPr>
          <p:cNvSpPr txBox="1"/>
          <p:nvPr/>
        </p:nvSpPr>
        <p:spPr>
          <a:xfrm>
            <a:off x="901596" y="489190"/>
            <a:ext cx="45381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练习十九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86693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0A7DF7C-CB76-08F4-1C8F-F36261483CF3}"/>
              </a:ext>
            </a:extLst>
          </p:cNvPr>
          <p:cNvSpPr txBox="1"/>
          <p:nvPr/>
        </p:nvSpPr>
        <p:spPr>
          <a:xfrm>
            <a:off x="716124" y="369244"/>
            <a:ext cx="3118757" cy="6279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资料二：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18F8CB6-3690-F013-2803-97395984E779}"/>
              </a:ext>
            </a:extLst>
          </p:cNvPr>
          <p:cNvSpPr txBox="1"/>
          <p:nvPr/>
        </p:nvSpPr>
        <p:spPr>
          <a:xfrm>
            <a:off x="2908817" y="1162658"/>
            <a:ext cx="609755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/>
            <a:r>
              <a:rPr lang="en-US" altLang="zh-CN" sz="2400" dirty="0"/>
              <a:t>2017~2024 </a:t>
            </a:r>
            <a:r>
              <a:rPr lang="zh-CN" altLang="en-US" sz="2400" dirty="0"/>
              <a:t>年我国生活垃圾清运量统计表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2E0444A-0577-1865-43D7-536627A3DB72}"/>
              </a:ext>
            </a:extLst>
          </p:cNvPr>
          <p:cNvSpPr txBox="1"/>
          <p:nvPr/>
        </p:nvSpPr>
        <p:spPr>
          <a:xfrm>
            <a:off x="2531316" y="3839449"/>
            <a:ext cx="6852557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30000"/>
              </a:lnSpc>
              <a:spcBef>
                <a:spcPts val="0"/>
              </a:spcBef>
              <a:defRPr sz="2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2017~2024 </a:t>
            </a:r>
            <a:r>
              <a:rPr lang="zh-CN" altLang="en-US" dirty="0"/>
              <a:t>年我国生活垃圾无害化处理量统计表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D6C84C7-1E86-221D-87B0-67D650267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22" y="1910203"/>
            <a:ext cx="10651156" cy="139634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3FF9D9D-EBCF-8BBC-0761-AAB19938D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421" y="4535113"/>
            <a:ext cx="10651156" cy="142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84298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3C181BF-F6A2-4E85-86AB-BF73CBEE29A2}"/>
              </a:ext>
            </a:extLst>
          </p:cNvPr>
          <p:cNvSpPr txBox="1"/>
          <p:nvPr/>
        </p:nvSpPr>
        <p:spPr>
          <a:xfrm>
            <a:off x="566835" y="361177"/>
            <a:ext cx="3006789" cy="6279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资料三：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A294985-A1D5-7BB3-88FB-0CAA801F8923}"/>
              </a:ext>
            </a:extLst>
          </p:cNvPr>
          <p:cNvSpPr txBox="1"/>
          <p:nvPr/>
        </p:nvSpPr>
        <p:spPr>
          <a:xfrm>
            <a:off x="2008026" y="1004987"/>
            <a:ext cx="817594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30000"/>
              </a:lnSpc>
              <a:spcBef>
                <a:spcPts val="0"/>
              </a:spcBef>
              <a:defRPr sz="2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2017~2024 </a:t>
            </a:r>
            <a:r>
              <a:rPr lang="zh-CN" altLang="en-US" dirty="0"/>
              <a:t>年我国城市生活垃圾无害化处理厂的数量情况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2E6E4C09-A10F-E290-98BD-D3FD1D688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222" y="1658501"/>
            <a:ext cx="9723556" cy="471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59233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DAC6140-1147-53A6-79FD-5E191DFB0403}"/>
              </a:ext>
            </a:extLst>
          </p:cNvPr>
          <p:cNvSpPr txBox="1"/>
          <p:nvPr/>
        </p:nvSpPr>
        <p:spPr>
          <a:xfrm>
            <a:off x="314909" y="501131"/>
            <a:ext cx="6097554" cy="6279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）生活垃圾无害化处理率 </a:t>
            </a:r>
            <a:r>
              <a:rPr lang="en-US" altLang="zh-CN" dirty="0"/>
              <a:t>=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CE7934C-A2CE-914C-7083-3E033CE29569}"/>
              </a:ext>
            </a:extLst>
          </p:cNvPr>
          <p:cNvSpPr txBox="1"/>
          <p:nvPr/>
        </p:nvSpPr>
        <p:spPr>
          <a:xfrm>
            <a:off x="5586706" y="214438"/>
            <a:ext cx="4173116" cy="6279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生活垃圾无害化处理量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936E57E-6DD0-BA82-F0E2-4EB25D9BCD46}"/>
              </a:ext>
            </a:extLst>
          </p:cNvPr>
          <p:cNvSpPr txBox="1"/>
          <p:nvPr/>
        </p:nvSpPr>
        <p:spPr>
          <a:xfrm>
            <a:off x="6249179" y="831697"/>
            <a:ext cx="3324029" cy="6279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生活垃圾产生量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6485086-9F5C-8E1C-E1F4-A7069B4C779E}"/>
              </a:ext>
            </a:extLst>
          </p:cNvPr>
          <p:cNvSpPr txBox="1"/>
          <p:nvPr/>
        </p:nvSpPr>
        <p:spPr>
          <a:xfrm>
            <a:off x="9573208" y="501458"/>
            <a:ext cx="1791477" cy="6279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×100%</a:t>
            </a:r>
            <a:endParaRPr lang="zh-CN" altLang="en-US" dirty="0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AC308FF2-A8AF-ED82-3AE3-9F07D9C5C3E9}"/>
              </a:ext>
            </a:extLst>
          </p:cNvPr>
          <p:cNvCxnSpPr>
            <a:cxnSpLocks/>
          </p:cNvCxnSpPr>
          <p:nvPr/>
        </p:nvCxnSpPr>
        <p:spPr>
          <a:xfrm>
            <a:off x="5663683" y="841028"/>
            <a:ext cx="393751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B2D50B6E-EF1B-FBC0-87FA-6646329301A7}"/>
              </a:ext>
            </a:extLst>
          </p:cNvPr>
          <p:cNvSpPr txBox="1"/>
          <p:nvPr/>
        </p:nvSpPr>
        <p:spPr>
          <a:xfrm>
            <a:off x="1210648" y="1429237"/>
            <a:ext cx="10555254" cy="18282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在统计上，由于生活垃圾产生量不易取得，可用清运量代替。</a:t>
            </a:r>
          </a:p>
          <a:p>
            <a:r>
              <a:rPr lang="zh-CN" altLang="en-US" dirty="0"/>
              <a:t>根据上述资料计算 </a:t>
            </a:r>
            <a:r>
              <a:rPr lang="en-US" altLang="zh-CN" dirty="0"/>
              <a:t>2017~2024 </a:t>
            </a:r>
            <a:r>
              <a:rPr lang="zh-CN" altLang="en-US" dirty="0"/>
              <a:t>年我国生活垃圾无害化处理率。</a:t>
            </a:r>
            <a:endParaRPr lang="en-US" altLang="zh-CN" dirty="0"/>
          </a:p>
          <a:p>
            <a:r>
              <a:rPr lang="zh-CN" altLang="en-US" dirty="0"/>
              <a:t>（必要时可使用计算器。）</a:t>
            </a: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3781510-CABD-E136-033E-3CF021552312}"/>
              </a:ext>
            </a:extLst>
          </p:cNvPr>
          <p:cNvGrpSpPr/>
          <p:nvPr/>
        </p:nvGrpSpPr>
        <p:grpSpPr>
          <a:xfrm>
            <a:off x="2197452" y="3316440"/>
            <a:ext cx="8002372" cy="3192982"/>
            <a:chOff x="2104145" y="3316440"/>
            <a:chExt cx="8002372" cy="3192982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8DD94F99-F105-4340-2609-EB8839183B1B}"/>
                </a:ext>
              </a:extLst>
            </p:cNvPr>
            <p:cNvSpPr txBox="1"/>
            <p:nvPr/>
          </p:nvSpPr>
          <p:spPr>
            <a:xfrm>
              <a:off x="2918148" y="3316440"/>
              <a:ext cx="6097554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spcBef>
                  <a:spcPts val="0"/>
                </a:spcBef>
                <a:defRPr sz="3000" b="1">
                  <a:latin typeface="+mn-lt"/>
                  <a:ea typeface="黑体" panose="02010609060101010101" pitchFamily="49" charset="-122"/>
                </a:defRPr>
              </a:lvl1pPr>
            </a:lstStyle>
            <a:p>
              <a:pPr algn="ctr"/>
              <a:r>
                <a:rPr lang="en-US" altLang="zh-CN" sz="2400" dirty="0"/>
                <a:t>2017~2024 </a:t>
              </a:r>
              <a:r>
                <a:rPr lang="zh-CN" altLang="en-US" sz="2400" dirty="0"/>
                <a:t>年我国生活垃圾</a:t>
              </a:r>
              <a:r>
                <a:rPr lang="zh-CN" altLang="en-US" sz="2400" dirty="0">
                  <a:solidFill>
                    <a:srgbClr val="FF00FF"/>
                  </a:solidFill>
                </a:rPr>
                <a:t>清运量</a:t>
              </a:r>
              <a:r>
                <a:rPr lang="zh-CN" altLang="en-US" sz="2400" dirty="0"/>
                <a:t>统计表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72DE6059-CE7E-9D49-E9A4-4FD91AF3299B}"/>
                </a:ext>
              </a:extLst>
            </p:cNvPr>
            <p:cNvSpPr txBox="1"/>
            <p:nvPr/>
          </p:nvSpPr>
          <p:spPr>
            <a:xfrm>
              <a:off x="2540647" y="4882892"/>
              <a:ext cx="6852557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ct val="130000"/>
                </a:lnSpc>
                <a:spcBef>
                  <a:spcPts val="0"/>
                </a:spcBef>
                <a:defRPr sz="2400" b="1">
                  <a:latin typeface="+mn-lt"/>
                  <a:ea typeface="黑体" panose="02010609060101010101" pitchFamily="49" charset="-122"/>
                </a:defRPr>
              </a:lvl1pPr>
            </a:lstStyle>
            <a:p>
              <a:r>
                <a:rPr lang="en-US" altLang="zh-CN" dirty="0"/>
                <a:t>2017~2024 </a:t>
              </a:r>
              <a:r>
                <a:rPr lang="zh-CN" altLang="en-US" dirty="0"/>
                <a:t>年我国生活垃圾无害化</a:t>
              </a:r>
              <a:r>
                <a:rPr lang="zh-CN" altLang="en-US" dirty="0">
                  <a:solidFill>
                    <a:srgbClr val="FF00FF"/>
                  </a:solidFill>
                </a:rPr>
                <a:t>处理量</a:t>
              </a:r>
              <a:r>
                <a:rPr lang="zh-CN" altLang="en-US" dirty="0"/>
                <a:t>统计表</a:t>
              </a:r>
            </a:p>
          </p:txBody>
        </p:sp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94453239-3BBD-3158-9E14-E3041048C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04146" y="3864387"/>
              <a:ext cx="8002371" cy="1049091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73EA95DD-C341-D450-9ADD-A910D4995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04145" y="5438545"/>
              <a:ext cx="8002371" cy="1070877"/>
            </a:xfrm>
            <a:prstGeom prst="rect">
              <a:avLst/>
            </a:prstGeom>
          </p:spPr>
        </p:pic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B51A03A9-0F0F-326C-96D5-969436F2CF74}"/>
              </a:ext>
            </a:extLst>
          </p:cNvPr>
          <p:cNvSpPr txBox="1"/>
          <p:nvPr/>
        </p:nvSpPr>
        <p:spPr>
          <a:xfrm>
            <a:off x="961707" y="4136653"/>
            <a:ext cx="1417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FF"/>
                </a:solidFill>
                <a:latin typeface="+mn-lt"/>
              </a:rPr>
              <a:t>作分母</a:t>
            </a:r>
            <a:endParaRPr lang="zh-CN" altLang="en-US" sz="2800" b="1" baseline="-25000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32DD0786-1C0C-62D5-9D00-C7EFFE7CC9CD}"/>
              </a:ext>
            </a:extLst>
          </p:cNvPr>
          <p:cNvSpPr txBox="1"/>
          <p:nvPr/>
        </p:nvSpPr>
        <p:spPr>
          <a:xfrm>
            <a:off x="961707" y="5692150"/>
            <a:ext cx="1417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FF"/>
                </a:solidFill>
                <a:latin typeface="+mn-lt"/>
              </a:rPr>
              <a:t>作分子</a:t>
            </a:r>
            <a:endParaRPr lang="zh-CN" altLang="en-US" sz="2800" b="1" baseline="-25000" dirty="0">
              <a:solidFill>
                <a:srgbClr val="FF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83251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id="{79D3BAA5-D4D2-2C2F-7F1A-D809594F45ED}"/>
              </a:ext>
            </a:extLst>
          </p:cNvPr>
          <p:cNvGrpSpPr/>
          <p:nvPr/>
        </p:nvGrpSpPr>
        <p:grpSpPr>
          <a:xfrm>
            <a:off x="2104145" y="236018"/>
            <a:ext cx="8002372" cy="3192982"/>
            <a:chOff x="2104145" y="3316440"/>
            <a:chExt cx="8002372" cy="3192982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BC91148-D2D7-6D49-3520-B0692CA8A3C4}"/>
                </a:ext>
              </a:extLst>
            </p:cNvPr>
            <p:cNvSpPr txBox="1"/>
            <p:nvPr/>
          </p:nvSpPr>
          <p:spPr>
            <a:xfrm>
              <a:off x="2918148" y="3316440"/>
              <a:ext cx="6097554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spcBef>
                  <a:spcPts val="0"/>
                </a:spcBef>
                <a:defRPr sz="3000" b="1">
                  <a:latin typeface="+mn-lt"/>
                  <a:ea typeface="黑体" panose="02010609060101010101" pitchFamily="49" charset="-122"/>
                </a:defRPr>
              </a:lvl1pPr>
            </a:lstStyle>
            <a:p>
              <a:pPr algn="ctr"/>
              <a:r>
                <a:rPr lang="en-US" altLang="zh-CN" sz="2400" dirty="0"/>
                <a:t>2017~2024 </a:t>
              </a:r>
              <a:r>
                <a:rPr lang="zh-CN" altLang="en-US" sz="2400" dirty="0"/>
                <a:t>年我国生活垃圾清运量统计表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57EFE09-DC48-9D0D-AE1E-2A00507046E2}"/>
                </a:ext>
              </a:extLst>
            </p:cNvPr>
            <p:cNvSpPr txBox="1"/>
            <p:nvPr/>
          </p:nvSpPr>
          <p:spPr>
            <a:xfrm>
              <a:off x="2540647" y="4882892"/>
              <a:ext cx="6852557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ct val="130000"/>
                </a:lnSpc>
                <a:spcBef>
                  <a:spcPts val="0"/>
                </a:spcBef>
                <a:defRPr sz="2400" b="1">
                  <a:latin typeface="+mn-lt"/>
                  <a:ea typeface="黑体" panose="02010609060101010101" pitchFamily="49" charset="-122"/>
                </a:defRPr>
              </a:lvl1pPr>
            </a:lstStyle>
            <a:p>
              <a:r>
                <a:rPr lang="en-US" altLang="zh-CN" dirty="0"/>
                <a:t>2017~2024 </a:t>
              </a:r>
              <a:r>
                <a:rPr lang="zh-CN" altLang="en-US" dirty="0"/>
                <a:t>年我国生活垃圾无害化处理量统计表</a:t>
              </a:r>
            </a:p>
          </p:txBody>
        </p:sp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319D4006-ECD3-946E-737B-AF4BB636B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04146" y="3864387"/>
              <a:ext cx="8002371" cy="1049091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563C91FA-94BC-A04C-77BE-AC99F0E22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04145" y="5438545"/>
              <a:ext cx="8002371" cy="1070877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7FB67CF8-4A24-FD43-37FE-0C65486D8166}"/>
                  </a:ext>
                </a:extLst>
              </p:cNvPr>
              <p:cNvSpPr txBox="1"/>
              <p:nvPr/>
            </p:nvSpPr>
            <p:spPr>
              <a:xfrm>
                <a:off x="2113476" y="3469629"/>
                <a:ext cx="7466035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𝟐𝟎𝟏𝟕</m:t>
                      </m:r>
                      <m:r>
                        <a:rPr lang="zh-CN" altLang="en-US" sz="3000" i="1">
                          <a:latin typeface="Cambria Math" panose="02040503050406030204" pitchFamily="18" charset="0"/>
                        </a:rPr>
                        <m:t>年</m:t>
                      </m:r>
                      <m:r>
                        <a:rPr lang="zh-CN" altLang="en-US" sz="3000" i="1" smtClean="0">
                          <a:latin typeface="Cambria Math" panose="02040503050406030204" pitchFamily="18" charset="0"/>
                        </a:rPr>
                        <m:t>：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𝟐𝟏𝟎𝟑𝟒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𝟐𝟏𝟓𝟐𝟏</m:t>
                          </m:r>
                        </m:den>
                      </m:f>
                      <m:r>
                        <a:rPr lang="en-US" altLang="zh-CN" sz="30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%≈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𝟗𝟕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𝟕𝟒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zh-CN" altLang="en-US" sz="3000" dirty="0"/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7FB67CF8-4A24-FD43-37FE-0C65486D81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476" y="3469629"/>
                <a:ext cx="7466035" cy="9596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94756B0D-A8D9-6E41-69BB-462584ED53FB}"/>
                  </a:ext>
                </a:extLst>
              </p:cNvPr>
              <p:cNvSpPr txBox="1"/>
              <p:nvPr/>
            </p:nvSpPr>
            <p:spPr>
              <a:xfrm>
                <a:off x="2113476" y="4575307"/>
                <a:ext cx="7466035" cy="9692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𝟐𝟎𝟏𝟖</m:t>
                      </m:r>
                      <m:r>
                        <a:rPr lang="zh-CN" altLang="en-US" sz="3000" i="1">
                          <a:latin typeface="Cambria Math" panose="02040503050406030204" pitchFamily="18" charset="0"/>
                        </a:rPr>
                        <m:t>年</m:t>
                      </m:r>
                      <m:r>
                        <a:rPr lang="zh-CN" altLang="en-US" sz="3000" i="1" smtClean="0">
                          <a:latin typeface="Cambria Math" panose="02040503050406030204" pitchFamily="18" charset="0"/>
                        </a:rPr>
                        <m:t>：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𝟐𝟐𝟓𝟔𝟓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𝟐𝟐𝟖𝟎𝟐</m:t>
                          </m:r>
                        </m:den>
                      </m:f>
                      <m:r>
                        <a:rPr lang="en-US" altLang="zh-CN" sz="30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%≈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𝟗𝟖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𝟗𝟔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zh-CN" altLang="en-US" sz="3000" dirty="0"/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94756B0D-A8D9-6E41-69BB-462584ED53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476" y="4575307"/>
                <a:ext cx="7466035" cy="9692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7AC272C0-3BDA-436B-AF76-9E3BE69825F7}"/>
                  </a:ext>
                </a:extLst>
              </p:cNvPr>
              <p:cNvSpPr txBox="1"/>
              <p:nvPr/>
            </p:nvSpPr>
            <p:spPr>
              <a:xfrm>
                <a:off x="2113476" y="5680984"/>
                <a:ext cx="7466035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𝟐𝟎𝟏𝟗</m:t>
                      </m:r>
                      <m:r>
                        <a:rPr lang="zh-CN" altLang="en-US" sz="3000" i="1">
                          <a:latin typeface="Cambria Math" panose="02040503050406030204" pitchFamily="18" charset="0"/>
                        </a:rPr>
                        <m:t>年</m:t>
                      </m:r>
                      <m:r>
                        <a:rPr lang="zh-CN" altLang="en-US" sz="3000" i="1" smtClean="0">
                          <a:latin typeface="Cambria Math" panose="02040503050406030204" pitchFamily="18" charset="0"/>
                        </a:rPr>
                        <m:t>：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𝟐𝟒𝟎𝟏𝟑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𝟐𝟒𝟐𝟎𝟔</m:t>
                          </m:r>
                        </m:den>
                      </m:f>
                      <m:r>
                        <a:rPr lang="en-US" altLang="zh-CN" sz="30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%≈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𝟗𝟗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zh-CN" altLang="en-US" sz="3000" dirty="0"/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7AC272C0-3BDA-436B-AF76-9E3BE69825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476" y="5680984"/>
                <a:ext cx="7466035" cy="9596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89399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8C8BD87-0547-81F5-E02C-4642D4B1DF15}"/>
              </a:ext>
            </a:extLst>
          </p:cNvPr>
          <p:cNvGrpSpPr/>
          <p:nvPr/>
        </p:nvGrpSpPr>
        <p:grpSpPr>
          <a:xfrm>
            <a:off x="2104145" y="236018"/>
            <a:ext cx="8002372" cy="3192982"/>
            <a:chOff x="2104145" y="3316440"/>
            <a:chExt cx="8002372" cy="319298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6623E1D-8BA7-2B3D-3ABE-0CB4CECCB176}"/>
                </a:ext>
              </a:extLst>
            </p:cNvPr>
            <p:cNvSpPr txBox="1"/>
            <p:nvPr/>
          </p:nvSpPr>
          <p:spPr>
            <a:xfrm>
              <a:off x="2918148" y="3316440"/>
              <a:ext cx="6097554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spcBef>
                  <a:spcPts val="0"/>
                </a:spcBef>
                <a:defRPr sz="3000" b="1">
                  <a:latin typeface="+mn-lt"/>
                  <a:ea typeface="黑体" panose="02010609060101010101" pitchFamily="49" charset="-122"/>
                </a:defRPr>
              </a:lvl1pPr>
            </a:lstStyle>
            <a:p>
              <a:pPr algn="ctr"/>
              <a:r>
                <a:rPr lang="en-US" altLang="zh-CN" sz="2400" dirty="0"/>
                <a:t>2017~2024 </a:t>
              </a:r>
              <a:r>
                <a:rPr lang="zh-CN" altLang="en-US" sz="2400" dirty="0"/>
                <a:t>年我国生活垃圾清运量统计表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DA32EBC-88C3-5413-2B7C-CA512819B506}"/>
                </a:ext>
              </a:extLst>
            </p:cNvPr>
            <p:cNvSpPr txBox="1"/>
            <p:nvPr/>
          </p:nvSpPr>
          <p:spPr>
            <a:xfrm>
              <a:off x="2540647" y="4882892"/>
              <a:ext cx="6852557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ct val="130000"/>
                </a:lnSpc>
                <a:spcBef>
                  <a:spcPts val="0"/>
                </a:spcBef>
                <a:defRPr sz="2400" b="1">
                  <a:latin typeface="+mn-lt"/>
                  <a:ea typeface="黑体" panose="02010609060101010101" pitchFamily="49" charset="-122"/>
                </a:defRPr>
              </a:lvl1pPr>
            </a:lstStyle>
            <a:p>
              <a:r>
                <a:rPr lang="en-US" altLang="zh-CN" dirty="0"/>
                <a:t>2017~2024 </a:t>
              </a:r>
              <a:r>
                <a:rPr lang="zh-CN" altLang="en-US" dirty="0"/>
                <a:t>年我国生活垃圾无害化处理量统计表</a:t>
              </a: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6CDF9D50-2791-3831-953E-09A16A6D2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04146" y="3864387"/>
              <a:ext cx="8002371" cy="1049091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E0ED73A9-8DDD-CD40-309F-7C397EBCE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04145" y="5438545"/>
              <a:ext cx="8002371" cy="1070877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7A0F157D-1B24-3709-E7AE-15030006C624}"/>
                  </a:ext>
                </a:extLst>
              </p:cNvPr>
              <p:cNvSpPr txBox="1"/>
              <p:nvPr/>
            </p:nvSpPr>
            <p:spPr>
              <a:xfrm>
                <a:off x="2113476" y="3469629"/>
                <a:ext cx="7466035" cy="9692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𝟐𝟎𝟐𝟎</m:t>
                      </m:r>
                      <m:r>
                        <a:rPr lang="zh-CN" altLang="en-US" sz="3000" i="1">
                          <a:latin typeface="Cambria Math" panose="02040503050406030204" pitchFamily="18" charset="0"/>
                        </a:rPr>
                        <m:t>年</m:t>
                      </m:r>
                      <m:r>
                        <a:rPr lang="zh-CN" altLang="en-US" sz="3000" i="1" smtClean="0">
                          <a:latin typeface="Cambria Math" panose="02040503050406030204" pitchFamily="18" charset="0"/>
                        </a:rPr>
                        <m:t>：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𝟐𝟑𝟒𝟓𝟐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𝟐𝟖𝟓𝟏𝟐</m:t>
                          </m:r>
                        </m:den>
                      </m:f>
                      <m:r>
                        <a:rPr lang="en-US" altLang="zh-CN" sz="30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%≈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𝟖𝟐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zh-CN" altLang="en-US" sz="3000" dirty="0"/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7A0F157D-1B24-3709-E7AE-15030006C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476" y="3469629"/>
                <a:ext cx="7466035" cy="9692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2B089E87-F3FF-D316-929A-079CEC9E977D}"/>
                  </a:ext>
                </a:extLst>
              </p:cNvPr>
              <p:cNvSpPr txBox="1"/>
              <p:nvPr/>
            </p:nvSpPr>
            <p:spPr>
              <a:xfrm>
                <a:off x="2113476" y="4575307"/>
                <a:ext cx="7466035" cy="9692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𝟐𝟎𝟐𝟏</m:t>
                      </m:r>
                      <m:r>
                        <a:rPr lang="zh-CN" altLang="en-US" sz="3000" i="1">
                          <a:latin typeface="Cambria Math" panose="02040503050406030204" pitchFamily="18" charset="0"/>
                        </a:rPr>
                        <m:t>年</m:t>
                      </m:r>
                      <m:r>
                        <a:rPr lang="zh-CN" altLang="en-US" sz="3000" i="1" smtClean="0">
                          <a:latin typeface="Cambria Math" panose="02040503050406030204" pitchFamily="18" charset="0"/>
                        </a:rPr>
                        <m:t>：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𝟐𝟒𝟖𝟑𝟗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𝟐𝟒𝟖𝟔𝟗</m:t>
                          </m:r>
                        </m:den>
                      </m:f>
                      <m:r>
                        <a:rPr lang="en-US" altLang="zh-CN" sz="30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%≈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𝟗𝟗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𝟖𝟖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zh-CN" altLang="en-US" sz="3000" dirty="0"/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2B089E87-F3FF-D316-929A-079CEC9E97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476" y="4575307"/>
                <a:ext cx="7466035" cy="9692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E63AFE64-53E1-A925-6060-EEBEA1BECA85}"/>
                  </a:ext>
                </a:extLst>
              </p:cNvPr>
              <p:cNvSpPr txBox="1"/>
              <p:nvPr/>
            </p:nvSpPr>
            <p:spPr>
              <a:xfrm>
                <a:off x="2113476" y="5680984"/>
                <a:ext cx="7466035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𝟐𝟎𝟐𝟐</m:t>
                      </m:r>
                      <m:r>
                        <a:rPr lang="zh-CN" altLang="en-US" sz="3000" i="1">
                          <a:latin typeface="Cambria Math" panose="02040503050406030204" pitchFamily="18" charset="0"/>
                        </a:rPr>
                        <m:t>年</m:t>
                      </m:r>
                      <m:r>
                        <a:rPr lang="zh-CN" altLang="en-US" sz="3000" i="1" smtClean="0">
                          <a:latin typeface="Cambria Math" panose="02040503050406030204" pitchFamily="18" charset="0"/>
                        </a:rPr>
                        <m:t>：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𝟐𝟒𝟒𝟏𝟗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𝟐𝟒𝟒𝟒𝟓</m:t>
                          </m:r>
                        </m:den>
                      </m:f>
                      <m:r>
                        <a:rPr lang="en-US" altLang="zh-CN" sz="30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%≈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𝟗𝟗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𝟖𝟗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zh-CN" altLang="en-US" sz="3000" dirty="0"/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E63AFE64-53E1-A925-6060-EEBEA1BECA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476" y="5680984"/>
                <a:ext cx="7466035" cy="9596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78018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9D3344E4-9230-027E-83C4-6F8CA5EEF1EC}"/>
              </a:ext>
            </a:extLst>
          </p:cNvPr>
          <p:cNvGrpSpPr/>
          <p:nvPr/>
        </p:nvGrpSpPr>
        <p:grpSpPr>
          <a:xfrm>
            <a:off x="2104145" y="236018"/>
            <a:ext cx="8002372" cy="3192982"/>
            <a:chOff x="2104145" y="3316440"/>
            <a:chExt cx="8002372" cy="319298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9C1EC79-5829-6A5B-9B29-F32D747C91DA}"/>
                </a:ext>
              </a:extLst>
            </p:cNvPr>
            <p:cNvSpPr txBox="1"/>
            <p:nvPr/>
          </p:nvSpPr>
          <p:spPr>
            <a:xfrm>
              <a:off x="2918148" y="3316440"/>
              <a:ext cx="6097554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spcBef>
                  <a:spcPts val="0"/>
                </a:spcBef>
                <a:defRPr sz="3000" b="1">
                  <a:latin typeface="+mn-lt"/>
                  <a:ea typeface="黑体" panose="02010609060101010101" pitchFamily="49" charset="-122"/>
                </a:defRPr>
              </a:lvl1pPr>
            </a:lstStyle>
            <a:p>
              <a:pPr algn="ctr"/>
              <a:r>
                <a:rPr lang="en-US" altLang="zh-CN" sz="2400" dirty="0"/>
                <a:t>2017~2024 </a:t>
              </a:r>
              <a:r>
                <a:rPr lang="zh-CN" altLang="en-US" sz="2400" dirty="0"/>
                <a:t>年我国生活垃圾清运量统计表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1B40104B-3EB0-5BFD-6E4F-2B54DE452085}"/>
                </a:ext>
              </a:extLst>
            </p:cNvPr>
            <p:cNvSpPr txBox="1"/>
            <p:nvPr/>
          </p:nvSpPr>
          <p:spPr>
            <a:xfrm>
              <a:off x="2540647" y="4882892"/>
              <a:ext cx="6852557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ct val="130000"/>
                </a:lnSpc>
                <a:spcBef>
                  <a:spcPts val="0"/>
                </a:spcBef>
                <a:defRPr sz="2400" b="1">
                  <a:latin typeface="+mn-lt"/>
                  <a:ea typeface="黑体" panose="02010609060101010101" pitchFamily="49" charset="-122"/>
                </a:defRPr>
              </a:lvl1pPr>
            </a:lstStyle>
            <a:p>
              <a:r>
                <a:rPr lang="en-US" altLang="zh-CN" dirty="0"/>
                <a:t>2017~2024 </a:t>
              </a:r>
              <a:r>
                <a:rPr lang="zh-CN" altLang="en-US" dirty="0"/>
                <a:t>年我国生活垃圾无害化处理量统计表</a:t>
              </a:r>
            </a:p>
          </p:txBody>
        </p:sp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505187FC-AA28-C214-8970-F05342187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04146" y="3864387"/>
              <a:ext cx="8002371" cy="1049091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BBE42CBC-53DA-3D3D-A3A3-5DBFFD66F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04145" y="5438545"/>
              <a:ext cx="8002371" cy="1070877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10452454-5BE4-29B5-7849-B095FEFADFC7}"/>
                  </a:ext>
                </a:extLst>
              </p:cNvPr>
              <p:cNvSpPr txBox="1"/>
              <p:nvPr/>
            </p:nvSpPr>
            <p:spPr>
              <a:xfrm>
                <a:off x="2113476" y="3665574"/>
                <a:ext cx="7466035" cy="9692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𝟐𝟎𝟐𝟑</m:t>
                      </m:r>
                      <m:r>
                        <a:rPr lang="zh-CN" altLang="en-US" sz="3000" i="1">
                          <a:latin typeface="Cambria Math" panose="02040503050406030204" pitchFamily="18" charset="0"/>
                        </a:rPr>
                        <m:t>年</m:t>
                      </m:r>
                      <m:r>
                        <a:rPr lang="zh-CN" altLang="en-US" sz="3000" i="1" smtClean="0">
                          <a:latin typeface="Cambria Math" panose="02040503050406030204" pitchFamily="18" charset="0"/>
                        </a:rPr>
                        <m:t>：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𝟐𝟓𝟒𝟎𝟐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𝟐𝟓𝟒𝟎𝟖</m:t>
                          </m:r>
                        </m:den>
                      </m:f>
                      <m:r>
                        <a:rPr lang="en-US" altLang="zh-CN" sz="30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%≈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𝟗𝟗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𝟗𝟖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zh-CN" altLang="en-US" sz="3000" dirty="0"/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10452454-5BE4-29B5-7849-B095FEFAD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476" y="3665574"/>
                <a:ext cx="7466035" cy="9692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061E1A0E-16D3-C894-1B99-C12BD2D4D86A}"/>
                  </a:ext>
                </a:extLst>
              </p:cNvPr>
              <p:cNvSpPr txBox="1"/>
              <p:nvPr/>
            </p:nvSpPr>
            <p:spPr>
              <a:xfrm>
                <a:off x="2113476" y="4789914"/>
                <a:ext cx="7466035" cy="9692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𝟐𝟎𝟐𝟒</m:t>
                      </m:r>
                      <m:r>
                        <a:rPr lang="zh-CN" altLang="en-US" sz="3000" i="1">
                          <a:latin typeface="Cambria Math" panose="02040503050406030204" pitchFamily="18" charset="0"/>
                        </a:rPr>
                        <m:t>年</m:t>
                      </m:r>
                      <m:r>
                        <a:rPr lang="zh-CN" altLang="en-US" sz="3000" i="1" smtClean="0">
                          <a:latin typeface="Cambria Math" panose="02040503050406030204" pitchFamily="18" charset="0"/>
                        </a:rPr>
                        <m:t>：</m:t>
                      </m:r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𝟐𝟓𝟗𝟔𝟏</m:t>
                          </m:r>
                        </m:num>
                        <m:den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𝟐𝟓𝟗𝟔𝟏</m:t>
                          </m:r>
                        </m:den>
                      </m:f>
                      <m:r>
                        <a:rPr lang="en-US" altLang="zh-CN" sz="30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%=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zh-CN" altLang="en-US" sz="3000" dirty="0"/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061E1A0E-16D3-C894-1B99-C12BD2D4D8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3476" y="4789914"/>
                <a:ext cx="7466035" cy="9692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3939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02D7ECB-3823-513D-ABBE-9EE552F8B289}"/>
              </a:ext>
            </a:extLst>
          </p:cNvPr>
          <p:cNvSpPr txBox="1"/>
          <p:nvPr/>
        </p:nvSpPr>
        <p:spPr>
          <a:xfrm>
            <a:off x="585497" y="307106"/>
            <a:ext cx="10667222" cy="18282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）结合以上三份资料，请你分析一下，我国城市生活垃圾无害化处理厂的数量呈怎样的变化趋势？为什么会呈现这样的</a:t>
            </a:r>
          </a:p>
          <a:p>
            <a:r>
              <a:rPr lang="zh-CN" altLang="en-US" dirty="0"/>
              <a:t>变化趋势？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AE0B24B-F7BD-EBBE-592F-7D386683F34C}"/>
              </a:ext>
            </a:extLst>
          </p:cNvPr>
          <p:cNvSpPr txBox="1"/>
          <p:nvPr/>
        </p:nvSpPr>
        <p:spPr>
          <a:xfrm>
            <a:off x="5442083" y="2252361"/>
            <a:ext cx="6389135" cy="4137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30000"/>
              </a:lnSpc>
              <a:spcBef>
                <a:spcPts val="0"/>
              </a:spcBef>
              <a:defRPr sz="2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sz="1800" dirty="0"/>
              <a:t>2017~2024 </a:t>
            </a:r>
            <a:r>
              <a:rPr lang="zh-CN" altLang="en-US" sz="1800" dirty="0"/>
              <a:t>年我国城市生活垃圾无害化处理厂的数量情况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881862F-4628-01AA-CFE1-0C58B8472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758" y="2916387"/>
            <a:ext cx="6037563" cy="292866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887E035-C4F9-EE5E-8C55-B1C747EDBF70}"/>
              </a:ext>
            </a:extLst>
          </p:cNvPr>
          <p:cNvSpPr txBox="1"/>
          <p:nvPr/>
        </p:nvSpPr>
        <p:spPr>
          <a:xfrm>
            <a:off x="595864" y="2297637"/>
            <a:ext cx="6097554" cy="33462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FF"/>
                </a:solidFill>
                <a:latin typeface="+mn-lt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400" dirty="0"/>
              <a:t>我国城市垃圾无害化处理厂的数量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整体呈上升趋势。随着时间推移，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我国生活垃圾总量整体上一直在增加，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而 </a:t>
            </a:r>
            <a:r>
              <a:rPr lang="en-US" altLang="zh-CN" sz="2400" dirty="0"/>
              <a:t>2024</a:t>
            </a:r>
            <a:r>
              <a:rPr lang="zh-CN" altLang="en-US" sz="2400" dirty="0"/>
              <a:t> 年无害化处理率已达 </a:t>
            </a:r>
            <a:r>
              <a:rPr lang="en-US" altLang="zh-CN" sz="2400" dirty="0"/>
              <a:t>100</a:t>
            </a:r>
            <a:r>
              <a:rPr lang="zh-CN" altLang="en-US" sz="2400" dirty="0"/>
              <a:t>％ ，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故无害化处理厂应随着生活垃圾的增加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而增加，以满足日益增长的需要。</a:t>
            </a:r>
          </a:p>
        </p:txBody>
      </p:sp>
    </p:spTree>
    <p:extLst>
      <p:ext uri="{BB962C8B-B14F-4D97-AF65-F5344CB8AC3E}">
        <p14:creationId xmlns:p14="http://schemas.microsoft.com/office/powerpoint/2010/main" val="1995652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BD1FBD2-2B30-29D7-F833-7A445B13C33E}"/>
              </a:ext>
            </a:extLst>
          </p:cNvPr>
          <p:cNvSpPr txBox="1"/>
          <p:nvPr/>
        </p:nvSpPr>
        <p:spPr>
          <a:xfrm>
            <a:off x="510850" y="608147"/>
            <a:ext cx="11040447" cy="1228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0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）你觉得 </a:t>
            </a:r>
            <a:r>
              <a:rPr lang="en-US" altLang="zh-CN" dirty="0"/>
              <a:t>2025 </a:t>
            </a:r>
            <a:r>
              <a:rPr lang="zh-CN" altLang="en-US" dirty="0"/>
              <a:t>年我国城市生活垃圾无害化处理厂的</a:t>
            </a:r>
            <a:r>
              <a:rPr lang="zh-CN" altLang="en-US"/>
              <a:t>数量会</a:t>
            </a:r>
            <a:endParaRPr lang="zh-CN" altLang="en-US" dirty="0"/>
          </a:p>
          <a:p>
            <a:r>
              <a:rPr lang="zh-CN" altLang="en-US" dirty="0"/>
              <a:t>达到多少座？说明你的理由。查阅相关资料，验证你的猜想。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AF45B5D-CA3D-6E4D-B649-5F2C04F4C47C}"/>
              </a:ext>
            </a:extLst>
          </p:cNvPr>
          <p:cNvSpPr txBox="1"/>
          <p:nvPr/>
        </p:nvSpPr>
        <p:spPr>
          <a:xfrm>
            <a:off x="5442083" y="2252361"/>
            <a:ext cx="6389135" cy="4137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30000"/>
              </a:lnSpc>
              <a:spcBef>
                <a:spcPts val="0"/>
              </a:spcBef>
              <a:defRPr sz="2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sz="1800" dirty="0"/>
              <a:t>2017~2024 </a:t>
            </a:r>
            <a:r>
              <a:rPr lang="zh-CN" altLang="en-US" sz="1800" dirty="0"/>
              <a:t>年我国城市生活垃圾无害化处理厂的数量情况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0F9144A-78C1-6595-A550-5E92581C3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758" y="2916387"/>
            <a:ext cx="6037563" cy="292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69444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331932" y="2745572"/>
            <a:ext cx="9939446" cy="7603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4000" dirty="0"/>
              <a:t>同学们，今天的数学课你们有哪些收获呢？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21517</TotalTime>
  <Words>2368</Words>
  <Application>Microsoft Office PowerPoint</Application>
  <PresentationFormat>宽屏</PresentationFormat>
  <Paragraphs>188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Gill Sans</vt:lpstr>
      <vt:lpstr>黑体</vt:lpstr>
      <vt:lpstr>华文细黑</vt:lpstr>
      <vt:lpstr>思源黑体 Regular</vt:lpstr>
      <vt:lpstr>宋体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等线</vt:lpstr>
      <vt:lpstr>楷体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WF</cp:lastModifiedBy>
  <cp:revision>4157</cp:revision>
  <dcterms:created xsi:type="dcterms:W3CDTF">2016-01-14T07:05:00Z</dcterms:created>
  <dcterms:modified xsi:type="dcterms:W3CDTF">2026-09-04T11:04:24Z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