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2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590" r:id="rId2"/>
    <p:sldId id="627" r:id="rId3"/>
    <p:sldId id="544" r:id="rId4"/>
    <p:sldId id="675" r:id="rId5"/>
    <p:sldId id="676" r:id="rId6"/>
    <p:sldId id="677" r:id="rId7"/>
    <p:sldId id="678" r:id="rId8"/>
    <p:sldId id="679" r:id="rId9"/>
    <p:sldId id="630" r:id="rId10"/>
    <p:sldId id="680" r:id="rId11"/>
    <p:sldId id="631" r:id="rId12"/>
    <p:sldId id="681" r:id="rId13"/>
    <p:sldId id="682" r:id="rId14"/>
    <p:sldId id="683" r:id="rId15"/>
    <p:sldId id="684" r:id="rId16"/>
    <p:sldId id="657" r:id="rId17"/>
    <p:sldId id="658" r:id="rId18"/>
    <p:sldId id="629" r:id="rId19"/>
    <p:sldId id="331" r:id="rId20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9F3E6"/>
    <a:srgbClr val="F97BF0"/>
    <a:srgbClr val="172C51"/>
    <a:srgbClr val="EBF0F9"/>
    <a:srgbClr val="E5EBF7"/>
    <a:srgbClr val="F29B76"/>
    <a:srgbClr val="FFF5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5026" autoAdjust="0"/>
  </p:normalViewPr>
  <p:slideViewPr>
    <p:cSldViewPr snapToGrid="0" showGuides="1">
      <p:cViewPr varScale="1">
        <p:scale>
          <a:sx n="70" d="100"/>
          <a:sy n="70" d="100"/>
        </p:scale>
        <p:origin x="78" y="94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2011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.jpe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9881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7265" y="155615"/>
            <a:ext cx="3884747" cy="986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grpSp>
        <p:nvGrpSpPr>
          <p:cNvPr id="3" name="PA-组合 32">
            <a:extLst>
              <a:ext uri="{FF2B5EF4-FFF2-40B4-BE49-F238E27FC236}">
                <a16:creationId xmlns:a16="http://schemas.microsoft.com/office/drawing/2014/main" id="{0D88A576-257F-6EA1-22C8-A962F1613707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98310" y="4651311"/>
            <a:ext cx="2286408" cy="1935047"/>
            <a:chOff x="4408032" y="3635167"/>
            <a:chExt cx="2286408" cy="193504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487D5B5-3F14-6084-260F-50769D2F69C8}"/>
                </a:ext>
              </a:extLst>
            </p:cNvPr>
            <p:cNvGrpSpPr/>
            <p:nvPr/>
          </p:nvGrpSpPr>
          <p:grpSpPr>
            <a:xfrm rot="2593898">
              <a:off x="4910090" y="3937580"/>
              <a:ext cx="1784350" cy="1498600"/>
              <a:chOff x="2800350" y="3108326"/>
              <a:chExt cx="1784350" cy="1498600"/>
            </a:xfrm>
          </p:grpSpPr>
          <p:sp>
            <p:nvSpPr>
              <p:cNvPr id="16" name="PA-íŝļiḍe">
                <a:extLst>
                  <a:ext uri="{FF2B5EF4-FFF2-40B4-BE49-F238E27FC236}">
                    <a16:creationId xmlns:a16="http://schemas.microsoft.com/office/drawing/2014/main" id="{2BA9BE67-E894-1587-DF71-D51EB818D67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2800350" y="3108326"/>
                <a:ext cx="1784350" cy="1498600"/>
              </a:xfrm>
              <a:custGeom>
                <a:avLst/>
                <a:gdLst>
                  <a:gd name="T0" fmla="*/ 189 w 541"/>
                  <a:gd name="T1" fmla="*/ 0 h 454"/>
                  <a:gd name="T2" fmla="*/ 360 w 541"/>
                  <a:gd name="T3" fmla="*/ 454 h 454"/>
                  <a:gd name="T4" fmla="*/ 189 w 541"/>
                  <a:gd name="T5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1" h="454">
                    <a:moveTo>
                      <a:pt x="189" y="0"/>
                    </a:moveTo>
                    <a:cubicBezTo>
                      <a:pt x="189" y="0"/>
                      <a:pt x="0" y="320"/>
                      <a:pt x="360" y="454"/>
                    </a:cubicBezTo>
                    <a:cubicBezTo>
                      <a:pt x="541" y="115"/>
                      <a:pt x="189" y="0"/>
                      <a:pt x="189" y="0"/>
                    </a:cubicBezTo>
                    <a:close/>
                  </a:path>
                </a:pathLst>
              </a:custGeom>
              <a:solidFill>
                <a:srgbClr val="FBD1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PA-iṡḻiḓe">
                <a:extLst>
                  <a:ext uri="{FF2B5EF4-FFF2-40B4-BE49-F238E27FC236}">
                    <a16:creationId xmlns:a16="http://schemas.microsoft.com/office/drawing/2014/main" id="{4997B91A-5826-9BF1-D0FF-7DCF618EAC5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3278188" y="3144838"/>
                <a:ext cx="725488" cy="1316038"/>
              </a:xfrm>
              <a:custGeom>
                <a:avLst/>
                <a:gdLst>
                  <a:gd name="T0" fmla="*/ 216 w 220"/>
                  <a:gd name="T1" fmla="*/ 121 h 399"/>
                  <a:gd name="T2" fmla="*/ 182 w 220"/>
                  <a:gd name="T3" fmla="*/ 195 h 399"/>
                  <a:gd name="T4" fmla="*/ 158 w 220"/>
                  <a:gd name="T5" fmla="*/ 246 h 399"/>
                  <a:gd name="T6" fmla="*/ 151 w 220"/>
                  <a:gd name="T7" fmla="*/ 264 h 399"/>
                  <a:gd name="T8" fmla="*/ 150 w 220"/>
                  <a:gd name="T9" fmla="*/ 265 h 399"/>
                  <a:gd name="T10" fmla="*/ 97 w 220"/>
                  <a:gd name="T11" fmla="*/ 124 h 399"/>
                  <a:gd name="T12" fmla="*/ 134 w 220"/>
                  <a:gd name="T13" fmla="*/ 43 h 399"/>
                  <a:gd name="T14" fmla="*/ 130 w 220"/>
                  <a:gd name="T15" fmla="*/ 42 h 399"/>
                  <a:gd name="T16" fmla="*/ 95 w 220"/>
                  <a:gd name="T17" fmla="*/ 118 h 399"/>
                  <a:gd name="T18" fmla="*/ 50 w 220"/>
                  <a:gd name="T19" fmla="*/ 0 h 399"/>
                  <a:gd name="T20" fmla="*/ 46 w 220"/>
                  <a:gd name="T21" fmla="*/ 1 h 399"/>
                  <a:gd name="T22" fmla="*/ 116 w 220"/>
                  <a:gd name="T23" fmla="*/ 186 h 399"/>
                  <a:gd name="T24" fmla="*/ 2 w 220"/>
                  <a:gd name="T25" fmla="*/ 135 h 399"/>
                  <a:gd name="T26" fmla="*/ 0 w 220"/>
                  <a:gd name="T27" fmla="*/ 139 h 399"/>
                  <a:gd name="T28" fmla="*/ 118 w 220"/>
                  <a:gd name="T29" fmla="*/ 192 h 399"/>
                  <a:gd name="T30" fmla="*/ 164 w 220"/>
                  <a:gd name="T31" fmla="*/ 314 h 399"/>
                  <a:gd name="T32" fmla="*/ 44 w 220"/>
                  <a:gd name="T33" fmla="*/ 281 h 399"/>
                  <a:gd name="T34" fmla="*/ 42 w 220"/>
                  <a:gd name="T35" fmla="*/ 286 h 399"/>
                  <a:gd name="T36" fmla="*/ 166 w 220"/>
                  <a:gd name="T37" fmla="*/ 319 h 399"/>
                  <a:gd name="T38" fmla="*/ 196 w 220"/>
                  <a:gd name="T39" fmla="*/ 399 h 399"/>
                  <a:gd name="T40" fmla="*/ 200 w 220"/>
                  <a:gd name="T41" fmla="*/ 398 h 399"/>
                  <a:gd name="T42" fmla="*/ 153 w 220"/>
                  <a:gd name="T43" fmla="*/ 271 h 399"/>
                  <a:gd name="T44" fmla="*/ 154 w 220"/>
                  <a:gd name="T45" fmla="*/ 269 h 399"/>
                  <a:gd name="T46" fmla="*/ 190 w 220"/>
                  <a:gd name="T47" fmla="*/ 187 h 399"/>
                  <a:gd name="T48" fmla="*/ 211 w 220"/>
                  <a:gd name="T49" fmla="*/ 142 h 399"/>
                  <a:gd name="T50" fmla="*/ 218 w 220"/>
                  <a:gd name="T51" fmla="*/ 128 h 399"/>
                  <a:gd name="T52" fmla="*/ 220 w 220"/>
                  <a:gd name="T53" fmla="*/ 123 h 399"/>
                  <a:gd name="T54" fmla="*/ 216 w 220"/>
                  <a:gd name="T55" fmla="*/ 12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0" h="399">
                    <a:moveTo>
                      <a:pt x="216" y="121"/>
                    </a:moveTo>
                    <a:cubicBezTo>
                      <a:pt x="216" y="121"/>
                      <a:pt x="199" y="158"/>
                      <a:pt x="182" y="195"/>
                    </a:cubicBezTo>
                    <a:cubicBezTo>
                      <a:pt x="173" y="213"/>
                      <a:pt x="165" y="232"/>
                      <a:pt x="158" y="246"/>
                    </a:cubicBezTo>
                    <a:cubicBezTo>
                      <a:pt x="155" y="253"/>
                      <a:pt x="153" y="259"/>
                      <a:pt x="151" y="264"/>
                    </a:cubicBezTo>
                    <a:cubicBezTo>
                      <a:pt x="151" y="264"/>
                      <a:pt x="150" y="264"/>
                      <a:pt x="150" y="265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4" y="314"/>
                      <a:pt x="164" y="314"/>
                      <a:pt x="164" y="314"/>
                    </a:cubicBezTo>
                    <a:cubicBezTo>
                      <a:pt x="44" y="281"/>
                      <a:pt x="44" y="281"/>
                      <a:pt x="44" y="281"/>
                    </a:cubicBezTo>
                    <a:cubicBezTo>
                      <a:pt x="42" y="286"/>
                      <a:pt x="42" y="286"/>
                      <a:pt x="42" y="286"/>
                    </a:cubicBezTo>
                    <a:cubicBezTo>
                      <a:pt x="166" y="319"/>
                      <a:pt x="166" y="319"/>
                      <a:pt x="166" y="319"/>
                    </a:cubicBezTo>
                    <a:cubicBezTo>
                      <a:pt x="196" y="399"/>
                      <a:pt x="196" y="399"/>
                      <a:pt x="196" y="399"/>
                    </a:cubicBezTo>
                    <a:cubicBezTo>
                      <a:pt x="200" y="398"/>
                      <a:pt x="200" y="398"/>
                      <a:pt x="200" y="398"/>
                    </a:cubicBezTo>
                    <a:cubicBezTo>
                      <a:pt x="153" y="271"/>
                      <a:pt x="153" y="271"/>
                      <a:pt x="153" y="271"/>
                    </a:cubicBezTo>
                    <a:cubicBezTo>
                      <a:pt x="153" y="271"/>
                      <a:pt x="153" y="270"/>
                      <a:pt x="154" y="269"/>
                    </a:cubicBezTo>
                    <a:cubicBezTo>
                      <a:pt x="158" y="258"/>
                      <a:pt x="175" y="221"/>
                      <a:pt x="190" y="187"/>
                    </a:cubicBezTo>
                    <a:cubicBezTo>
                      <a:pt x="198" y="170"/>
                      <a:pt x="205" y="154"/>
                      <a:pt x="211" y="142"/>
                    </a:cubicBezTo>
                    <a:cubicBezTo>
                      <a:pt x="214" y="136"/>
                      <a:pt x="216" y="131"/>
                      <a:pt x="218" y="128"/>
                    </a:cubicBezTo>
                    <a:cubicBezTo>
                      <a:pt x="219" y="125"/>
                      <a:pt x="220" y="123"/>
                      <a:pt x="220" y="123"/>
                    </a:cubicBezTo>
                    <a:lnTo>
                      <a:pt x="216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2C285EE-378A-ED70-107F-6E2C55F12A85}"/>
                </a:ext>
              </a:extLst>
            </p:cNvPr>
            <p:cNvGrpSpPr/>
            <p:nvPr/>
          </p:nvGrpSpPr>
          <p:grpSpPr>
            <a:xfrm>
              <a:off x="4408032" y="4199656"/>
              <a:ext cx="1487488" cy="1370558"/>
              <a:chOff x="3040576" y="4035426"/>
              <a:chExt cx="1487488" cy="1370558"/>
            </a:xfrm>
          </p:grpSpPr>
          <p:sp>
            <p:nvSpPr>
              <p:cNvPr id="13" name="PA-iṩļîḓè">
                <a:extLst>
                  <a:ext uri="{FF2B5EF4-FFF2-40B4-BE49-F238E27FC236}">
                    <a16:creationId xmlns:a16="http://schemas.microsoft.com/office/drawing/2014/main" id="{67DC662C-D438-894D-412C-EC04F768C4CA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4027488" y="4910138"/>
                <a:ext cx="12700" cy="3175"/>
              </a:xfrm>
              <a:custGeom>
                <a:avLst/>
                <a:gdLst>
                  <a:gd name="T0" fmla="*/ 4 w 4"/>
                  <a:gd name="T1" fmla="*/ 0 h 1"/>
                  <a:gd name="T2" fmla="*/ 4 w 4"/>
                  <a:gd name="T3" fmla="*/ 1 h 1"/>
                  <a:gd name="T4" fmla="*/ 0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-iSḷïḍe">
                <a:extLst>
                  <a:ext uri="{FF2B5EF4-FFF2-40B4-BE49-F238E27FC236}">
                    <a16:creationId xmlns:a16="http://schemas.microsoft.com/office/drawing/2014/main" id="{3726C7D9-5A81-3044-A69B-EF59DC83B83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040576" y="4159796"/>
                <a:ext cx="1487488" cy="1246188"/>
              </a:xfrm>
              <a:custGeom>
                <a:avLst/>
                <a:gdLst>
                  <a:gd name="T0" fmla="*/ 80 w 451"/>
                  <a:gd name="T1" fmla="*/ 0 h 378"/>
                  <a:gd name="T2" fmla="*/ 384 w 451"/>
                  <a:gd name="T3" fmla="*/ 378 h 378"/>
                  <a:gd name="T4" fmla="*/ 80 w 451"/>
                  <a:gd name="T5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78">
                    <a:moveTo>
                      <a:pt x="80" y="0"/>
                    </a:moveTo>
                    <a:cubicBezTo>
                      <a:pt x="80" y="0"/>
                      <a:pt x="451" y="0"/>
                      <a:pt x="384" y="378"/>
                    </a:cubicBezTo>
                    <a:cubicBezTo>
                      <a:pt x="0" y="362"/>
                      <a:pt x="80" y="0"/>
                      <a:pt x="80" y="0"/>
                    </a:cubicBezTo>
                    <a:close/>
                  </a:path>
                </a:pathLst>
              </a:custGeom>
              <a:solidFill>
                <a:srgbClr val="606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PA-ïşḷïḍê">
                <a:extLst>
                  <a:ext uri="{FF2B5EF4-FFF2-40B4-BE49-F238E27FC236}">
                    <a16:creationId xmlns:a16="http://schemas.microsoft.com/office/drawing/2014/main" id="{78ABBD76-7E41-D838-38E6-19A1BCF6CC0C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348038" y="4035426"/>
                <a:ext cx="906463" cy="1101725"/>
              </a:xfrm>
              <a:custGeom>
                <a:avLst/>
                <a:gdLst>
                  <a:gd name="T0" fmla="*/ 25 w 275"/>
                  <a:gd name="T1" fmla="*/ 207 h 334"/>
                  <a:gd name="T2" fmla="*/ 106 w 275"/>
                  <a:gd name="T3" fmla="*/ 215 h 334"/>
                  <a:gd name="T4" fmla="*/ 162 w 275"/>
                  <a:gd name="T5" fmla="*/ 221 h 334"/>
                  <a:gd name="T6" fmla="*/ 181 w 275"/>
                  <a:gd name="T7" fmla="*/ 224 h 334"/>
                  <a:gd name="T8" fmla="*/ 182 w 275"/>
                  <a:gd name="T9" fmla="*/ 224 h 334"/>
                  <a:gd name="T10" fmla="*/ 88 w 275"/>
                  <a:gd name="T11" fmla="*/ 107 h 334"/>
                  <a:gd name="T12" fmla="*/ 0 w 275"/>
                  <a:gd name="T13" fmla="*/ 97 h 334"/>
                  <a:gd name="T14" fmla="*/ 0 w 275"/>
                  <a:gd name="T15" fmla="*/ 92 h 334"/>
                  <a:gd name="T16" fmla="*/ 84 w 275"/>
                  <a:gd name="T17" fmla="*/ 102 h 334"/>
                  <a:gd name="T18" fmla="*/ 5 w 275"/>
                  <a:gd name="T19" fmla="*/ 3 h 334"/>
                  <a:gd name="T20" fmla="*/ 8 w 275"/>
                  <a:gd name="T21" fmla="*/ 0 h 334"/>
                  <a:gd name="T22" fmla="*/ 132 w 275"/>
                  <a:gd name="T23" fmla="*/ 154 h 334"/>
                  <a:gd name="T24" fmla="*/ 146 w 275"/>
                  <a:gd name="T25" fmla="*/ 30 h 334"/>
                  <a:gd name="T26" fmla="*/ 150 w 275"/>
                  <a:gd name="T27" fmla="*/ 31 h 334"/>
                  <a:gd name="T28" fmla="*/ 136 w 275"/>
                  <a:gd name="T29" fmla="*/ 159 h 334"/>
                  <a:gd name="T30" fmla="*/ 217 w 275"/>
                  <a:gd name="T31" fmla="*/ 260 h 334"/>
                  <a:gd name="T32" fmla="*/ 250 w 275"/>
                  <a:gd name="T33" fmla="*/ 140 h 334"/>
                  <a:gd name="T34" fmla="*/ 255 w 275"/>
                  <a:gd name="T35" fmla="*/ 142 h 334"/>
                  <a:gd name="T36" fmla="*/ 221 w 275"/>
                  <a:gd name="T37" fmla="*/ 265 h 334"/>
                  <a:gd name="T38" fmla="*/ 275 w 275"/>
                  <a:gd name="T39" fmla="*/ 332 h 334"/>
                  <a:gd name="T40" fmla="*/ 271 w 275"/>
                  <a:gd name="T41" fmla="*/ 334 h 334"/>
                  <a:gd name="T42" fmla="*/ 187 w 275"/>
                  <a:gd name="T43" fmla="*/ 229 h 334"/>
                  <a:gd name="T44" fmla="*/ 184 w 275"/>
                  <a:gd name="T45" fmla="*/ 229 h 334"/>
                  <a:gd name="T46" fmla="*/ 95 w 275"/>
                  <a:gd name="T47" fmla="*/ 219 h 334"/>
                  <a:gd name="T48" fmla="*/ 46 w 275"/>
                  <a:gd name="T49" fmla="*/ 214 h 334"/>
                  <a:gd name="T50" fmla="*/ 30 w 275"/>
                  <a:gd name="T51" fmla="*/ 212 h 334"/>
                  <a:gd name="T52" fmla="*/ 24 w 275"/>
                  <a:gd name="T53" fmla="*/ 212 h 334"/>
                  <a:gd name="T54" fmla="*/ 25 w 275"/>
                  <a:gd name="T55" fmla="*/ 207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334">
                    <a:moveTo>
                      <a:pt x="25" y="207"/>
                    </a:moveTo>
                    <a:cubicBezTo>
                      <a:pt x="25" y="207"/>
                      <a:pt x="65" y="211"/>
                      <a:pt x="106" y="215"/>
                    </a:cubicBezTo>
                    <a:cubicBezTo>
                      <a:pt x="126" y="217"/>
                      <a:pt x="147" y="220"/>
                      <a:pt x="162" y="221"/>
                    </a:cubicBezTo>
                    <a:cubicBezTo>
                      <a:pt x="170" y="222"/>
                      <a:pt x="176" y="223"/>
                      <a:pt x="181" y="224"/>
                    </a:cubicBezTo>
                    <a:cubicBezTo>
                      <a:pt x="181" y="224"/>
                      <a:pt x="182" y="224"/>
                      <a:pt x="182" y="224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217" y="260"/>
                      <a:pt x="217" y="260"/>
                      <a:pt x="217" y="260"/>
                    </a:cubicBezTo>
                    <a:cubicBezTo>
                      <a:pt x="250" y="140"/>
                      <a:pt x="250" y="140"/>
                      <a:pt x="250" y="140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21" y="265"/>
                      <a:pt x="221" y="265"/>
                      <a:pt x="221" y="265"/>
                    </a:cubicBezTo>
                    <a:cubicBezTo>
                      <a:pt x="275" y="332"/>
                      <a:pt x="275" y="332"/>
                      <a:pt x="275" y="332"/>
                    </a:cubicBezTo>
                    <a:cubicBezTo>
                      <a:pt x="271" y="334"/>
                      <a:pt x="271" y="334"/>
                      <a:pt x="271" y="334"/>
                    </a:cubicBezTo>
                    <a:cubicBezTo>
                      <a:pt x="187" y="229"/>
                      <a:pt x="187" y="229"/>
                      <a:pt x="187" y="229"/>
                    </a:cubicBezTo>
                    <a:cubicBezTo>
                      <a:pt x="186" y="229"/>
                      <a:pt x="185" y="229"/>
                      <a:pt x="184" y="229"/>
                    </a:cubicBezTo>
                    <a:cubicBezTo>
                      <a:pt x="172" y="227"/>
                      <a:pt x="132" y="223"/>
                      <a:pt x="95" y="219"/>
                    </a:cubicBezTo>
                    <a:cubicBezTo>
                      <a:pt x="77" y="217"/>
                      <a:pt x="59" y="215"/>
                      <a:pt x="46" y="214"/>
                    </a:cubicBezTo>
                    <a:cubicBezTo>
                      <a:pt x="39" y="213"/>
                      <a:pt x="34" y="213"/>
                      <a:pt x="30" y="212"/>
                    </a:cubicBezTo>
                    <a:cubicBezTo>
                      <a:pt x="26" y="212"/>
                      <a:pt x="24" y="212"/>
                      <a:pt x="24" y="212"/>
                    </a:cubicBezTo>
                    <a:lnTo>
                      <a:pt x="25" y="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AB79D51-7665-4B3B-92B8-31C2805060F0}"/>
                </a:ext>
              </a:extLst>
            </p:cNvPr>
            <p:cNvGrpSpPr/>
            <p:nvPr/>
          </p:nvGrpSpPr>
          <p:grpSpPr>
            <a:xfrm rot="521905">
              <a:off x="4697770" y="3803334"/>
              <a:ext cx="1131888" cy="957089"/>
              <a:chOff x="2747369" y="2570337"/>
              <a:chExt cx="1131888" cy="957089"/>
            </a:xfrm>
          </p:grpSpPr>
          <p:sp>
            <p:nvSpPr>
              <p:cNvPr id="11" name="PA-işḻidê">
                <a:extLst>
                  <a:ext uri="{FF2B5EF4-FFF2-40B4-BE49-F238E27FC236}">
                    <a16:creationId xmlns:a16="http://schemas.microsoft.com/office/drawing/2014/main" id="{4A39FE4D-E9FE-63C8-0BC4-600971DF05F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2747369" y="2570337"/>
                <a:ext cx="1131888" cy="946150"/>
              </a:xfrm>
              <a:custGeom>
                <a:avLst/>
                <a:gdLst>
                  <a:gd name="T0" fmla="*/ 67 w 343"/>
                  <a:gd name="T1" fmla="*/ 0 h 287"/>
                  <a:gd name="T2" fmla="*/ 286 w 343"/>
                  <a:gd name="T3" fmla="*/ 287 h 287"/>
                  <a:gd name="T4" fmla="*/ 67 w 343"/>
                  <a:gd name="T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3" h="287">
                    <a:moveTo>
                      <a:pt x="67" y="0"/>
                    </a:moveTo>
                    <a:cubicBezTo>
                      <a:pt x="67" y="0"/>
                      <a:pt x="0" y="268"/>
                      <a:pt x="286" y="287"/>
                    </a:cubicBezTo>
                    <a:cubicBezTo>
                      <a:pt x="343" y="7"/>
                      <a:pt x="67" y="0"/>
                      <a:pt x="67" y="0"/>
                    </a:cubicBezTo>
                    <a:close/>
                  </a:path>
                </a:pathLst>
              </a:custGeom>
              <a:solidFill>
                <a:srgbClr val="B1B2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-íṥļïḓè">
                <a:extLst>
                  <a:ext uri="{FF2B5EF4-FFF2-40B4-BE49-F238E27FC236}">
                    <a16:creationId xmlns:a16="http://schemas.microsoft.com/office/drawing/2014/main" id="{D386218E-6DC0-7029-22A2-7635437D1981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084513" y="2690813"/>
                <a:ext cx="649288" cy="836613"/>
              </a:xfrm>
              <a:custGeom>
                <a:avLst/>
                <a:gdLst>
                  <a:gd name="T0" fmla="*/ 150 w 197"/>
                  <a:gd name="T1" fmla="*/ 51 h 254"/>
                  <a:gd name="T2" fmla="*/ 141 w 197"/>
                  <a:gd name="T3" fmla="*/ 111 h 254"/>
                  <a:gd name="T4" fmla="*/ 135 w 197"/>
                  <a:gd name="T5" fmla="*/ 153 h 254"/>
                  <a:gd name="T6" fmla="*/ 134 w 197"/>
                  <a:gd name="T7" fmla="*/ 167 h 254"/>
                  <a:gd name="T8" fmla="*/ 133 w 197"/>
                  <a:gd name="T9" fmla="*/ 168 h 254"/>
                  <a:gd name="T10" fmla="*/ 66 w 197"/>
                  <a:gd name="T11" fmla="*/ 79 h 254"/>
                  <a:gd name="T12" fmla="*/ 75 w 197"/>
                  <a:gd name="T13" fmla="*/ 13 h 254"/>
                  <a:gd name="T14" fmla="*/ 71 w 197"/>
                  <a:gd name="T15" fmla="*/ 13 h 254"/>
                  <a:gd name="T16" fmla="*/ 63 w 197"/>
                  <a:gd name="T17" fmla="*/ 75 h 254"/>
                  <a:gd name="T18" fmla="*/ 6 w 197"/>
                  <a:gd name="T19" fmla="*/ 0 h 254"/>
                  <a:gd name="T20" fmla="*/ 3 w 197"/>
                  <a:gd name="T21" fmla="*/ 2 h 254"/>
                  <a:gd name="T22" fmla="*/ 92 w 197"/>
                  <a:gd name="T23" fmla="*/ 119 h 254"/>
                  <a:gd name="T24" fmla="*/ 0 w 197"/>
                  <a:gd name="T25" fmla="*/ 107 h 254"/>
                  <a:gd name="T26" fmla="*/ 0 w 197"/>
                  <a:gd name="T27" fmla="*/ 110 h 254"/>
                  <a:gd name="T28" fmla="*/ 95 w 197"/>
                  <a:gd name="T29" fmla="*/ 123 h 254"/>
                  <a:gd name="T30" fmla="*/ 153 w 197"/>
                  <a:gd name="T31" fmla="*/ 200 h 254"/>
                  <a:gd name="T32" fmla="*/ 61 w 197"/>
                  <a:gd name="T33" fmla="*/ 202 h 254"/>
                  <a:gd name="T34" fmla="*/ 61 w 197"/>
                  <a:gd name="T35" fmla="*/ 205 h 254"/>
                  <a:gd name="T36" fmla="*/ 156 w 197"/>
                  <a:gd name="T37" fmla="*/ 203 h 254"/>
                  <a:gd name="T38" fmla="*/ 195 w 197"/>
                  <a:gd name="T39" fmla="*/ 254 h 254"/>
                  <a:gd name="T40" fmla="*/ 197 w 197"/>
                  <a:gd name="T41" fmla="*/ 252 h 254"/>
                  <a:gd name="T42" fmla="*/ 137 w 197"/>
                  <a:gd name="T43" fmla="*/ 172 h 254"/>
                  <a:gd name="T44" fmla="*/ 137 w 197"/>
                  <a:gd name="T45" fmla="*/ 170 h 254"/>
                  <a:gd name="T46" fmla="*/ 145 w 197"/>
                  <a:gd name="T47" fmla="*/ 104 h 254"/>
                  <a:gd name="T48" fmla="*/ 151 w 197"/>
                  <a:gd name="T49" fmla="*/ 67 h 254"/>
                  <a:gd name="T50" fmla="*/ 152 w 197"/>
                  <a:gd name="T51" fmla="*/ 56 h 254"/>
                  <a:gd name="T52" fmla="*/ 153 w 197"/>
                  <a:gd name="T53" fmla="*/ 51 h 254"/>
                  <a:gd name="T54" fmla="*/ 150 w 197"/>
                  <a:gd name="T55" fmla="*/ 51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" h="254">
                    <a:moveTo>
                      <a:pt x="150" y="51"/>
                    </a:moveTo>
                    <a:cubicBezTo>
                      <a:pt x="150" y="51"/>
                      <a:pt x="145" y="81"/>
                      <a:pt x="141" y="111"/>
                    </a:cubicBezTo>
                    <a:cubicBezTo>
                      <a:pt x="139" y="126"/>
                      <a:pt x="137" y="141"/>
                      <a:pt x="135" y="153"/>
                    </a:cubicBezTo>
                    <a:cubicBezTo>
                      <a:pt x="135" y="158"/>
                      <a:pt x="134" y="163"/>
                      <a:pt x="134" y="167"/>
                    </a:cubicBezTo>
                    <a:cubicBezTo>
                      <a:pt x="133" y="167"/>
                      <a:pt x="133" y="167"/>
                      <a:pt x="133" y="16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153" y="200"/>
                      <a:pt x="153" y="200"/>
                      <a:pt x="153" y="200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61" y="205"/>
                      <a:pt x="61" y="205"/>
                      <a:pt x="61" y="205"/>
                    </a:cubicBezTo>
                    <a:cubicBezTo>
                      <a:pt x="156" y="203"/>
                      <a:pt x="156" y="203"/>
                      <a:pt x="156" y="203"/>
                    </a:cubicBezTo>
                    <a:cubicBezTo>
                      <a:pt x="195" y="254"/>
                      <a:pt x="195" y="254"/>
                      <a:pt x="195" y="254"/>
                    </a:cubicBezTo>
                    <a:cubicBezTo>
                      <a:pt x="197" y="252"/>
                      <a:pt x="197" y="252"/>
                      <a:pt x="197" y="252"/>
                    </a:cubicBezTo>
                    <a:cubicBezTo>
                      <a:pt x="137" y="172"/>
                      <a:pt x="137" y="172"/>
                      <a:pt x="137" y="172"/>
                    </a:cubicBezTo>
                    <a:cubicBezTo>
                      <a:pt x="137" y="171"/>
                      <a:pt x="137" y="171"/>
                      <a:pt x="137" y="170"/>
                    </a:cubicBezTo>
                    <a:cubicBezTo>
                      <a:pt x="138" y="161"/>
                      <a:pt x="142" y="131"/>
                      <a:pt x="145" y="104"/>
                    </a:cubicBezTo>
                    <a:cubicBezTo>
                      <a:pt x="147" y="90"/>
                      <a:pt x="149" y="77"/>
                      <a:pt x="151" y="67"/>
                    </a:cubicBezTo>
                    <a:cubicBezTo>
                      <a:pt x="151" y="63"/>
                      <a:pt x="152" y="59"/>
                      <a:pt x="152" y="56"/>
                    </a:cubicBezTo>
                    <a:cubicBezTo>
                      <a:pt x="153" y="53"/>
                      <a:pt x="153" y="51"/>
                      <a:pt x="153" y="51"/>
                    </a:cubicBezTo>
                    <a:lnTo>
                      <a:pt x="150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A222604-362B-652C-0B6A-2BEDC717DE57}"/>
                </a:ext>
              </a:extLst>
            </p:cNvPr>
            <p:cNvGrpSpPr/>
            <p:nvPr/>
          </p:nvGrpSpPr>
          <p:grpSpPr>
            <a:xfrm rot="15882419">
              <a:off x="5084517" y="3542298"/>
              <a:ext cx="952500" cy="1138238"/>
              <a:chOff x="4519613" y="3784601"/>
              <a:chExt cx="952500" cy="1138238"/>
            </a:xfrm>
          </p:grpSpPr>
          <p:sp>
            <p:nvSpPr>
              <p:cNvPr id="9" name="PA-isľíḍe">
                <a:extLst>
                  <a:ext uri="{FF2B5EF4-FFF2-40B4-BE49-F238E27FC236}">
                    <a16:creationId xmlns:a16="http://schemas.microsoft.com/office/drawing/2014/main" id="{A1379238-3AEC-499C-F037-08143B846608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519613" y="3784601"/>
                <a:ext cx="952500" cy="1138238"/>
              </a:xfrm>
              <a:custGeom>
                <a:avLst/>
                <a:gdLst>
                  <a:gd name="T0" fmla="*/ 289 w 289"/>
                  <a:gd name="T1" fmla="*/ 209 h 345"/>
                  <a:gd name="T2" fmla="*/ 0 w 289"/>
                  <a:gd name="T3" fmla="*/ 132 h 345"/>
                  <a:gd name="T4" fmla="*/ 289 w 289"/>
                  <a:gd name="T5" fmla="*/ 209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345">
                    <a:moveTo>
                      <a:pt x="289" y="209"/>
                    </a:moveTo>
                    <a:cubicBezTo>
                      <a:pt x="289" y="209"/>
                      <a:pt x="104" y="345"/>
                      <a:pt x="0" y="132"/>
                    </a:cubicBezTo>
                    <a:cubicBezTo>
                      <a:pt x="196" y="0"/>
                      <a:pt x="289" y="209"/>
                      <a:pt x="289" y="209"/>
                    </a:cubicBezTo>
                    <a:close/>
                  </a:path>
                </a:pathLst>
              </a:custGeom>
              <a:solidFill>
                <a:srgbClr val="DFE1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PA-iṩľîḓé">
                <a:extLst>
                  <a:ext uri="{FF2B5EF4-FFF2-40B4-BE49-F238E27FC236}">
                    <a16:creationId xmlns:a16="http://schemas.microsoft.com/office/drawing/2014/main" id="{00C761AE-95C5-0C0F-EBA0-D65E4FC1DF2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611688" y="4144963"/>
                <a:ext cx="838200" cy="447675"/>
              </a:xfrm>
              <a:custGeom>
                <a:avLst/>
                <a:gdLst>
                  <a:gd name="T0" fmla="*/ 169 w 254"/>
                  <a:gd name="T1" fmla="*/ 3 h 136"/>
                  <a:gd name="T2" fmla="*/ 126 w 254"/>
                  <a:gd name="T3" fmla="*/ 28 h 136"/>
                  <a:gd name="T4" fmla="*/ 96 w 254"/>
                  <a:gd name="T5" fmla="*/ 46 h 136"/>
                  <a:gd name="T6" fmla="*/ 86 w 254"/>
                  <a:gd name="T7" fmla="*/ 51 h 136"/>
                  <a:gd name="T8" fmla="*/ 85 w 254"/>
                  <a:gd name="T9" fmla="*/ 52 h 136"/>
                  <a:gd name="T10" fmla="*/ 175 w 254"/>
                  <a:gd name="T11" fmla="*/ 76 h 136"/>
                  <a:gd name="T12" fmla="*/ 222 w 254"/>
                  <a:gd name="T13" fmla="*/ 48 h 136"/>
                  <a:gd name="T14" fmla="*/ 223 w 254"/>
                  <a:gd name="T15" fmla="*/ 51 h 136"/>
                  <a:gd name="T16" fmla="*/ 179 w 254"/>
                  <a:gd name="T17" fmla="*/ 77 h 136"/>
                  <a:gd name="T18" fmla="*/ 254 w 254"/>
                  <a:gd name="T19" fmla="*/ 97 h 136"/>
                  <a:gd name="T20" fmla="*/ 253 w 254"/>
                  <a:gd name="T21" fmla="*/ 100 h 136"/>
                  <a:gd name="T22" fmla="*/ 136 w 254"/>
                  <a:gd name="T23" fmla="*/ 68 h 136"/>
                  <a:gd name="T24" fmla="*/ 174 w 254"/>
                  <a:gd name="T25" fmla="*/ 135 h 136"/>
                  <a:gd name="T26" fmla="*/ 172 w 254"/>
                  <a:gd name="T27" fmla="*/ 136 h 136"/>
                  <a:gd name="T28" fmla="*/ 132 w 254"/>
                  <a:gd name="T29" fmla="*/ 67 h 136"/>
                  <a:gd name="T30" fmla="*/ 54 w 254"/>
                  <a:gd name="T31" fmla="*/ 47 h 136"/>
                  <a:gd name="T32" fmla="*/ 82 w 254"/>
                  <a:gd name="T33" fmla="*/ 118 h 136"/>
                  <a:gd name="T34" fmla="*/ 79 w 254"/>
                  <a:gd name="T35" fmla="*/ 119 h 136"/>
                  <a:gd name="T36" fmla="*/ 51 w 254"/>
                  <a:gd name="T37" fmla="*/ 46 h 136"/>
                  <a:gd name="T38" fmla="*/ 0 w 254"/>
                  <a:gd name="T39" fmla="*/ 32 h 136"/>
                  <a:gd name="T40" fmla="*/ 0 w 254"/>
                  <a:gd name="T41" fmla="*/ 29 h 136"/>
                  <a:gd name="T42" fmla="*/ 81 w 254"/>
                  <a:gd name="T43" fmla="*/ 51 h 136"/>
                  <a:gd name="T44" fmla="*/ 82 w 254"/>
                  <a:gd name="T45" fmla="*/ 50 h 136"/>
                  <a:gd name="T46" fmla="*/ 130 w 254"/>
                  <a:gd name="T47" fmla="*/ 23 h 136"/>
                  <a:gd name="T48" fmla="*/ 156 w 254"/>
                  <a:gd name="T49" fmla="*/ 7 h 136"/>
                  <a:gd name="T50" fmla="*/ 165 w 254"/>
                  <a:gd name="T51" fmla="*/ 2 h 136"/>
                  <a:gd name="T52" fmla="*/ 168 w 254"/>
                  <a:gd name="T53" fmla="*/ 0 h 136"/>
                  <a:gd name="T54" fmla="*/ 169 w 254"/>
                  <a:gd name="T5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4" h="136">
                    <a:moveTo>
                      <a:pt x="169" y="3"/>
                    </a:moveTo>
                    <a:cubicBezTo>
                      <a:pt x="169" y="3"/>
                      <a:pt x="148" y="15"/>
                      <a:pt x="126" y="28"/>
                    </a:cubicBezTo>
                    <a:cubicBezTo>
                      <a:pt x="115" y="35"/>
                      <a:pt x="104" y="41"/>
                      <a:pt x="96" y="46"/>
                    </a:cubicBezTo>
                    <a:cubicBezTo>
                      <a:pt x="92" y="48"/>
                      <a:pt x="88" y="50"/>
                      <a:pt x="86" y="51"/>
                    </a:cubicBezTo>
                    <a:cubicBezTo>
                      <a:pt x="86" y="52"/>
                      <a:pt x="85" y="52"/>
                      <a:pt x="85" y="52"/>
                    </a:cubicBezTo>
                    <a:cubicBezTo>
                      <a:pt x="175" y="76"/>
                      <a:pt x="175" y="76"/>
                      <a:pt x="175" y="76"/>
                    </a:cubicBezTo>
                    <a:cubicBezTo>
                      <a:pt x="222" y="48"/>
                      <a:pt x="222" y="48"/>
                      <a:pt x="222" y="48"/>
                    </a:cubicBezTo>
                    <a:cubicBezTo>
                      <a:pt x="223" y="51"/>
                      <a:pt x="223" y="51"/>
                      <a:pt x="223" y="51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254" y="97"/>
                      <a:pt x="254" y="97"/>
                      <a:pt x="254" y="97"/>
                    </a:cubicBezTo>
                    <a:cubicBezTo>
                      <a:pt x="253" y="100"/>
                      <a:pt x="253" y="100"/>
                      <a:pt x="253" y="100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74" y="135"/>
                      <a:pt x="174" y="135"/>
                      <a:pt x="174" y="135"/>
                    </a:cubicBezTo>
                    <a:cubicBezTo>
                      <a:pt x="172" y="136"/>
                      <a:pt x="172" y="136"/>
                      <a:pt x="172" y="13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82" y="118"/>
                      <a:pt x="82" y="118"/>
                      <a:pt x="82" y="118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51"/>
                      <a:pt x="82" y="50"/>
                      <a:pt x="82" y="50"/>
                    </a:cubicBezTo>
                    <a:cubicBezTo>
                      <a:pt x="89" y="47"/>
                      <a:pt x="110" y="34"/>
                      <a:pt x="130" y="23"/>
                    </a:cubicBezTo>
                    <a:cubicBezTo>
                      <a:pt x="140" y="17"/>
                      <a:pt x="149" y="11"/>
                      <a:pt x="156" y="7"/>
                    </a:cubicBezTo>
                    <a:cubicBezTo>
                      <a:pt x="160" y="5"/>
                      <a:pt x="163" y="3"/>
                      <a:pt x="165" y="2"/>
                    </a:cubicBezTo>
                    <a:cubicBezTo>
                      <a:pt x="167" y="1"/>
                      <a:pt x="168" y="0"/>
                      <a:pt x="168" y="0"/>
                    </a:cubicBezTo>
                    <a:lnTo>
                      <a:pt x="16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PA-椭圆 5">
            <a:extLst>
              <a:ext uri="{FF2B5EF4-FFF2-40B4-BE49-F238E27FC236}">
                <a16:creationId xmlns:a16="http://schemas.microsoft.com/office/drawing/2014/main" id="{893AA17F-3576-15B5-3E36-DA1E94BBB86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16200000">
            <a:off x="-2072245" y="5442194"/>
            <a:ext cx="3901284" cy="3901284"/>
          </a:xfrm>
          <a:prstGeom prst="ellipse">
            <a:avLst/>
          </a:prstGeom>
          <a:pattFill prst="dkVert">
            <a:fgClr>
              <a:srgbClr val="F3E3D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PA-椭圆 6">
            <a:extLst>
              <a:ext uri="{FF2B5EF4-FFF2-40B4-BE49-F238E27FC236}">
                <a16:creationId xmlns:a16="http://schemas.microsoft.com/office/drawing/2014/main" id="{1C556C39-EFBA-2DFD-6A44-287F8667781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0555604" y="2446806"/>
            <a:ext cx="4480147" cy="4480147"/>
          </a:xfrm>
          <a:prstGeom prst="ellipse">
            <a:avLst/>
          </a:prstGeom>
          <a:pattFill prst="wdUpDiag">
            <a:fgClr>
              <a:srgbClr val="C7DAE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-椭圆 8">
            <a:extLst>
              <a:ext uri="{FF2B5EF4-FFF2-40B4-BE49-F238E27FC236}">
                <a16:creationId xmlns:a16="http://schemas.microsoft.com/office/drawing/2014/main" id="{03495DEA-AD37-B6CE-D17A-25E5FF467181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8417329" y="4113108"/>
            <a:ext cx="5981700" cy="5981700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椭圆 10">
            <a:extLst>
              <a:ext uri="{FF2B5EF4-FFF2-40B4-BE49-F238E27FC236}">
                <a16:creationId xmlns:a16="http://schemas.microsoft.com/office/drawing/2014/main" id="{BBEFFA17-8F7B-E4FA-21E0-6A2DDD41E6A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16200000">
            <a:off x="205039" y="5442194"/>
            <a:ext cx="3838331" cy="3838331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-椭圆 7">
            <a:extLst>
              <a:ext uri="{FF2B5EF4-FFF2-40B4-BE49-F238E27FC236}">
                <a16:creationId xmlns:a16="http://schemas.microsoft.com/office/drawing/2014/main" id="{1D76EB00-3E93-CD6B-7DA2-98D54D58D902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2504915" y="4915209"/>
            <a:ext cx="3505809" cy="3505809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-椭圆 9">
            <a:extLst>
              <a:ext uri="{FF2B5EF4-FFF2-40B4-BE49-F238E27FC236}">
                <a16:creationId xmlns:a16="http://schemas.microsoft.com/office/drawing/2014/main" id="{B740D44A-F9D8-621B-CE39-6297C8D1174A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3953031" y="4552208"/>
            <a:ext cx="7968549" cy="7968549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PA-组合 19">
            <a:extLst>
              <a:ext uri="{FF2B5EF4-FFF2-40B4-BE49-F238E27FC236}">
                <a16:creationId xmlns:a16="http://schemas.microsoft.com/office/drawing/2014/main" id="{AF3F4EE6-158D-7BB2-B9DA-B4DEAE7F83A0}"/>
              </a:ext>
            </a:extLst>
          </p:cNvPr>
          <p:cNvGrpSpPr/>
          <p:nvPr userDrawn="1">
            <p:custDataLst>
              <p:tags r:id="rId8"/>
            </p:custDataLst>
          </p:nvPr>
        </p:nvGrpSpPr>
        <p:grpSpPr>
          <a:xfrm>
            <a:off x="2019247" y="4625911"/>
            <a:ext cx="1524000" cy="1276350"/>
            <a:chOff x="3198813" y="1925638"/>
            <a:chExt cx="1524000" cy="1276350"/>
          </a:xfrm>
        </p:grpSpPr>
        <p:sp>
          <p:nvSpPr>
            <p:cNvPr id="28" name="PA-îṥḻîḍè">
              <a:extLst>
                <a:ext uri="{FF2B5EF4-FFF2-40B4-BE49-F238E27FC236}">
                  <a16:creationId xmlns:a16="http://schemas.microsoft.com/office/drawing/2014/main" id="{46BA070B-D549-71A6-2AF6-AE7362DDA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-îṣ1ïḑe">
              <a:extLst>
                <a:ext uri="{FF2B5EF4-FFF2-40B4-BE49-F238E27FC236}">
                  <a16:creationId xmlns:a16="http://schemas.microsoft.com/office/drawing/2014/main" id="{9B977952-E7A1-F640-7F76-7EE8B691005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PA-58a9b3ce-f22a-431a-9d25-d3abb102e0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4A4D73E-531F-2D7B-37BB-4FA0FF443B91}"/>
              </a:ext>
            </a:extLst>
          </p:cNvPr>
          <p:cNvGrpSpPr>
            <a:grpSpLocks noChangeAspect="1"/>
          </p:cNvGrpSpPr>
          <p:nvPr userDrawn="1">
            <p:custDataLst>
              <p:tags r:id="rId9"/>
            </p:custDataLst>
          </p:nvPr>
        </p:nvGrpSpPr>
        <p:grpSpPr>
          <a:xfrm>
            <a:off x="212894" y="389598"/>
            <a:ext cx="3456163" cy="2612752"/>
            <a:chOff x="3540125" y="1485901"/>
            <a:chExt cx="5119688" cy="3870325"/>
          </a:xfrm>
        </p:grpSpPr>
        <p:sp>
          <p:nvSpPr>
            <p:cNvPr id="31" name="PA-îṣľíďé">
              <a:extLst>
                <a:ext uri="{FF2B5EF4-FFF2-40B4-BE49-F238E27FC236}">
                  <a16:creationId xmlns:a16="http://schemas.microsoft.com/office/drawing/2014/main" id="{2524E16F-8A3D-DA9F-D46A-03AE1D568AF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3540125" y="1655763"/>
              <a:ext cx="4722813" cy="3700463"/>
            </a:xfrm>
            <a:custGeom>
              <a:avLst/>
              <a:gdLst>
                <a:gd name="T0" fmla="*/ 2724 w 2975"/>
                <a:gd name="T1" fmla="*/ 2331 h 2331"/>
                <a:gd name="T2" fmla="*/ 0 w 2975"/>
                <a:gd name="T3" fmla="*/ 2331 h 2331"/>
                <a:gd name="T4" fmla="*/ 245 w 2975"/>
                <a:gd name="T5" fmla="*/ 0 h 2331"/>
                <a:gd name="T6" fmla="*/ 2975 w 2975"/>
                <a:gd name="T7" fmla="*/ 0 h 2331"/>
                <a:gd name="T8" fmla="*/ 2724 w 2975"/>
                <a:gd name="T9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31">
                  <a:moveTo>
                    <a:pt x="2724" y="2331"/>
                  </a:moveTo>
                  <a:lnTo>
                    <a:pt x="0" y="2331"/>
                  </a:lnTo>
                  <a:lnTo>
                    <a:pt x="245" y="0"/>
                  </a:lnTo>
                  <a:lnTo>
                    <a:pt x="2975" y="0"/>
                  </a:lnTo>
                  <a:lnTo>
                    <a:pt x="2724" y="2331"/>
                  </a:lnTo>
                  <a:close/>
                </a:path>
              </a:pathLst>
            </a:custGeom>
            <a:solidFill>
              <a:srgbClr val="989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PA-îṩ1íḋé">
              <a:extLst>
                <a:ext uri="{FF2B5EF4-FFF2-40B4-BE49-F238E27FC236}">
                  <a16:creationId xmlns:a16="http://schemas.microsoft.com/office/drawing/2014/main" id="{07751099-E9F5-9187-D1F9-57951341A15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3767138" y="2411413"/>
              <a:ext cx="4203700" cy="2733675"/>
            </a:xfrm>
            <a:custGeom>
              <a:avLst/>
              <a:gdLst>
                <a:gd name="T0" fmla="*/ 0 w 2648"/>
                <a:gd name="T1" fmla="*/ 1722 h 1722"/>
                <a:gd name="T2" fmla="*/ 184 w 2648"/>
                <a:gd name="T3" fmla="*/ 0 h 1722"/>
                <a:gd name="T4" fmla="*/ 2648 w 2648"/>
                <a:gd name="T5" fmla="*/ 0 h 1722"/>
                <a:gd name="T6" fmla="*/ 2464 w 2648"/>
                <a:gd name="T7" fmla="*/ 1722 h 1722"/>
                <a:gd name="T8" fmla="*/ 0 w 2648"/>
                <a:gd name="T9" fmla="*/ 1722 h 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8" h="1722">
                  <a:moveTo>
                    <a:pt x="0" y="1722"/>
                  </a:moveTo>
                  <a:lnTo>
                    <a:pt x="184" y="0"/>
                  </a:lnTo>
                  <a:lnTo>
                    <a:pt x="2648" y="0"/>
                  </a:lnTo>
                  <a:lnTo>
                    <a:pt x="2464" y="1722"/>
                  </a:lnTo>
                  <a:lnTo>
                    <a:pt x="0" y="1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PA-îṣlíḓè">
              <a:extLst>
                <a:ext uri="{FF2B5EF4-FFF2-40B4-BE49-F238E27FC236}">
                  <a16:creationId xmlns:a16="http://schemas.microsoft.com/office/drawing/2014/main" id="{73464F93-61DE-9D36-E330-C32D3D99E2B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4002088" y="2597151"/>
              <a:ext cx="309563" cy="2352675"/>
            </a:xfrm>
            <a:custGeom>
              <a:avLst/>
              <a:gdLst>
                <a:gd name="T0" fmla="*/ 4 w 38"/>
                <a:gd name="T1" fmla="*/ 290 h 290"/>
                <a:gd name="T2" fmla="*/ 4 w 38"/>
                <a:gd name="T3" fmla="*/ 290 h 290"/>
                <a:gd name="T4" fmla="*/ 0 w 38"/>
                <a:gd name="T5" fmla="*/ 286 h 290"/>
                <a:gd name="T6" fmla="*/ 30 w 38"/>
                <a:gd name="T7" fmla="*/ 4 h 290"/>
                <a:gd name="T8" fmla="*/ 35 w 38"/>
                <a:gd name="T9" fmla="*/ 1 h 290"/>
                <a:gd name="T10" fmla="*/ 38 w 38"/>
                <a:gd name="T11" fmla="*/ 5 h 290"/>
                <a:gd name="T12" fmla="*/ 8 w 38"/>
                <a:gd name="T13" fmla="*/ 287 h 290"/>
                <a:gd name="T14" fmla="*/ 4 w 38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2"/>
                    <a:pt x="32" y="0"/>
                    <a:pt x="35" y="1"/>
                  </a:cubicBezTo>
                  <a:cubicBezTo>
                    <a:pt x="37" y="1"/>
                    <a:pt x="38" y="3"/>
                    <a:pt x="38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-i$ļíḍe">
              <a:extLst>
                <a:ext uri="{FF2B5EF4-FFF2-40B4-BE49-F238E27FC236}">
                  <a16:creationId xmlns:a16="http://schemas.microsoft.com/office/drawing/2014/main" id="{14F57DA6-3CD5-7125-FE36-55A1197374E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7426325" y="2597151"/>
              <a:ext cx="315913" cy="2352675"/>
            </a:xfrm>
            <a:custGeom>
              <a:avLst/>
              <a:gdLst>
                <a:gd name="T0" fmla="*/ 4 w 39"/>
                <a:gd name="T1" fmla="*/ 290 h 290"/>
                <a:gd name="T2" fmla="*/ 4 w 39"/>
                <a:gd name="T3" fmla="*/ 290 h 290"/>
                <a:gd name="T4" fmla="*/ 0 w 39"/>
                <a:gd name="T5" fmla="*/ 286 h 290"/>
                <a:gd name="T6" fmla="*/ 31 w 39"/>
                <a:gd name="T7" fmla="*/ 4 h 290"/>
                <a:gd name="T8" fmla="*/ 35 w 39"/>
                <a:gd name="T9" fmla="*/ 1 h 290"/>
                <a:gd name="T10" fmla="*/ 39 w 39"/>
                <a:gd name="T11" fmla="*/ 5 h 290"/>
                <a:gd name="T12" fmla="*/ 8 w 39"/>
                <a:gd name="T13" fmla="*/ 287 h 290"/>
                <a:gd name="T14" fmla="*/ 4 w 39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2"/>
                    <a:pt x="33" y="0"/>
                    <a:pt x="35" y="1"/>
                  </a:cubicBezTo>
                  <a:cubicBezTo>
                    <a:pt x="37" y="1"/>
                    <a:pt x="39" y="3"/>
                    <a:pt x="39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PA-iŝlîdé">
              <a:extLst>
                <a:ext uri="{FF2B5EF4-FFF2-40B4-BE49-F238E27FC236}">
                  <a16:creationId xmlns:a16="http://schemas.microsoft.com/office/drawing/2014/main" id="{2B916EBB-C4D3-ED24-395E-509E0388BED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4246563" y="2605088"/>
              <a:ext cx="3495675" cy="65088"/>
            </a:xfrm>
            <a:custGeom>
              <a:avLst/>
              <a:gdLst>
                <a:gd name="T0" fmla="*/ 427 w 431"/>
                <a:gd name="T1" fmla="*/ 8 h 8"/>
                <a:gd name="T2" fmla="*/ 4 w 431"/>
                <a:gd name="T3" fmla="*/ 8 h 8"/>
                <a:gd name="T4" fmla="*/ 0 w 431"/>
                <a:gd name="T5" fmla="*/ 4 h 8"/>
                <a:gd name="T6" fmla="*/ 4 w 431"/>
                <a:gd name="T7" fmla="*/ 0 h 8"/>
                <a:gd name="T8" fmla="*/ 427 w 431"/>
                <a:gd name="T9" fmla="*/ 0 h 8"/>
                <a:gd name="T10" fmla="*/ 431 w 431"/>
                <a:gd name="T11" fmla="*/ 4 h 8"/>
                <a:gd name="T12" fmla="*/ 427 w 43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8">
                  <a:moveTo>
                    <a:pt x="42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29" y="0"/>
                    <a:pt x="431" y="1"/>
                    <a:pt x="431" y="4"/>
                  </a:cubicBezTo>
                  <a:cubicBezTo>
                    <a:pt x="431" y="6"/>
                    <a:pt x="429" y="8"/>
                    <a:pt x="427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PA-íṡḷiḑe">
              <a:extLst>
                <a:ext uri="{FF2B5EF4-FFF2-40B4-BE49-F238E27FC236}">
                  <a16:creationId xmlns:a16="http://schemas.microsoft.com/office/drawing/2014/main" id="{C042BB3E-BBB6-1901-43EC-AD3E42D7735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4124325" y="3741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7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PA-íṥľïḋê">
              <a:extLst>
                <a:ext uri="{FF2B5EF4-FFF2-40B4-BE49-F238E27FC236}">
                  <a16:creationId xmlns:a16="http://schemas.microsoft.com/office/drawing/2014/main" id="{AAB9C1F1-6E80-6F71-7E91-FEB4779F76E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4002088" y="4884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6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PA-íṣļiḋe">
              <a:extLst>
                <a:ext uri="{FF2B5EF4-FFF2-40B4-BE49-F238E27FC236}">
                  <a16:creationId xmlns:a16="http://schemas.microsoft.com/office/drawing/2014/main" id="{6825F4F7-067D-6D7B-12D3-5EA9446BD4B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4084638" y="1931988"/>
              <a:ext cx="1411288" cy="250825"/>
            </a:xfrm>
            <a:custGeom>
              <a:avLst/>
              <a:gdLst>
                <a:gd name="T0" fmla="*/ 873 w 889"/>
                <a:gd name="T1" fmla="*/ 158 h 158"/>
                <a:gd name="T2" fmla="*/ 0 w 889"/>
                <a:gd name="T3" fmla="*/ 158 h 158"/>
                <a:gd name="T4" fmla="*/ 20 w 889"/>
                <a:gd name="T5" fmla="*/ 0 h 158"/>
                <a:gd name="T6" fmla="*/ 889 w 889"/>
                <a:gd name="T7" fmla="*/ 0 h 158"/>
                <a:gd name="T8" fmla="*/ 873 w 889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9" h="158">
                  <a:moveTo>
                    <a:pt x="873" y="158"/>
                  </a:moveTo>
                  <a:lnTo>
                    <a:pt x="0" y="158"/>
                  </a:lnTo>
                  <a:lnTo>
                    <a:pt x="20" y="0"/>
                  </a:lnTo>
                  <a:lnTo>
                    <a:pt x="889" y="0"/>
                  </a:lnTo>
                  <a:lnTo>
                    <a:pt x="873" y="158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PA-ïṡľídê">
              <a:extLst>
                <a:ext uri="{FF2B5EF4-FFF2-40B4-BE49-F238E27FC236}">
                  <a16:creationId xmlns:a16="http://schemas.microsoft.com/office/drawing/2014/main" id="{05EAF495-FBFB-A8D8-902A-EB03C4929C6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7442200" y="1955801"/>
              <a:ext cx="609600" cy="65088"/>
            </a:xfrm>
            <a:custGeom>
              <a:avLst/>
              <a:gdLst>
                <a:gd name="T0" fmla="*/ 71 w 75"/>
                <a:gd name="T1" fmla="*/ 8 h 8"/>
                <a:gd name="T2" fmla="*/ 4 w 75"/>
                <a:gd name="T3" fmla="*/ 8 h 8"/>
                <a:gd name="T4" fmla="*/ 0 w 75"/>
                <a:gd name="T5" fmla="*/ 4 h 8"/>
                <a:gd name="T6" fmla="*/ 4 w 75"/>
                <a:gd name="T7" fmla="*/ 0 h 8"/>
                <a:gd name="T8" fmla="*/ 71 w 75"/>
                <a:gd name="T9" fmla="*/ 0 h 8"/>
                <a:gd name="T10" fmla="*/ 75 w 75"/>
                <a:gd name="T11" fmla="*/ 4 h 8"/>
                <a:gd name="T12" fmla="*/ 71 w 75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">
                  <a:moveTo>
                    <a:pt x="7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ubicBezTo>
                    <a:pt x="75" y="6"/>
                    <a:pt x="73" y="8"/>
                    <a:pt x="7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PA-îsḻiḍé">
              <a:extLst>
                <a:ext uri="{FF2B5EF4-FFF2-40B4-BE49-F238E27FC236}">
                  <a16:creationId xmlns:a16="http://schemas.microsoft.com/office/drawing/2014/main" id="{E51E2F3C-6EE2-E205-F17A-9F9158BC6E5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6891338" y="2085976"/>
              <a:ext cx="1143000" cy="65088"/>
            </a:xfrm>
            <a:custGeom>
              <a:avLst/>
              <a:gdLst>
                <a:gd name="T0" fmla="*/ 137 w 141"/>
                <a:gd name="T1" fmla="*/ 8 h 8"/>
                <a:gd name="T2" fmla="*/ 4 w 141"/>
                <a:gd name="T3" fmla="*/ 8 h 8"/>
                <a:gd name="T4" fmla="*/ 0 w 141"/>
                <a:gd name="T5" fmla="*/ 4 h 8"/>
                <a:gd name="T6" fmla="*/ 4 w 141"/>
                <a:gd name="T7" fmla="*/ 0 h 8"/>
                <a:gd name="T8" fmla="*/ 137 w 141"/>
                <a:gd name="T9" fmla="*/ 0 h 8"/>
                <a:gd name="T10" fmla="*/ 141 w 141"/>
                <a:gd name="T11" fmla="*/ 4 h 8"/>
                <a:gd name="T12" fmla="*/ 137 w 14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8">
                  <a:moveTo>
                    <a:pt x="13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9" y="0"/>
                    <a:pt x="141" y="2"/>
                    <a:pt x="141" y="4"/>
                  </a:cubicBezTo>
                  <a:cubicBezTo>
                    <a:pt x="141" y="6"/>
                    <a:pt x="139" y="8"/>
                    <a:pt x="13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PA-ïSļídè">
              <a:extLst>
                <a:ext uri="{FF2B5EF4-FFF2-40B4-BE49-F238E27FC236}">
                  <a16:creationId xmlns:a16="http://schemas.microsoft.com/office/drawing/2014/main" id="{B72D21BF-BB86-67C1-5BDA-52B087C71EF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 bwMode="auto">
            <a:xfrm>
              <a:off x="7864475" y="1655763"/>
              <a:ext cx="795338" cy="3700463"/>
            </a:xfrm>
            <a:custGeom>
              <a:avLst/>
              <a:gdLst>
                <a:gd name="T0" fmla="*/ 0 w 501"/>
                <a:gd name="T1" fmla="*/ 2331 h 2331"/>
                <a:gd name="T2" fmla="*/ 251 w 501"/>
                <a:gd name="T3" fmla="*/ 0 h 2331"/>
                <a:gd name="T4" fmla="*/ 501 w 501"/>
                <a:gd name="T5" fmla="*/ 2331 h 2331"/>
                <a:gd name="T6" fmla="*/ 0 w 501"/>
                <a:gd name="T7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1" h="2331">
                  <a:moveTo>
                    <a:pt x="0" y="2331"/>
                  </a:moveTo>
                  <a:lnTo>
                    <a:pt x="251" y="0"/>
                  </a:lnTo>
                  <a:lnTo>
                    <a:pt x="501" y="2331"/>
                  </a:lnTo>
                  <a:lnTo>
                    <a:pt x="0" y="2331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PA-îṩliḋé">
              <a:extLst>
                <a:ext uri="{FF2B5EF4-FFF2-40B4-BE49-F238E27FC236}">
                  <a16:creationId xmlns:a16="http://schemas.microsoft.com/office/drawing/2014/main" id="{1D0B9F7E-F18A-3D69-DB93-101A3493544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4481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PA-iṡḻídê">
              <a:extLst>
                <a:ext uri="{FF2B5EF4-FFF2-40B4-BE49-F238E27FC236}">
                  <a16:creationId xmlns:a16="http://schemas.microsoft.com/office/drawing/2014/main" id="{7EF4C98D-421F-6C0E-3B1F-EC1023B6EFD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4862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3" y="8"/>
                    <a:pt x="8" y="14"/>
                    <a:pt x="8" y="21"/>
                  </a:cubicBezTo>
                  <a:cubicBezTo>
                    <a:pt x="8" y="29"/>
                    <a:pt x="13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PA-ïS1îḋe">
              <a:extLst>
                <a:ext uri="{FF2B5EF4-FFF2-40B4-BE49-F238E27FC236}">
                  <a16:creationId xmlns:a16="http://schemas.microsoft.com/office/drawing/2014/main" id="{65B49047-3FCC-4EFE-78F8-2FDDF374810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5235575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PA-îşḻïdè">
              <a:extLst>
                <a:ext uri="{FF2B5EF4-FFF2-40B4-BE49-F238E27FC236}">
                  <a16:creationId xmlns:a16="http://schemas.microsoft.com/office/drawing/2014/main" id="{2AC5847D-FFD1-A319-60F7-9C768D3B3CE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6502400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PA-is1ïdè">
              <a:extLst>
                <a:ext uri="{FF2B5EF4-FFF2-40B4-BE49-F238E27FC236}">
                  <a16:creationId xmlns:a16="http://schemas.microsoft.com/office/drawing/2014/main" id="{9AA2F60B-B30A-0B2C-CFAB-72F037A6258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6875463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PA-íṧļiḑê">
              <a:extLst>
                <a:ext uri="{FF2B5EF4-FFF2-40B4-BE49-F238E27FC236}">
                  <a16:creationId xmlns:a16="http://schemas.microsoft.com/office/drawing/2014/main" id="{6DC21CE3-B953-CD93-4944-A0A7AF9BB60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7248525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平行四边形 47">
            <a:extLst>
              <a:ext uri="{FF2B5EF4-FFF2-40B4-BE49-F238E27FC236}">
                <a16:creationId xmlns:a16="http://schemas.microsoft.com/office/drawing/2014/main" id="{0D9AD833-4A88-9DFA-2CED-1093132C7122}"/>
              </a:ext>
            </a:extLst>
          </p:cNvPr>
          <p:cNvSpPr/>
          <p:nvPr userDrawn="1"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28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3" r:id="rId4"/>
    <p:sldLayoutId id="2147483651" r:id="rId5"/>
    <p:sldLayoutId id="2147483652" r:id="rId6"/>
    <p:sldLayoutId id="2147483654" r:id="rId7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EBF0F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1">
            <a:extLst>
              <a:ext uri="{FF2B5EF4-FFF2-40B4-BE49-F238E27FC236}">
                <a16:creationId xmlns:a16="http://schemas.microsoft.com/office/drawing/2014/main" id="{ED99B6C7-4C46-D641-60DD-74EE298F5E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06062" y="2488643"/>
            <a:ext cx="7059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体育中的数学</a:t>
            </a:r>
            <a:endParaRPr lang="en-US" altLang="zh-CN" sz="4400" dirty="0">
              <a:solidFill>
                <a:srgbClr val="767CA2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PA-矩形 13">
            <a:extLst>
              <a:ext uri="{FF2B5EF4-FFF2-40B4-BE49-F238E27FC236}">
                <a16:creationId xmlns:a16="http://schemas.microsoft.com/office/drawing/2014/main" id="{8614168B-2C39-015F-639F-D71DA19A40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89276" y="772421"/>
            <a:ext cx="6096000" cy="13142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圆</a:t>
            </a:r>
          </a:p>
        </p:txBody>
      </p:sp>
      <p:sp>
        <p:nvSpPr>
          <p:cNvPr id="24" name="PA-矩形 14">
            <a:extLst>
              <a:ext uri="{FF2B5EF4-FFF2-40B4-BE49-F238E27FC236}">
                <a16:creationId xmlns:a16="http://schemas.microsoft.com/office/drawing/2014/main" id="{7B056678-C932-5CBF-0290-7D1472D5C29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87688" y="3660100"/>
            <a:ext cx="6096000" cy="463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人教版</a:t>
            </a:r>
            <a:r>
              <a:rPr lang="en-US" altLang="zh-CN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·</a:t>
            </a: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六年级数学上册</a:t>
            </a:r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id="{48493F9A-4603-48F3-6C31-CFF6CB942D00}"/>
              </a:ext>
            </a:extLst>
          </p:cNvPr>
          <p:cNvSpPr/>
          <p:nvPr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矩形 13">
            <a:extLst>
              <a:ext uri="{FF2B5EF4-FFF2-40B4-BE49-F238E27FC236}">
                <a16:creationId xmlns:a16="http://schemas.microsoft.com/office/drawing/2014/main" id="{FC5ADFA9-40BE-4532-9161-5A58B798BB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62610" y="1084731"/>
            <a:ext cx="2073569" cy="14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四</a:t>
            </a:r>
          </a:p>
        </p:txBody>
      </p:sp>
    </p:spTree>
    <p:extLst>
      <p:ext uri="{BB962C8B-B14F-4D97-AF65-F5344CB8AC3E}">
        <p14:creationId xmlns:p14="http://schemas.microsoft.com/office/powerpoint/2010/main" val="1176417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DB91CC-6364-9994-D393-BB69E58BFE76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F54988-6276-EEDF-34EF-18B062C49ADF}"/>
              </a:ext>
            </a:extLst>
          </p:cNvPr>
          <p:cNvSpPr txBox="1"/>
          <p:nvPr/>
        </p:nvSpPr>
        <p:spPr>
          <a:xfrm>
            <a:off x="1033364" y="1257795"/>
            <a:ext cx="10340652" cy="4852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1. </a:t>
            </a:r>
            <a:r>
              <a:rPr lang="zh-CN" altLang="en-US" sz="3000" b="1" i="0" u="none" strike="noStrike" baseline="0" dirty="0">
                <a:latin typeface="+mn-lt"/>
              </a:rPr>
              <a:t>通过数学活动了解体育活动中的数学问题，了解田径场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3000" b="1" i="0" u="none" strike="noStrike" baseline="0" dirty="0">
                <a:latin typeface="+mn-lt"/>
              </a:rPr>
              <a:t>    跑道的结构，学会确定跑道起跑线的方法；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2. </a:t>
            </a:r>
            <a:r>
              <a:rPr lang="zh-CN" altLang="en-US" sz="3000" b="1" i="0" u="none" strike="noStrike" baseline="0" dirty="0">
                <a:latin typeface="+mn-lt"/>
              </a:rPr>
              <a:t>使学生经历发现和提出问题，分析和解决问题的过程，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发展综合运用数学知识解决体育中的实际问题的能力，</a:t>
            </a:r>
          </a:p>
          <a:p>
            <a:pPr algn="l">
              <a:lnSpc>
                <a:spcPct val="150000"/>
              </a:lnSpc>
            </a:pPr>
            <a:r>
              <a:rPr lang="zh-CN" altLang="en-US" sz="3000" b="1" i="0" u="none" strike="noStrike" baseline="0" dirty="0">
                <a:latin typeface="+mn-lt"/>
              </a:rPr>
              <a:t> </a:t>
            </a:r>
            <a:r>
              <a:rPr lang="en-US" altLang="zh-CN" sz="3000" b="1" dirty="0">
                <a:latin typeface="+mn-lt"/>
              </a:rPr>
              <a:t>   </a:t>
            </a:r>
            <a:r>
              <a:rPr lang="zh-CN" altLang="en-US" sz="3000" b="1" i="0" u="none" strike="noStrike" baseline="0" dirty="0">
                <a:latin typeface="+mn-lt"/>
              </a:rPr>
              <a:t>体会抽象、推理等基本的数学思想；</a:t>
            </a: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3. </a:t>
            </a:r>
            <a:r>
              <a:rPr lang="zh-CN" altLang="en-US" sz="3000" b="1" i="0" u="none" strike="noStrike" baseline="0" dirty="0">
                <a:latin typeface="+mn-lt"/>
              </a:rPr>
              <a:t>在主动参与数学活动的过程中，让学生切实体会到探索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知识的乐趣，感受到数学知识在生活中的广泛应用。</a:t>
            </a:r>
            <a:endParaRPr lang="zh-CN" altLang="en-US" sz="3000" b="1" dirty="0">
              <a:latin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90A974B-95D6-3541-23FC-F5484C1DE448}"/>
              </a:ext>
            </a:extLst>
          </p:cNvPr>
          <p:cNvSpPr/>
          <p:nvPr/>
        </p:nvSpPr>
        <p:spPr>
          <a:xfrm>
            <a:off x="746449" y="1259627"/>
            <a:ext cx="10711544" cy="4982552"/>
          </a:xfrm>
          <a:prstGeom prst="roundRect">
            <a:avLst>
              <a:gd name="adj" fmla="val 304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741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94AA37-29F3-C707-AFDB-E6A0403A45C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确定主题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872382-8DC2-08EC-A6E3-78C9B8F2288F}"/>
              </a:ext>
            </a:extLst>
          </p:cNvPr>
          <p:cNvSpPr txBox="1"/>
          <p:nvPr/>
        </p:nvSpPr>
        <p:spPr>
          <a:xfrm>
            <a:off x="548167" y="1106314"/>
            <a:ext cx="11326585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2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体育运动中有许多有趣的数学问题，课前同学们也做了了解，你发现了什么数学问题，和小组同学交流一下。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BD8A70B-939F-C607-0D2E-6CDB33EF0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154" y="2776017"/>
            <a:ext cx="4545684" cy="30451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868837E-E0DB-00FD-1BA0-1DD185BF0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60" y="2591851"/>
            <a:ext cx="1493010" cy="1510785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4944679F-5E13-BDD2-8C97-A447F198F981}"/>
              </a:ext>
            </a:extLst>
          </p:cNvPr>
          <p:cNvSpPr/>
          <p:nvPr/>
        </p:nvSpPr>
        <p:spPr>
          <a:xfrm>
            <a:off x="2677886" y="2723325"/>
            <a:ext cx="4264089" cy="1303819"/>
          </a:xfrm>
          <a:prstGeom prst="wedgeRoundRectCallout">
            <a:avLst>
              <a:gd name="adj1" fmla="val -59126"/>
              <a:gd name="adj2" fmla="val -19083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400 m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跑的起跑线是怎样设置的？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1000 m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呢？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D19F48-8DEE-7348-BE1D-94230CAC8D67}"/>
              </a:ext>
            </a:extLst>
          </p:cNvPr>
          <p:cNvSpPr txBox="1"/>
          <p:nvPr/>
        </p:nvSpPr>
        <p:spPr>
          <a:xfrm>
            <a:off x="240259" y="4339176"/>
            <a:ext cx="3230727" cy="211109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  <a:ea typeface="+mj-ea"/>
              </a:rPr>
              <a:t>分道起跑，外圈跑道的起跑线依次前移，确保所有运动员跑程相等。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B18E25A-E5B7-D8CA-F439-9B3C338C9752}"/>
              </a:ext>
            </a:extLst>
          </p:cNvPr>
          <p:cNvCxnSpPr>
            <a:cxnSpLocks/>
          </p:cNvCxnSpPr>
          <p:nvPr/>
        </p:nvCxnSpPr>
        <p:spPr>
          <a:xfrm>
            <a:off x="2808515" y="3387013"/>
            <a:ext cx="92373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A5422C8D-AF45-FC6B-9567-B21E3C67C6FD}"/>
              </a:ext>
            </a:extLst>
          </p:cNvPr>
          <p:cNvSpPr/>
          <p:nvPr/>
        </p:nvSpPr>
        <p:spPr>
          <a:xfrm>
            <a:off x="1968759" y="3396343"/>
            <a:ext cx="839755" cy="970384"/>
          </a:xfrm>
          <a:custGeom>
            <a:avLst/>
            <a:gdLst>
              <a:gd name="csX0" fmla="*/ 839755 w 839755"/>
              <a:gd name="csY0" fmla="*/ 0 h 970384"/>
              <a:gd name="csX1" fmla="*/ 457200 w 839755"/>
              <a:gd name="csY1" fmla="*/ 279918 h 970384"/>
              <a:gd name="csX2" fmla="*/ 0 w 839755"/>
              <a:gd name="csY2" fmla="*/ 970384 h 970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39755" h="970384">
                <a:moveTo>
                  <a:pt x="839755" y="0"/>
                </a:moveTo>
                <a:cubicBezTo>
                  <a:pt x="718457" y="59093"/>
                  <a:pt x="597159" y="118187"/>
                  <a:pt x="457200" y="279918"/>
                </a:cubicBezTo>
                <a:cubicBezTo>
                  <a:pt x="317241" y="441649"/>
                  <a:pt x="158620" y="706016"/>
                  <a:pt x="0" y="970384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9DE8CD6-628C-8B6A-7451-5C84A7BCB86D}"/>
              </a:ext>
            </a:extLst>
          </p:cNvPr>
          <p:cNvCxnSpPr>
            <a:cxnSpLocks/>
          </p:cNvCxnSpPr>
          <p:nvPr/>
        </p:nvCxnSpPr>
        <p:spPr>
          <a:xfrm>
            <a:off x="4292083" y="3918858"/>
            <a:ext cx="109168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1FC1A3A-D9B1-55AC-33F6-FF1EF355086D}"/>
              </a:ext>
            </a:extLst>
          </p:cNvPr>
          <p:cNvSpPr/>
          <p:nvPr/>
        </p:nvSpPr>
        <p:spPr>
          <a:xfrm>
            <a:off x="4469363" y="3909527"/>
            <a:ext cx="494523" cy="457199"/>
          </a:xfrm>
          <a:custGeom>
            <a:avLst/>
            <a:gdLst>
              <a:gd name="csX0" fmla="*/ 839755 w 839755"/>
              <a:gd name="csY0" fmla="*/ 0 h 970384"/>
              <a:gd name="csX1" fmla="*/ 457200 w 839755"/>
              <a:gd name="csY1" fmla="*/ 279918 h 970384"/>
              <a:gd name="csX2" fmla="*/ 0 w 839755"/>
              <a:gd name="csY2" fmla="*/ 970384 h 970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39755" h="970384">
                <a:moveTo>
                  <a:pt x="839755" y="0"/>
                </a:moveTo>
                <a:cubicBezTo>
                  <a:pt x="718457" y="59093"/>
                  <a:pt x="597159" y="118187"/>
                  <a:pt x="457200" y="279918"/>
                </a:cubicBezTo>
                <a:cubicBezTo>
                  <a:pt x="317241" y="441649"/>
                  <a:pt x="158620" y="706016"/>
                  <a:pt x="0" y="970384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45E1075-295F-54E5-404D-E63D8BC99218}"/>
              </a:ext>
            </a:extLst>
          </p:cNvPr>
          <p:cNvSpPr txBox="1"/>
          <p:nvPr/>
        </p:nvSpPr>
        <p:spPr>
          <a:xfrm>
            <a:off x="3860536" y="4339176"/>
            <a:ext cx="3230727" cy="15940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  <a:ea typeface="+mj-ea"/>
              </a:rPr>
              <a:t>所有运动员从同一条弧线起跑，起跑后不分跑道。</a:t>
            </a:r>
          </a:p>
        </p:txBody>
      </p:sp>
    </p:spTree>
    <p:extLst>
      <p:ext uri="{BB962C8B-B14F-4D97-AF65-F5344CB8AC3E}">
        <p14:creationId xmlns:p14="http://schemas.microsoft.com/office/powerpoint/2010/main" val="36591404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9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D437CDD0-9AAB-3055-7310-9043FE6E568F}"/>
              </a:ext>
            </a:extLst>
          </p:cNvPr>
          <p:cNvGrpSpPr/>
          <p:nvPr/>
        </p:nvGrpSpPr>
        <p:grpSpPr>
          <a:xfrm>
            <a:off x="5388336" y="1012948"/>
            <a:ext cx="6414171" cy="1662992"/>
            <a:chOff x="2677886" y="2597504"/>
            <a:chExt cx="6414171" cy="1662992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EB4FB64C-A381-BC5B-A6D1-651AA1F5FF68}"/>
                </a:ext>
              </a:extLst>
            </p:cNvPr>
            <p:cNvSpPr/>
            <p:nvPr/>
          </p:nvSpPr>
          <p:spPr>
            <a:xfrm>
              <a:off x="2677886" y="2723325"/>
              <a:ext cx="4264089" cy="1303819"/>
            </a:xfrm>
            <a:prstGeom prst="wedgeRoundRectCallout">
              <a:avLst>
                <a:gd name="adj1" fmla="val 61224"/>
                <a:gd name="adj2" fmla="val -17652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足球比赛是怎样分组的？赛制如何设置？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5B0DA5-F7A5-47DC-F2A3-F176CB988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5331" y="2597504"/>
              <a:ext cx="1606726" cy="1662992"/>
            </a:xfrm>
            <a:prstGeom prst="rect">
              <a:avLst/>
            </a:prstGeom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BB387141-D3E4-FE1D-BE13-256E00004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17" y="316997"/>
            <a:ext cx="4545684" cy="305489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D131899-4279-8260-941D-980328FD1F8F}"/>
              </a:ext>
            </a:extLst>
          </p:cNvPr>
          <p:cNvSpPr txBox="1"/>
          <p:nvPr/>
        </p:nvSpPr>
        <p:spPr>
          <a:xfrm>
            <a:off x="824111" y="3427876"/>
            <a:ext cx="10829822" cy="1217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FF0000"/>
                </a:solidFill>
              </a:rPr>
              <a:t>① 如世界杯，</a:t>
            </a:r>
            <a:r>
              <a:rPr lang="en-US" altLang="zh-CN" sz="3200" dirty="0">
                <a:solidFill>
                  <a:srgbClr val="FF0000"/>
                </a:solidFill>
              </a:rPr>
              <a:t>48 </a:t>
            </a:r>
            <a:r>
              <a:rPr lang="zh-CN" altLang="en-US" sz="3200" dirty="0">
                <a:solidFill>
                  <a:srgbClr val="FF0000"/>
                </a:solidFill>
              </a:rPr>
              <a:t>支球队通过抽签分为 </a:t>
            </a:r>
            <a:r>
              <a:rPr lang="en-US" altLang="zh-CN" sz="3200" dirty="0">
                <a:solidFill>
                  <a:srgbClr val="FF0000"/>
                </a:solidFill>
              </a:rPr>
              <a:t>12 </a:t>
            </a:r>
            <a:r>
              <a:rPr lang="zh-CN" altLang="en-US" sz="3200" dirty="0">
                <a:solidFill>
                  <a:srgbClr val="FF0000"/>
                </a:solidFill>
              </a:rPr>
              <a:t>小组，每组 </a:t>
            </a:r>
            <a:r>
              <a:rPr lang="en-US" altLang="zh-CN" sz="3200" dirty="0">
                <a:solidFill>
                  <a:srgbClr val="FF0000"/>
                </a:solidFill>
              </a:rPr>
              <a:t>4 </a:t>
            </a:r>
            <a:r>
              <a:rPr lang="zh-CN" altLang="en-US" sz="3200" dirty="0">
                <a:solidFill>
                  <a:srgbClr val="FF0000"/>
                </a:solidFill>
              </a:rPr>
              <a:t>队</a:t>
            </a:r>
            <a:endParaRPr lang="en-US" altLang="zh-CN" sz="3200" dirty="0">
              <a:solidFill>
                <a:srgbClr val="FF0000"/>
              </a:solidFill>
            </a:endParaRPr>
          </a:p>
          <a:p>
            <a:r>
              <a:rPr lang="en-US" altLang="zh-CN" sz="3200" dirty="0">
                <a:solidFill>
                  <a:srgbClr val="FF0000"/>
                </a:solidFill>
              </a:rPr>
              <a:t>     </a:t>
            </a:r>
            <a:r>
              <a:rPr lang="zh-CN" altLang="en-US" sz="3200" dirty="0">
                <a:solidFill>
                  <a:srgbClr val="FF0000"/>
                </a:solidFill>
              </a:rPr>
              <a:t>进行单循环赛。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62DDC89-E00F-157B-512F-23CBBB721B11}"/>
              </a:ext>
            </a:extLst>
          </p:cNvPr>
          <p:cNvSpPr txBox="1"/>
          <p:nvPr/>
        </p:nvSpPr>
        <p:spPr>
          <a:xfrm>
            <a:off x="824111" y="4687510"/>
            <a:ext cx="10829822" cy="18085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FF0000"/>
                </a:solidFill>
              </a:rPr>
              <a:t>② 赛制：小组单循环（每队与同组所有对手各踢一场）；   </a:t>
            </a:r>
            <a:endParaRPr lang="en-US" altLang="zh-CN" sz="3200" dirty="0">
              <a:solidFill>
                <a:srgbClr val="FF0000"/>
              </a:solidFill>
            </a:endParaRPr>
          </a:p>
          <a:p>
            <a:r>
              <a:rPr lang="en-US" altLang="zh-CN" sz="3200" dirty="0">
                <a:solidFill>
                  <a:srgbClr val="FF0000"/>
                </a:solidFill>
              </a:rPr>
              <a:t>     </a:t>
            </a:r>
            <a:r>
              <a:rPr lang="zh-CN" altLang="en-US" sz="3200" dirty="0">
                <a:solidFill>
                  <a:srgbClr val="FF0000"/>
                </a:solidFill>
              </a:rPr>
              <a:t>淘汰赛（一场定胜负）；双循环（适用联赛，每两队</a:t>
            </a:r>
            <a:endParaRPr lang="en-US" altLang="zh-CN" sz="3200" dirty="0">
              <a:solidFill>
                <a:srgbClr val="FF0000"/>
              </a:solidFill>
            </a:endParaRPr>
          </a:p>
          <a:p>
            <a:r>
              <a:rPr lang="en-US" altLang="zh-CN" sz="3200" dirty="0">
                <a:solidFill>
                  <a:srgbClr val="FF0000"/>
                </a:solidFill>
              </a:rPr>
              <a:t>     </a:t>
            </a:r>
            <a:r>
              <a:rPr lang="zh-CN" altLang="en-US" sz="3200" dirty="0">
                <a:solidFill>
                  <a:srgbClr val="FF0000"/>
                </a:solidFill>
              </a:rPr>
              <a:t>主客场各一场）。</a:t>
            </a:r>
          </a:p>
        </p:txBody>
      </p:sp>
    </p:spTree>
    <p:extLst>
      <p:ext uri="{BB962C8B-B14F-4D97-AF65-F5344CB8AC3E}">
        <p14:creationId xmlns:p14="http://schemas.microsoft.com/office/powerpoint/2010/main" val="3726025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85C83D-95E6-6476-BFF8-5CB78A903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835" y="291376"/>
            <a:ext cx="5066976" cy="34014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DC36A47-A52C-47F2-A7BE-72CE55DA8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74" y="802787"/>
            <a:ext cx="1415697" cy="1421328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44BA00C2-F5D2-3345-6E2A-71426369C5B4}"/>
              </a:ext>
            </a:extLst>
          </p:cNvPr>
          <p:cNvSpPr/>
          <p:nvPr/>
        </p:nvSpPr>
        <p:spPr>
          <a:xfrm>
            <a:off x="2345187" y="994941"/>
            <a:ext cx="3262511" cy="1303819"/>
          </a:xfrm>
          <a:prstGeom prst="wedgeRoundRectCallout">
            <a:avLst>
              <a:gd name="adj1" fmla="val -64109"/>
              <a:gd name="adj2" fmla="val -20515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篮球技术统计数据怎样算？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3B1296-F2A6-30DF-99D4-22D3EA0E25F6}"/>
              </a:ext>
            </a:extLst>
          </p:cNvPr>
          <p:cNvSpPr txBox="1"/>
          <p:nvPr/>
        </p:nvSpPr>
        <p:spPr>
          <a:xfrm>
            <a:off x="914807" y="3839230"/>
            <a:ext cx="10599167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   球队得分 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= </a:t>
            </a:r>
            <a:r>
              <a:rPr lang="zh-CN" altLang="en-US" dirty="0"/>
              <a:t>两分球命中数</a:t>
            </a:r>
            <a:r>
              <a:rPr lang="en-US" altLang="zh-CN" dirty="0"/>
              <a:t>×2 + </a:t>
            </a:r>
            <a:r>
              <a:rPr lang="zh-CN" altLang="en-US" dirty="0"/>
              <a:t>三分球命中数</a:t>
            </a:r>
            <a:r>
              <a:rPr lang="en-US" altLang="zh-CN" dirty="0"/>
              <a:t>×3 + </a:t>
            </a:r>
            <a:r>
              <a:rPr lang="zh-CN" altLang="en-US" dirty="0"/>
              <a:t>罚球命中数</a:t>
            </a:r>
            <a:r>
              <a:rPr lang="en-US" altLang="zh-CN" dirty="0"/>
              <a:t>×1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467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442C0E8-2A6E-6606-6E7F-C9C68C758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44" y="449139"/>
            <a:ext cx="4444045" cy="30485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01C0AB9-F8DF-E1CD-328E-78E5690A6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147" y="1400050"/>
            <a:ext cx="1579112" cy="1519968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CB22886-4EFD-9551-1C0A-530DE0C48AD8}"/>
              </a:ext>
            </a:extLst>
          </p:cNvPr>
          <p:cNvSpPr/>
          <p:nvPr/>
        </p:nvSpPr>
        <p:spPr>
          <a:xfrm>
            <a:off x="5429132" y="1632857"/>
            <a:ext cx="3887662" cy="899171"/>
          </a:xfrm>
          <a:prstGeom prst="wedgeRoundRectCallout">
            <a:avLst>
              <a:gd name="adj1" fmla="val 61654"/>
              <a:gd name="adj2" fmla="val -18368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跳水比赛怎样算得分？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48D3F9E-C95A-795D-759F-CD8A7F8436BC}"/>
              </a:ext>
            </a:extLst>
          </p:cNvPr>
          <p:cNvSpPr txBox="1"/>
          <p:nvPr/>
        </p:nvSpPr>
        <p:spPr>
          <a:xfrm>
            <a:off x="1910444" y="4059017"/>
            <a:ext cx="8203940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先算出裁判打分的平均分，再用裁判打分的平均分乘动作难度系数得到最终得分。</a:t>
            </a:r>
          </a:p>
        </p:txBody>
      </p:sp>
    </p:spTree>
    <p:extLst>
      <p:ext uri="{BB962C8B-B14F-4D97-AF65-F5344CB8AC3E}">
        <p14:creationId xmlns:p14="http://schemas.microsoft.com/office/powerpoint/2010/main" val="3305696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FF713F2-6C7F-38A3-F533-1BDA31F7D95A}"/>
              </a:ext>
            </a:extLst>
          </p:cNvPr>
          <p:cNvSpPr txBox="1"/>
          <p:nvPr/>
        </p:nvSpPr>
        <p:spPr>
          <a:xfrm>
            <a:off x="800091" y="423640"/>
            <a:ext cx="10200701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        小组合作，从大家提出的问题中选择一个感兴趣的问题进行研究。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03AC563-8628-D68D-0DAF-74258C83E03D}"/>
              </a:ext>
            </a:extLst>
          </p:cNvPr>
          <p:cNvGrpSpPr/>
          <p:nvPr/>
        </p:nvGrpSpPr>
        <p:grpSpPr>
          <a:xfrm>
            <a:off x="1411700" y="2054493"/>
            <a:ext cx="9533106" cy="1397921"/>
            <a:chOff x="1411700" y="2054493"/>
            <a:chExt cx="9533106" cy="139792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49E395F-92E4-34EE-460A-EE118FBAE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1700" y="2054493"/>
              <a:ext cx="1408674" cy="1397921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78D1F79F-D178-2F61-D34B-059D4C0C3BBE}"/>
                </a:ext>
              </a:extLst>
            </p:cNvPr>
            <p:cNvSpPr/>
            <p:nvPr/>
          </p:nvSpPr>
          <p:spPr>
            <a:xfrm>
              <a:off x="3281355" y="2092608"/>
              <a:ext cx="7663451" cy="1303819"/>
            </a:xfrm>
            <a:prstGeom prst="wedgeRoundRectCallout">
              <a:avLst>
                <a:gd name="adj1" fmla="val -56195"/>
                <a:gd name="adj2" fmla="val -21231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我喜欢看田径比赛，为什么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100 m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跑和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400 m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跑的起跑线不同呢？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AB7BF605-A28F-9AAB-4EBC-1A8DEB9EC05F}"/>
              </a:ext>
            </a:extLst>
          </p:cNvPr>
          <p:cNvSpPr txBox="1"/>
          <p:nvPr/>
        </p:nvSpPr>
        <p:spPr>
          <a:xfrm>
            <a:off x="1331944" y="3851824"/>
            <a:ext cx="9930106" cy="19439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>
                <a:ea typeface="+mj-ea"/>
              </a:rPr>
              <a:t>100 m </a:t>
            </a:r>
            <a:r>
              <a:rPr lang="zh-CN" altLang="en-US" dirty="0">
                <a:ea typeface="+mj-ea"/>
              </a:rPr>
              <a:t>跑是直道竞赛，所有跑道的直线距离完全相等，故起跑线相同；</a:t>
            </a:r>
            <a:r>
              <a:rPr lang="en-US" altLang="zh-CN" dirty="0">
                <a:ea typeface="+mj-ea"/>
              </a:rPr>
              <a:t>400 m </a:t>
            </a:r>
            <a:r>
              <a:rPr lang="zh-CN" altLang="en-US" dirty="0">
                <a:ea typeface="+mj-ea"/>
              </a:rPr>
              <a:t>跑是弯道竞赛，且终点相同，</a:t>
            </a:r>
            <a:endParaRPr lang="en-US" altLang="zh-CN" dirty="0"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ea typeface="+mj-ea"/>
              </a:rPr>
              <a:t>而外圈跑道的距离更长，故起跑线不同。</a:t>
            </a:r>
          </a:p>
        </p:txBody>
      </p:sp>
    </p:spTree>
    <p:extLst>
      <p:ext uri="{BB962C8B-B14F-4D97-AF65-F5344CB8AC3E}">
        <p14:creationId xmlns:p14="http://schemas.microsoft.com/office/powerpoint/2010/main" val="2024855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16FF1A-CD5B-E85A-1739-75DCA10C588D}"/>
              </a:ext>
            </a:extLst>
          </p:cNvPr>
          <p:cNvSpPr txBox="1"/>
          <p:nvPr/>
        </p:nvSpPr>
        <p:spPr>
          <a:xfrm>
            <a:off x="800099" y="538456"/>
            <a:ext cx="6097554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2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我们小组想研究的问题是：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35642E-4EF0-1E58-1A66-ECB4521D95D4}"/>
              </a:ext>
            </a:extLst>
          </p:cNvPr>
          <p:cNvSpPr txBox="1"/>
          <p:nvPr/>
        </p:nvSpPr>
        <p:spPr>
          <a:xfrm>
            <a:off x="1136974" y="2151191"/>
            <a:ext cx="9790534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我们小组打算研究 </a:t>
            </a:r>
            <a:r>
              <a:rPr lang="en-US" altLang="zh-CN" dirty="0"/>
              <a:t>400 m </a:t>
            </a:r>
            <a:r>
              <a:rPr lang="zh-CN" altLang="en-US" dirty="0"/>
              <a:t>跑的起跑线是怎样设置的。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F6BB55E-FC93-14DA-FA9E-A3CA1DF2081E}"/>
              </a:ext>
            </a:extLst>
          </p:cNvPr>
          <p:cNvSpPr/>
          <p:nvPr/>
        </p:nvSpPr>
        <p:spPr>
          <a:xfrm>
            <a:off x="802433" y="1595536"/>
            <a:ext cx="10459616" cy="1973424"/>
          </a:xfrm>
          <a:prstGeom prst="roundRect">
            <a:avLst>
              <a:gd name="adj" fmla="val 11466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436D6C-3416-4BEE-C304-7CCCCFA0DF65}"/>
              </a:ext>
            </a:extLst>
          </p:cNvPr>
          <p:cNvSpPr txBox="1"/>
          <p:nvPr/>
        </p:nvSpPr>
        <p:spPr>
          <a:xfrm>
            <a:off x="800098" y="4009444"/>
            <a:ext cx="9435583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小组讨论，说一说应该怎样解决这个问题。</a:t>
            </a:r>
          </a:p>
        </p:txBody>
      </p:sp>
    </p:spTree>
    <p:extLst>
      <p:ext uri="{BB962C8B-B14F-4D97-AF65-F5344CB8AC3E}">
        <p14:creationId xmlns:p14="http://schemas.microsoft.com/office/powerpoint/2010/main" val="38000165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98E30103-7C93-D0D1-BC20-4D39E9BC79A4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分析解决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B425FFBB-8E45-5B78-67C5-C6D91475EE71}"/>
              </a:ext>
            </a:extLst>
          </p:cNvPr>
          <p:cNvSpPr/>
          <p:nvPr/>
        </p:nvSpPr>
        <p:spPr>
          <a:xfrm>
            <a:off x="2143021" y="1327497"/>
            <a:ext cx="7719436" cy="1303819"/>
          </a:xfrm>
          <a:prstGeom prst="wedgeRoundRectCallout">
            <a:avLst>
              <a:gd name="adj1" fmla="val -56195"/>
              <a:gd name="adj2" fmla="val -21231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跑道有两部分是半圆形的。终点相同，如果在同一条起跑线上，外圈跑道的同学跑的路程长！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3BF7277-6B5E-948C-7D8D-D88DA84B1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96" y="1160644"/>
            <a:ext cx="1222550" cy="17544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E5E7FE5B-2593-3978-138C-349D7381D355}"/>
              </a:ext>
            </a:extLst>
          </p:cNvPr>
          <p:cNvGrpSpPr/>
          <p:nvPr/>
        </p:nvGrpSpPr>
        <p:grpSpPr>
          <a:xfrm>
            <a:off x="537110" y="2945705"/>
            <a:ext cx="5450040" cy="1731332"/>
            <a:chOff x="1113121" y="3025134"/>
            <a:chExt cx="5450040" cy="1731332"/>
          </a:xfrm>
        </p:grpSpPr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A3434BBD-60E2-7A45-1DA6-26015B744D18}"/>
                </a:ext>
              </a:extLst>
            </p:cNvPr>
            <p:cNvSpPr/>
            <p:nvPr/>
          </p:nvSpPr>
          <p:spPr>
            <a:xfrm>
              <a:off x="1113121" y="3304207"/>
              <a:ext cx="3585975" cy="1303819"/>
            </a:xfrm>
            <a:prstGeom prst="wedgeRoundRectCallout">
              <a:avLst>
                <a:gd name="adj1" fmla="val 64016"/>
                <a:gd name="adj2" fmla="val -17653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所以外圈跑道的起跑线位置应该往前移。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C36A6CD-1212-3104-C814-E928AD0E9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4366" y="3025134"/>
              <a:ext cx="1288795" cy="1731332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D1FECE31-9FEB-7728-F75E-6F80F1021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143" y="2877125"/>
            <a:ext cx="3372604" cy="1999124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7698C3A5-CD2D-409C-3285-8F8733AC5A0D}"/>
              </a:ext>
            </a:extLst>
          </p:cNvPr>
          <p:cNvGrpSpPr/>
          <p:nvPr/>
        </p:nvGrpSpPr>
        <p:grpSpPr>
          <a:xfrm>
            <a:off x="6492900" y="4584583"/>
            <a:ext cx="5463211" cy="1854337"/>
            <a:chOff x="6763489" y="4491273"/>
            <a:chExt cx="5463211" cy="1854337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63B08D8F-E017-C594-7B85-F94C2B761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28329" y="4491273"/>
              <a:ext cx="1598371" cy="1854337"/>
            </a:xfrm>
            <a:prstGeom prst="rect">
              <a:avLst/>
            </a:prstGeom>
          </p:spPr>
        </p:pic>
        <p:sp>
          <p:nvSpPr>
            <p:cNvPr id="21" name="对话气泡: 圆角矩形 20">
              <a:extLst>
                <a:ext uri="{FF2B5EF4-FFF2-40B4-BE49-F238E27FC236}">
                  <a16:creationId xmlns:a16="http://schemas.microsoft.com/office/drawing/2014/main" id="{686472A3-D0FA-1B92-2B9F-1503A4D70BCB}"/>
                </a:ext>
              </a:extLst>
            </p:cNvPr>
            <p:cNvSpPr/>
            <p:nvPr/>
          </p:nvSpPr>
          <p:spPr>
            <a:xfrm>
              <a:off x="6763489" y="5009184"/>
              <a:ext cx="3585975" cy="1303819"/>
            </a:xfrm>
            <a:prstGeom prst="wedgeRoundRectCallout">
              <a:avLst>
                <a:gd name="adj1" fmla="val 61674"/>
                <a:gd name="adj2" fmla="val -2051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各跑道的起跑线应该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相差多少米呢？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1A997FD-7518-B61A-6DD9-38ED68F93AAE}"/>
              </a:ext>
            </a:extLst>
          </p:cNvPr>
          <p:cNvGrpSpPr/>
          <p:nvPr/>
        </p:nvGrpSpPr>
        <p:grpSpPr>
          <a:xfrm>
            <a:off x="1289812" y="5074554"/>
            <a:ext cx="5083000" cy="1303818"/>
            <a:chOff x="1336461" y="5037230"/>
            <a:chExt cx="5083000" cy="130381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5E9F4BC-0AAE-7B4D-EEAE-617B5F0C296F}"/>
                </a:ext>
              </a:extLst>
            </p:cNvPr>
            <p:cNvSpPr txBox="1"/>
            <p:nvPr/>
          </p:nvSpPr>
          <p:spPr>
            <a:xfrm>
              <a:off x="1336461" y="5037230"/>
              <a:ext cx="4056633" cy="13038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buFont typeface="Arial" panose="020B0604020202020204" pitchFamily="34" charset="0"/>
                <a:defRPr sz="36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pPr algn="ctr"/>
              <a:r>
                <a:rPr lang="zh-CN" altLang="en-US" sz="3200" dirty="0"/>
                <a:t>要解决这个问题需要知道哪些数据？</a:t>
              </a: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0376F37E-8F6E-A144-D46E-AA055B835AA4}"/>
                </a:ext>
              </a:extLst>
            </p:cNvPr>
            <p:cNvCxnSpPr>
              <a:cxnSpLocks/>
            </p:cNvCxnSpPr>
            <p:nvPr/>
          </p:nvCxnSpPr>
          <p:spPr>
            <a:xfrm>
              <a:off x="5393094" y="5707801"/>
              <a:ext cx="1026367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279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753B9096-A4B5-D640-7D90-D703295E8C30}"/>
              </a:ext>
            </a:extLst>
          </p:cNvPr>
          <p:cNvSpPr txBox="1"/>
          <p:nvPr/>
        </p:nvSpPr>
        <p:spPr>
          <a:xfrm>
            <a:off x="324237" y="289425"/>
            <a:ext cx="8906314" cy="7350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怎样收集数据？和小组同学讨论一下。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1A17CA7-34FE-D13B-3FD6-CC3D1B34D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749" y="1343153"/>
            <a:ext cx="5431612" cy="3219609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9E69CFFD-1846-4755-363F-FE3142FDFC71}"/>
              </a:ext>
            </a:extLst>
          </p:cNvPr>
          <p:cNvGrpSpPr/>
          <p:nvPr/>
        </p:nvGrpSpPr>
        <p:grpSpPr>
          <a:xfrm>
            <a:off x="7046980" y="1975877"/>
            <a:ext cx="4118240" cy="1944000"/>
            <a:chOff x="7046980" y="1975877"/>
            <a:chExt cx="4118240" cy="194400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B8C7D2E-9C6F-8FE9-31F9-9C79C86B3E8F}"/>
                </a:ext>
              </a:extLst>
            </p:cNvPr>
            <p:cNvCxnSpPr>
              <a:cxnSpLocks/>
            </p:cNvCxnSpPr>
            <p:nvPr/>
          </p:nvCxnSpPr>
          <p:spPr>
            <a:xfrm>
              <a:off x="8026400" y="3916370"/>
              <a:ext cx="215900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272EC860-157C-B9FB-5366-0FF0DF622F21}"/>
                </a:ext>
              </a:extLst>
            </p:cNvPr>
            <p:cNvSpPr/>
            <p:nvPr/>
          </p:nvSpPr>
          <p:spPr>
            <a:xfrm>
              <a:off x="9221220" y="1975877"/>
              <a:ext cx="1944000" cy="1944000"/>
            </a:xfrm>
            <a:prstGeom prst="arc">
              <a:avLst>
                <a:gd name="adj1" fmla="val 16200000"/>
                <a:gd name="adj2" fmla="val 5403597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930A3D4B-6FD9-1159-E892-5AFB82A65A90}"/>
                </a:ext>
              </a:extLst>
            </p:cNvPr>
            <p:cNvCxnSpPr>
              <a:cxnSpLocks/>
            </p:cNvCxnSpPr>
            <p:nvPr/>
          </p:nvCxnSpPr>
          <p:spPr>
            <a:xfrm>
              <a:off x="8011160" y="1985970"/>
              <a:ext cx="2174240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EC9D4D77-B04D-B86B-D477-93D535308F74}"/>
                </a:ext>
              </a:extLst>
            </p:cNvPr>
            <p:cNvSpPr/>
            <p:nvPr/>
          </p:nvSpPr>
          <p:spPr>
            <a:xfrm flipH="1">
              <a:off x="7046980" y="1975877"/>
              <a:ext cx="1944000" cy="1944000"/>
            </a:xfrm>
            <a:prstGeom prst="arc">
              <a:avLst>
                <a:gd name="adj1" fmla="val 16200000"/>
                <a:gd name="adj2" fmla="val 5403597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E41304F-EA27-DE2E-FC86-83E63E97AFBD}"/>
              </a:ext>
            </a:extLst>
          </p:cNvPr>
          <p:cNvGrpSpPr/>
          <p:nvPr/>
        </p:nvGrpSpPr>
        <p:grpSpPr>
          <a:xfrm>
            <a:off x="273672" y="1315160"/>
            <a:ext cx="5454791" cy="1791164"/>
            <a:chOff x="422963" y="1315160"/>
            <a:chExt cx="5454791" cy="1791164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70AA3A4-71BD-77F2-64E9-BF1AB24EF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2963" y="1315160"/>
              <a:ext cx="1704495" cy="1711000"/>
            </a:xfrm>
            <a:prstGeom prst="rect">
              <a:avLst/>
            </a:prstGeom>
          </p:spPr>
        </p:pic>
        <p:sp>
          <p:nvSpPr>
            <p:cNvPr id="27" name="对话气泡: 圆角矩形 26">
              <a:extLst>
                <a:ext uri="{FF2B5EF4-FFF2-40B4-BE49-F238E27FC236}">
                  <a16:creationId xmlns:a16="http://schemas.microsoft.com/office/drawing/2014/main" id="{73D686F3-A9BC-A2A6-B285-59FB2D37B8CD}"/>
                </a:ext>
              </a:extLst>
            </p:cNvPr>
            <p:cNvSpPr/>
            <p:nvPr/>
          </p:nvSpPr>
          <p:spPr>
            <a:xfrm>
              <a:off x="2616736" y="1348555"/>
              <a:ext cx="3261018" cy="1757769"/>
            </a:xfrm>
            <a:prstGeom prst="wedgeRoundRectCallout">
              <a:avLst>
                <a:gd name="adj1" fmla="val -63310"/>
                <a:gd name="adj2" fmla="val -1446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需要知道每条跑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道有多长，我们可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以去操场测量。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8AFAEE4F-6BF1-0E41-EE0E-D15DE193A300}"/>
              </a:ext>
            </a:extLst>
          </p:cNvPr>
          <p:cNvSpPr txBox="1"/>
          <p:nvPr/>
        </p:nvSpPr>
        <p:spPr>
          <a:xfrm>
            <a:off x="394970" y="3346580"/>
            <a:ext cx="4525521" cy="299043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需要测量的数据：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①直道的长度；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②第一条半圆形跑道最内圈的直径或半径；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③每条跑道的宽。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DE352CF-B74B-8F89-2D82-3DEF34413648}"/>
              </a:ext>
            </a:extLst>
          </p:cNvPr>
          <p:cNvGrpSpPr/>
          <p:nvPr/>
        </p:nvGrpSpPr>
        <p:grpSpPr>
          <a:xfrm>
            <a:off x="5969533" y="4738405"/>
            <a:ext cx="5346808" cy="1579112"/>
            <a:chOff x="5969533" y="4738405"/>
            <a:chExt cx="5346808" cy="1579112"/>
          </a:xfrm>
        </p:grpSpPr>
        <p:sp>
          <p:nvSpPr>
            <p:cNvPr id="33" name="对话气泡: 圆角矩形 32">
              <a:extLst>
                <a:ext uri="{FF2B5EF4-FFF2-40B4-BE49-F238E27FC236}">
                  <a16:creationId xmlns:a16="http://schemas.microsoft.com/office/drawing/2014/main" id="{CD007A23-1C4E-274A-7CEF-37B0840F1353}"/>
                </a:ext>
              </a:extLst>
            </p:cNvPr>
            <p:cNvSpPr/>
            <p:nvPr/>
          </p:nvSpPr>
          <p:spPr>
            <a:xfrm>
              <a:off x="5969533" y="4927750"/>
              <a:ext cx="3261018" cy="1367276"/>
            </a:xfrm>
            <a:prstGeom prst="wedgeRoundRectCallout">
              <a:avLst>
                <a:gd name="adj1" fmla="val 64302"/>
                <a:gd name="adj2" fmla="val -16515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也可以查阅跑道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的设计标准数据。</a:t>
              </a: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6218A53-A98B-D4AB-BED6-DA4912A95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43145" y="4738405"/>
              <a:ext cx="1573196" cy="1579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4719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F28905C-701F-D82B-C8CB-89884BE38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81" y="168894"/>
            <a:ext cx="5171469" cy="35234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35E7343-337A-DDAE-7C8B-441FB1C82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238" y="417642"/>
            <a:ext cx="2922923" cy="190625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436BBBA-CFD8-F13B-2CF3-3132047AC9E3}"/>
              </a:ext>
            </a:extLst>
          </p:cNvPr>
          <p:cNvSpPr txBox="1"/>
          <p:nvPr/>
        </p:nvSpPr>
        <p:spPr>
          <a:xfrm>
            <a:off x="622820" y="3748300"/>
            <a:ext cx="10144707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600" b="1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观察跑道图，说一说，每一条跑道具体是由哪几个部分组成的？内外跑道的差异是怎样形成的？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93DBF44-0A1A-8EAB-DBAF-457F60B8FD6C}"/>
              </a:ext>
            </a:extLst>
          </p:cNvPr>
          <p:cNvSpPr txBox="1"/>
          <p:nvPr/>
        </p:nvSpPr>
        <p:spPr>
          <a:xfrm>
            <a:off x="576169" y="5213090"/>
            <a:ext cx="10769858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① 跑道一圈长度＝</a:t>
            </a:r>
            <a:r>
              <a:rPr lang="en-US" altLang="zh-CN" dirty="0"/>
              <a:t> 2</a:t>
            </a:r>
            <a:r>
              <a:rPr lang="zh-CN" altLang="en-US" dirty="0"/>
              <a:t> 条直道长度 </a:t>
            </a:r>
            <a:r>
              <a:rPr lang="en-US" altLang="zh-CN" dirty="0"/>
              <a:t>+ </a:t>
            </a:r>
            <a:r>
              <a:rPr lang="zh-CN" altLang="en-US" dirty="0"/>
              <a:t>一个圆的周长。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2A900D-AA13-4E96-399E-3FC998E34B61}"/>
              </a:ext>
            </a:extLst>
          </p:cNvPr>
          <p:cNvSpPr txBox="1"/>
          <p:nvPr/>
        </p:nvSpPr>
        <p:spPr>
          <a:xfrm>
            <a:off x="576168" y="5895786"/>
            <a:ext cx="10144707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② 内外跑道的长度不一样是因为圆的周长不一样。</a:t>
            </a:r>
          </a:p>
        </p:txBody>
      </p:sp>
    </p:spTree>
    <p:extLst>
      <p:ext uri="{BB962C8B-B14F-4D97-AF65-F5344CB8AC3E}">
        <p14:creationId xmlns:p14="http://schemas.microsoft.com/office/powerpoint/2010/main" val="2140010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2E42EF5-FC01-6BD9-34CD-25215B63C92E}"/>
              </a:ext>
            </a:extLst>
          </p:cNvPr>
          <p:cNvSpPr txBox="1"/>
          <p:nvPr/>
        </p:nvSpPr>
        <p:spPr>
          <a:xfrm>
            <a:off x="548171" y="3757631"/>
            <a:ext cx="7905361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怎样找出相邻两个跑道的长度之差？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2C2B29-5C3B-6722-6F6F-618BEC09B069}"/>
              </a:ext>
            </a:extLst>
          </p:cNvPr>
          <p:cNvSpPr txBox="1"/>
          <p:nvPr/>
        </p:nvSpPr>
        <p:spPr>
          <a:xfrm>
            <a:off x="510847" y="4571428"/>
            <a:ext cx="10275339" cy="18085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因为各跑道的直道都一样长，所以各跑道的长度之差与直道无关，只要计算出各圆的周长，再算出相邻两圆的周长相差多少米，就是相邻跑道的长度之差。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F7EB29B-80B8-BCAA-603F-97207DA34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81" y="168894"/>
            <a:ext cx="5171469" cy="35234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202AEEA-CE76-E6AD-B42A-8E03EC8B3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238" y="417642"/>
            <a:ext cx="2922923" cy="190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07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B68064-6191-F038-9C59-C067B6348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81" y="168894"/>
            <a:ext cx="5171469" cy="35234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6A375B5-943C-CB1A-A67C-C3DB8D872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238" y="417642"/>
            <a:ext cx="2922923" cy="19062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9A9CF94-2BD9-C5C5-5A41-EF23F0AC40BE}"/>
              </a:ext>
            </a:extLst>
          </p:cNvPr>
          <p:cNvSpPr txBox="1"/>
          <p:nvPr/>
        </p:nvSpPr>
        <p:spPr>
          <a:xfrm>
            <a:off x="464198" y="3907786"/>
            <a:ext cx="8175948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你觉得哪一圈跑道的长度会是 </a:t>
            </a:r>
            <a:r>
              <a:rPr lang="en-US" altLang="zh-CN" dirty="0"/>
              <a:t>400 m</a:t>
            </a:r>
            <a:r>
              <a:rPr lang="zh-CN" altLang="en-US" dirty="0"/>
              <a:t> 呢？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FAE5A1C-FB2B-0EBD-9982-F0F1954358DF}"/>
              </a:ext>
            </a:extLst>
          </p:cNvPr>
          <p:cNvCxnSpPr>
            <a:cxnSpLocks/>
          </p:cNvCxnSpPr>
          <p:nvPr/>
        </p:nvCxnSpPr>
        <p:spPr>
          <a:xfrm>
            <a:off x="3566160" y="2630487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弧形 8">
            <a:extLst>
              <a:ext uri="{FF2B5EF4-FFF2-40B4-BE49-F238E27FC236}">
                <a16:creationId xmlns:a16="http://schemas.microsoft.com/office/drawing/2014/main" id="{3CF04924-2703-388A-CB9E-D7764D938308}"/>
              </a:ext>
            </a:extLst>
          </p:cNvPr>
          <p:cNvSpPr/>
          <p:nvPr/>
        </p:nvSpPr>
        <p:spPr>
          <a:xfrm>
            <a:off x="4879558" y="793734"/>
            <a:ext cx="1836000" cy="1836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>
            <a:extLst>
              <a:ext uri="{FF2B5EF4-FFF2-40B4-BE49-F238E27FC236}">
                <a16:creationId xmlns:a16="http://schemas.microsoft.com/office/drawing/2014/main" id="{9DB82345-0CB6-30DF-53B7-CE8A5D5005C2}"/>
              </a:ext>
            </a:extLst>
          </p:cNvPr>
          <p:cNvSpPr/>
          <p:nvPr/>
        </p:nvSpPr>
        <p:spPr>
          <a:xfrm flipH="1">
            <a:off x="2781518" y="793734"/>
            <a:ext cx="1836000" cy="1836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694B318-8506-6974-CE13-8A43D14EF960}"/>
              </a:ext>
            </a:extLst>
          </p:cNvPr>
          <p:cNvCxnSpPr>
            <a:cxnSpLocks/>
          </p:cNvCxnSpPr>
          <p:nvPr/>
        </p:nvCxnSpPr>
        <p:spPr>
          <a:xfrm>
            <a:off x="3566160" y="801687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41B20EE-A140-7418-0F00-133B68642D4F}"/>
              </a:ext>
            </a:extLst>
          </p:cNvPr>
          <p:cNvSpPr txBox="1"/>
          <p:nvPr/>
        </p:nvSpPr>
        <p:spPr>
          <a:xfrm>
            <a:off x="472395" y="4718645"/>
            <a:ext cx="7663901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最内圈跑道：</a:t>
            </a:r>
            <a:r>
              <a:rPr lang="en-US" altLang="zh-CN" dirty="0"/>
              <a:t>85.96×2 + 72.6×3.14 </a:t>
            </a:r>
            <a:r>
              <a:rPr lang="zh-CN" altLang="en-US" dirty="0"/>
              <a:t>≈</a:t>
            </a:r>
            <a:r>
              <a:rPr lang="en-US" altLang="zh-CN" dirty="0"/>
              <a:t> 400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26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A04AE6C-ED65-6176-07AF-BCCD93728DF9}"/>
              </a:ext>
            </a:extLst>
          </p:cNvPr>
          <p:cNvSpPr txBox="1"/>
          <p:nvPr/>
        </p:nvSpPr>
        <p:spPr>
          <a:xfrm>
            <a:off x="463382" y="3907774"/>
            <a:ext cx="10444106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第 </a:t>
            </a:r>
            <a:r>
              <a:rPr lang="en-US" altLang="zh-CN" dirty="0"/>
              <a:t>2 </a:t>
            </a:r>
            <a:r>
              <a:rPr lang="zh-CN" altLang="en-US" dirty="0"/>
              <a:t>条跑道的起跑线位置应该比第 </a:t>
            </a:r>
            <a:r>
              <a:rPr lang="en-US" altLang="zh-CN" dirty="0"/>
              <a:t>1</a:t>
            </a:r>
            <a:r>
              <a:rPr lang="zh-CN" altLang="en-US" dirty="0"/>
              <a:t> 条跑道的起跑线向前移动多少米呢？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0DF3AE-4360-A57A-8EB7-B6BC770AA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81" y="168894"/>
            <a:ext cx="5171469" cy="35234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02DAAAF-ED32-EA5A-21CB-BD3534968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238" y="417642"/>
            <a:ext cx="2922923" cy="1906254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F7E059F-9922-A03C-7EE4-29CFA3B5895A}"/>
              </a:ext>
            </a:extLst>
          </p:cNvPr>
          <p:cNvCxnSpPr>
            <a:cxnSpLocks/>
          </p:cNvCxnSpPr>
          <p:nvPr/>
        </p:nvCxnSpPr>
        <p:spPr>
          <a:xfrm>
            <a:off x="3566160" y="2630487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>
            <a:extLst>
              <a:ext uri="{FF2B5EF4-FFF2-40B4-BE49-F238E27FC236}">
                <a16:creationId xmlns:a16="http://schemas.microsoft.com/office/drawing/2014/main" id="{AAEDFA99-7AB4-88C6-9D68-8BF5D476C54D}"/>
              </a:ext>
            </a:extLst>
          </p:cNvPr>
          <p:cNvSpPr/>
          <p:nvPr/>
        </p:nvSpPr>
        <p:spPr>
          <a:xfrm>
            <a:off x="4879558" y="793734"/>
            <a:ext cx="1836000" cy="1836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>
            <a:extLst>
              <a:ext uri="{FF2B5EF4-FFF2-40B4-BE49-F238E27FC236}">
                <a16:creationId xmlns:a16="http://schemas.microsoft.com/office/drawing/2014/main" id="{E90051BB-7545-3C98-A360-4C60AE429BDD}"/>
              </a:ext>
            </a:extLst>
          </p:cNvPr>
          <p:cNvSpPr/>
          <p:nvPr/>
        </p:nvSpPr>
        <p:spPr>
          <a:xfrm flipH="1">
            <a:off x="2781518" y="793734"/>
            <a:ext cx="1836000" cy="1836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03DEFCB-9742-9B2B-34CB-B6F10307E320}"/>
              </a:ext>
            </a:extLst>
          </p:cNvPr>
          <p:cNvCxnSpPr>
            <a:cxnSpLocks/>
          </p:cNvCxnSpPr>
          <p:nvPr/>
        </p:nvCxnSpPr>
        <p:spPr>
          <a:xfrm>
            <a:off x="3566160" y="801687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7B7721C-A780-0EAC-0F58-0CBD81EA17F9}"/>
              </a:ext>
            </a:extLst>
          </p:cNvPr>
          <p:cNvCxnSpPr>
            <a:cxnSpLocks/>
          </p:cNvCxnSpPr>
          <p:nvPr/>
        </p:nvCxnSpPr>
        <p:spPr>
          <a:xfrm>
            <a:off x="3566160" y="2751785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6407D23-88B2-3068-1604-D0E603612848}"/>
              </a:ext>
            </a:extLst>
          </p:cNvPr>
          <p:cNvCxnSpPr>
            <a:cxnSpLocks/>
          </p:cNvCxnSpPr>
          <p:nvPr/>
        </p:nvCxnSpPr>
        <p:spPr>
          <a:xfrm>
            <a:off x="3566160" y="689720"/>
            <a:ext cx="238699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弧形 14">
            <a:extLst>
              <a:ext uri="{FF2B5EF4-FFF2-40B4-BE49-F238E27FC236}">
                <a16:creationId xmlns:a16="http://schemas.microsoft.com/office/drawing/2014/main" id="{07B08D14-1A7F-311F-77D6-04EAF70005F5}"/>
              </a:ext>
            </a:extLst>
          </p:cNvPr>
          <p:cNvSpPr/>
          <p:nvPr/>
        </p:nvSpPr>
        <p:spPr>
          <a:xfrm>
            <a:off x="4756582" y="674423"/>
            <a:ext cx="2088000" cy="2088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弧形 15">
            <a:extLst>
              <a:ext uri="{FF2B5EF4-FFF2-40B4-BE49-F238E27FC236}">
                <a16:creationId xmlns:a16="http://schemas.microsoft.com/office/drawing/2014/main" id="{20252D00-72A2-13D9-36BC-8C20864D5598}"/>
              </a:ext>
            </a:extLst>
          </p:cNvPr>
          <p:cNvSpPr/>
          <p:nvPr/>
        </p:nvSpPr>
        <p:spPr>
          <a:xfrm flipH="1">
            <a:off x="2653462" y="674423"/>
            <a:ext cx="2088000" cy="2088000"/>
          </a:xfrm>
          <a:prstGeom prst="arc">
            <a:avLst>
              <a:gd name="adj1" fmla="val 16733117"/>
              <a:gd name="adj2" fmla="val 4864173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B59488-EF95-BBB2-F75F-204533304FC5}"/>
              </a:ext>
            </a:extLst>
          </p:cNvPr>
          <p:cNvSpPr txBox="1"/>
          <p:nvPr/>
        </p:nvSpPr>
        <p:spPr>
          <a:xfrm>
            <a:off x="509716" y="5364711"/>
            <a:ext cx="8830225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85.96×2 + (72.6 + 1.22×2)×3.14 </a:t>
            </a:r>
            <a:r>
              <a:rPr lang="zh-CN" altLang="en-US" dirty="0"/>
              <a:t>－</a:t>
            </a:r>
            <a:r>
              <a:rPr lang="en-US" altLang="zh-CN" dirty="0"/>
              <a:t> 400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0857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6F8C524-807B-A629-9714-BEBADE1AE7CB}"/>
              </a:ext>
            </a:extLst>
          </p:cNvPr>
          <p:cNvSpPr txBox="1"/>
          <p:nvPr/>
        </p:nvSpPr>
        <p:spPr>
          <a:xfrm>
            <a:off x="254479" y="139424"/>
            <a:ext cx="10485050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到底各条跑道的起跑线位置应相差多少米？请同学们利用手中的计算器算算， 看哪个小组算得又快又准。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AE732135-2E01-979D-D821-2A3969857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55176"/>
              </p:ext>
            </p:extLst>
          </p:nvPr>
        </p:nvGraphicFramePr>
        <p:xfrm>
          <a:off x="595083" y="1662063"/>
          <a:ext cx="10620310" cy="2390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7864">
                  <a:extLst>
                    <a:ext uri="{9D8B030D-6E8A-4147-A177-3AD203B41FA5}">
                      <a16:colId xmlns:a16="http://schemas.microsoft.com/office/drawing/2014/main" val="3496464248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1526051803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3900564191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2630216960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3520139617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3305071889"/>
                    </a:ext>
                  </a:extLst>
                </a:gridCol>
                <a:gridCol w="1463741">
                  <a:extLst>
                    <a:ext uri="{9D8B030D-6E8A-4147-A177-3AD203B41FA5}">
                      <a16:colId xmlns:a16="http://schemas.microsoft.com/office/drawing/2014/main" val="3184860591"/>
                    </a:ext>
                  </a:extLst>
                </a:gridCol>
              </a:tblGrid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跑道序号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9482513"/>
                  </a:ext>
                </a:extLst>
              </a:tr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直径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/m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72.6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78883"/>
                  </a:ext>
                </a:extLst>
              </a:tr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圆周长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/m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228.08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025390"/>
                  </a:ext>
                </a:extLst>
              </a:tr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跑道全长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/m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400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4213269"/>
                  </a:ext>
                </a:extLst>
              </a:tr>
            </a:tbl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5881EE1D-E419-EEA3-34EC-A4B7D4673AE0}"/>
              </a:ext>
            </a:extLst>
          </p:cNvPr>
          <p:cNvSpPr txBox="1"/>
          <p:nvPr/>
        </p:nvSpPr>
        <p:spPr>
          <a:xfrm>
            <a:off x="3916523" y="2296617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75.04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9834DC-4A4A-4A06-C5DA-938B539C6667}"/>
              </a:ext>
            </a:extLst>
          </p:cNvPr>
          <p:cNvSpPr txBox="1"/>
          <p:nvPr/>
        </p:nvSpPr>
        <p:spPr>
          <a:xfrm>
            <a:off x="3916523" y="2893775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235.74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7EC8420-1EC9-A716-4B9E-19658666AF2F}"/>
              </a:ext>
            </a:extLst>
          </p:cNvPr>
          <p:cNvSpPr txBox="1"/>
          <p:nvPr/>
        </p:nvSpPr>
        <p:spPr>
          <a:xfrm>
            <a:off x="3916523" y="3490936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407.66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5F60364-A695-E6EF-CB4E-F429AB566B3D}"/>
              </a:ext>
            </a:extLst>
          </p:cNvPr>
          <p:cNvSpPr txBox="1"/>
          <p:nvPr/>
        </p:nvSpPr>
        <p:spPr>
          <a:xfrm>
            <a:off x="5353438" y="2296617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77.48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0BFE82-AAF8-924C-91AA-3473D3321280}"/>
              </a:ext>
            </a:extLst>
          </p:cNvPr>
          <p:cNvSpPr txBox="1"/>
          <p:nvPr/>
        </p:nvSpPr>
        <p:spPr>
          <a:xfrm>
            <a:off x="5353438" y="2893775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243.41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A4D72FB-1352-0EAA-0BD3-787A542FB3DD}"/>
              </a:ext>
            </a:extLst>
          </p:cNvPr>
          <p:cNvSpPr txBox="1"/>
          <p:nvPr/>
        </p:nvSpPr>
        <p:spPr>
          <a:xfrm>
            <a:off x="5353438" y="3490936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415.33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AE56563-8967-A49B-4415-523853BD2626}"/>
              </a:ext>
            </a:extLst>
          </p:cNvPr>
          <p:cNvSpPr txBox="1"/>
          <p:nvPr/>
        </p:nvSpPr>
        <p:spPr>
          <a:xfrm>
            <a:off x="6809014" y="2296617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79.92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4F92C33-90A0-07AE-94C4-2CEC92C690CC}"/>
              </a:ext>
            </a:extLst>
          </p:cNvPr>
          <p:cNvSpPr txBox="1"/>
          <p:nvPr/>
        </p:nvSpPr>
        <p:spPr>
          <a:xfrm>
            <a:off x="6809014" y="2893775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251.08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34456AD-F0C0-1360-D9B1-27A93DC478F0}"/>
              </a:ext>
            </a:extLst>
          </p:cNvPr>
          <p:cNvSpPr txBox="1"/>
          <p:nvPr/>
        </p:nvSpPr>
        <p:spPr>
          <a:xfrm>
            <a:off x="6809014" y="3490936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423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3CE74EF-DDBF-207E-F1C5-50092953CD02}"/>
              </a:ext>
            </a:extLst>
          </p:cNvPr>
          <p:cNvSpPr txBox="1"/>
          <p:nvPr/>
        </p:nvSpPr>
        <p:spPr>
          <a:xfrm>
            <a:off x="8301910" y="2296617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82.36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76ED911-5D84-AC21-4679-730AF26EA96C}"/>
              </a:ext>
            </a:extLst>
          </p:cNvPr>
          <p:cNvSpPr txBox="1"/>
          <p:nvPr/>
        </p:nvSpPr>
        <p:spPr>
          <a:xfrm>
            <a:off x="8301910" y="2893775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258.74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E8812E1-DDBC-56AA-CABD-D69CFE25C81F}"/>
              </a:ext>
            </a:extLst>
          </p:cNvPr>
          <p:cNvSpPr txBox="1"/>
          <p:nvPr/>
        </p:nvSpPr>
        <p:spPr>
          <a:xfrm>
            <a:off x="8301910" y="3490936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430.66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63D8C4B-FA21-6160-1883-8AF69721616C}"/>
              </a:ext>
            </a:extLst>
          </p:cNvPr>
          <p:cNvSpPr txBox="1"/>
          <p:nvPr/>
        </p:nvSpPr>
        <p:spPr>
          <a:xfrm>
            <a:off x="9766815" y="2296617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84.8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74FFB49-11E3-9C22-7850-0569458EC39B}"/>
              </a:ext>
            </a:extLst>
          </p:cNvPr>
          <p:cNvSpPr txBox="1"/>
          <p:nvPr/>
        </p:nvSpPr>
        <p:spPr>
          <a:xfrm>
            <a:off x="9766815" y="2893775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266.41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6C53C18-E255-BCED-191E-F276B00548E7}"/>
              </a:ext>
            </a:extLst>
          </p:cNvPr>
          <p:cNvSpPr txBox="1"/>
          <p:nvPr/>
        </p:nvSpPr>
        <p:spPr>
          <a:xfrm>
            <a:off x="9766815" y="3490936"/>
            <a:ext cx="14579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438.33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983FA93-97CD-D041-FD15-29EC496398A0}"/>
              </a:ext>
            </a:extLst>
          </p:cNvPr>
          <p:cNvSpPr txBox="1"/>
          <p:nvPr/>
        </p:nvSpPr>
        <p:spPr>
          <a:xfrm>
            <a:off x="8922427" y="1143254"/>
            <a:ext cx="2740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latin typeface="+mn-lt"/>
                <a:ea typeface="+mj-ea"/>
              </a:rPr>
              <a:t>注</a:t>
            </a:r>
            <a:r>
              <a:rPr lang="en-US" altLang="zh-CN" sz="2400" b="1" i="0" u="none" strike="noStrike" baseline="0" dirty="0">
                <a:latin typeface="+mn-lt"/>
                <a:ea typeface="+mj-ea"/>
              </a:rPr>
              <a:t>: </a:t>
            </a:r>
            <a:r>
              <a:rPr lang="el-GR" altLang="zh-CN" sz="2400" b="1" i="0" u="none" strike="noStrike" baseline="0" dirty="0">
                <a:latin typeface="+mn-lt"/>
                <a:ea typeface="+mj-ea"/>
              </a:rPr>
              <a:t>π </a:t>
            </a:r>
            <a:r>
              <a:rPr lang="zh-CN" altLang="en-US" sz="2400" b="1" i="0" u="none" strike="noStrike" baseline="0" dirty="0">
                <a:latin typeface="+mn-lt"/>
                <a:ea typeface="+mj-ea"/>
              </a:rPr>
              <a:t>取 </a:t>
            </a:r>
            <a:r>
              <a:rPr lang="en-US" altLang="zh-CN" sz="2400" b="1" i="0" u="none" strike="noStrike" baseline="0" dirty="0">
                <a:latin typeface="+mn-lt"/>
                <a:ea typeface="+mj-ea"/>
              </a:rPr>
              <a:t>3.14159</a:t>
            </a:r>
            <a:r>
              <a:rPr lang="zh-CN" altLang="en-US" sz="2400" b="1" i="0" u="none" strike="noStrike" baseline="0" dirty="0">
                <a:latin typeface="+mn-lt"/>
                <a:ea typeface="+mj-ea"/>
              </a:rPr>
              <a:t>。</a:t>
            </a:r>
            <a:endParaRPr lang="zh-CN" altLang="en-US" sz="2400" b="1" dirty="0">
              <a:latin typeface="+mn-lt"/>
              <a:ea typeface="+mj-ea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A5AC25F-D896-31CC-18E1-22CA5058C377}"/>
              </a:ext>
            </a:extLst>
          </p:cNvPr>
          <p:cNvGrpSpPr/>
          <p:nvPr/>
        </p:nvGrpSpPr>
        <p:grpSpPr>
          <a:xfrm>
            <a:off x="2980305" y="4115180"/>
            <a:ext cx="1700503" cy="776071"/>
            <a:chOff x="2980305" y="4357774"/>
            <a:chExt cx="1700503" cy="776071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74E50F07-5178-9E1C-2309-3DB34D6C6335}"/>
                </a:ext>
              </a:extLst>
            </p:cNvPr>
            <p:cNvSpPr/>
            <p:nvPr/>
          </p:nvSpPr>
          <p:spPr>
            <a:xfrm>
              <a:off x="3103113" y="4357774"/>
              <a:ext cx="1517904" cy="256032"/>
            </a:xfrm>
            <a:custGeom>
              <a:avLst/>
              <a:gdLst>
                <a:gd name="csX0" fmla="*/ 1517904 w 1517904"/>
                <a:gd name="csY0" fmla="*/ 0 h 256032"/>
                <a:gd name="csX1" fmla="*/ 743712 w 1517904"/>
                <a:gd name="csY1" fmla="*/ 256032 h 256032"/>
                <a:gd name="csX2" fmla="*/ 0 w 1517904"/>
                <a:gd name="csY2" fmla="*/ 0 h 256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17904" h="256032">
                  <a:moveTo>
                    <a:pt x="1517904" y="0"/>
                  </a:moveTo>
                  <a:cubicBezTo>
                    <a:pt x="1257300" y="128016"/>
                    <a:pt x="996696" y="256032"/>
                    <a:pt x="743712" y="256032"/>
                  </a:cubicBezTo>
                  <a:cubicBezTo>
                    <a:pt x="490728" y="256032"/>
                    <a:pt x="245364" y="128016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41F8CE6-EEFE-D923-84D5-A28F73E346ED}"/>
                </a:ext>
              </a:extLst>
            </p:cNvPr>
            <p:cNvSpPr txBox="1"/>
            <p:nvPr/>
          </p:nvSpPr>
          <p:spPr>
            <a:xfrm>
              <a:off x="2980305" y="4612997"/>
              <a:ext cx="1700503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</a:rPr>
                <a:t>多 </a:t>
              </a:r>
              <a:r>
                <a:rPr lang="en-US" altLang="zh-CN" sz="2400" dirty="0">
                  <a:solidFill>
                    <a:srgbClr val="0000FF"/>
                  </a:solidFill>
                </a:rPr>
                <a:t>7.66 m</a:t>
              </a:r>
              <a:endParaRPr lang="zh-CN" alt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F89BE7DB-EBFD-925E-C187-731E6F081060}"/>
              </a:ext>
            </a:extLst>
          </p:cNvPr>
          <p:cNvGrpSpPr/>
          <p:nvPr/>
        </p:nvGrpSpPr>
        <p:grpSpPr>
          <a:xfrm>
            <a:off x="4529189" y="4115180"/>
            <a:ext cx="1700503" cy="776071"/>
            <a:chOff x="4529189" y="4357774"/>
            <a:chExt cx="1700503" cy="776071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D6C05F00-8FFB-4250-DCC2-673CED871176}"/>
                </a:ext>
              </a:extLst>
            </p:cNvPr>
            <p:cNvSpPr/>
            <p:nvPr/>
          </p:nvSpPr>
          <p:spPr>
            <a:xfrm>
              <a:off x="4614672" y="4357774"/>
              <a:ext cx="1517904" cy="256032"/>
            </a:xfrm>
            <a:custGeom>
              <a:avLst/>
              <a:gdLst>
                <a:gd name="csX0" fmla="*/ 1517904 w 1517904"/>
                <a:gd name="csY0" fmla="*/ 0 h 256032"/>
                <a:gd name="csX1" fmla="*/ 743712 w 1517904"/>
                <a:gd name="csY1" fmla="*/ 256032 h 256032"/>
                <a:gd name="csX2" fmla="*/ 0 w 1517904"/>
                <a:gd name="csY2" fmla="*/ 0 h 256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17904" h="256032">
                  <a:moveTo>
                    <a:pt x="1517904" y="0"/>
                  </a:moveTo>
                  <a:cubicBezTo>
                    <a:pt x="1257300" y="128016"/>
                    <a:pt x="996696" y="256032"/>
                    <a:pt x="743712" y="256032"/>
                  </a:cubicBezTo>
                  <a:cubicBezTo>
                    <a:pt x="490728" y="256032"/>
                    <a:pt x="245364" y="128016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691C16E-6A48-4652-B7DC-B9CDDFAB7D61}"/>
                </a:ext>
              </a:extLst>
            </p:cNvPr>
            <p:cNvSpPr txBox="1"/>
            <p:nvPr/>
          </p:nvSpPr>
          <p:spPr>
            <a:xfrm>
              <a:off x="4529189" y="4612997"/>
              <a:ext cx="1700503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</a:rPr>
                <a:t>多 </a:t>
              </a:r>
              <a:r>
                <a:rPr lang="en-US" altLang="zh-CN" sz="2400" dirty="0">
                  <a:solidFill>
                    <a:srgbClr val="0000FF"/>
                  </a:solidFill>
                </a:rPr>
                <a:t>7.67 m</a:t>
              </a:r>
              <a:endParaRPr lang="zh-CN" alt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2B57C475-5BAF-C14A-BFA6-3057B2317345}"/>
              </a:ext>
            </a:extLst>
          </p:cNvPr>
          <p:cNvGrpSpPr/>
          <p:nvPr/>
        </p:nvGrpSpPr>
        <p:grpSpPr>
          <a:xfrm>
            <a:off x="6022088" y="4115180"/>
            <a:ext cx="1700503" cy="776071"/>
            <a:chOff x="6022088" y="4357774"/>
            <a:chExt cx="1700503" cy="776071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2B02B55D-2616-E455-A001-00B83F8ECFE5}"/>
                </a:ext>
              </a:extLst>
            </p:cNvPr>
            <p:cNvSpPr/>
            <p:nvPr/>
          </p:nvSpPr>
          <p:spPr>
            <a:xfrm>
              <a:off x="6126231" y="4357774"/>
              <a:ext cx="1517904" cy="256032"/>
            </a:xfrm>
            <a:custGeom>
              <a:avLst/>
              <a:gdLst>
                <a:gd name="csX0" fmla="*/ 1517904 w 1517904"/>
                <a:gd name="csY0" fmla="*/ 0 h 256032"/>
                <a:gd name="csX1" fmla="*/ 743712 w 1517904"/>
                <a:gd name="csY1" fmla="*/ 256032 h 256032"/>
                <a:gd name="csX2" fmla="*/ 0 w 1517904"/>
                <a:gd name="csY2" fmla="*/ 0 h 256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17904" h="256032">
                  <a:moveTo>
                    <a:pt x="1517904" y="0"/>
                  </a:moveTo>
                  <a:cubicBezTo>
                    <a:pt x="1257300" y="128016"/>
                    <a:pt x="996696" y="256032"/>
                    <a:pt x="743712" y="256032"/>
                  </a:cubicBezTo>
                  <a:cubicBezTo>
                    <a:pt x="490728" y="256032"/>
                    <a:pt x="245364" y="128016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CB2213C-59FE-90D1-3EE2-E589E0FBC5D9}"/>
                </a:ext>
              </a:extLst>
            </p:cNvPr>
            <p:cNvSpPr txBox="1"/>
            <p:nvPr/>
          </p:nvSpPr>
          <p:spPr>
            <a:xfrm>
              <a:off x="6022088" y="4612997"/>
              <a:ext cx="1700503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</a:rPr>
                <a:t>多 </a:t>
              </a:r>
              <a:r>
                <a:rPr lang="en-US" altLang="zh-CN" sz="2400" dirty="0">
                  <a:solidFill>
                    <a:srgbClr val="0000FF"/>
                  </a:solidFill>
                </a:rPr>
                <a:t>7.67 m</a:t>
              </a:r>
              <a:endParaRPr lang="zh-CN" alt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3E03BF71-CCA6-FF0B-DDBE-53DFFE2EED99}"/>
              </a:ext>
            </a:extLst>
          </p:cNvPr>
          <p:cNvGrpSpPr/>
          <p:nvPr/>
        </p:nvGrpSpPr>
        <p:grpSpPr>
          <a:xfrm>
            <a:off x="7561638" y="4115180"/>
            <a:ext cx="1700503" cy="776071"/>
            <a:chOff x="7561638" y="4357774"/>
            <a:chExt cx="1700503" cy="776071"/>
          </a:xfrm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EF0B05EC-63E3-540A-3539-2C05BC2A32FC}"/>
                </a:ext>
              </a:extLst>
            </p:cNvPr>
            <p:cNvSpPr/>
            <p:nvPr/>
          </p:nvSpPr>
          <p:spPr>
            <a:xfrm>
              <a:off x="7628459" y="4357774"/>
              <a:ext cx="1517904" cy="256032"/>
            </a:xfrm>
            <a:custGeom>
              <a:avLst/>
              <a:gdLst>
                <a:gd name="csX0" fmla="*/ 1517904 w 1517904"/>
                <a:gd name="csY0" fmla="*/ 0 h 256032"/>
                <a:gd name="csX1" fmla="*/ 743712 w 1517904"/>
                <a:gd name="csY1" fmla="*/ 256032 h 256032"/>
                <a:gd name="csX2" fmla="*/ 0 w 1517904"/>
                <a:gd name="csY2" fmla="*/ 0 h 256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17904" h="256032">
                  <a:moveTo>
                    <a:pt x="1517904" y="0"/>
                  </a:moveTo>
                  <a:cubicBezTo>
                    <a:pt x="1257300" y="128016"/>
                    <a:pt x="996696" y="256032"/>
                    <a:pt x="743712" y="256032"/>
                  </a:cubicBezTo>
                  <a:cubicBezTo>
                    <a:pt x="490728" y="256032"/>
                    <a:pt x="245364" y="128016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0B24A51-A41F-4B05-8C2F-1A1711AD878C}"/>
                </a:ext>
              </a:extLst>
            </p:cNvPr>
            <p:cNvSpPr txBox="1"/>
            <p:nvPr/>
          </p:nvSpPr>
          <p:spPr>
            <a:xfrm>
              <a:off x="7561638" y="4612997"/>
              <a:ext cx="1700503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</a:rPr>
                <a:t>多 </a:t>
              </a:r>
              <a:r>
                <a:rPr lang="en-US" altLang="zh-CN" sz="2400" dirty="0">
                  <a:solidFill>
                    <a:srgbClr val="0000FF"/>
                  </a:solidFill>
                </a:rPr>
                <a:t>7.66 m</a:t>
              </a:r>
              <a:endParaRPr lang="zh-CN" alt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1D2EB6CA-4D6A-9C2B-D2E9-450D80AB855A}"/>
              </a:ext>
            </a:extLst>
          </p:cNvPr>
          <p:cNvGrpSpPr/>
          <p:nvPr/>
        </p:nvGrpSpPr>
        <p:grpSpPr>
          <a:xfrm>
            <a:off x="9082527" y="4115180"/>
            <a:ext cx="1700503" cy="776071"/>
            <a:chOff x="9082527" y="4357774"/>
            <a:chExt cx="1700503" cy="776071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591B0BC-1FC3-1D71-F9DD-CE78FF630766}"/>
                </a:ext>
              </a:extLst>
            </p:cNvPr>
            <p:cNvSpPr/>
            <p:nvPr/>
          </p:nvSpPr>
          <p:spPr>
            <a:xfrm>
              <a:off x="9149349" y="4357774"/>
              <a:ext cx="1517904" cy="256032"/>
            </a:xfrm>
            <a:custGeom>
              <a:avLst/>
              <a:gdLst>
                <a:gd name="csX0" fmla="*/ 1517904 w 1517904"/>
                <a:gd name="csY0" fmla="*/ 0 h 256032"/>
                <a:gd name="csX1" fmla="*/ 743712 w 1517904"/>
                <a:gd name="csY1" fmla="*/ 256032 h 256032"/>
                <a:gd name="csX2" fmla="*/ 0 w 1517904"/>
                <a:gd name="csY2" fmla="*/ 0 h 2560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17904" h="256032">
                  <a:moveTo>
                    <a:pt x="1517904" y="0"/>
                  </a:moveTo>
                  <a:cubicBezTo>
                    <a:pt x="1257300" y="128016"/>
                    <a:pt x="996696" y="256032"/>
                    <a:pt x="743712" y="256032"/>
                  </a:cubicBezTo>
                  <a:cubicBezTo>
                    <a:pt x="490728" y="256032"/>
                    <a:pt x="245364" y="128016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BBC2ED9-B53D-6E7C-9C7A-A3FDD65F8BF0}"/>
                </a:ext>
              </a:extLst>
            </p:cNvPr>
            <p:cNvSpPr txBox="1"/>
            <p:nvPr/>
          </p:nvSpPr>
          <p:spPr>
            <a:xfrm>
              <a:off x="9082527" y="4612997"/>
              <a:ext cx="1700503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</a:rPr>
                <a:t>多 </a:t>
              </a:r>
              <a:r>
                <a:rPr lang="en-US" altLang="zh-CN" sz="2400" dirty="0">
                  <a:solidFill>
                    <a:srgbClr val="0000FF"/>
                  </a:solidFill>
                </a:rPr>
                <a:t>7.67 m</a:t>
              </a:r>
              <a:endParaRPr lang="zh-CN" alt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B08C35FC-F0AB-385D-028B-2BD562877916}"/>
              </a:ext>
            </a:extLst>
          </p:cNvPr>
          <p:cNvSpPr txBox="1"/>
          <p:nvPr/>
        </p:nvSpPr>
        <p:spPr>
          <a:xfrm>
            <a:off x="411230" y="5018614"/>
            <a:ext cx="10804163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你知道该怎样确定 </a:t>
            </a:r>
            <a:r>
              <a:rPr lang="en-US" altLang="zh-CN" dirty="0"/>
              <a:t>400 m </a:t>
            </a:r>
            <a:r>
              <a:rPr lang="zh-CN" altLang="en-US" dirty="0"/>
              <a:t>跑各条跑道的起跑线吗？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C16A2C6-2CF3-46F1-88BD-B8AE8360CEE9}"/>
              </a:ext>
            </a:extLst>
          </p:cNvPr>
          <p:cNvSpPr txBox="1"/>
          <p:nvPr/>
        </p:nvSpPr>
        <p:spPr>
          <a:xfrm>
            <a:off x="439219" y="5856271"/>
            <a:ext cx="11457309" cy="5539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3000" dirty="0">
                <a:ea typeface="+mj-ea"/>
              </a:rPr>
              <a:t>由内圈往外圈，从第 </a:t>
            </a:r>
            <a:r>
              <a:rPr lang="en-US" altLang="zh-CN" sz="3000" dirty="0">
                <a:ea typeface="+mj-ea"/>
              </a:rPr>
              <a:t>2 </a:t>
            </a:r>
            <a:r>
              <a:rPr lang="zh-CN" altLang="en-US" sz="3000" dirty="0">
                <a:ea typeface="+mj-ea"/>
              </a:rPr>
              <a:t>圈起，各条跑道的起跑线依次提前 </a:t>
            </a:r>
            <a:r>
              <a:rPr lang="en-US" altLang="zh-CN" sz="3000" dirty="0">
                <a:ea typeface="+mj-ea"/>
              </a:rPr>
              <a:t>7.67 m</a:t>
            </a:r>
            <a:r>
              <a:rPr lang="zh-CN" altLang="en-US" sz="3000" dirty="0"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78573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5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0344588-CDF3-AAFB-99FF-9424951405E1}"/>
              </a:ext>
            </a:extLst>
          </p:cNvPr>
          <p:cNvSpPr txBox="1"/>
          <p:nvPr/>
        </p:nvSpPr>
        <p:spPr>
          <a:xfrm>
            <a:off x="781439" y="575779"/>
            <a:ext cx="8689133" cy="7350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回顾解决问题的过程，你有什么发现？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9EB51DC-71D4-585B-8B45-D60B8F342433}"/>
              </a:ext>
            </a:extLst>
          </p:cNvPr>
          <p:cNvGrpSpPr/>
          <p:nvPr/>
        </p:nvGrpSpPr>
        <p:grpSpPr>
          <a:xfrm>
            <a:off x="902738" y="1659271"/>
            <a:ext cx="8381222" cy="1561368"/>
            <a:chOff x="902738" y="1659271"/>
            <a:chExt cx="8381222" cy="156136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50EBF96-39E6-1FE1-6BA7-B195246A6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2738" y="1659271"/>
              <a:ext cx="1567284" cy="1561368"/>
            </a:xfrm>
            <a:prstGeom prst="rect">
              <a:avLst/>
            </a:prstGeom>
          </p:spPr>
        </p:pic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A7B36C50-DC26-D1E0-41CD-F76D3175EFC4}"/>
                </a:ext>
              </a:extLst>
            </p:cNvPr>
            <p:cNvSpPr/>
            <p:nvPr/>
          </p:nvSpPr>
          <p:spPr>
            <a:xfrm>
              <a:off x="2915314" y="1875452"/>
              <a:ext cx="6368646" cy="1233677"/>
            </a:xfrm>
            <a:prstGeom prst="wedgeRoundRectCallout">
              <a:avLst>
                <a:gd name="adj1" fmla="val -57157"/>
                <a:gd name="adj2" fmla="val -22031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只要跑道宽度固定，每条跑道总长度的差是相同的。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CA1F27D-8990-A7BF-02CC-5EC4439EFBF1}"/>
              </a:ext>
            </a:extLst>
          </p:cNvPr>
          <p:cNvSpPr txBox="1"/>
          <p:nvPr/>
        </p:nvSpPr>
        <p:spPr>
          <a:xfrm>
            <a:off x="893147" y="3703878"/>
            <a:ext cx="1058350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sz="3200" dirty="0"/>
              <a:t>归纳：</a:t>
            </a:r>
            <a:endParaRPr lang="en-US" altLang="zh-CN" sz="3200" dirty="0"/>
          </a:p>
          <a:p>
            <a:r>
              <a:rPr lang="zh-CN" altLang="en-US" sz="3200" dirty="0"/>
              <a:t>相邻两条跑道起跑线之间的距离 </a:t>
            </a:r>
            <a:r>
              <a:rPr lang="en-US" altLang="zh-CN" sz="3200" dirty="0"/>
              <a:t> = π ×(</a:t>
            </a:r>
            <a:r>
              <a:rPr lang="zh-CN" altLang="en-US" sz="3200" dirty="0"/>
              <a:t>跑道宽度</a:t>
            </a:r>
            <a:r>
              <a:rPr lang="en-US" altLang="zh-CN" sz="3200" dirty="0"/>
              <a:t>×2)</a:t>
            </a:r>
            <a:r>
              <a:rPr lang="zh-CN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08298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AF0FFA3-5797-F12E-47F5-65FB21E04F10}"/>
              </a:ext>
            </a:extLst>
          </p:cNvPr>
          <p:cNvSpPr txBox="1"/>
          <p:nvPr/>
        </p:nvSpPr>
        <p:spPr>
          <a:xfrm>
            <a:off x="325402" y="1182266"/>
            <a:ext cx="11745299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你们小组研究了什么问题？把它记录下来，在班级内汇报交流。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0A0F7C3-7537-F377-847A-AA1337CD4567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交流分享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E5DE67E-1602-7E98-99C2-51CFE016E3B0}"/>
              </a:ext>
            </a:extLst>
          </p:cNvPr>
          <p:cNvGrpSpPr/>
          <p:nvPr/>
        </p:nvGrpSpPr>
        <p:grpSpPr>
          <a:xfrm>
            <a:off x="858418" y="2133988"/>
            <a:ext cx="10179698" cy="4145514"/>
            <a:chOff x="699797" y="2133988"/>
            <a:chExt cx="10179698" cy="414551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114CD8C-21F5-38A6-0AD3-E7B766D7CA23}"/>
                </a:ext>
              </a:extLst>
            </p:cNvPr>
            <p:cNvSpPr txBox="1"/>
            <p:nvPr/>
          </p:nvSpPr>
          <p:spPr>
            <a:xfrm>
              <a:off x="4449533" y="2143319"/>
              <a:ext cx="2744369" cy="5922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800" dirty="0">
                  <a:latin typeface="+mj-ea"/>
                  <a:ea typeface="+mj-ea"/>
                </a:rPr>
                <a:t>活动记录单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0D78AC5-10B4-3F0D-8A29-71EE6F369B17}"/>
                </a:ext>
              </a:extLst>
            </p:cNvPr>
            <p:cNvSpPr txBox="1"/>
            <p:nvPr/>
          </p:nvSpPr>
          <p:spPr>
            <a:xfrm>
              <a:off x="1262413" y="2983602"/>
              <a:ext cx="2744369" cy="5922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>
                  <a:latin typeface="+mj-ea"/>
                  <a:ea typeface="+mj-ea"/>
                </a:rPr>
                <a:t>小组成员：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8CC69F0-4B6F-A4F5-B047-9BC9E95171BA}"/>
                </a:ext>
              </a:extLst>
            </p:cNvPr>
            <p:cNvSpPr txBox="1"/>
            <p:nvPr/>
          </p:nvSpPr>
          <p:spPr>
            <a:xfrm>
              <a:off x="1262413" y="3683398"/>
              <a:ext cx="2744369" cy="5922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>
                  <a:latin typeface="+mj-ea"/>
                  <a:ea typeface="+mj-ea"/>
                </a:rPr>
                <a:t>研究问题：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8C79928-653A-90A1-C268-3D653F51999C}"/>
                </a:ext>
              </a:extLst>
            </p:cNvPr>
            <p:cNvSpPr txBox="1"/>
            <p:nvPr/>
          </p:nvSpPr>
          <p:spPr>
            <a:xfrm>
              <a:off x="1262413" y="4383194"/>
              <a:ext cx="2744369" cy="5922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>
                  <a:latin typeface="+mj-ea"/>
                  <a:ea typeface="+mj-ea"/>
                </a:rPr>
                <a:t>研究过程：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A3B93F9-22BD-13A0-B0E7-01112C753685}"/>
                </a:ext>
              </a:extLst>
            </p:cNvPr>
            <p:cNvSpPr txBox="1"/>
            <p:nvPr/>
          </p:nvSpPr>
          <p:spPr>
            <a:xfrm>
              <a:off x="1262413" y="5474876"/>
              <a:ext cx="2744369" cy="5922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>
                  <a:latin typeface="+mj-ea"/>
                  <a:ea typeface="+mj-ea"/>
                </a:rPr>
                <a:t>研究结论：</a:t>
              </a: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7501B2B2-EF08-23E8-F9B5-B6A06E8FECA5}"/>
                </a:ext>
              </a:extLst>
            </p:cNvPr>
            <p:cNvSpPr/>
            <p:nvPr/>
          </p:nvSpPr>
          <p:spPr>
            <a:xfrm>
              <a:off x="699797" y="2133988"/>
              <a:ext cx="10179698" cy="4145514"/>
            </a:xfrm>
            <a:prstGeom prst="roundRect">
              <a:avLst>
                <a:gd name="adj" fmla="val 5188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821152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8D5D47-CD4E-B062-91D7-FF418934373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174102-0EE6-AF12-6CF6-C9E08851E91A}"/>
              </a:ext>
            </a:extLst>
          </p:cNvPr>
          <p:cNvSpPr txBox="1"/>
          <p:nvPr/>
        </p:nvSpPr>
        <p:spPr>
          <a:xfrm>
            <a:off x="1700117" y="2586525"/>
            <a:ext cx="9207370" cy="8065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4000" dirty="0"/>
              <a:t>通过这节课的练习，你们有什么收获？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208419645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8a9b3ce-f22a-431a-9d25-d3abb102e026"/>
  <p:tag name="PA" val="v5.2.4"/>
  <p:tag name="WHOLESPTYPE" val="Shape_Oth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7805</TotalTime>
  <Words>1419</Words>
  <Application>Microsoft Office PowerPoint</Application>
  <PresentationFormat>宽屏</PresentationFormat>
  <Paragraphs>111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华文细黑</vt:lpstr>
      <vt:lpstr>思源黑体 CN Medium</vt:lpstr>
      <vt:lpstr>思源黑体 CN Normal</vt:lpstr>
      <vt:lpstr>微软雅黑</vt:lpstr>
      <vt:lpstr>Arial</vt:lpstr>
      <vt:lpstr>Times New Roman</vt:lpstr>
      <vt:lpstr>等线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2159</cp:revision>
  <dcterms:created xsi:type="dcterms:W3CDTF">2016-01-14T07:05:00Z</dcterms:created>
  <dcterms:modified xsi:type="dcterms:W3CDTF">2026-09-04T08:55:05Z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