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2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590" r:id="rId2"/>
    <p:sldId id="627" r:id="rId3"/>
    <p:sldId id="544" r:id="rId4"/>
    <p:sldId id="675" r:id="rId5"/>
    <p:sldId id="630" r:id="rId6"/>
    <p:sldId id="631" r:id="rId7"/>
    <p:sldId id="657" r:id="rId8"/>
    <p:sldId id="658" r:id="rId9"/>
    <p:sldId id="667" r:id="rId10"/>
    <p:sldId id="668" r:id="rId11"/>
    <p:sldId id="669" r:id="rId12"/>
    <p:sldId id="621" r:id="rId13"/>
    <p:sldId id="670" r:id="rId14"/>
    <p:sldId id="656" r:id="rId15"/>
    <p:sldId id="629" r:id="rId16"/>
    <p:sldId id="331" r:id="rId17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E9F3E6"/>
    <a:srgbClr val="F97BF0"/>
    <a:srgbClr val="172C51"/>
    <a:srgbClr val="EBF0F9"/>
    <a:srgbClr val="E5EBF7"/>
    <a:srgbClr val="F29B76"/>
    <a:srgbClr val="FFF57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5026" autoAdjust="0"/>
  </p:normalViewPr>
  <p:slideViewPr>
    <p:cSldViewPr snapToGrid="0" showGuides="1">
      <p:cViewPr varScale="1">
        <p:scale>
          <a:sx n="55" d="100"/>
          <a:sy n="55" d="100"/>
        </p:scale>
        <p:origin x="114" y="127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2011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2.jpeg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39881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7265" y="155615"/>
            <a:ext cx="3884747" cy="986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grpSp>
        <p:nvGrpSpPr>
          <p:cNvPr id="3" name="PA-组合 32">
            <a:extLst>
              <a:ext uri="{FF2B5EF4-FFF2-40B4-BE49-F238E27FC236}">
                <a16:creationId xmlns:a16="http://schemas.microsoft.com/office/drawing/2014/main" id="{0D88A576-257F-6EA1-22C8-A962F1613707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98310" y="4651311"/>
            <a:ext cx="2286408" cy="1935047"/>
            <a:chOff x="4408032" y="3635167"/>
            <a:chExt cx="2286408" cy="193504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487D5B5-3F14-6084-260F-50769D2F69C8}"/>
                </a:ext>
              </a:extLst>
            </p:cNvPr>
            <p:cNvGrpSpPr/>
            <p:nvPr/>
          </p:nvGrpSpPr>
          <p:grpSpPr>
            <a:xfrm rot="2593898">
              <a:off x="4910090" y="3937580"/>
              <a:ext cx="1784350" cy="1498600"/>
              <a:chOff x="2800350" y="3108326"/>
              <a:chExt cx="1784350" cy="1498600"/>
            </a:xfrm>
          </p:grpSpPr>
          <p:sp>
            <p:nvSpPr>
              <p:cNvPr id="16" name="PA-íŝļiḍe">
                <a:extLst>
                  <a:ext uri="{FF2B5EF4-FFF2-40B4-BE49-F238E27FC236}">
                    <a16:creationId xmlns:a16="http://schemas.microsoft.com/office/drawing/2014/main" id="{2BA9BE67-E894-1587-DF71-D51EB818D67E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2800350" y="3108326"/>
                <a:ext cx="1784350" cy="1498600"/>
              </a:xfrm>
              <a:custGeom>
                <a:avLst/>
                <a:gdLst>
                  <a:gd name="T0" fmla="*/ 189 w 541"/>
                  <a:gd name="T1" fmla="*/ 0 h 454"/>
                  <a:gd name="T2" fmla="*/ 360 w 541"/>
                  <a:gd name="T3" fmla="*/ 454 h 454"/>
                  <a:gd name="T4" fmla="*/ 189 w 541"/>
                  <a:gd name="T5" fmla="*/ 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1" h="454">
                    <a:moveTo>
                      <a:pt x="189" y="0"/>
                    </a:moveTo>
                    <a:cubicBezTo>
                      <a:pt x="189" y="0"/>
                      <a:pt x="0" y="320"/>
                      <a:pt x="360" y="454"/>
                    </a:cubicBezTo>
                    <a:cubicBezTo>
                      <a:pt x="541" y="115"/>
                      <a:pt x="189" y="0"/>
                      <a:pt x="189" y="0"/>
                    </a:cubicBezTo>
                    <a:close/>
                  </a:path>
                </a:pathLst>
              </a:custGeom>
              <a:solidFill>
                <a:srgbClr val="FBD1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PA-iṡḻiḓe">
                <a:extLst>
                  <a:ext uri="{FF2B5EF4-FFF2-40B4-BE49-F238E27FC236}">
                    <a16:creationId xmlns:a16="http://schemas.microsoft.com/office/drawing/2014/main" id="{4997B91A-5826-9BF1-D0FF-7DCF618EAC5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3278188" y="3144838"/>
                <a:ext cx="725488" cy="1316038"/>
              </a:xfrm>
              <a:custGeom>
                <a:avLst/>
                <a:gdLst>
                  <a:gd name="T0" fmla="*/ 216 w 220"/>
                  <a:gd name="T1" fmla="*/ 121 h 399"/>
                  <a:gd name="T2" fmla="*/ 182 w 220"/>
                  <a:gd name="T3" fmla="*/ 195 h 399"/>
                  <a:gd name="T4" fmla="*/ 158 w 220"/>
                  <a:gd name="T5" fmla="*/ 246 h 399"/>
                  <a:gd name="T6" fmla="*/ 151 w 220"/>
                  <a:gd name="T7" fmla="*/ 264 h 399"/>
                  <a:gd name="T8" fmla="*/ 150 w 220"/>
                  <a:gd name="T9" fmla="*/ 265 h 399"/>
                  <a:gd name="T10" fmla="*/ 97 w 220"/>
                  <a:gd name="T11" fmla="*/ 124 h 399"/>
                  <a:gd name="T12" fmla="*/ 134 w 220"/>
                  <a:gd name="T13" fmla="*/ 43 h 399"/>
                  <a:gd name="T14" fmla="*/ 130 w 220"/>
                  <a:gd name="T15" fmla="*/ 42 h 399"/>
                  <a:gd name="T16" fmla="*/ 95 w 220"/>
                  <a:gd name="T17" fmla="*/ 118 h 399"/>
                  <a:gd name="T18" fmla="*/ 50 w 220"/>
                  <a:gd name="T19" fmla="*/ 0 h 399"/>
                  <a:gd name="T20" fmla="*/ 46 w 220"/>
                  <a:gd name="T21" fmla="*/ 1 h 399"/>
                  <a:gd name="T22" fmla="*/ 116 w 220"/>
                  <a:gd name="T23" fmla="*/ 186 h 399"/>
                  <a:gd name="T24" fmla="*/ 2 w 220"/>
                  <a:gd name="T25" fmla="*/ 135 h 399"/>
                  <a:gd name="T26" fmla="*/ 0 w 220"/>
                  <a:gd name="T27" fmla="*/ 139 h 399"/>
                  <a:gd name="T28" fmla="*/ 118 w 220"/>
                  <a:gd name="T29" fmla="*/ 192 h 399"/>
                  <a:gd name="T30" fmla="*/ 164 w 220"/>
                  <a:gd name="T31" fmla="*/ 314 h 399"/>
                  <a:gd name="T32" fmla="*/ 44 w 220"/>
                  <a:gd name="T33" fmla="*/ 281 h 399"/>
                  <a:gd name="T34" fmla="*/ 42 w 220"/>
                  <a:gd name="T35" fmla="*/ 286 h 399"/>
                  <a:gd name="T36" fmla="*/ 166 w 220"/>
                  <a:gd name="T37" fmla="*/ 319 h 399"/>
                  <a:gd name="T38" fmla="*/ 196 w 220"/>
                  <a:gd name="T39" fmla="*/ 399 h 399"/>
                  <a:gd name="T40" fmla="*/ 200 w 220"/>
                  <a:gd name="T41" fmla="*/ 398 h 399"/>
                  <a:gd name="T42" fmla="*/ 153 w 220"/>
                  <a:gd name="T43" fmla="*/ 271 h 399"/>
                  <a:gd name="T44" fmla="*/ 154 w 220"/>
                  <a:gd name="T45" fmla="*/ 269 h 399"/>
                  <a:gd name="T46" fmla="*/ 190 w 220"/>
                  <a:gd name="T47" fmla="*/ 187 h 399"/>
                  <a:gd name="T48" fmla="*/ 211 w 220"/>
                  <a:gd name="T49" fmla="*/ 142 h 399"/>
                  <a:gd name="T50" fmla="*/ 218 w 220"/>
                  <a:gd name="T51" fmla="*/ 128 h 399"/>
                  <a:gd name="T52" fmla="*/ 220 w 220"/>
                  <a:gd name="T53" fmla="*/ 123 h 399"/>
                  <a:gd name="T54" fmla="*/ 216 w 220"/>
                  <a:gd name="T55" fmla="*/ 121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0" h="399">
                    <a:moveTo>
                      <a:pt x="216" y="121"/>
                    </a:moveTo>
                    <a:cubicBezTo>
                      <a:pt x="216" y="121"/>
                      <a:pt x="199" y="158"/>
                      <a:pt x="182" y="195"/>
                    </a:cubicBezTo>
                    <a:cubicBezTo>
                      <a:pt x="173" y="213"/>
                      <a:pt x="165" y="232"/>
                      <a:pt x="158" y="246"/>
                    </a:cubicBezTo>
                    <a:cubicBezTo>
                      <a:pt x="155" y="253"/>
                      <a:pt x="153" y="259"/>
                      <a:pt x="151" y="264"/>
                    </a:cubicBezTo>
                    <a:cubicBezTo>
                      <a:pt x="151" y="264"/>
                      <a:pt x="150" y="264"/>
                      <a:pt x="150" y="265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134" y="43"/>
                      <a:pt x="134" y="43"/>
                      <a:pt x="134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116" y="186"/>
                      <a:pt x="116" y="186"/>
                      <a:pt x="116" y="186"/>
                    </a:cubicBezTo>
                    <a:cubicBezTo>
                      <a:pt x="2" y="135"/>
                      <a:pt x="2" y="135"/>
                      <a:pt x="2" y="135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64" y="314"/>
                      <a:pt x="164" y="314"/>
                      <a:pt x="164" y="314"/>
                    </a:cubicBezTo>
                    <a:cubicBezTo>
                      <a:pt x="44" y="281"/>
                      <a:pt x="44" y="281"/>
                      <a:pt x="44" y="281"/>
                    </a:cubicBezTo>
                    <a:cubicBezTo>
                      <a:pt x="42" y="286"/>
                      <a:pt x="42" y="286"/>
                      <a:pt x="42" y="286"/>
                    </a:cubicBezTo>
                    <a:cubicBezTo>
                      <a:pt x="166" y="319"/>
                      <a:pt x="166" y="319"/>
                      <a:pt x="166" y="319"/>
                    </a:cubicBezTo>
                    <a:cubicBezTo>
                      <a:pt x="196" y="399"/>
                      <a:pt x="196" y="399"/>
                      <a:pt x="196" y="399"/>
                    </a:cubicBezTo>
                    <a:cubicBezTo>
                      <a:pt x="200" y="398"/>
                      <a:pt x="200" y="398"/>
                      <a:pt x="200" y="398"/>
                    </a:cubicBezTo>
                    <a:cubicBezTo>
                      <a:pt x="153" y="271"/>
                      <a:pt x="153" y="271"/>
                      <a:pt x="153" y="271"/>
                    </a:cubicBezTo>
                    <a:cubicBezTo>
                      <a:pt x="153" y="271"/>
                      <a:pt x="153" y="270"/>
                      <a:pt x="154" y="269"/>
                    </a:cubicBezTo>
                    <a:cubicBezTo>
                      <a:pt x="158" y="258"/>
                      <a:pt x="175" y="221"/>
                      <a:pt x="190" y="187"/>
                    </a:cubicBezTo>
                    <a:cubicBezTo>
                      <a:pt x="198" y="170"/>
                      <a:pt x="205" y="154"/>
                      <a:pt x="211" y="142"/>
                    </a:cubicBezTo>
                    <a:cubicBezTo>
                      <a:pt x="214" y="136"/>
                      <a:pt x="216" y="131"/>
                      <a:pt x="218" y="128"/>
                    </a:cubicBezTo>
                    <a:cubicBezTo>
                      <a:pt x="219" y="125"/>
                      <a:pt x="220" y="123"/>
                      <a:pt x="220" y="123"/>
                    </a:cubicBezTo>
                    <a:lnTo>
                      <a:pt x="216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2C285EE-378A-ED70-107F-6E2C55F12A85}"/>
                </a:ext>
              </a:extLst>
            </p:cNvPr>
            <p:cNvGrpSpPr/>
            <p:nvPr/>
          </p:nvGrpSpPr>
          <p:grpSpPr>
            <a:xfrm>
              <a:off x="4408032" y="4199656"/>
              <a:ext cx="1487488" cy="1370558"/>
              <a:chOff x="3040576" y="4035426"/>
              <a:chExt cx="1487488" cy="1370558"/>
            </a:xfrm>
          </p:grpSpPr>
          <p:sp>
            <p:nvSpPr>
              <p:cNvPr id="13" name="PA-iṩļîḓè">
                <a:extLst>
                  <a:ext uri="{FF2B5EF4-FFF2-40B4-BE49-F238E27FC236}">
                    <a16:creationId xmlns:a16="http://schemas.microsoft.com/office/drawing/2014/main" id="{67DC662C-D438-894D-412C-EC04F768C4CA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4027488" y="4910138"/>
                <a:ext cx="12700" cy="3175"/>
              </a:xfrm>
              <a:custGeom>
                <a:avLst/>
                <a:gdLst>
                  <a:gd name="T0" fmla="*/ 4 w 4"/>
                  <a:gd name="T1" fmla="*/ 0 h 1"/>
                  <a:gd name="T2" fmla="*/ 4 w 4"/>
                  <a:gd name="T3" fmla="*/ 1 h 1"/>
                  <a:gd name="T4" fmla="*/ 0 w 4"/>
                  <a:gd name="T5" fmla="*/ 1 h 1"/>
                  <a:gd name="T6" fmla="*/ 4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PA-iSḷïḍe">
                <a:extLst>
                  <a:ext uri="{FF2B5EF4-FFF2-40B4-BE49-F238E27FC236}">
                    <a16:creationId xmlns:a16="http://schemas.microsoft.com/office/drawing/2014/main" id="{3726C7D9-5A81-3044-A69B-EF59DC83B837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3040576" y="4159796"/>
                <a:ext cx="1487488" cy="1246188"/>
              </a:xfrm>
              <a:custGeom>
                <a:avLst/>
                <a:gdLst>
                  <a:gd name="T0" fmla="*/ 80 w 451"/>
                  <a:gd name="T1" fmla="*/ 0 h 378"/>
                  <a:gd name="T2" fmla="*/ 384 w 451"/>
                  <a:gd name="T3" fmla="*/ 378 h 378"/>
                  <a:gd name="T4" fmla="*/ 80 w 451"/>
                  <a:gd name="T5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1" h="378">
                    <a:moveTo>
                      <a:pt x="80" y="0"/>
                    </a:moveTo>
                    <a:cubicBezTo>
                      <a:pt x="80" y="0"/>
                      <a:pt x="451" y="0"/>
                      <a:pt x="384" y="378"/>
                    </a:cubicBezTo>
                    <a:cubicBezTo>
                      <a:pt x="0" y="362"/>
                      <a:pt x="80" y="0"/>
                      <a:pt x="80" y="0"/>
                    </a:cubicBezTo>
                    <a:close/>
                  </a:path>
                </a:pathLst>
              </a:custGeom>
              <a:solidFill>
                <a:srgbClr val="606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PA-ïşḷïḍê">
                <a:extLst>
                  <a:ext uri="{FF2B5EF4-FFF2-40B4-BE49-F238E27FC236}">
                    <a16:creationId xmlns:a16="http://schemas.microsoft.com/office/drawing/2014/main" id="{78ABBD76-7E41-D838-38E6-19A1BCF6CC0C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3348038" y="4035426"/>
                <a:ext cx="906463" cy="1101725"/>
              </a:xfrm>
              <a:custGeom>
                <a:avLst/>
                <a:gdLst>
                  <a:gd name="T0" fmla="*/ 25 w 275"/>
                  <a:gd name="T1" fmla="*/ 207 h 334"/>
                  <a:gd name="T2" fmla="*/ 106 w 275"/>
                  <a:gd name="T3" fmla="*/ 215 h 334"/>
                  <a:gd name="T4" fmla="*/ 162 w 275"/>
                  <a:gd name="T5" fmla="*/ 221 h 334"/>
                  <a:gd name="T6" fmla="*/ 181 w 275"/>
                  <a:gd name="T7" fmla="*/ 224 h 334"/>
                  <a:gd name="T8" fmla="*/ 182 w 275"/>
                  <a:gd name="T9" fmla="*/ 224 h 334"/>
                  <a:gd name="T10" fmla="*/ 88 w 275"/>
                  <a:gd name="T11" fmla="*/ 107 h 334"/>
                  <a:gd name="T12" fmla="*/ 0 w 275"/>
                  <a:gd name="T13" fmla="*/ 97 h 334"/>
                  <a:gd name="T14" fmla="*/ 0 w 275"/>
                  <a:gd name="T15" fmla="*/ 92 h 334"/>
                  <a:gd name="T16" fmla="*/ 84 w 275"/>
                  <a:gd name="T17" fmla="*/ 102 h 334"/>
                  <a:gd name="T18" fmla="*/ 5 w 275"/>
                  <a:gd name="T19" fmla="*/ 3 h 334"/>
                  <a:gd name="T20" fmla="*/ 8 w 275"/>
                  <a:gd name="T21" fmla="*/ 0 h 334"/>
                  <a:gd name="T22" fmla="*/ 132 w 275"/>
                  <a:gd name="T23" fmla="*/ 154 h 334"/>
                  <a:gd name="T24" fmla="*/ 146 w 275"/>
                  <a:gd name="T25" fmla="*/ 30 h 334"/>
                  <a:gd name="T26" fmla="*/ 150 w 275"/>
                  <a:gd name="T27" fmla="*/ 31 h 334"/>
                  <a:gd name="T28" fmla="*/ 136 w 275"/>
                  <a:gd name="T29" fmla="*/ 159 h 334"/>
                  <a:gd name="T30" fmla="*/ 217 w 275"/>
                  <a:gd name="T31" fmla="*/ 260 h 334"/>
                  <a:gd name="T32" fmla="*/ 250 w 275"/>
                  <a:gd name="T33" fmla="*/ 140 h 334"/>
                  <a:gd name="T34" fmla="*/ 255 w 275"/>
                  <a:gd name="T35" fmla="*/ 142 h 334"/>
                  <a:gd name="T36" fmla="*/ 221 w 275"/>
                  <a:gd name="T37" fmla="*/ 265 h 334"/>
                  <a:gd name="T38" fmla="*/ 275 w 275"/>
                  <a:gd name="T39" fmla="*/ 332 h 334"/>
                  <a:gd name="T40" fmla="*/ 271 w 275"/>
                  <a:gd name="T41" fmla="*/ 334 h 334"/>
                  <a:gd name="T42" fmla="*/ 187 w 275"/>
                  <a:gd name="T43" fmla="*/ 229 h 334"/>
                  <a:gd name="T44" fmla="*/ 184 w 275"/>
                  <a:gd name="T45" fmla="*/ 229 h 334"/>
                  <a:gd name="T46" fmla="*/ 95 w 275"/>
                  <a:gd name="T47" fmla="*/ 219 h 334"/>
                  <a:gd name="T48" fmla="*/ 46 w 275"/>
                  <a:gd name="T49" fmla="*/ 214 h 334"/>
                  <a:gd name="T50" fmla="*/ 30 w 275"/>
                  <a:gd name="T51" fmla="*/ 212 h 334"/>
                  <a:gd name="T52" fmla="*/ 24 w 275"/>
                  <a:gd name="T53" fmla="*/ 212 h 334"/>
                  <a:gd name="T54" fmla="*/ 25 w 275"/>
                  <a:gd name="T55" fmla="*/ 207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334">
                    <a:moveTo>
                      <a:pt x="25" y="207"/>
                    </a:moveTo>
                    <a:cubicBezTo>
                      <a:pt x="25" y="207"/>
                      <a:pt x="65" y="211"/>
                      <a:pt x="106" y="215"/>
                    </a:cubicBezTo>
                    <a:cubicBezTo>
                      <a:pt x="126" y="217"/>
                      <a:pt x="147" y="220"/>
                      <a:pt x="162" y="221"/>
                    </a:cubicBezTo>
                    <a:cubicBezTo>
                      <a:pt x="170" y="222"/>
                      <a:pt x="176" y="223"/>
                      <a:pt x="181" y="224"/>
                    </a:cubicBezTo>
                    <a:cubicBezTo>
                      <a:pt x="181" y="224"/>
                      <a:pt x="182" y="224"/>
                      <a:pt x="182" y="224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2" y="154"/>
                      <a:pt x="132" y="154"/>
                      <a:pt x="132" y="154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36" y="159"/>
                      <a:pt x="136" y="159"/>
                      <a:pt x="136" y="159"/>
                    </a:cubicBezTo>
                    <a:cubicBezTo>
                      <a:pt x="217" y="260"/>
                      <a:pt x="217" y="260"/>
                      <a:pt x="217" y="260"/>
                    </a:cubicBezTo>
                    <a:cubicBezTo>
                      <a:pt x="250" y="140"/>
                      <a:pt x="250" y="140"/>
                      <a:pt x="250" y="140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21" y="265"/>
                      <a:pt x="221" y="265"/>
                      <a:pt x="221" y="265"/>
                    </a:cubicBezTo>
                    <a:cubicBezTo>
                      <a:pt x="275" y="332"/>
                      <a:pt x="275" y="332"/>
                      <a:pt x="275" y="332"/>
                    </a:cubicBezTo>
                    <a:cubicBezTo>
                      <a:pt x="271" y="334"/>
                      <a:pt x="271" y="334"/>
                      <a:pt x="271" y="334"/>
                    </a:cubicBezTo>
                    <a:cubicBezTo>
                      <a:pt x="187" y="229"/>
                      <a:pt x="187" y="229"/>
                      <a:pt x="187" y="229"/>
                    </a:cubicBezTo>
                    <a:cubicBezTo>
                      <a:pt x="186" y="229"/>
                      <a:pt x="185" y="229"/>
                      <a:pt x="184" y="229"/>
                    </a:cubicBezTo>
                    <a:cubicBezTo>
                      <a:pt x="172" y="227"/>
                      <a:pt x="132" y="223"/>
                      <a:pt x="95" y="219"/>
                    </a:cubicBezTo>
                    <a:cubicBezTo>
                      <a:pt x="77" y="217"/>
                      <a:pt x="59" y="215"/>
                      <a:pt x="46" y="214"/>
                    </a:cubicBezTo>
                    <a:cubicBezTo>
                      <a:pt x="39" y="213"/>
                      <a:pt x="34" y="213"/>
                      <a:pt x="30" y="212"/>
                    </a:cubicBezTo>
                    <a:cubicBezTo>
                      <a:pt x="26" y="212"/>
                      <a:pt x="24" y="212"/>
                      <a:pt x="24" y="212"/>
                    </a:cubicBezTo>
                    <a:lnTo>
                      <a:pt x="25" y="2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AB79D51-7665-4B3B-92B8-31C2805060F0}"/>
                </a:ext>
              </a:extLst>
            </p:cNvPr>
            <p:cNvGrpSpPr/>
            <p:nvPr/>
          </p:nvGrpSpPr>
          <p:grpSpPr>
            <a:xfrm rot="521905">
              <a:off x="4697770" y="3803334"/>
              <a:ext cx="1131888" cy="957089"/>
              <a:chOff x="2747369" y="2570337"/>
              <a:chExt cx="1131888" cy="957089"/>
            </a:xfrm>
          </p:grpSpPr>
          <p:sp>
            <p:nvSpPr>
              <p:cNvPr id="11" name="PA-işḻidê">
                <a:extLst>
                  <a:ext uri="{FF2B5EF4-FFF2-40B4-BE49-F238E27FC236}">
                    <a16:creationId xmlns:a16="http://schemas.microsoft.com/office/drawing/2014/main" id="{4A39FE4D-E9FE-63C8-0BC4-600971DF05FF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2747369" y="2570337"/>
                <a:ext cx="1131888" cy="946150"/>
              </a:xfrm>
              <a:custGeom>
                <a:avLst/>
                <a:gdLst>
                  <a:gd name="T0" fmla="*/ 67 w 343"/>
                  <a:gd name="T1" fmla="*/ 0 h 287"/>
                  <a:gd name="T2" fmla="*/ 286 w 343"/>
                  <a:gd name="T3" fmla="*/ 287 h 287"/>
                  <a:gd name="T4" fmla="*/ 67 w 343"/>
                  <a:gd name="T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3" h="287">
                    <a:moveTo>
                      <a:pt x="67" y="0"/>
                    </a:moveTo>
                    <a:cubicBezTo>
                      <a:pt x="67" y="0"/>
                      <a:pt x="0" y="268"/>
                      <a:pt x="286" y="287"/>
                    </a:cubicBezTo>
                    <a:cubicBezTo>
                      <a:pt x="343" y="7"/>
                      <a:pt x="67" y="0"/>
                      <a:pt x="67" y="0"/>
                    </a:cubicBezTo>
                    <a:close/>
                  </a:path>
                </a:pathLst>
              </a:custGeom>
              <a:solidFill>
                <a:srgbClr val="B1B2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PA-íṥļïḓè">
                <a:extLst>
                  <a:ext uri="{FF2B5EF4-FFF2-40B4-BE49-F238E27FC236}">
                    <a16:creationId xmlns:a16="http://schemas.microsoft.com/office/drawing/2014/main" id="{D386218E-6DC0-7029-22A2-7635437D1981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084513" y="2690813"/>
                <a:ext cx="649288" cy="836613"/>
              </a:xfrm>
              <a:custGeom>
                <a:avLst/>
                <a:gdLst>
                  <a:gd name="T0" fmla="*/ 150 w 197"/>
                  <a:gd name="T1" fmla="*/ 51 h 254"/>
                  <a:gd name="T2" fmla="*/ 141 w 197"/>
                  <a:gd name="T3" fmla="*/ 111 h 254"/>
                  <a:gd name="T4" fmla="*/ 135 w 197"/>
                  <a:gd name="T5" fmla="*/ 153 h 254"/>
                  <a:gd name="T6" fmla="*/ 134 w 197"/>
                  <a:gd name="T7" fmla="*/ 167 h 254"/>
                  <a:gd name="T8" fmla="*/ 133 w 197"/>
                  <a:gd name="T9" fmla="*/ 168 h 254"/>
                  <a:gd name="T10" fmla="*/ 66 w 197"/>
                  <a:gd name="T11" fmla="*/ 79 h 254"/>
                  <a:gd name="T12" fmla="*/ 75 w 197"/>
                  <a:gd name="T13" fmla="*/ 13 h 254"/>
                  <a:gd name="T14" fmla="*/ 71 w 197"/>
                  <a:gd name="T15" fmla="*/ 13 h 254"/>
                  <a:gd name="T16" fmla="*/ 63 w 197"/>
                  <a:gd name="T17" fmla="*/ 75 h 254"/>
                  <a:gd name="T18" fmla="*/ 6 w 197"/>
                  <a:gd name="T19" fmla="*/ 0 h 254"/>
                  <a:gd name="T20" fmla="*/ 3 w 197"/>
                  <a:gd name="T21" fmla="*/ 2 h 254"/>
                  <a:gd name="T22" fmla="*/ 92 w 197"/>
                  <a:gd name="T23" fmla="*/ 119 h 254"/>
                  <a:gd name="T24" fmla="*/ 0 w 197"/>
                  <a:gd name="T25" fmla="*/ 107 h 254"/>
                  <a:gd name="T26" fmla="*/ 0 w 197"/>
                  <a:gd name="T27" fmla="*/ 110 h 254"/>
                  <a:gd name="T28" fmla="*/ 95 w 197"/>
                  <a:gd name="T29" fmla="*/ 123 h 254"/>
                  <a:gd name="T30" fmla="*/ 153 w 197"/>
                  <a:gd name="T31" fmla="*/ 200 h 254"/>
                  <a:gd name="T32" fmla="*/ 61 w 197"/>
                  <a:gd name="T33" fmla="*/ 202 h 254"/>
                  <a:gd name="T34" fmla="*/ 61 w 197"/>
                  <a:gd name="T35" fmla="*/ 205 h 254"/>
                  <a:gd name="T36" fmla="*/ 156 w 197"/>
                  <a:gd name="T37" fmla="*/ 203 h 254"/>
                  <a:gd name="T38" fmla="*/ 195 w 197"/>
                  <a:gd name="T39" fmla="*/ 254 h 254"/>
                  <a:gd name="T40" fmla="*/ 197 w 197"/>
                  <a:gd name="T41" fmla="*/ 252 h 254"/>
                  <a:gd name="T42" fmla="*/ 137 w 197"/>
                  <a:gd name="T43" fmla="*/ 172 h 254"/>
                  <a:gd name="T44" fmla="*/ 137 w 197"/>
                  <a:gd name="T45" fmla="*/ 170 h 254"/>
                  <a:gd name="T46" fmla="*/ 145 w 197"/>
                  <a:gd name="T47" fmla="*/ 104 h 254"/>
                  <a:gd name="T48" fmla="*/ 151 w 197"/>
                  <a:gd name="T49" fmla="*/ 67 h 254"/>
                  <a:gd name="T50" fmla="*/ 152 w 197"/>
                  <a:gd name="T51" fmla="*/ 56 h 254"/>
                  <a:gd name="T52" fmla="*/ 153 w 197"/>
                  <a:gd name="T53" fmla="*/ 51 h 254"/>
                  <a:gd name="T54" fmla="*/ 150 w 197"/>
                  <a:gd name="T55" fmla="*/ 51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" h="254">
                    <a:moveTo>
                      <a:pt x="150" y="51"/>
                    </a:moveTo>
                    <a:cubicBezTo>
                      <a:pt x="150" y="51"/>
                      <a:pt x="145" y="81"/>
                      <a:pt x="141" y="111"/>
                    </a:cubicBezTo>
                    <a:cubicBezTo>
                      <a:pt x="139" y="126"/>
                      <a:pt x="137" y="141"/>
                      <a:pt x="135" y="153"/>
                    </a:cubicBezTo>
                    <a:cubicBezTo>
                      <a:pt x="135" y="158"/>
                      <a:pt x="134" y="163"/>
                      <a:pt x="134" y="167"/>
                    </a:cubicBezTo>
                    <a:cubicBezTo>
                      <a:pt x="133" y="167"/>
                      <a:pt x="133" y="167"/>
                      <a:pt x="133" y="168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92" y="119"/>
                      <a:pt x="92" y="119"/>
                      <a:pt x="92" y="119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153" y="200"/>
                      <a:pt x="153" y="200"/>
                      <a:pt x="153" y="200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61" y="205"/>
                      <a:pt x="61" y="205"/>
                      <a:pt x="61" y="205"/>
                    </a:cubicBezTo>
                    <a:cubicBezTo>
                      <a:pt x="156" y="203"/>
                      <a:pt x="156" y="203"/>
                      <a:pt x="156" y="203"/>
                    </a:cubicBezTo>
                    <a:cubicBezTo>
                      <a:pt x="195" y="254"/>
                      <a:pt x="195" y="254"/>
                      <a:pt x="195" y="254"/>
                    </a:cubicBezTo>
                    <a:cubicBezTo>
                      <a:pt x="197" y="252"/>
                      <a:pt x="197" y="252"/>
                      <a:pt x="197" y="252"/>
                    </a:cubicBezTo>
                    <a:cubicBezTo>
                      <a:pt x="137" y="172"/>
                      <a:pt x="137" y="172"/>
                      <a:pt x="137" y="172"/>
                    </a:cubicBezTo>
                    <a:cubicBezTo>
                      <a:pt x="137" y="171"/>
                      <a:pt x="137" y="171"/>
                      <a:pt x="137" y="170"/>
                    </a:cubicBezTo>
                    <a:cubicBezTo>
                      <a:pt x="138" y="161"/>
                      <a:pt x="142" y="131"/>
                      <a:pt x="145" y="104"/>
                    </a:cubicBezTo>
                    <a:cubicBezTo>
                      <a:pt x="147" y="90"/>
                      <a:pt x="149" y="77"/>
                      <a:pt x="151" y="67"/>
                    </a:cubicBezTo>
                    <a:cubicBezTo>
                      <a:pt x="151" y="63"/>
                      <a:pt x="152" y="59"/>
                      <a:pt x="152" y="56"/>
                    </a:cubicBezTo>
                    <a:cubicBezTo>
                      <a:pt x="153" y="53"/>
                      <a:pt x="153" y="51"/>
                      <a:pt x="153" y="51"/>
                    </a:cubicBezTo>
                    <a:lnTo>
                      <a:pt x="150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A222604-362B-652C-0B6A-2BEDC717DE57}"/>
                </a:ext>
              </a:extLst>
            </p:cNvPr>
            <p:cNvGrpSpPr/>
            <p:nvPr/>
          </p:nvGrpSpPr>
          <p:grpSpPr>
            <a:xfrm rot="15882419">
              <a:off x="5084517" y="3542298"/>
              <a:ext cx="952500" cy="1138238"/>
              <a:chOff x="4519613" y="3784601"/>
              <a:chExt cx="952500" cy="1138238"/>
            </a:xfrm>
          </p:grpSpPr>
          <p:sp>
            <p:nvSpPr>
              <p:cNvPr id="9" name="PA-isľíḍe">
                <a:extLst>
                  <a:ext uri="{FF2B5EF4-FFF2-40B4-BE49-F238E27FC236}">
                    <a16:creationId xmlns:a16="http://schemas.microsoft.com/office/drawing/2014/main" id="{A1379238-3AEC-499C-F037-08143B846608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4519613" y="3784601"/>
                <a:ext cx="952500" cy="1138238"/>
              </a:xfrm>
              <a:custGeom>
                <a:avLst/>
                <a:gdLst>
                  <a:gd name="T0" fmla="*/ 289 w 289"/>
                  <a:gd name="T1" fmla="*/ 209 h 345"/>
                  <a:gd name="T2" fmla="*/ 0 w 289"/>
                  <a:gd name="T3" fmla="*/ 132 h 345"/>
                  <a:gd name="T4" fmla="*/ 289 w 289"/>
                  <a:gd name="T5" fmla="*/ 209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345">
                    <a:moveTo>
                      <a:pt x="289" y="209"/>
                    </a:moveTo>
                    <a:cubicBezTo>
                      <a:pt x="289" y="209"/>
                      <a:pt x="104" y="345"/>
                      <a:pt x="0" y="132"/>
                    </a:cubicBezTo>
                    <a:cubicBezTo>
                      <a:pt x="196" y="0"/>
                      <a:pt x="289" y="209"/>
                      <a:pt x="289" y="209"/>
                    </a:cubicBezTo>
                    <a:close/>
                  </a:path>
                </a:pathLst>
              </a:custGeom>
              <a:solidFill>
                <a:srgbClr val="DFE1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PA-iṩľîḓé">
                <a:extLst>
                  <a:ext uri="{FF2B5EF4-FFF2-40B4-BE49-F238E27FC236}">
                    <a16:creationId xmlns:a16="http://schemas.microsoft.com/office/drawing/2014/main" id="{00C761AE-95C5-0C0F-EBA0-D65E4FC1DF2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4611688" y="4144963"/>
                <a:ext cx="838200" cy="447675"/>
              </a:xfrm>
              <a:custGeom>
                <a:avLst/>
                <a:gdLst>
                  <a:gd name="T0" fmla="*/ 169 w 254"/>
                  <a:gd name="T1" fmla="*/ 3 h 136"/>
                  <a:gd name="T2" fmla="*/ 126 w 254"/>
                  <a:gd name="T3" fmla="*/ 28 h 136"/>
                  <a:gd name="T4" fmla="*/ 96 w 254"/>
                  <a:gd name="T5" fmla="*/ 46 h 136"/>
                  <a:gd name="T6" fmla="*/ 86 w 254"/>
                  <a:gd name="T7" fmla="*/ 51 h 136"/>
                  <a:gd name="T8" fmla="*/ 85 w 254"/>
                  <a:gd name="T9" fmla="*/ 52 h 136"/>
                  <a:gd name="T10" fmla="*/ 175 w 254"/>
                  <a:gd name="T11" fmla="*/ 76 h 136"/>
                  <a:gd name="T12" fmla="*/ 222 w 254"/>
                  <a:gd name="T13" fmla="*/ 48 h 136"/>
                  <a:gd name="T14" fmla="*/ 223 w 254"/>
                  <a:gd name="T15" fmla="*/ 51 h 136"/>
                  <a:gd name="T16" fmla="*/ 179 w 254"/>
                  <a:gd name="T17" fmla="*/ 77 h 136"/>
                  <a:gd name="T18" fmla="*/ 254 w 254"/>
                  <a:gd name="T19" fmla="*/ 97 h 136"/>
                  <a:gd name="T20" fmla="*/ 253 w 254"/>
                  <a:gd name="T21" fmla="*/ 100 h 136"/>
                  <a:gd name="T22" fmla="*/ 136 w 254"/>
                  <a:gd name="T23" fmla="*/ 68 h 136"/>
                  <a:gd name="T24" fmla="*/ 174 w 254"/>
                  <a:gd name="T25" fmla="*/ 135 h 136"/>
                  <a:gd name="T26" fmla="*/ 172 w 254"/>
                  <a:gd name="T27" fmla="*/ 136 h 136"/>
                  <a:gd name="T28" fmla="*/ 132 w 254"/>
                  <a:gd name="T29" fmla="*/ 67 h 136"/>
                  <a:gd name="T30" fmla="*/ 54 w 254"/>
                  <a:gd name="T31" fmla="*/ 47 h 136"/>
                  <a:gd name="T32" fmla="*/ 82 w 254"/>
                  <a:gd name="T33" fmla="*/ 118 h 136"/>
                  <a:gd name="T34" fmla="*/ 79 w 254"/>
                  <a:gd name="T35" fmla="*/ 119 h 136"/>
                  <a:gd name="T36" fmla="*/ 51 w 254"/>
                  <a:gd name="T37" fmla="*/ 46 h 136"/>
                  <a:gd name="T38" fmla="*/ 0 w 254"/>
                  <a:gd name="T39" fmla="*/ 32 h 136"/>
                  <a:gd name="T40" fmla="*/ 0 w 254"/>
                  <a:gd name="T41" fmla="*/ 29 h 136"/>
                  <a:gd name="T42" fmla="*/ 81 w 254"/>
                  <a:gd name="T43" fmla="*/ 51 h 136"/>
                  <a:gd name="T44" fmla="*/ 82 w 254"/>
                  <a:gd name="T45" fmla="*/ 50 h 136"/>
                  <a:gd name="T46" fmla="*/ 130 w 254"/>
                  <a:gd name="T47" fmla="*/ 23 h 136"/>
                  <a:gd name="T48" fmla="*/ 156 w 254"/>
                  <a:gd name="T49" fmla="*/ 7 h 136"/>
                  <a:gd name="T50" fmla="*/ 165 w 254"/>
                  <a:gd name="T51" fmla="*/ 2 h 136"/>
                  <a:gd name="T52" fmla="*/ 168 w 254"/>
                  <a:gd name="T53" fmla="*/ 0 h 136"/>
                  <a:gd name="T54" fmla="*/ 169 w 254"/>
                  <a:gd name="T55" fmla="*/ 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54" h="136">
                    <a:moveTo>
                      <a:pt x="169" y="3"/>
                    </a:moveTo>
                    <a:cubicBezTo>
                      <a:pt x="169" y="3"/>
                      <a:pt x="148" y="15"/>
                      <a:pt x="126" y="28"/>
                    </a:cubicBezTo>
                    <a:cubicBezTo>
                      <a:pt x="115" y="35"/>
                      <a:pt x="104" y="41"/>
                      <a:pt x="96" y="46"/>
                    </a:cubicBezTo>
                    <a:cubicBezTo>
                      <a:pt x="92" y="48"/>
                      <a:pt x="88" y="50"/>
                      <a:pt x="86" y="51"/>
                    </a:cubicBezTo>
                    <a:cubicBezTo>
                      <a:pt x="86" y="52"/>
                      <a:pt x="85" y="52"/>
                      <a:pt x="85" y="52"/>
                    </a:cubicBezTo>
                    <a:cubicBezTo>
                      <a:pt x="175" y="76"/>
                      <a:pt x="175" y="76"/>
                      <a:pt x="175" y="76"/>
                    </a:cubicBezTo>
                    <a:cubicBezTo>
                      <a:pt x="222" y="48"/>
                      <a:pt x="222" y="48"/>
                      <a:pt x="222" y="48"/>
                    </a:cubicBezTo>
                    <a:cubicBezTo>
                      <a:pt x="223" y="51"/>
                      <a:pt x="223" y="51"/>
                      <a:pt x="223" y="51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254" y="97"/>
                      <a:pt x="254" y="97"/>
                      <a:pt x="254" y="97"/>
                    </a:cubicBezTo>
                    <a:cubicBezTo>
                      <a:pt x="253" y="100"/>
                      <a:pt x="253" y="100"/>
                      <a:pt x="253" y="100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74" y="135"/>
                      <a:pt x="174" y="135"/>
                      <a:pt x="174" y="135"/>
                    </a:cubicBezTo>
                    <a:cubicBezTo>
                      <a:pt x="172" y="136"/>
                      <a:pt x="172" y="136"/>
                      <a:pt x="172" y="136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82" y="118"/>
                      <a:pt x="82" y="118"/>
                      <a:pt x="82" y="118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51"/>
                      <a:pt x="82" y="50"/>
                      <a:pt x="82" y="50"/>
                    </a:cubicBezTo>
                    <a:cubicBezTo>
                      <a:pt x="89" y="47"/>
                      <a:pt x="110" y="34"/>
                      <a:pt x="130" y="23"/>
                    </a:cubicBezTo>
                    <a:cubicBezTo>
                      <a:pt x="140" y="17"/>
                      <a:pt x="149" y="11"/>
                      <a:pt x="156" y="7"/>
                    </a:cubicBezTo>
                    <a:cubicBezTo>
                      <a:pt x="160" y="5"/>
                      <a:pt x="163" y="3"/>
                      <a:pt x="165" y="2"/>
                    </a:cubicBezTo>
                    <a:cubicBezTo>
                      <a:pt x="167" y="1"/>
                      <a:pt x="168" y="0"/>
                      <a:pt x="168" y="0"/>
                    </a:cubicBezTo>
                    <a:lnTo>
                      <a:pt x="169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8" name="PA-椭圆 5">
            <a:extLst>
              <a:ext uri="{FF2B5EF4-FFF2-40B4-BE49-F238E27FC236}">
                <a16:creationId xmlns:a16="http://schemas.microsoft.com/office/drawing/2014/main" id="{893AA17F-3576-15B5-3E36-DA1E94BBB86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16200000">
            <a:off x="-2072245" y="5442194"/>
            <a:ext cx="3901284" cy="3901284"/>
          </a:xfrm>
          <a:prstGeom prst="ellipse">
            <a:avLst/>
          </a:prstGeom>
          <a:pattFill prst="dkVert">
            <a:fgClr>
              <a:srgbClr val="F3E3D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PA-椭圆 6">
            <a:extLst>
              <a:ext uri="{FF2B5EF4-FFF2-40B4-BE49-F238E27FC236}">
                <a16:creationId xmlns:a16="http://schemas.microsoft.com/office/drawing/2014/main" id="{1C556C39-EFBA-2DFD-6A44-287F8667781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0555604" y="2446806"/>
            <a:ext cx="4480147" cy="4480147"/>
          </a:xfrm>
          <a:prstGeom prst="ellipse">
            <a:avLst/>
          </a:prstGeom>
          <a:pattFill prst="wdUpDiag">
            <a:fgClr>
              <a:srgbClr val="C7DAE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-椭圆 8">
            <a:extLst>
              <a:ext uri="{FF2B5EF4-FFF2-40B4-BE49-F238E27FC236}">
                <a16:creationId xmlns:a16="http://schemas.microsoft.com/office/drawing/2014/main" id="{03495DEA-AD37-B6CE-D17A-25E5FF467181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8417329" y="4113108"/>
            <a:ext cx="5981700" cy="5981700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-椭圆 10">
            <a:extLst>
              <a:ext uri="{FF2B5EF4-FFF2-40B4-BE49-F238E27FC236}">
                <a16:creationId xmlns:a16="http://schemas.microsoft.com/office/drawing/2014/main" id="{BBEFFA17-8F7B-E4FA-21E0-6A2DDD41E6A6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16200000">
            <a:off x="205039" y="5442194"/>
            <a:ext cx="3838331" cy="3838331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-椭圆 7">
            <a:extLst>
              <a:ext uri="{FF2B5EF4-FFF2-40B4-BE49-F238E27FC236}">
                <a16:creationId xmlns:a16="http://schemas.microsoft.com/office/drawing/2014/main" id="{1D76EB00-3E93-CD6B-7DA2-98D54D58D902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2504915" y="4915209"/>
            <a:ext cx="3505809" cy="3505809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-椭圆 9">
            <a:extLst>
              <a:ext uri="{FF2B5EF4-FFF2-40B4-BE49-F238E27FC236}">
                <a16:creationId xmlns:a16="http://schemas.microsoft.com/office/drawing/2014/main" id="{B740D44A-F9D8-621B-CE39-6297C8D1174A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3953031" y="4552208"/>
            <a:ext cx="7968549" cy="7968549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PA-组合 19">
            <a:extLst>
              <a:ext uri="{FF2B5EF4-FFF2-40B4-BE49-F238E27FC236}">
                <a16:creationId xmlns:a16="http://schemas.microsoft.com/office/drawing/2014/main" id="{AF3F4EE6-158D-7BB2-B9DA-B4DEAE7F83A0}"/>
              </a:ext>
            </a:extLst>
          </p:cNvPr>
          <p:cNvGrpSpPr/>
          <p:nvPr userDrawn="1">
            <p:custDataLst>
              <p:tags r:id="rId8"/>
            </p:custDataLst>
          </p:nvPr>
        </p:nvGrpSpPr>
        <p:grpSpPr>
          <a:xfrm>
            <a:off x="2019247" y="4625911"/>
            <a:ext cx="1524000" cy="1276350"/>
            <a:chOff x="3198813" y="1925638"/>
            <a:chExt cx="1524000" cy="1276350"/>
          </a:xfrm>
        </p:grpSpPr>
        <p:sp>
          <p:nvSpPr>
            <p:cNvPr id="28" name="PA-îṥḻîḍè">
              <a:extLst>
                <a:ext uri="{FF2B5EF4-FFF2-40B4-BE49-F238E27FC236}">
                  <a16:creationId xmlns:a16="http://schemas.microsoft.com/office/drawing/2014/main" id="{46BA070B-D549-71A6-2AF6-AE7362DDAAA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PA-îṣ1ïḑe">
              <a:extLst>
                <a:ext uri="{FF2B5EF4-FFF2-40B4-BE49-F238E27FC236}">
                  <a16:creationId xmlns:a16="http://schemas.microsoft.com/office/drawing/2014/main" id="{9B977952-E7A1-F640-7F76-7EE8B691005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PA-58a9b3ce-f22a-431a-9d25-d3abb102e0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4A4D73E-531F-2D7B-37BB-4FA0FF443B91}"/>
              </a:ext>
            </a:extLst>
          </p:cNvPr>
          <p:cNvGrpSpPr>
            <a:grpSpLocks noChangeAspect="1"/>
          </p:cNvGrpSpPr>
          <p:nvPr userDrawn="1">
            <p:custDataLst>
              <p:tags r:id="rId9"/>
            </p:custDataLst>
          </p:nvPr>
        </p:nvGrpSpPr>
        <p:grpSpPr>
          <a:xfrm>
            <a:off x="212894" y="389598"/>
            <a:ext cx="3456163" cy="2612752"/>
            <a:chOff x="3540125" y="1485901"/>
            <a:chExt cx="5119688" cy="3870325"/>
          </a:xfrm>
        </p:grpSpPr>
        <p:sp>
          <p:nvSpPr>
            <p:cNvPr id="31" name="PA-îṣľíďé">
              <a:extLst>
                <a:ext uri="{FF2B5EF4-FFF2-40B4-BE49-F238E27FC236}">
                  <a16:creationId xmlns:a16="http://schemas.microsoft.com/office/drawing/2014/main" id="{2524E16F-8A3D-DA9F-D46A-03AE1D568AF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3540125" y="1655763"/>
              <a:ext cx="4722813" cy="3700463"/>
            </a:xfrm>
            <a:custGeom>
              <a:avLst/>
              <a:gdLst>
                <a:gd name="T0" fmla="*/ 2724 w 2975"/>
                <a:gd name="T1" fmla="*/ 2331 h 2331"/>
                <a:gd name="T2" fmla="*/ 0 w 2975"/>
                <a:gd name="T3" fmla="*/ 2331 h 2331"/>
                <a:gd name="T4" fmla="*/ 245 w 2975"/>
                <a:gd name="T5" fmla="*/ 0 h 2331"/>
                <a:gd name="T6" fmla="*/ 2975 w 2975"/>
                <a:gd name="T7" fmla="*/ 0 h 2331"/>
                <a:gd name="T8" fmla="*/ 2724 w 2975"/>
                <a:gd name="T9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31">
                  <a:moveTo>
                    <a:pt x="2724" y="2331"/>
                  </a:moveTo>
                  <a:lnTo>
                    <a:pt x="0" y="2331"/>
                  </a:lnTo>
                  <a:lnTo>
                    <a:pt x="245" y="0"/>
                  </a:lnTo>
                  <a:lnTo>
                    <a:pt x="2975" y="0"/>
                  </a:lnTo>
                  <a:lnTo>
                    <a:pt x="2724" y="2331"/>
                  </a:lnTo>
                  <a:close/>
                </a:path>
              </a:pathLst>
            </a:custGeom>
            <a:solidFill>
              <a:srgbClr val="989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PA-îṩ1íḋé">
              <a:extLst>
                <a:ext uri="{FF2B5EF4-FFF2-40B4-BE49-F238E27FC236}">
                  <a16:creationId xmlns:a16="http://schemas.microsoft.com/office/drawing/2014/main" id="{07751099-E9F5-9187-D1F9-57951341A15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3767138" y="2411413"/>
              <a:ext cx="4203700" cy="2733675"/>
            </a:xfrm>
            <a:custGeom>
              <a:avLst/>
              <a:gdLst>
                <a:gd name="T0" fmla="*/ 0 w 2648"/>
                <a:gd name="T1" fmla="*/ 1722 h 1722"/>
                <a:gd name="T2" fmla="*/ 184 w 2648"/>
                <a:gd name="T3" fmla="*/ 0 h 1722"/>
                <a:gd name="T4" fmla="*/ 2648 w 2648"/>
                <a:gd name="T5" fmla="*/ 0 h 1722"/>
                <a:gd name="T6" fmla="*/ 2464 w 2648"/>
                <a:gd name="T7" fmla="*/ 1722 h 1722"/>
                <a:gd name="T8" fmla="*/ 0 w 2648"/>
                <a:gd name="T9" fmla="*/ 1722 h 1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8" h="1722">
                  <a:moveTo>
                    <a:pt x="0" y="1722"/>
                  </a:moveTo>
                  <a:lnTo>
                    <a:pt x="184" y="0"/>
                  </a:lnTo>
                  <a:lnTo>
                    <a:pt x="2648" y="0"/>
                  </a:lnTo>
                  <a:lnTo>
                    <a:pt x="2464" y="1722"/>
                  </a:lnTo>
                  <a:lnTo>
                    <a:pt x="0" y="17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PA-îṣlíḓè">
              <a:extLst>
                <a:ext uri="{FF2B5EF4-FFF2-40B4-BE49-F238E27FC236}">
                  <a16:creationId xmlns:a16="http://schemas.microsoft.com/office/drawing/2014/main" id="{73464F93-61DE-9D36-E330-C32D3D99E2B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4002088" y="2597151"/>
              <a:ext cx="309563" cy="2352675"/>
            </a:xfrm>
            <a:custGeom>
              <a:avLst/>
              <a:gdLst>
                <a:gd name="T0" fmla="*/ 4 w 38"/>
                <a:gd name="T1" fmla="*/ 290 h 290"/>
                <a:gd name="T2" fmla="*/ 4 w 38"/>
                <a:gd name="T3" fmla="*/ 290 h 290"/>
                <a:gd name="T4" fmla="*/ 0 w 38"/>
                <a:gd name="T5" fmla="*/ 286 h 290"/>
                <a:gd name="T6" fmla="*/ 30 w 38"/>
                <a:gd name="T7" fmla="*/ 4 h 290"/>
                <a:gd name="T8" fmla="*/ 35 w 38"/>
                <a:gd name="T9" fmla="*/ 1 h 290"/>
                <a:gd name="T10" fmla="*/ 38 w 38"/>
                <a:gd name="T11" fmla="*/ 5 h 290"/>
                <a:gd name="T12" fmla="*/ 8 w 38"/>
                <a:gd name="T13" fmla="*/ 287 h 290"/>
                <a:gd name="T14" fmla="*/ 4 w 38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2"/>
                    <a:pt x="32" y="0"/>
                    <a:pt x="35" y="1"/>
                  </a:cubicBezTo>
                  <a:cubicBezTo>
                    <a:pt x="37" y="1"/>
                    <a:pt x="38" y="3"/>
                    <a:pt x="38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PA-i$ļíḍe">
              <a:extLst>
                <a:ext uri="{FF2B5EF4-FFF2-40B4-BE49-F238E27FC236}">
                  <a16:creationId xmlns:a16="http://schemas.microsoft.com/office/drawing/2014/main" id="{14F57DA6-3CD5-7125-FE36-55A1197374E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7426325" y="2597151"/>
              <a:ext cx="315913" cy="2352675"/>
            </a:xfrm>
            <a:custGeom>
              <a:avLst/>
              <a:gdLst>
                <a:gd name="T0" fmla="*/ 4 w 39"/>
                <a:gd name="T1" fmla="*/ 290 h 290"/>
                <a:gd name="T2" fmla="*/ 4 w 39"/>
                <a:gd name="T3" fmla="*/ 290 h 290"/>
                <a:gd name="T4" fmla="*/ 0 w 39"/>
                <a:gd name="T5" fmla="*/ 286 h 290"/>
                <a:gd name="T6" fmla="*/ 31 w 39"/>
                <a:gd name="T7" fmla="*/ 4 h 290"/>
                <a:gd name="T8" fmla="*/ 35 w 39"/>
                <a:gd name="T9" fmla="*/ 1 h 290"/>
                <a:gd name="T10" fmla="*/ 39 w 39"/>
                <a:gd name="T11" fmla="*/ 5 h 290"/>
                <a:gd name="T12" fmla="*/ 8 w 39"/>
                <a:gd name="T13" fmla="*/ 287 h 290"/>
                <a:gd name="T14" fmla="*/ 4 w 39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2"/>
                    <a:pt x="33" y="0"/>
                    <a:pt x="35" y="1"/>
                  </a:cubicBezTo>
                  <a:cubicBezTo>
                    <a:pt x="37" y="1"/>
                    <a:pt x="39" y="3"/>
                    <a:pt x="39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PA-iŝlîdé">
              <a:extLst>
                <a:ext uri="{FF2B5EF4-FFF2-40B4-BE49-F238E27FC236}">
                  <a16:creationId xmlns:a16="http://schemas.microsoft.com/office/drawing/2014/main" id="{2B916EBB-C4D3-ED24-395E-509E0388BED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4246563" y="2605088"/>
              <a:ext cx="3495675" cy="65088"/>
            </a:xfrm>
            <a:custGeom>
              <a:avLst/>
              <a:gdLst>
                <a:gd name="T0" fmla="*/ 427 w 431"/>
                <a:gd name="T1" fmla="*/ 8 h 8"/>
                <a:gd name="T2" fmla="*/ 4 w 431"/>
                <a:gd name="T3" fmla="*/ 8 h 8"/>
                <a:gd name="T4" fmla="*/ 0 w 431"/>
                <a:gd name="T5" fmla="*/ 4 h 8"/>
                <a:gd name="T6" fmla="*/ 4 w 431"/>
                <a:gd name="T7" fmla="*/ 0 h 8"/>
                <a:gd name="T8" fmla="*/ 427 w 431"/>
                <a:gd name="T9" fmla="*/ 0 h 8"/>
                <a:gd name="T10" fmla="*/ 431 w 431"/>
                <a:gd name="T11" fmla="*/ 4 h 8"/>
                <a:gd name="T12" fmla="*/ 427 w 43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1" h="8">
                  <a:moveTo>
                    <a:pt x="42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29" y="0"/>
                    <a:pt x="431" y="1"/>
                    <a:pt x="431" y="4"/>
                  </a:cubicBezTo>
                  <a:cubicBezTo>
                    <a:pt x="431" y="6"/>
                    <a:pt x="429" y="8"/>
                    <a:pt x="427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PA-íṡḷiḑe">
              <a:extLst>
                <a:ext uri="{FF2B5EF4-FFF2-40B4-BE49-F238E27FC236}">
                  <a16:creationId xmlns:a16="http://schemas.microsoft.com/office/drawing/2014/main" id="{C042BB3E-BBB6-1901-43EC-AD3E42D7735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4124325" y="3741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7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PA-íṥľïḋê">
              <a:extLst>
                <a:ext uri="{FF2B5EF4-FFF2-40B4-BE49-F238E27FC236}">
                  <a16:creationId xmlns:a16="http://schemas.microsoft.com/office/drawing/2014/main" id="{AAB9C1F1-6E80-6F71-7E91-FEB4779F76E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 bwMode="auto">
            <a:xfrm>
              <a:off x="4002088" y="4884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6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PA-íṣļiḋe">
              <a:extLst>
                <a:ext uri="{FF2B5EF4-FFF2-40B4-BE49-F238E27FC236}">
                  <a16:creationId xmlns:a16="http://schemas.microsoft.com/office/drawing/2014/main" id="{6825F4F7-067D-6D7B-12D3-5EA9446BD4B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 bwMode="auto">
            <a:xfrm>
              <a:off x="4084638" y="1931988"/>
              <a:ext cx="1411288" cy="250825"/>
            </a:xfrm>
            <a:custGeom>
              <a:avLst/>
              <a:gdLst>
                <a:gd name="T0" fmla="*/ 873 w 889"/>
                <a:gd name="T1" fmla="*/ 158 h 158"/>
                <a:gd name="T2" fmla="*/ 0 w 889"/>
                <a:gd name="T3" fmla="*/ 158 h 158"/>
                <a:gd name="T4" fmla="*/ 20 w 889"/>
                <a:gd name="T5" fmla="*/ 0 h 158"/>
                <a:gd name="T6" fmla="*/ 889 w 889"/>
                <a:gd name="T7" fmla="*/ 0 h 158"/>
                <a:gd name="T8" fmla="*/ 873 w 889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9" h="158">
                  <a:moveTo>
                    <a:pt x="873" y="158"/>
                  </a:moveTo>
                  <a:lnTo>
                    <a:pt x="0" y="158"/>
                  </a:lnTo>
                  <a:lnTo>
                    <a:pt x="20" y="0"/>
                  </a:lnTo>
                  <a:lnTo>
                    <a:pt x="889" y="0"/>
                  </a:lnTo>
                  <a:lnTo>
                    <a:pt x="873" y="158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PA-ïṡľídê">
              <a:extLst>
                <a:ext uri="{FF2B5EF4-FFF2-40B4-BE49-F238E27FC236}">
                  <a16:creationId xmlns:a16="http://schemas.microsoft.com/office/drawing/2014/main" id="{05EAF495-FBFB-A8D8-902A-EB03C4929C6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7442200" y="1955801"/>
              <a:ext cx="609600" cy="65088"/>
            </a:xfrm>
            <a:custGeom>
              <a:avLst/>
              <a:gdLst>
                <a:gd name="T0" fmla="*/ 71 w 75"/>
                <a:gd name="T1" fmla="*/ 8 h 8"/>
                <a:gd name="T2" fmla="*/ 4 w 75"/>
                <a:gd name="T3" fmla="*/ 8 h 8"/>
                <a:gd name="T4" fmla="*/ 0 w 75"/>
                <a:gd name="T5" fmla="*/ 4 h 8"/>
                <a:gd name="T6" fmla="*/ 4 w 75"/>
                <a:gd name="T7" fmla="*/ 0 h 8"/>
                <a:gd name="T8" fmla="*/ 71 w 75"/>
                <a:gd name="T9" fmla="*/ 0 h 8"/>
                <a:gd name="T10" fmla="*/ 75 w 75"/>
                <a:gd name="T11" fmla="*/ 4 h 8"/>
                <a:gd name="T12" fmla="*/ 71 w 75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">
                  <a:moveTo>
                    <a:pt x="71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ubicBezTo>
                    <a:pt x="75" y="6"/>
                    <a:pt x="73" y="8"/>
                    <a:pt x="7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PA-îsḻiḍé">
              <a:extLst>
                <a:ext uri="{FF2B5EF4-FFF2-40B4-BE49-F238E27FC236}">
                  <a16:creationId xmlns:a16="http://schemas.microsoft.com/office/drawing/2014/main" id="{E51E2F3C-6EE2-E205-F17A-9F9158BC6E5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6891338" y="2085976"/>
              <a:ext cx="1143000" cy="65088"/>
            </a:xfrm>
            <a:custGeom>
              <a:avLst/>
              <a:gdLst>
                <a:gd name="T0" fmla="*/ 137 w 141"/>
                <a:gd name="T1" fmla="*/ 8 h 8"/>
                <a:gd name="T2" fmla="*/ 4 w 141"/>
                <a:gd name="T3" fmla="*/ 8 h 8"/>
                <a:gd name="T4" fmla="*/ 0 w 141"/>
                <a:gd name="T5" fmla="*/ 4 h 8"/>
                <a:gd name="T6" fmla="*/ 4 w 141"/>
                <a:gd name="T7" fmla="*/ 0 h 8"/>
                <a:gd name="T8" fmla="*/ 137 w 141"/>
                <a:gd name="T9" fmla="*/ 0 h 8"/>
                <a:gd name="T10" fmla="*/ 141 w 141"/>
                <a:gd name="T11" fmla="*/ 4 h 8"/>
                <a:gd name="T12" fmla="*/ 137 w 14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8">
                  <a:moveTo>
                    <a:pt x="13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9" y="0"/>
                    <a:pt x="141" y="2"/>
                    <a:pt x="141" y="4"/>
                  </a:cubicBezTo>
                  <a:cubicBezTo>
                    <a:pt x="141" y="6"/>
                    <a:pt x="139" y="8"/>
                    <a:pt x="137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PA-ïSļídè">
              <a:extLst>
                <a:ext uri="{FF2B5EF4-FFF2-40B4-BE49-F238E27FC236}">
                  <a16:creationId xmlns:a16="http://schemas.microsoft.com/office/drawing/2014/main" id="{B72D21BF-BB86-67C1-5BDA-52B087C71EF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 bwMode="auto">
            <a:xfrm>
              <a:off x="7864475" y="1655763"/>
              <a:ext cx="795338" cy="3700463"/>
            </a:xfrm>
            <a:custGeom>
              <a:avLst/>
              <a:gdLst>
                <a:gd name="T0" fmla="*/ 0 w 501"/>
                <a:gd name="T1" fmla="*/ 2331 h 2331"/>
                <a:gd name="T2" fmla="*/ 251 w 501"/>
                <a:gd name="T3" fmla="*/ 0 h 2331"/>
                <a:gd name="T4" fmla="*/ 501 w 501"/>
                <a:gd name="T5" fmla="*/ 2331 h 2331"/>
                <a:gd name="T6" fmla="*/ 0 w 501"/>
                <a:gd name="T7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1" h="2331">
                  <a:moveTo>
                    <a:pt x="0" y="2331"/>
                  </a:moveTo>
                  <a:lnTo>
                    <a:pt x="251" y="0"/>
                  </a:lnTo>
                  <a:lnTo>
                    <a:pt x="501" y="2331"/>
                  </a:lnTo>
                  <a:lnTo>
                    <a:pt x="0" y="2331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PA-îṩliḋé">
              <a:extLst>
                <a:ext uri="{FF2B5EF4-FFF2-40B4-BE49-F238E27FC236}">
                  <a16:creationId xmlns:a16="http://schemas.microsoft.com/office/drawing/2014/main" id="{1D0B9F7E-F18A-3D69-DB93-101A3493544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>
              <a:off x="4481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PA-iṡḻídê">
              <a:extLst>
                <a:ext uri="{FF2B5EF4-FFF2-40B4-BE49-F238E27FC236}">
                  <a16:creationId xmlns:a16="http://schemas.microsoft.com/office/drawing/2014/main" id="{7EF4C98D-421F-6C0E-3B1F-EC1023B6EFD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4862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3" y="8"/>
                    <a:pt x="8" y="14"/>
                    <a:pt x="8" y="21"/>
                  </a:cubicBezTo>
                  <a:cubicBezTo>
                    <a:pt x="8" y="29"/>
                    <a:pt x="13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PA-ïS1îḋe">
              <a:extLst>
                <a:ext uri="{FF2B5EF4-FFF2-40B4-BE49-F238E27FC236}">
                  <a16:creationId xmlns:a16="http://schemas.microsoft.com/office/drawing/2014/main" id="{65B49047-3FCC-4EFE-78F8-2FDDF374810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5235575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PA-îşḻïdè">
              <a:extLst>
                <a:ext uri="{FF2B5EF4-FFF2-40B4-BE49-F238E27FC236}">
                  <a16:creationId xmlns:a16="http://schemas.microsoft.com/office/drawing/2014/main" id="{2AC5847D-FFD1-A319-60F7-9C768D3B3CE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 bwMode="auto">
            <a:xfrm>
              <a:off x="6502400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PA-is1ïdè">
              <a:extLst>
                <a:ext uri="{FF2B5EF4-FFF2-40B4-BE49-F238E27FC236}">
                  <a16:creationId xmlns:a16="http://schemas.microsoft.com/office/drawing/2014/main" id="{9AA2F60B-B30A-0B2C-CFAB-72F037A6258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 bwMode="auto">
            <a:xfrm>
              <a:off x="6875463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PA-íṧļiḑê">
              <a:extLst>
                <a:ext uri="{FF2B5EF4-FFF2-40B4-BE49-F238E27FC236}">
                  <a16:creationId xmlns:a16="http://schemas.microsoft.com/office/drawing/2014/main" id="{6DC21CE3-B953-CD93-4944-A0A7AF9BB60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7248525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8" name="平行四边形 47">
            <a:extLst>
              <a:ext uri="{FF2B5EF4-FFF2-40B4-BE49-F238E27FC236}">
                <a16:creationId xmlns:a16="http://schemas.microsoft.com/office/drawing/2014/main" id="{0D9AD833-4A88-9DFA-2CED-1093132C7122}"/>
              </a:ext>
            </a:extLst>
          </p:cNvPr>
          <p:cNvSpPr/>
          <p:nvPr userDrawn="1"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28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3" r:id="rId4"/>
    <p:sldLayoutId id="2147483651" r:id="rId5"/>
    <p:sldLayoutId id="2147483652" r:id="rId6"/>
    <p:sldLayoutId id="2147483654" r:id="rId7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EBF0F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1">
            <a:extLst>
              <a:ext uri="{FF2B5EF4-FFF2-40B4-BE49-F238E27FC236}">
                <a16:creationId xmlns:a16="http://schemas.microsoft.com/office/drawing/2014/main" id="{ED99B6C7-4C46-D641-60DD-74EE298F5E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06062" y="2488643"/>
            <a:ext cx="7059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练习十三</a:t>
            </a:r>
            <a:endParaRPr lang="en-US" altLang="zh-CN" sz="4400" dirty="0">
              <a:solidFill>
                <a:srgbClr val="767CA2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3" name="PA-矩形 13">
            <a:extLst>
              <a:ext uri="{FF2B5EF4-FFF2-40B4-BE49-F238E27FC236}">
                <a16:creationId xmlns:a16="http://schemas.microsoft.com/office/drawing/2014/main" id="{8614168B-2C39-015F-639F-D71DA19A40F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089276" y="772421"/>
            <a:ext cx="6096000" cy="13142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圆</a:t>
            </a:r>
          </a:p>
        </p:txBody>
      </p:sp>
      <p:sp>
        <p:nvSpPr>
          <p:cNvPr id="24" name="PA-矩形 14">
            <a:extLst>
              <a:ext uri="{FF2B5EF4-FFF2-40B4-BE49-F238E27FC236}">
                <a16:creationId xmlns:a16="http://schemas.microsoft.com/office/drawing/2014/main" id="{7B056678-C932-5CBF-0290-7D1472D5C29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087688" y="3660100"/>
            <a:ext cx="6096000" cy="4637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人教版</a:t>
            </a:r>
            <a:r>
              <a:rPr lang="en-US" altLang="zh-CN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·</a:t>
            </a: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六年级数学上册</a:t>
            </a:r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id="{48493F9A-4603-48F3-6C31-CFF6CB942D00}"/>
              </a:ext>
            </a:extLst>
          </p:cNvPr>
          <p:cNvSpPr/>
          <p:nvPr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-矩形 13">
            <a:extLst>
              <a:ext uri="{FF2B5EF4-FFF2-40B4-BE49-F238E27FC236}">
                <a16:creationId xmlns:a16="http://schemas.microsoft.com/office/drawing/2014/main" id="{FC5ADFA9-40BE-4532-9161-5A58B798BB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62610" y="1084731"/>
            <a:ext cx="2073569" cy="14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四</a:t>
            </a:r>
          </a:p>
        </p:txBody>
      </p:sp>
    </p:spTree>
    <p:extLst>
      <p:ext uri="{BB962C8B-B14F-4D97-AF65-F5344CB8AC3E}">
        <p14:creationId xmlns:p14="http://schemas.microsoft.com/office/powerpoint/2010/main" val="1176417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1DB91CC-6364-9994-D393-BB69E58BFE76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F54988-6276-EEDF-34EF-18B062C49ADF}"/>
              </a:ext>
            </a:extLst>
          </p:cNvPr>
          <p:cNvSpPr txBox="1"/>
          <p:nvPr/>
        </p:nvSpPr>
        <p:spPr>
          <a:xfrm>
            <a:off x="1042694" y="1575039"/>
            <a:ext cx="10340652" cy="346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1. </a:t>
            </a:r>
            <a:r>
              <a:rPr lang="zh-CN" altLang="en-US" sz="3000" b="1" i="0" u="none" strike="noStrike" baseline="0" dirty="0">
                <a:latin typeface="+mn-lt"/>
              </a:rPr>
              <a:t>加深对圆和扇形的理解和认识，巩固圆的周长、面积的 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3000" b="1" i="0" u="none" strike="noStrike" baseline="0" dirty="0">
                <a:latin typeface="+mn-lt"/>
              </a:rPr>
              <a:t>    计算方法，并能解决与圆有关的实际问题；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2. </a:t>
            </a:r>
            <a:r>
              <a:rPr lang="zh-CN" altLang="en-US" sz="3000" b="1" i="0" u="none" strike="noStrike" baseline="0" dirty="0">
                <a:latin typeface="+mn-lt"/>
              </a:rPr>
              <a:t>掌握整理和复习的方法，提高归纳知识的意识和能力，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提高学生用数学知识解决生活实际问题的能力；</a:t>
            </a:r>
          </a:p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3. </a:t>
            </a:r>
            <a:r>
              <a:rPr lang="zh-CN" altLang="en-US" sz="3000" b="1" i="0" u="none" strike="noStrike" baseline="0" dirty="0">
                <a:latin typeface="+mn-lt"/>
              </a:rPr>
              <a:t>感受数学与生活的密切联系，增强学习数学的信心。</a:t>
            </a:r>
            <a:endParaRPr lang="zh-CN" altLang="en-US" sz="3000" b="1" dirty="0">
              <a:latin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890A974B-95D6-3541-23FC-F5484C1DE448}"/>
              </a:ext>
            </a:extLst>
          </p:cNvPr>
          <p:cNvSpPr/>
          <p:nvPr/>
        </p:nvSpPr>
        <p:spPr>
          <a:xfrm>
            <a:off x="755779" y="1530216"/>
            <a:ext cx="10711544" cy="3724752"/>
          </a:xfrm>
          <a:prstGeom prst="roundRect">
            <a:avLst>
              <a:gd name="adj" fmla="val 304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741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E94AA37-29F3-C707-AFDB-E6A0403A45C0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回顾整理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4EDA7039-7B39-EB4F-1AA1-B142613B6A12}"/>
              </a:ext>
            </a:extLst>
          </p:cNvPr>
          <p:cNvGrpSpPr/>
          <p:nvPr/>
        </p:nvGrpSpPr>
        <p:grpSpPr>
          <a:xfrm>
            <a:off x="307909" y="589040"/>
            <a:ext cx="11234057" cy="5736639"/>
            <a:chOff x="307909" y="589040"/>
            <a:chExt cx="11234057" cy="5736639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B589567C-4FA8-589F-4881-30709D88EF5F}"/>
                </a:ext>
              </a:extLst>
            </p:cNvPr>
            <p:cNvSpPr/>
            <p:nvPr/>
          </p:nvSpPr>
          <p:spPr>
            <a:xfrm>
              <a:off x="307909" y="3535767"/>
              <a:ext cx="793101" cy="74231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圆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AAB7227E-1124-AC65-98CD-077C721BA0FC}"/>
                </a:ext>
              </a:extLst>
            </p:cNvPr>
            <p:cNvSpPr/>
            <p:nvPr/>
          </p:nvSpPr>
          <p:spPr>
            <a:xfrm>
              <a:off x="1662402" y="1575281"/>
              <a:ext cx="3592285" cy="648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特征：“一中同长”</a:t>
              </a:r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B6507F3B-1C8F-50EF-C575-40874C4D7FA2}"/>
                </a:ext>
              </a:extLst>
            </p:cNvPr>
            <p:cNvSpPr/>
            <p:nvPr/>
          </p:nvSpPr>
          <p:spPr>
            <a:xfrm>
              <a:off x="5701003" y="589040"/>
              <a:ext cx="2696547" cy="648000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圆心确定位置</a:t>
              </a: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BFA95E98-03F5-D363-73E1-960452FCF4E5}"/>
                </a:ext>
              </a:extLst>
            </p:cNvPr>
            <p:cNvSpPr/>
            <p:nvPr/>
          </p:nvSpPr>
          <p:spPr>
            <a:xfrm>
              <a:off x="5701003" y="1604725"/>
              <a:ext cx="2696547" cy="648000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半径决定大小</a:t>
              </a: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3647D65F-70F0-8A51-D9B1-144E635AC391}"/>
                </a:ext>
              </a:extLst>
            </p:cNvPr>
            <p:cNvSpPr/>
            <p:nvPr/>
          </p:nvSpPr>
          <p:spPr>
            <a:xfrm>
              <a:off x="5701003" y="2657734"/>
              <a:ext cx="2164702" cy="648000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轴对称图形</a:t>
              </a: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5E7D67BC-BF7B-E7F4-05BA-334E0D1A0FAC}"/>
                </a:ext>
              </a:extLst>
            </p:cNvPr>
            <p:cNvSpPr/>
            <p:nvPr/>
          </p:nvSpPr>
          <p:spPr>
            <a:xfrm>
              <a:off x="8979160" y="2654729"/>
              <a:ext cx="2562806" cy="648000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无数条对称轴</a:t>
              </a: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C9300586-A1BE-4B1B-667C-D9DAF11506CA}"/>
                </a:ext>
              </a:extLst>
            </p:cNvPr>
            <p:cNvSpPr/>
            <p:nvPr/>
          </p:nvSpPr>
          <p:spPr>
            <a:xfrm>
              <a:off x="8979160" y="1586758"/>
              <a:ext cx="2394856" cy="648000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i="1" dirty="0">
                  <a:solidFill>
                    <a:schemeClr val="tx1"/>
                  </a:solidFill>
                </a:rPr>
                <a:t>d</a:t>
              </a:r>
              <a:r>
                <a:rPr lang="en-US" altLang="zh-CN" sz="2800" b="1" dirty="0">
                  <a:solidFill>
                    <a:schemeClr val="tx1"/>
                  </a:solidFill>
                </a:rPr>
                <a:t> = 2</a:t>
              </a:r>
              <a:r>
                <a:rPr lang="en-US" altLang="zh-CN" sz="2800" b="1" i="1" dirty="0">
                  <a:solidFill>
                    <a:schemeClr val="tx1"/>
                  </a:solidFill>
                </a:rPr>
                <a:t>r</a:t>
              </a:r>
              <a:endParaRPr lang="zh-CN" alt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780223C0-BA98-7059-D8FF-0D9F8625BF64}"/>
                </a:ext>
              </a:extLst>
            </p:cNvPr>
            <p:cNvSpPr/>
            <p:nvPr/>
          </p:nvSpPr>
          <p:spPr>
            <a:xfrm>
              <a:off x="1662402" y="4033762"/>
              <a:ext cx="1287624" cy="648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周长</a:t>
              </a:r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4FF0CBB5-5E1E-BE8B-35D6-19B5913BDE72}"/>
                </a:ext>
              </a:extLst>
            </p:cNvPr>
            <p:cNvSpPr/>
            <p:nvPr/>
          </p:nvSpPr>
          <p:spPr>
            <a:xfrm>
              <a:off x="7542243" y="4016828"/>
              <a:ext cx="3057332" cy="648000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i="1" dirty="0">
                  <a:solidFill>
                    <a:schemeClr val="tx1"/>
                  </a:solidFill>
                </a:rPr>
                <a:t>C</a:t>
              </a:r>
              <a:r>
                <a:rPr lang="en-US" altLang="zh-CN" sz="2800" b="1" dirty="0">
                  <a:solidFill>
                    <a:schemeClr val="tx1"/>
                  </a:solidFill>
                </a:rPr>
                <a:t> = 2π</a:t>
              </a:r>
              <a:r>
                <a:rPr lang="en-US" altLang="zh-CN" sz="2800" b="1" i="1" dirty="0">
                  <a:solidFill>
                    <a:schemeClr val="tx1"/>
                  </a:solidFill>
                </a:rPr>
                <a:t>r</a:t>
              </a:r>
              <a:r>
                <a:rPr lang="en-US" altLang="zh-CN" sz="2800" b="1" dirty="0">
                  <a:solidFill>
                    <a:schemeClr val="tx1"/>
                  </a:solidFill>
                </a:rPr>
                <a:t> </a:t>
              </a:r>
              <a:r>
                <a:rPr lang="zh-CN" altLang="en-US" sz="2800" b="1" dirty="0">
                  <a:solidFill>
                    <a:schemeClr val="tx1"/>
                  </a:solidFill>
                </a:rPr>
                <a:t>或 </a:t>
              </a:r>
              <a:r>
                <a:rPr lang="en-US" altLang="zh-CN" sz="2800" b="1" i="1" dirty="0">
                  <a:solidFill>
                    <a:schemeClr val="tx1"/>
                  </a:solidFill>
                </a:rPr>
                <a:t>C</a:t>
              </a:r>
              <a:r>
                <a:rPr lang="en-US" altLang="zh-CN" sz="2800" b="1" dirty="0">
                  <a:solidFill>
                    <a:schemeClr val="tx1"/>
                  </a:solidFill>
                </a:rPr>
                <a:t> = π</a:t>
              </a:r>
              <a:r>
                <a:rPr lang="en-US" altLang="zh-CN" sz="2800" b="1" i="1" dirty="0">
                  <a:solidFill>
                    <a:schemeClr val="tx1"/>
                  </a:solidFill>
                </a:rPr>
                <a:t>d</a:t>
              </a:r>
              <a:endParaRPr lang="zh-CN" altLang="en-US" sz="2800" b="1" i="1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BB98FD6E-547C-86F6-57C0-25B9098F4C62}"/>
                </a:ext>
              </a:extLst>
            </p:cNvPr>
            <p:cNvCxnSpPr>
              <a:stCxn id="24" idx="3"/>
            </p:cNvCxnSpPr>
            <p:nvPr/>
          </p:nvCxnSpPr>
          <p:spPr>
            <a:xfrm flipV="1">
              <a:off x="2950026" y="4357394"/>
              <a:ext cx="4573555" cy="3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920B5EB-8BBF-9A68-B892-476E9295C19E}"/>
                </a:ext>
              </a:extLst>
            </p:cNvPr>
            <p:cNvSpPr txBox="1"/>
            <p:nvPr/>
          </p:nvSpPr>
          <p:spPr>
            <a:xfrm>
              <a:off x="3859373" y="3854911"/>
              <a:ext cx="23268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化曲为直</a:t>
              </a:r>
              <a:endParaRPr lang="en-US" altLang="zh-CN" sz="2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1163912-18D1-FC5E-F791-5019A9865977}"/>
                </a:ext>
              </a:extLst>
            </p:cNvPr>
            <p:cNvSpPr txBox="1"/>
            <p:nvPr/>
          </p:nvSpPr>
          <p:spPr>
            <a:xfrm>
              <a:off x="2991631" y="4408725"/>
              <a:ext cx="439821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周长除以直径所得的值一定</a:t>
              </a:r>
              <a:endParaRPr lang="en-US" altLang="zh-CN" sz="2400" dirty="0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908FCA74-13E5-379D-3E9B-EB4442BD2DC6}"/>
                </a:ext>
              </a:extLst>
            </p:cNvPr>
            <p:cNvSpPr/>
            <p:nvPr/>
          </p:nvSpPr>
          <p:spPr>
            <a:xfrm>
              <a:off x="1662402" y="5647960"/>
              <a:ext cx="1287624" cy="6480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面积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1AB9F6BE-F145-BDB6-5EE9-F57294E38661}"/>
                </a:ext>
              </a:extLst>
            </p:cNvPr>
            <p:cNvCxnSpPr>
              <a:cxnSpLocks/>
            </p:cNvCxnSpPr>
            <p:nvPr/>
          </p:nvCxnSpPr>
          <p:spPr>
            <a:xfrm>
              <a:off x="2976463" y="5981290"/>
              <a:ext cx="269654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C705341-50F0-04AC-3FEA-5C861F8C5969}"/>
                </a:ext>
              </a:extLst>
            </p:cNvPr>
            <p:cNvSpPr txBox="1"/>
            <p:nvPr/>
          </p:nvSpPr>
          <p:spPr>
            <a:xfrm>
              <a:off x="3168906" y="5506430"/>
              <a:ext cx="192560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化曲为直</a:t>
              </a:r>
              <a:endParaRPr lang="en-US" altLang="zh-CN" sz="2400" dirty="0"/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9CBC0894-C9EA-88CD-DDE2-707CF9344761}"/>
                </a:ext>
              </a:extLst>
            </p:cNvPr>
            <p:cNvSpPr/>
            <p:nvPr/>
          </p:nvSpPr>
          <p:spPr>
            <a:xfrm>
              <a:off x="5741433" y="5677679"/>
              <a:ext cx="1527110" cy="648000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i="1" dirty="0">
                  <a:solidFill>
                    <a:schemeClr val="tx1"/>
                  </a:solidFill>
                </a:rPr>
                <a:t>S</a:t>
              </a:r>
              <a:r>
                <a:rPr lang="en-US" altLang="zh-CN" sz="2800" b="1" dirty="0">
                  <a:solidFill>
                    <a:schemeClr val="tx1"/>
                  </a:solidFill>
                </a:rPr>
                <a:t> = π</a:t>
              </a:r>
              <a:r>
                <a:rPr lang="en-US" altLang="zh-CN" sz="2800" b="1" i="1" dirty="0">
                  <a:solidFill>
                    <a:schemeClr val="tx1"/>
                  </a:solidFill>
                </a:rPr>
                <a:t>r</a:t>
              </a:r>
              <a:r>
                <a:rPr lang="en-US" altLang="zh-CN" sz="2800" b="1" baseline="30000" dirty="0">
                  <a:solidFill>
                    <a:schemeClr val="tx1"/>
                  </a:solidFill>
                </a:rPr>
                <a:t>2</a:t>
              </a:r>
              <a:endParaRPr lang="zh-CN" altLang="en-US" sz="2800" b="1" i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40" name="左中括号 39">
              <a:extLst>
                <a:ext uri="{FF2B5EF4-FFF2-40B4-BE49-F238E27FC236}">
                  <a16:creationId xmlns:a16="http://schemas.microsoft.com/office/drawing/2014/main" id="{E0593BE1-D062-FF84-D3F7-A2D59711671C}"/>
                </a:ext>
              </a:extLst>
            </p:cNvPr>
            <p:cNvSpPr/>
            <p:nvPr/>
          </p:nvSpPr>
          <p:spPr>
            <a:xfrm>
              <a:off x="1366544" y="1899281"/>
              <a:ext cx="295858" cy="4082009"/>
            </a:xfrm>
            <a:prstGeom prst="leftBracket">
              <a:avLst>
                <a:gd name="adj" fmla="val 3540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左中括号 40">
              <a:extLst>
                <a:ext uri="{FF2B5EF4-FFF2-40B4-BE49-F238E27FC236}">
                  <a16:creationId xmlns:a16="http://schemas.microsoft.com/office/drawing/2014/main" id="{D83932D7-44FD-FE06-37EF-C8CE6518C019}"/>
                </a:ext>
              </a:extLst>
            </p:cNvPr>
            <p:cNvSpPr/>
            <p:nvPr/>
          </p:nvSpPr>
          <p:spPr>
            <a:xfrm>
              <a:off x="5414086" y="893665"/>
              <a:ext cx="295858" cy="2099471"/>
            </a:xfrm>
            <a:prstGeom prst="leftBracket">
              <a:avLst>
                <a:gd name="adj" fmla="val 3540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6C0671A0-5A5B-C88D-735F-36CFDC54A957}"/>
                </a:ext>
              </a:extLst>
            </p:cNvPr>
            <p:cNvCxnSpPr>
              <a:cxnSpLocks/>
            </p:cNvCxnSpPr>
            <p:nvPr/>
          </p:nvCxnSpPr>
          <p:spPr>
            <a:xfrm>
              <a:off x="1102564" y="3881903"/>
              <a:ext cx="25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5E3845EC-D04B-9AB5-2314-BA9F03D4A795}"/>
                </a:ext>
              </a:extLst>
            </p:cNvPr>
            <p:cNvCxnSpPr>
              <a:cxnSpLocks/>
            </p:cNvCxnSpPr>
            <p:nvPr/>
          </p:nvCxnSpPr>
          <p:spPr>
            <a:xfrm>
              <a:off x="1354489" y="4357761"/>
              <a:ext cx="28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80591447-0648-7752-3357-B4D417AC556C}"/>
                </a:ext>
              </a:extLst>
            </p:cNvPr>
            <p:cNvCxnSpPr>
              <a:cxnSpLocks/>
            </p:cNvCxnSpPr>
            <p:nvPr/>
          </p:nvCxnSpPr>
          <p:spPr>
            <a:xfrm>
              <a:off x="5260283" y="1910758"/>
              <a:ext cx="41915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5B9BEE19-4A14-C4AE-0929-D169E96A0FEE}"/>
                </a:ext>
              </a:extLst>
            </p:cNvPr>
            <p:cNvCxnSpPr>
              <a:cxnSpLocks/>
            </p:cNvCxnSpPr>
            <p:nvPr/>
          </p:nvCxnSpPr>
          <p:spPr>
            <a:xfrm>
              <a:off x="8376707" y="1901427"/>
              <a:ext cx="6086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81BD31BF-25E2-97B4-4856-E176E91EBADA}"/>
                </a:ext>
              </a:extLst>
            </p:cNvPr>
            <p:cNvCxnSpPr>
              <a:cxnSpLocks/>
            </p:cNvCxnSpPr>
            <p:nvPr/>
          </p:nvCxnSpPr>
          <p:spPr>
            <a:xfrm>
              <a:off x="7875036" y="2969398"/>
              <a:ext cx="108235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8167A887-8EC3-15D1-5258-B0D0E3D7CB9D}"/>
              </a:ext>
            </a:extLst>
          </p:cNvPr>
          <p:cNvSpPr txBox="1"/>
          <p:nvPr/>
        </p:nvSpPr>
        <p:spPr>
          <a:xfrm>
            <a:off x="1743264" y="2257841"/>
            <a:ext cx="33699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同一个圆中，圆只有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一个圆心，所有的半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径都相等。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2532E3D4-20D1-AEA6-B3B9-CB7D2D8524E8}"/>
              </a:ext>
            </a:extLst>
          </p:cNvPr>
          <p:cNvSpPr txBox="1"/>
          <p:nvPr/>
        </p:nvSpPr>
        <p:spPr>
          <a:xfrm>
            <a:off x="9168684" y="716596"/>
            <a:ext cx="22957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前提条件是在同圆或等圆中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B1D8167-E2B8-40D8-17B0-96B8AEBC10AB}"/>
              </a:ext>
            </a:extLst>
          </p:cNvPr>
          <p:cNvSpPr txBox="1"/>
          <p:nvPr/>
        </p:nvSpPr>
        <p:spPr>
          <a:xfrm>
            <a:off x="7825079" y="3347827"/>
            <a:ext cx="43700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直径所在的直线就是其对称轴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D84CB70-48BF-D6B4-B823-46415695834B}"/>
              </a:ext>
            </a:extLst>
          </p:cNvPr>
          <p:cNvSpPr txBox="1"/>
          <p:nvPr/>
        </p:nvSpPr>
        <p:spPr>
          <a:xfrm>
            <a:off x="3094455" y="4906039"/>
            <a:ext cx="80836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这个固定的值就是圆周率 </a:t>
            </a:r>
            <a:r>
              <a:rPr lang="en-US" altLang="zh-CN" dirty="0">
                <a:solidFill>
                  <a:srgbClr val="FF0000"/>
                </a:solidFill>
              </a:rPr>
              <a:t>π</a:t>
            </a:r>
            <a:r>
              <a:rPr lang="zh-CN" altLang="en-US" dirty="0">
                <a:solidFill>
                  <a:srgbClr val="FF0000"/>
                </a:solidFill>
              </a:rPr>
              <a:t>，在实际应用中通常取 </a:t>
            </a:r>
            <a:r>
              <a:rPr lang="en-US" altLang="zh-CN" dirty="0">
                <a:solidFill>
                  <a:srgbClr val="FF0000"/>
                </a:solidFill>
              </a:rPr>
              <a:t>3.14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92F61C69-7C32-8045-2A17-D7ECC6315041}"/>
                  </a:ext>
                </a:extLst>
              </p:cNvPr>
              <p:cNvSpPr txBox="1"/>
              <p:nvPr/>
            </p:nvSpPr>
            <p:spPr>
              <a:xfrm>
                <a:off x="7378861" y="5554034"/>
                <a:ext cx="3799211" cy="7920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800" i="1" dirty="0">
                    <a:solidFill>
                      <a:srgbClr val="FF0000"/>
                    </a:solidFill>
                  </a:rPr>
                  <a:t>S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 = π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i="0">
                                <a:solidFill>
                                  <a:srgbClr val="FF0000"/>
                                </a:solidFill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US" altLang="zh-CN" sz="2800" b="1" i="0" baseline="30000" smtClean="0">
                        <a:solidFill>
                          <a:srgbClr val="FF0000"/>
                        </a:solidFill>
                        <a:latin typeface="+mj-lt"/>
                      </a:rPr>
                      <m:t>2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zh-CN" altLang="en-US" sz="2800" b="1" i="0" smtClean="0">
                        <a:solidFill>
                          <a:srgbClr val="FF0000"/>
                        </a:solidFill>
                        <a:latin typeface="+mj-lt"/>
                      </a:rPr>
                      <m:t>π</m:t>
                    </m:r>
                    <m:d>
                      <m:dPr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C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i="0">
                                <a:solidFill>
                                  <a:srgbClr val="FF0000"/>
                                </a:solidFill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zh-CN" altLang="en-US" sz="2800" i="0">
                                <a:solidFill>
                                  <a:srgbClr val="FF0000"/>
                                </a:solidFill>
                              </a:rPr>
                              <m:t>π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2800" baseline="30000" dirty="0">
                    <a:solidFill>
                      <a:srgbClr val="FF0000"/>
                    </a:solidFill>
                  </a:rPr>
                  <a:t>2</a:t>
                </a:r>
                <a:endParaRPr lang="zh-CN" altLang="en-US" sz="2800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92F61C69-7C32-8045-2A17-D7ECC6315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8861" y="5554034"/>
                <a:ext cx="3799211" cy="792076"/>
              </a:xfrm>
              <a:prstGeom prst="rect">
                <a:avLst/>
              </a:prstGeom>
              <a:blipFill>
                <a:blip r:embed="rId2"/>
                <a:stretch>
                  <a:fillRect l="-3205" b="-69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91404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C6D1A6B-18A7-3402-7377-5D169167C0FE}"/>
              </a:ext>
            </a:extLst>
          </p:cNvPr>
          <p:cNvSpPr txBox="1"/>
          <p:nvPr/>
        </p:nvSpPr>
        <p:spPr>
          <a:xfrm>
            <a:off x="426879" y="202555"/>
            <a:ext cx="4882242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2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）圆环的面积：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7B933FD-3909-7F22-DC9E-69C8534F58C1}"/>
              </a:ext>
            </a:extLst>
          </p:cNvPr>
          <p:cNvSpPr txBox="1"/>
          <p:nvPr/>
        </p:nvSpPr>
        <p:spPr>
          <a:xfrm>
            <a:off x="426878" y="3841496"/>
            <a:ext cx="5631801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2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）圆与正方形的关系：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C9F079-73EB-4D0C-28BF-42D5C6F80CA5}"/>
              </a:ext>
            </a:extLst>
          </p:cNvPr>
          <p:cNvSpPr txBox="1"/>
          <p:nvPr/>
        </p:nvSpPr>
        <p:spPr>
          <a:xfrm>
            <a:off x="702137" y="959789"/>
            <a:ext cx="114369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S</a:t>
            </a:r>
            <a:r>
              <a:rPr lang="zh-CN" altLang="en-US" sz="3000" b="1" i="0" u="none" strike="noStrike" baseline="-25000" dirty="0">
                <a:solidFill>
                  <a:srgbClr val="FF0000"/>
                </a:solidFill>
                <a:latin typeface="+mn-lt"/>
                <a:ea typeface="+mj-ea"/>
              </a:rPr>
              <a:t>圆环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 </a:t>
            </a:r>
            <a:r>
              <a:rPr lang="en-US" altLang="zh-CN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= π</a:t>
            </a:r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R</a:t>
            </a:r>
            <a:r>
              <a:rPr lang="en-US" altLang="zh-CN" sz="3000" b="1" i="0" u="none" strike="noStrike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π</a:t>
            </a:r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r</a:t>
            </a:r>
            <a:r>
              <a:rPr lang="en-US" altLang="zh-CN" sz="3000" b="1" i="0" u="none" strike="noStrike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en-US" altLang="zh-CN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 = π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</a:rPr>
              <a:t>(</a:t>
            </a:r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R</a:t>
            </a:r>
            <a:r>
              <a:rPr lang="en-US" altLang="zh-CN" sz="3000" b="1" i="0" u="none" strike="noStrike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r</a:t>
            </a:r>
            <a:r>
              <a:rPr lang="en-US" altLang="zh-CN" sz="3000" b="1" i="0" u="none" strike="noStrike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，</a:t>
            </a:r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R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r 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分别表示外圆半径和内圆半径；</a:t>
            </a:r>
            <a:endParaRPr lang="zh-CN" altLang="en-US" sz="3000" b="1" dirty="0"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208EBB6-7CF3-F5EB-383A-9ACE92F6E7A2}"/>
              </a:ext>
            </a:extLst>
          </p:cNvPr>
          <p:cNvSpPr txBox="1"/>
          <p:nvPr/>
        </p:nvSpPr>
        <p:spPr>
          <a:xfrm>
            <a:off x="702137" y="3152978"/>
            <a:ext cx="72008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D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000" b="1" i="1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d 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分别表示外圆半直径和内圆直径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  <a:endParaRPr lang="zh-CN" altLang="en-US" sz="3000" b="1" dirty="0">
              <a:latin typeface="+mn-lt"/>
              <a:ea typeface="+mj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8E5BA2B-EC8A-6B12-642D-94A4A546E650}"/>
                  </a:ext>
                </a:extLst>
              </p:cNvPr>
              <p:cNvSpPr txBox="1"/>
              <p:nvPr/>
            </p:nvSpPr>
            <p:spPr>
              <a:xfrm>
                <a:off x="702137" y="1677049"/>
                <a:ext cx="8889734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000" b="1" i="1" smtClean="0">
                          <a:solidFill>
                            <a:srgbClr val="FF0000"/>
                          </a:solidFill>
                          <a:latin typeface="+mj-lt"/>
                          <a:ea typeface="+mj-ea"/>
                        </a:rPr>
                        <m:t>S</m:t>
                      </m:r>
                      <m:r>
                        <a:rPr lang="zh-CN" altLang="en-US" sz="3000" b="1" i="1" baseline="-25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+mj-ea"/>
                        </a:rPr>
                        <m:t>圆环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+mj-ea"/>
                        </a:rPr>
                        <m:t>=</m:t>
                      </m:r>
                      <m:r>
                        <m:rPr>
                          <m:nor/>
                        </m:rPr>
                        <a:rPr lang="zh-CN" altLang="en-US" sz="3000" b="1" i="0" smtClean="0">
                          <a:solidFill>
                            <a:srgbClr val="FF0000"/>
                          </a:solidFill>
                          <a:latin typeface="+mj-lt"/>
                          <a:ea typeface="+mj-ea"/>
                        </a:rPr>
                        <m:t>π</m:t>
                      </m:r>
                      <m:d>
                        <m:dPr>
                          <m:ctrlPr>
                            <a:rPr lang="zh-CN" altLang="en-US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D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000" b="1" i="0" baseline="30000" smtClean="0">
                          <a:solidFill>
                            <a:srgbClr val="FF0000"/>
                          </a:solidFill>
                          <a:latin typeface="+mj-lt"/>
                        </a:rPr>
                        <m:t>2</m:t>
                      </m:r>
                      <m:r>
                        <m:rPr>
                          <m:nor/>
                        </m:rPr>
                        <a:rPr lang="zh-CN" altLang="en-US" sz="3000" b="1" i="0" dirty="0">
                          <a:solidFill>
                            <a:srgbClr val="FF0000"/>
                          </a:solidFill>
                        </a:rPr>
                        <m:t>－</m:t>
                      </m:r>
                      <m:r>
                        <m:rPr>
                          <m:nor/>
                        </m:rPr>
                        <a:rPr lang="zh-CN" altLang="en-US" sz="3000" b="1" i="0">
                          <a:solidFill>
                            <a:srgbClr val="FF0000"/>
                          </a:solidFill>
                          <a:latin typeface="+mj-lt"/>
                        </a:rPr>
                        <m:t>π</m:t>
                      </m:r>
                      <m:d>
                        <m:dPr>
                          <m:ctrlPr>
                            <a:rPr lang="zh-CN" altLang="en-US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d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000" b="1" i="0" baseline="30000">
                          <a:solidFill>
                            <a:srgbClr val="FF0000"/>
                          </a:solidFill>
                          <a:latin typeface="+mj-lt"/>
                        </a:rPr>
                        <m:t>2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=</m:t>
                      </m:r>
                      <m:r>
                        <m:rPr>
                          <m:nor/>
                        </m:rPr>
                        <a:rPr lang="zh-CN" altLang="en-US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π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zh-CN" altLang="en-US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3000" b="1" i="1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zh-CN" sz="3000" b="1" i="1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D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zh-CN" sz="3000" b="1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m:rPr>
                              <m:nor/>
                            </m:rPr>
                            <a:rPr lang="en-US" altLang="zh-CN" sz="3000" b="1" i="0" baseline="3000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zh-CN" altLang="en-US" sz="3000" b="1" i="0" dirty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－</m:t>
                          </m:r>
                          <m:d>
                            <m:dPr>
                              <m:ctrlPr>
                                <a:rPr lang="zh-CN" altLang="en-US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3000" b="1" i="1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zh-CN" sz="3000" b="1" i="1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d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zh-CN" sz="3000" b="1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m:rPr>
                              <m:nor/>
                            </m:rPr>
                            <a:rPr lang="en-US" altLang="zh-CN" sz="3000" b="1" i="0" baseline="3000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zh-CN" altLang="en-US" sz="3000" b="1" dirty="0">
                  <a:solidFill>
                    <a:srgbClr val="FF0000"/>
                  </a:solidFill>
                  <a:latin typeface="+mj-lt"/>
                  <a:ea typeface="+mj-ea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8E5BA2B-EC8A-6B12-642D-94A4A546E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37" y="1677049"/>
                <a:ext cx="8889734" cy="11296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79A053A-4C5D-A0F0-0DA2-0F57755CED79}"/>
                  </a:ext>
                </a:extLst>
              </p:cNvPr>
              <p:cNvSpPr txBox="1"/>
              <p:nvPr/>
            </p:nvSpPr>
            <p:spPr>
              <a:xfrm>
                <a:off x="580838" y="4735420"/>
                <a:ext cx="10312658" cy="7511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i="1" strike="noStrike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r>
                  <a:rPr lang="zh-CN" altLang="en-US" i="0" dirty="0"/>
                  <a:t>“外方内圆”的图形中，圆的面积是正方形面积的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0" smtClean="0"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i="0" smtClean="0">
                            <a:latin typeface="+mj-lt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i="0" dirty="0"/>
                  <a:t>；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79A053A-4C5D-A0F0-0DA2-0F57755CE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38" y="4735420"/>
                <a:ext cx="10312658" cy="751168"/>
              </a:xfrm>
              <a:prstGeom prst="rect">
                <a:avLst/>
              </a:prstGeom>
              <a:blipFill>
                <a:blip r:embed="rId3"/>
                <a:stretch>
                  <a:fillRect l="-1359" t="-2439" b="-65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1AE825F-F765-CE20-9904-DE9EFE400C4E}"/>
                  </a:ext>
                </a:extLst>
              </p:cNvPr>
              <p:cNvSpPr txBox="1"/>
              <p:nvPr/>
            </p:nvSpPr>
            <p:spPr>
              <a:xfrm>
                <a:off x="580838" y="5612834"/>
                <a:ext cx="10149367" cy="7511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r>
                  <a:rPr lang="zh-CN" altLang="en-US" dirty="0"/>
                  <a:t>“外圆内方”的图形中，圆的面积是正方形面积的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0" smtClean="0"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i="0" smtClean="0">
                            <a:latin typeface="+mj-lt"/>
                          </a:rPr>
                          <m:t>π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dirty="0">
                    <a:latin typeface="+mj-lt"/>
                  </a:rPr>
                  <a:t>。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1AE825F-F765-CE20-9904-DE9EFE400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38" y="5612834"/>
                <a:ext cx="10149367" cy="751168"/>
              </a:xfrm>
              <a:prstGeom prst="rect">
                <a:avLst/>
              </a:prstGeom>
              <a:blipFill>
                <a:blip r:embed="rId4"/>
                <a:stretch>
                  <a:fillRect l="-1381" t="-2439" b="-65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0258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C090D5-2D3F-452D-1B4B-6F40FC53FB91}"/>
              </a:ext>
            </a:extLst>
          </p:cNvPr>
          <p:cNvSpPr txBox="1"/>
          <p:nvPr/>
        </p:nvSpPr>
        <p:spPr>
          <a:xfrm>
            <a:off x="510842" y="1160760"/>
            <a:ext cx="11311042" cy="194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en-US" altLang="zh-CN" sz="3200" dirty="0"/>
              <a:t>1.</a:t>
            </a:r>
            <a:r>
              <a:rPr lang="zh-CN" altLang="en-US" sz="3200" dirty="0"/>
              <a:t>“中国天眼”是世界上最大的单口径射电望远镜，其上方</a:t>
            </a:r>
            <a:endParaRPr lang="en-US" altLang="zh-CN" sz="3200" dirty="0"/>
          </a:p>
          <a:p>
            <a:pPr>
              <a:lnSpc>
                <a:spcPct val="130000"/>
              </a:lnSpc>
            </a:pPr>
            <a:r>
              <a:rPr lang="zh-CN" altLang="en-US" sz="3200" dirty="0"/>
              <a:t>    的圈梁是一个直径为 </a:t>
            </a:r>
            <a:r>
              <a:rPr lang="en-US" altLang="zh-CN" sz="3200" dirty="0"/>
              <a:t>500 m </a:t>
            </a:r>
            <a:r>
              <a:rPr lang="zh-CN" altLang="en-US" sz="3200" dirty="0"/>
              <a:t>的圆。工程师沿着圈梁走一圈，</a:t>
            </a:r>
            <a:endParaRPr lang="en-US" altLang="zh-CN" sz="3200" dirty="0"/>
          </a:p>
          <a:p>
            <a:pPr>
              <a:lnSpc>
                <a:spcPct val="13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大约是多少米？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F97C66-EA47-C4DA-49C7-2DDBB8250267}"/>
              </a:ext>
            </a:extLst>
          </p:cNvPr>
          <p:cNvSpPr txBox="1"/>
          <p:nvPr/>
        </p:nvSpPr>
        <p:spPr>
          <a:xfrm>
            <a:off x="3547146" y="729784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8E30103-7C93-D0D1-BC20-4D39E9BC79A4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巩固运用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9813A7A-D429-B9F4-F2D0-23E87F6F87F7}"/>
              </a:ext>
            </a:extLst>
          </p:cNvPr>
          <p:cNvSpPr txBox="1"/>
          <p:nvPr/>
        </p:nvSpPr>
        <p:spPr>
          <a:xfrm>
            <a:off x="879596" y="3217425"/>
            <a:ext cx="7769881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/>
              <a:t>方法提示：就是求直径为 </a:t>
            </a:r>
            <a:r>
              <a:rPr lang="en-US" altLang="zh-CN" dirty="0"/>
              <a:t>500 m </a:t>
            </a:r>
            <a:r>
              <a:rPr lang="zh-CN" altLang="en-US" dirty="0"/>
              <a:t>的圆的周长。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C7FA6B6-2A02-6EBD-5438-F3F6F9A80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964" y="3889993"/>
            <a:ext cx="3795889" cy="215602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B08B5B2-2337-BFE0-57BF-6EF3B604A14C}"/>
              </a:ext>
            </a:extLst>
          </p:cNvPr>
          <p:cNvSpPr txBox="1"/>
          <p:nvPr/>
        </p:nvSpPr>
        <p:spPr>
          <a:xfrm>
            <a:off x="879596" y="4283970"/>
            <a:ext cx="5017351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3.14×500 = 1570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m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902799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2734A7B-3B3B-6A5B-1FA9-F72FDBDA568B}"/>
              </a:ext>
            </a:extLst>
          </p:cNvPr>
          <p:cNvSpPr txBox="1"/>
          <p:nvPr/>
        </p:nvSpPr>
        <p:spPr>
          <a:xfrm>
            <a:off x="371085" y="769932"/>
            <a:ext cx="10601716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6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下图中的双面绣作品绣在直径是 </a:t>
            </a:r>
            <a:r>
              <a:rPr lang="en-US" altLang="zh-CN" dirty="0"/>
              <a:t>20 cm </a:t>
            </a:r>
            <a:r>
              <a:rPr lang="zh-CN" altLang="en-US" dirty="0"/>
              <a:t>的圆面上。这个 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圆的面积是多少？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876DD9-3E6B-9303-511C-BEFDB010B265}"/>
              </a:ext>
            </a:extLst>
          </p:cNvPr>
          <p:cNvSpPr txBox="1"/>
          <p:nvPr/>
        </p:nvSpPr>
        <p:spPr>
          <a:xfrm>
            <a:off x="742756" y="2213069"/>
            <a:ext cx="5829300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/>
              <a:t>方法提示：先求圆面的半径，</a:t>
            </a:r>
            <a:endParaRPr lang="en-US" altLang="zh-CN" dirty="0"/>
          </a:p>
          <a:p>
            <a:r>
              <a:rPr lang="zh-CN" altLang="en-US" dirty="0"/>
              <a:t>再求圆的面积。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6FE908C-FBB3-9240-A068-41630B1F413E}"/>
              </a:ext>
            </a:extLst>
          </p:cNvPr>
          <p:cNvSpPr txBox="1"/>
          <p:nvPr/>
        </p:nvSpPr>
        <p:spPr>
          <a:xfrm>
            <a:off x="808070" y="3760309"/>
            <a:ext cx="7608142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3.14×(20÷2)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dirty="0">
                <a:solidFill>
                  <a:srgbClr val="FF0000"/>
                </a:solidFill>
              </a:rPr>
              <a:t> = 314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cm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AAA795D-FDAB-8C68-B12E-176068F9B60E}"/>
              </a:ext>
            </a:extLst>
          </p:cNvPr>
          <p:cNvSpPr txBox="1"/>
          <p:nvPr/>
        </p:nvSpPr>
        <p:spPr>
          <a:xfrm>
            <a:off x="654658" y="384217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D2D5A6A-8EE7-86A4-C197-CEA527CD8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2409" y="2250975"/>
            <a:ext cx="2699867" cy="301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10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8E0A31D-6CF2-14DC-C60F-0DE151690A21}"/>
              </a:ext>
            </a:extLst>
          </p:cNvPr>
          <p:cNvSpPr txBox="1"/>
          <p:nvPr/>
        </p:nvSpPr>
        <p:spPr>
          <a:xfrm>
            <a:off x="305568" y="798312"/>
            <a:ext cx="11143093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6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3. </a:t>
            </a:r>
            <a:r>
              <a:rPr lang="zh-CN" altLang="en-US" dirty="0"/>
              <a:t>用 </a:t>
            </a:r>
            <a:r>
              <a:rPr lang="en-US" altLang="zh-CN" dirty="0"/>
              <a:t>10 m </a:t>
            </a:r>
            <a:r>
              <a:rPr lang="zh-CN" altLang="en-US" dirty="0"/>
              <a:t>长的铁条做直径是 </a:t>
            </a:r>
            <a:r>
              <a:rPr lang="en-US" altLang="zh-CN" dirty="0"/>
              <a:t>50 cm </a:t>
            </a:r>
            <a:r>
              <a:rPr lang="zh-CN" altLang="en-US" dirty="0"/>
              <a:t>的圆形铁环，最多可以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做多少个？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AA9167-4045-C904-F79A-23B13BFFCCE7}"/>
              </a:ext>
            </a:extLst>
          </p:cNvPr>
          <p:cNvSpPr txBox="1"/>
          <p:nvPr/>
        </p:nvSpPr>
        <p:spPr>
          <a:xfrm>
            <a:off x="706794" y="2197415"/>
            <a:ext cx="8875745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方法提示：先计算做一个圆形铁环用的铁条长度，再计算 </a:t>
            </a:r>
            <a:r>
              <a:rPr lang="en-US" altLang="zh-CN" dirty="0"/>
              <a:t>10 m </a:t>
            </a:r>
            <a:r>
              <a:rPr lang="zh-CN" altLang="en-US" dirty="0"/>
              <a:t>里有多少个这样的长度。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65D4F72-49D2-FB6E-47E4-A0534CCDD420}"/>
              </a:ext>
            </a:extLst>
          </p:cNvPr>
          <p:cNvSpPr txBox="1"/>
          <p:nvPr/>
        </p:nvSpPr>
        <p:spPr>
          <a:xfrm>
            <a:off x="846754" y="3737134"/>
            <a:ext cx="4509017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50 cm = 0.5 m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B7BE38-E219-B728-2467-C293CE9BD2A4}"/>
              </a:ext>
            </a:extLst>
          </p:cNvPr>
          <p:cNvSpPr txBox="1"/>
          <p:nvPr/>
        </p:nvSpPr>
        <p:spPr>
          <a:xfrm>
            <a:off x="682651" y="356224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7C3C489-6F07-EEEE-43FE-FC783CE8C923}"/>
              </a:ext>
            </a:extLst>
          </p:cNvPr>
          <p:cNvSpPr txBox="1"/>
          <p:nvPr/>
        </p:nvSpPr>
        <p:spPr>
          <a:xfrm>
            <a:off x="846754" y="4483583"/>
            <a:ext cx="4509017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3.14×0.5 = 1.57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m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C68FEA-1974-9063-41A6-2DB43B373923}"/>
              </a:ext>
            </a:extLst>
          </p:cNvPr>
          <p:cNvSpPr txBox="1"/>
          <p:nvPr/>
        </p:nvSpPr>
        <p:spPr>
          <a:xfrm>
            <a:off x="846754" y="5230032"/>
            <a:ext cx="4509017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10÷1.57 </a:t>
            </a:r>
            <a:r>
              <a:rPr lang="zh-CN" altLang="en-US" sz="3200" dirty="0">
                <a:solidFill>
                  <a:srgbClr val="FF0000"/>
                </a:solidFill>
              </a:rPr>
              <a:t>≈</a:t>
            </a:r>
            <a:r>
              <a:rPr lang="en-US" altLang="zh-CN" sz="3200" dirty="0">
                <a:solidFill>
                  <a:srgbClr val="FF0000"/>
                </a:solidFill>
              </a:rPr>
              <a:t> 6</a:t>
            </a:r>
            <a:r>
              <a:rPr lang="zh-CN" altLang="en-US" sz="3200" dirty="0">
                <a:solidFill>
                  <a:srgbClr val="FF0000"/>
                </a:solidFill>
              </a:rPr>
              <a:t>（个）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4AEE2CE-D9C8-B977-5D06-974B7B31E499}"/>
              </a:ext>
            </a:extLst>
          </p:cNvPr>
          <p:cNvGrpSpPr/>
          <p:nvPr/>
        </p:nvGrpSpPr>
        <p:grpSpPr>
          <a:xfrm>
            <a:off x="6848671" y="3727803"/>
            <a:ext cx="4152123" cy="2523707"/>
            <a:chOff x="6839340" y="3737134"/>
            <a:chExt cx="4152123" cy="2523707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0EC94362-5DC5-7F90-4CF6-0DD68E95A54C}"/>
                </a:ext>
              </a:extLst>
            </p:cNvPr>
            <p:cNvSpPr/>
            <p:nvPr/>
          </p:nvSpPr>
          <p:spPr>
            <a:xfrm>
              <a:off x="6839340" y="3737134"/>
              <a:ext cx="4152123" cy="2523707"/>
            </a:xfrm>
            <a:prstGeom prst="roundRect">
              <a:avLst>
                <a:gd name="adj" fmla="val 11121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1AE9884-BAC5-78F4-028B-BE87F1B4BDDF}"/>
                </a:ext>
              </a:extLst>
            </p:cNvPr>
            <p:cNvSpPr txBox="1"/>
            <p:nvPr/>
          </p:nvSpPr>
          <p:spPr>
            <a:xfrm>
              <a:off x="7163579" y="3848419"/>
              <a:ext cx="3687924" cy="22535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i="0" u="none" strike="noStrike" baseline="0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易错点：余料不够做一个铁环时，结果采用“去尾法”取整。计算时注意统一单位。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8298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AF0FFA3-5797-F12E-47F5-65FB21E04F10}"/>
              </a:ext>
            </a:extLst>
          </p:cNvPr>
          <p:cNvSpPr txBox="1"/>
          <p:nvPr/>
        </p:nvSpPr>
        <p:spPr>
          <a:xfrm>
            <a:off x="100300" y="603767"/>
            <a:ext cx="12063707" cy="19439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+mn-ea"/>
              </a:defRPr>
            </a:lvl1pPr>
          </a:lstStyle>
          <a:p>
            <a:r>
              <a:rPr lang="en-US" altLang="zh-CN" sz="3200" dirty="0"/>
              <a:t>4. </a:t>
            </a:r>
            <a:r>
              <a:rPr lang="zh-CN" altLang="en-US" sz="3200" dirty="0"/>
              <a:t>儿童乐园要修建一个圆形旋转木马游乐设施，圆的直径是 </a:t>
            </a:r>
            <a:r>
              <a:rPr lang="en-US" altLang="zh-CN" sz="3200" dirty="0"/>
              <a:t>8 m</a:t>
            </a:r>
            <a:r>
              <a:rPr lang="zh-CN" altLang="en-US" sz="3200" dirty="0"/>
              <a:t>， </a:t>
            </a:r>
            <a:endParaRPr lang="en-US" altLang="zh-CN" sz="3200" dirty="0"/>
          </a:p>
          <a:p>
            <a:r>
              <a:rPr lang="en-US" altLang="zh-CN" sz="3200" dirty="0"/>
              <a:t>    </a:t>
            </a:r>
            <a:r>
              <a:rPr lang="zh-CN" altLang="en-US" sz="3200" dirty="0"/>
              <a:t>周边还要留出 </a:t>
            </a:r>
            <a:r>
              <a:rPr lang="en-US" altLang="zh-CN" sz="3200" dirty="0"/>
              <a:t>1 m </a:t>
            </a:r>
            <a:r>
              <a:rPr lang="zh-CN" altLang="en-US" sz="3200" dirty="0"/>
              <a:t>宽的小路，并在外侧围上栏杆。栏杆内的</a:t>
            </a:r>
            <a:endParaRPr lang="en-US" altLang="zh-CN" sz="3200" dirty="0"/>
          </a:p>
          <a:p>
            <a:r>
              <a:rPr lang="en-US" altLang="zh-CN" sz="3200" dirty="0"/>
              <a:t>    </a:t>
            </a:r>
            <a:r>
              <a:rPr lang="zh-CN" altLang="en-US" sz="3200" dirty="0"/>
              <a:t>占地面积是多少平方米？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D616717-8FE2-EB68-D7B4-BB7D9E3B8412}"/>
              </a:ext>
            </a:extLst>
          </p:cNvPr>
          <p:cNvSpPr txBox="1"/>
          <p:nvPr/>
        </p:nvSpPr>
        <p:spPr>
          <a:xfrm>
            <a:off x="552017" y="225592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8625CA1-4372-E5E7-18D5-A28546EC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7385" y="2504002"/>
            <a:ext cx="3633688" cy="2460659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7CA4FDE8-7E87-0F67-F421-D629CFA1DD64}"/>
              </a:ext>
            </a:extLst>
          </p:cNvPr>
          <p:cNvGrpSpPr/>
          <p:nvPr/>
        </p:nvGrpSpPr>
        <p:grpSpPr>
          <a:xfrm>
            <a:off x="3180790" y="2538430"/>
            <a:ext cx="4616848" cy="2426231"/>
            <a:chOff x="3526023" y="2538430"/>
            <a:chExt cx="4616848" cy="2426231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03EA675-3A81-7A8C-6A1D-AC92085689B8}"/>
                </a:ext>
              </a:extLst>
            </p:cNvPr>
            <p:cNvSpPr/>
            <p:nvPr/>
          </p:nvSpPr>
          <p:spPr>
            <a:xfrm>
              <a:off x="4627987" y="2538430"/>
              <a:ext cx="2426231" cy="2426231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3B27555-8C9C-27E7-1FFD-F280AB880D12}"/>
                </a:ext>
              </a:extLst>
            </p:cNvPr>
            <p:cNvSpPr/>
            <p:nvPr/>
          </p:nvSpPr>
          <p:spPr>
            <a:xfrm>
              <a:off x="4941102" y="2851545"/>
              <a:ext cx="1800000" cy="180000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0C9B083-1612-CF7C-0F15-70D92B470A71}"/>
                </a:ext>
              </a:extLst>
            </p:cNvPr>
            <p:cNvCxnSpPr/>
            <p:nvPr/>
          </p:nvCxnSpPr>
          <p:spPr>
            <a:xfrm>
              <a:off x="4941102" y="3760875"/>
              <a:ext cx="1800000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494C828-3BFD-4F43-024E-625498D1155B}"/>
                </a:ext>
              </a:extLst>
            </p:cNvPr>
            <p:cNvSpPr txBox="1"/>
            <p:nvPr/>
          </p:nvSpPr>
          <p:spPr>
            <a:xfrm>
              <a:off x="5131557" y="3214142"/>
              <a:ext cx="1437751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514350" indent="-514350">
                <a:lnSpc>
                  <a:spcPct val="130000"/>
                </a:lnSpc>
                <a:spcBef>
                  <a:spcPts val="0"/>
                </a:spcBef>
                <a:buAutoNum type="arabicPeriod"/>
                <a:defRPr sz="3400" b="1">
                  <a:latin typeface="+mn-lt"/>
                  <a:ea typeface="+mn-ea"/>
                </a:defRPr>
              </a:lvl1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800" i="1" dirty="0">
                  <a:solidFill>
                    <a:srgbClr val="FF00FF"/>
                  </a:solidFill>
                </a:rPr>
                <a:t>d</a:t>
              </a:r>
              <a:r>
                <a:rPr lang="en-US" altLang="zh-CN" sz="2800" dirty="0">
                  <a:solidFill>
                    <a:srgbClr val="FF00FF"/>
                  </a:solidFill>
                </a:rPr>
                <a:t> = 8 m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61D3B69-9E82-CAA9-0DA8-0160FA44F366}"/>
                </a:ext>
              </a:extLst>
            </p:cNvPr>
            <p:cNvCxnSpPr>
              <a:cxnSpLocks/>
            </p:cNvCxnSpPr>
            <p:nvPr/>
          </p:nvCxnSpPr>
          <p:spPr>
            <a:xfrm>
              <a:off x="4627984" y="3760875"/>
              <a:ext cx="330971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D34FB9E3-5D43-CB5E-D762-9462B77921A7}"/>
                </a:ext>
              </a:extLst>
            </p:cNvPr>
            <p:cNvCxnSpPr>
              <a:cxnSpLocks/>
            </p:cNvCxnSpPr>
            <p:nvPr/>
          </p:nvCxnSpPr>
          <p:spPr>
            <a:xfrm>
              <a:off x="6727372" y="3760875"/>
              <a:ext cx="330971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4337B95-C10A-5BCA-7D17-40AF5499799E}"/>
                </a:ext>
              </a:extLst>
            </p:cNvPr>
            <p:cNvSpPr txBox="1"/>
            <p:nvPr/>
          </p:nvSpPr>
          <p:spPr>
            <a:xfrm>
              <a:off x="3526023" y="3945209"/>
              <a:ext cx="93882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514350" indent="-514350">
                <a:lnSpc>
                  <a:spcPct val="130000"/>
                </a:lnSpc>
                <a:spcBef>
                  <a:spcPts val="0"/>
                </a:spcBef>
                <a:buAutoNum type="arabicPeriod"/>
                <a:defRPr sz="3400" b="1">
                  <a:latin typeface="+mn-lt"/>
                  <a:ea typeface="+mn-ea"/>
                </a:defRPr>
              </a:lvl1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800" dirty="0">
                  <a:solidFill>
                    <a:srgbClr val="0000FF"/>
                  </a:solidFill>
                </a:rPr>
                <a:t>1 m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102D5AE-6167-EE5E-D8C2-BC33E5E99D16}"/>
                </a:ext>
              </a:extLst>
            </p:cNvPr>
            <p:cNvSpPr txBox="1"/>
            <p:nvPr/>
          </p:nvSpPr>
          <p:spPr>
            <a:xfrm>
              <a:off x="7204042" y="3923489"/>
              <a:ext cx="938829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514350" indent="-514350">
                <a:lnSpc>
                  <a:spcPct val="130000"/>
                </a:lnSpc>
                <a:spcBef>
                  <a:spcPts val="0"/>
                </a:spcBef>
                <a:buAutoNum type="arabicPeriod"/>
                <a:defRPr sz="3400" b="1">
                  <a:latin typeface="+mn-lt"/>
                  <a:ea typeface="+mn-ea"/>
                </a:defRPr>
              </a:lvl1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800" dirty="0">
                  <a:solidFill>
                    <a:srgbClr val="0000FF"/>
                  </a:solidFill>
                </a:rPr>
                <a:t>1 m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F66E0585-BEB2-CE23-7D9B-CABD67F03E93}"/>
                </a:ext>
              </a:extLst>
            </p:cNvPr>
            <p:cNvSpPr/>
            <p:nvPr/>
          </p:nvSpPr>
          <p:spPr>
            <a:xfrm>
              <a:off x="4348066" y="3750906"/>
              <a:ext cx="438539" cy="485192"/>
            </a:xfrm>
            <a:custGeom>
              <a:avLst/>
              <a:gdLst>
                <a:gd name="csX0" fmla="*/ 438539 w 438539"/>
                <a:gd name="csY0" fmla="*/ 0 h 485192"/>
                <a:gd name="csX1" fmla="*/ 233265 w 438539"/>
                <a:gd name="csY1" fmla="*/ 382555 h 485192"/>
                <a:gd name="csX2" fmla="*/ 0 w 438539"/>
                <a:gd name="csY2" fmla="*/ 485192 h 4851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38539" h="485192">
                  <a:moveTo>
                    <a:pt x="438539" y="0"/>
                  </a:moveTo>
                  <a:cubicBezTo>
                    <a:pt x="372447" y="150845"/>
                    <a:pt x="306355" y="301690"/>
                    <a:pt x="233265" y="382555"/>
                  </a:cubicBezTo>
                  <a:cubicBezTo>
                    <a:pt x="160175" y="463420"/>
                    <a:pt x="80087" y="474306"/>
                    <a:pt x="0" y="485192"/>
                  </a:cubicBezTo>
                </a:path>
              </a:pathLst>
            </a:custGeom>
            <a:noFill/>
            <a:ln w="28575"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4418DDFA-C0A7-7C1A-CAD2-F159A84DE309}"/>
                </a:ext>
              </a:extLst>
            </p:cNvPr>
            <p:cNvSpPr/>
            <p:nvPr/>
          </p:nvSpPr>
          <p:spPr>
            <a:xfrm flipH="1">
              <a:off x="6904650" y="3750906"/>
              <a:ext cx="438539" cy="485192"/>
            </a:xfrm>
            <a:custGeom>
              <a:avLst/>
              <a:gdLst>
                <a:gd name="csX0" fmla="*/ 438539 w 438539"/>
                <a:gd name="csY0" fmla="*/ 0 h 485192"/>
                <a:gd name="csX1" fmla="*/ 233265 w 438539"/>
                <a:gd name="csY1" fmla="*/ 382555 h 485192"/>
                <a:gd name="csX2" fmla="*/ 0 w 438539"/>
                <a:gd name="csY2" fmla="*/ 485192 h 4851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38539" h="485192">
                  <a:moveTo>
                    <a:pt x="438539" y="0"/>
                  </a:moveTo>
                  <a:cubicBezTo>
                    <a:pt x="372447" y="150845"/>
                    <a:pt x="306355" y="301690"/>
                    <a:pt x="233265" y="382555"/>
                  </a:cubicBezTo>
                  <a:cubicBezTo>
                    <a:pt x="160175" y="463420"/>
                    <a:pt x="80087" y="474306"/>
                    <a:pt x="0" y="485192"/>
                  </a:cubicBezTo>
                </a:path>
              </a:pathLst>
            </a:custGeom>
            <a:noFill/>
            <a:ln w="28575"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B5E4FF21-E8B3-F2F3-F9CB-090ED1F1EE23}"/>
              </a:ext>
            </a:extLst>
          </p:cNvPr>
          <p:cNvSpPr txBox="1"/>
          <p:nvPr/>
        </p:nvSpPr>
        <p:spPr>
          <a:xfrm>
            <a:off x="1632020" y="5153472"/>
            <a:ext cx="507696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(8 + 1 + 1)÷2 = 5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m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F3A5565-DEC4-102F-04CF-26212AC1654D}"/>
              </a:ext>
            </a:extLst>
          </p:cNvPr>
          <p:cNvSpPr txBox="1"/>
          <p:nvPr/>
        </p:nvSpPr>
        <p:spPr>
          <a:xfrm>
            <a:off x="1632020" y="5892562"/>
            <a:ext cx="507696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3.14×5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dirty="0">
                <a:solidFill>
                  <a:srgbClr val="FF0000"/>
                </a:solidFill>
              </a:rPr>
              <a:t> = 78.5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m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258211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32B6F1B-9BF4-4FD7-E367-13093A19C9D1}"/>
              </a:ext>
            </a:extLst>
          </p:cNvPr>
          <p:cNvSpPr txBox="1"/>
          <p:nvPr/>
        </p:nvSpPr>
        <p:spPr>
          <a:xfrm>
            <a:off x="202940" y="743734"/>
            <a:ext cx="11914415" cy="6636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+mn-ea"/>
              </a:defRPr>
            </a:lvl1pPr>
          </a:lstStyle>
          <a:p>
            <a:r>
              <a:rPr lang="en-US" altLang="zh-CN" sz="3200" dirty="0"/>
              <a:t>5. </a:t>
            </a:r>
            <a:r>
              <a:rPr lang="zh-CN" altLang="en-US" sz="3200" dirty="0"/>
              <a:t>已知图中正方形的面积是 </a:t>
            </a:r>
            <a:r>
              <a:rPr lang="en-US" altLang="zh-CN" sz="3200" dirty="0"/>
              <a:t>10 cm</a:t>
            </a:r>
            <a:r>
              <a:rPr lang="en-US" altLang="zh-CN" sz="3200" baseline="30000" dirty="0"/>
              <a:t>2</a:t>
            </a:r>
            <a:r>
              <a:rPr lang="zh-CN" altLang="en-US" sz="3200" dirty="0"/>
              <a:t>，圆的面积是多少平方厘米？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C4AFAE-B345-1223-7BAB-CC979520BDF1}"/>
              </a:ext>
            </a:extLst>
          </p:cNvPr>
          <p:cNvSpPr txBox="1"/>
          <p:nvPr/>
        </p:nvSpPr>
        <p:spPr>
          <a:xfrm>
            <a:off x="598682" y="1592612"/>
            <a:ext cx="7164387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800" dirty="0"/>
              <a:t>方法提示：正方形的边长等于圆的半径，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zh-CN" altLang="en-US" sz="2800" dirty="0"/>
              <a:t>则正方形的面积等于圆的半径的平方。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017E121-6993-2D95-3BC0-1DFAB94F580C}"/>
              </a:ext>
            </a:extLst>
          </p:cNvPr>
          <p:cNvSpPr txBox="1"/>
          <p:nvPr/>
        </p:nvSpPr>
        <p:spPr>
          <a:xfrm>
            <a:off x="552017" y="2984186"/>
            <a:ext cx="6063377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正方形的面积：</a:t>
            </a:r>
            <a:r>
              <a:rPr lang="en-US" altLang="zh-CN" sz="3200" i="1" dirty="0">
                <a:solidFill>
                  <a:srgbClr val="FF0000"/>
                </a:solidFill>
                <a:ea typeface="+mj-ea"/>
              </a:rPr>
              <a:t>r</a:t>
            </a:r>
            <a:r>
              <a:rPr lang="en-US" altLang="zh-CN" sz="3200" baseline="30000" dirty="0">
                <a:solidFill>
                  <a:srgbClr val="FF0000"/>
                </a:solidFill>
                <a:ea typeface="+mj-ea"/>
              </a:rPr>
              <a:t>2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 = 10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cm</a:t>
            </a:r>
            <a:r>
              <a:rPr lang="en-US" altLang="zh-CN" sz="3200" baseline="30000" dirty="0">
                <a:solidFill>
                  <a:srgbClr val="FF0000"/>
                </a:solidFill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138596D-D4AF-1B74-3225-38CDC36F7DB5}"/>
              </a:ext>
            </a:extLst>
          </p:cNvPr>
          <p:cNvSpPr txBox="1"/>
          <p:nvPr/>
        </p:nvSpPr>
        <p:spPr>
          <a:xfrm>
            <a:off x="552027" y="3825913"/>
            <a:ext cx="8470427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圆的面积：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3.14×</a:t>
            </a:r>
            <a:r>
              <a:rPr lang="en-US" altLang="zh-CN" sz="3200" i="1" dirty="0">
                <a:solidFill>
                  <a:srgbClr val="FF0000"/>
                </a:solidFill>
                <a:ea typeface="+mj-ea"/>
              </a:rPr>
              <a:t>r</a:t>
            </a:r>
            <a:r>
              <a:rPr lang="en-US" altLang="zh-CN" sz="3200" baseline="30000" dirty="0">
                <a:solidFill>
                  <a:srgbClr val="FF0000"/>
                </a:solidFill>
                <a:ea typeface="+mj-ea"/>
              </a:rPr>
              <a:t>2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 = 3.14×10 = 31.4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cm</a:t>
            </a:r>
            <a:r>
              <a:rPr lang="en-US" altLang="zh-CN" sz="3200" baseline="30000" dirty="0">
                <a:solidFill>
                  <a:srgbClr val="FF0000"/>
                </a:solidFill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DE7133-16BE-D439-B3AD-B21DF28A76F9}"/>
              </a:ext>
            </a:extLst>
          </p:cNvPr>
          <p:cNvSpPr txBox="1"/>
          <p:nvPr/>
        </p:nvSpPr>
        <p:spPr>
          <a:xfrm>
            <a:off x="552017" y="318901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4D80D3-EE37-E446-A24E-CF2FBBD4A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6568" y="1677776"/>
            <a:ext cx="3004451" cy="295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823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EEE1A16-A442-78D8-377D-423C843D2556}"/>
              </a:ext>
            </a:extLst>
          </p:cNvPr>
          <p:cNvSpPr txBox="1"/>
          <p:nvPr/>
        </p:nvSpPr>
        <p:spPr>
          <a:xfrm>
            <a:off x="221603" y="743734"/>
            <a:ext cx="11077770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+mn-ea"/>
              </a:defRPr>
            </a:lvl1pPr>
          </a:lstStyle>
          <a:p>
            <a:r>
              <a:rPr lang="en-US" altLang="zh-CN" sz="3200" dirty="0"/>
              <a:t>6. </a:t>
            </a:r>
            <a:r>
              <a:rPr lang="zh-CN" altLang="en-US" sz="3200" dirty="0"/>
              <a:t>如图，一台压路机的前轮直径是 </a:t>
            </a:r>
            <a:r>
              <a:rPr lang="en-US" altLang="zh-CN" sz="3200" dirty="0"/>
              <a:t>1.7 m</a:t>
            </a:r>
            <a:r>
              <a:rPr lang="zh-CN" altLang="en-US" sz="3200" dirty="0"/>
              <a:t>，如果前轮每分钟</a:t>
            </a:r>
            <a:endParaRPr lang="en-US" altLang="zh-CN" sz="3200" dirty="0"/>
          </a:p>
          <a:p>
            <a:r>
              <a:rPr lang="en-US" altLang="zh-CN" sz="3200" dirty="0"/>
              <a:t>    </a:t>
            </a:r>
            <a:r>
              <a:rPr lang="zh-CN" altLang="en-US" sz="3200" dirty="0"/>
              <a:t>转动 </a:t>
            </a:r>
            <a:r>
              <a:rPr lang="en-US" altLang="zh-CN" sz="3200" dirty="0"/>
              <a:t>6 </a:t>
            </a:r>
            <a:r>
              <a:rPr lang="zh-CN" altLang="en-US" sz="3200" dirty="0"/>
              <a:t>圈，这台压路机 </a:t>
            </a:r>
            <a:r>
              <a:rPr lang="en-US" altLang="zh-CN" sz="3200" dirty="0"/>
              <a:t>10 </a:t>
            </a:r>
            <a:r>
              <a:rPr lang="zh-CN" altLang="en-US" sz="3200" dirty="0"/>
              <a:t>分钟能前进多远？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55BDE6-7568-93CF-9F8D-A31F745FB61F}"/>
              </a:ext>
            </a:extLst>
          </p:cNvPr>
          <p:cNvSpPr txBox="1"/>
          <p:nvPr/>
        </p:nvSpPr>
        <p:spPr>
          <a:xfrm>
            <a:off x="570679" y="318901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C183BFE-1C08-FE1E-AFA9-87A5D638F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366" y="3303887"/>
            <a:ext cx="4116335" cy="295713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6E05C99-0780-4C0D-80DB-BA8619B7774F}"/>
              </a:ext>
            </a:extLst>
          </p:cNvPr>
          <p:cNvSpPr txBox="1"/>
          <p:nvPr/>
        </p:nvSpPr>
        <p:spPr>
          <a:xfrm>
            <a:off x="598671" y="2102060"/>
            <a:ext cx="8554660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/>
              <a:t>方法提示：压路机前轮转动 </a:t>
            </a:r>
            <a:r>
              <a:rPr lang="en-US" altLang="zh-CN" dirty="0"/>
              <a:t>1 </a:t>
            </a:r>
            <a:r>
              <a:rPr lang="zh-CN" altLang="en-US" dirty="0"/>
              <a:t>圈，前轮横截面的周长即为前进的距离，再求 </a:t>
            </a:r>
            <a:r>
              <a:rPr lang="en-US" altLang="zh-CN" dirty="0"/>
              <a:t>1 </a:t>
            </a:r>
            <a:r>
              <a:rPr lang="zh-CN" altLang="en-US" dirty="0"/>
              <a:t>分钟（</a:t>
            </a:r>
            <a:r>
              <a:rPr lang="en-US" altLang="zh-CN" dirty="0"/>
              <a:t>6 </a:t>
            </a:r>
            <a:r>
              <a:rPr lang="zh-CN" altLang="en-US" dirty="0"/>
              <a:t>圈）前进的距离，最后求 </a:t>
            </a:r>
            <a:r>
              <a:rPr lang="en-US" altLang="zh-CN" dirty="0"/>
              <a:t>10 </a:t>
            </a:r>
            <a:r>
              <a:rPr lang="zh-CN" altLang="en-US" dirty="0"/>
              <a:t>分钟前进的距离。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01FAE38-38A7-D4B6-5D3D-CDCD7B87C2C6}"/>
              </a:ext>
            </a:extLst>
          </p:cNvPr>
          <p:cNvSpPr txBox="1"/>
          <p:nvPr/>
        </p:nvSpPr>
        <p:spPr>
          <a:xfrm>
            <a:off x="640787" y="4076693"/>
            <a:ext cx="6189221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3.14×1.7 = 5.338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m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AA38B5F-B9A2-823F-2D05-C47C7B4049DB}"/>
              </a:ext>
            </a:extLst>
          </p:cNvPr>
          <p:cNvSpPr txBox="1"/>
          <p:nvPr/>
        </p:nvSpPr>
        <p:spPr>
          <a:xfrm>
            <a:off x="640787" y="4953771"/>
            <a:ext cx="6189221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5.338×6×10 = 320.28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m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022414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C119AC1E-2416-7060-8DC5-042A6C735262}"/>
              </a:ext>
            </a:extLst>
          </p:cNvPr>
          <p:cNvGrpSpPr/>
          <p:nvPr/>
        </p:nvGrpSpPr>
        <p:grpSpPr>
          <a:xfrm>
            <a:off x="8843406" y="2276434"/>
            <a:ext cx="2962514" cy="2948708"/>
            <a:chOff x="8759429" y="2276434"/>
            <a:chExt cx="2962514" cy="2948708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EDED86F5-C6E3-26F2-DAA8-A3431F106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59429" y="2276434"/>
              <a:ext cx="2962514" cy="2801215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4FFB8B3A-7658-E352-D7A3-48ACAA191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3839" y="4334683"/>
              <a:ext cx="581025" cy="890459"/>
            </a:xfrm>
            <a:prstGeom prst="rect">
              <a:avLst/>
            </a:prstGeom>
          </p:spPr>
        </p:pic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477CC0B8-1766-CC1E-8A24-361C8313C6C6}"/>
              </a:ext>
            </a:extLst>
          </p:cNvPr>
          <p:cNvSpPr txBox="1"/>
          <p:nvPr/>
        </p:nvSpPr>
        <p:spPr>
          <a:xfrm>
            <a:off x="268256" y="631762"/>
            <a:ext cx="11553630" cy="13038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+mn-ea"/>
              </a:defRPr>
            </a:lvl1pPr>
          </a:lstStyle>
          <a:p>
            <a:r>
              <a:rPr lang="en-US" altLang="zh-CN" sz="3200" dirty="0"/>
              <a:t>7. </a:t>
            </a:r>
            <a:r>
              <a:rPr lang="zh-CN" altLang="en-US" sz="3200" dirty="0"/>
              <a:t>如图，一个图形的中间是边长为 </a:t>
            </a:r>
            <a:r>
              <a:rPr lang="en-US" altLang="zh-CN" sz="3200" dirty="0"/>
              <a:t>1 cm </a:t>
            </a:r>
            <a:r>
              <a:rPr lang="zh-CN" altLang="en-US" sz="3200" dirty="0"/>
              <a:t>的正方形，四周是</a:t>
            </a:r>
            <a:endParaRPr lang="en-US" altLang="zh-CN" sz="3200" dirty="0"/>
          </a:p>
          <a:p>
            <a:r>
              <a:rPr lang="en-US" altLang="zh-CN" sz="3200" dirty="0"/>
              <a:t>    </a:t>
            </a:r>
            <a:r>
              <a:rPr lang="zh-CN" altLang="en-US" sz="3200" dirty="0"/>
              <a:t>四个圆心角为 </a:t>
            </a:r>
            <a:r>
              <a:rPr lang="en-US" altLang="zh-CN" sz="3200" dirty="0"/>
              <a:t>90°</a:t>
            </a:r>
            <a:r>
              <a:rPr lang="zh-CN" altLang="en-US" sz="3200" dirty="0"/>
              <a:t>的扇形，整个图形的周长和面积是多少？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C6D7ECA-ADC9-81FF-5EAC-09A9A4D27F3C}"/>
              </a:ext>
            </a:extLst>
          </p:cNvPr>
          <p:cNvSpPr txBox="1"/>
          <p:nvPr/>
        </p:nvSpPr>
        <p:spPr>
          <a:xfrm>
            <a:off x="694773" y="2055781"/>
            <a:ext cx="8589186" cy="22726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sz="2800" dirty="0"/>
              <a:t>方法提示：整个图形的周长相当于一个半径为 </a:t>
            </a:r>
            <a:r>
              <a:rPr lang="en-US" altLang="zh-CN" sz="2800" dirty="0"/>
              <a:t>1 cm</a:t>
            </a:r>
          </a:p>
          <a:p>
            <a:r>
              <a:rPr lang="zh-CN" altLang="en-US" sz="2800" dirty="0"/>
              <a:t>的圆与一个边长为 </a:t>
            </a:r>
            <a:r>
              <a:rPr lang="en-US" altLang="zh-CN" sz="2800" dirty="0"/>
              <a:t>1 cm </a:t>
            </a:r>
            <a:r>
              <a:rPr lang="zh-CN" altLang="en-US" sz="2800" dirty="0"/>
              <a:t>的正方形的周长之和；</a:t>
            </a:r>
            <a:endParaRPr lang="en-US" altLang="zh-CN" sz="2800" dirty="0"/>
          </a:p>
          <a:p>
            <a:r>
              <a:rPr lang="zh-CN" altLang="en-US" sz="2800" dirty="0"/>
              <a:t>整个图形的面积相当于一个半径为 </a:t>
            </a:r>
            <a:r>
              <a:rPr lang="en-US" altLang="zh-CN" sz="2800" dirty="0"/>
              <a:t>1 cm </a:t>
            </a:r>
            <a:r>
              <a:rPr lang="zh-CN" altLang="en-US" sz="2800" dirty="0"/>
              <a:t>的圆与一个</a:t>
            </a:r>
          </a:p>
          <a:p>
            <a:r>
              <a:rPr lang="zh-CN" altLang="en-US" sz="2800" dirty="0"/>
              <a:t>边长为 </a:t>
            </a:r>
            <a:r>
              <a:rPr lang="en-US" altLang="zh-CN" sz="2800" dirty="0"/>
              <a:t>1 cm </a:t>
            </a:r>
            <a:r>
              <a:rPr lang="zh-CN" altLang="en-US" sz="2800" dirty="0"/>
              <a:t>的正方形的面积之和。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9E3570-8AD8-B11F-0F60-6659E0016A17}"/>
              </a:ext>
            </a:extLst>
          </p:cNvPr>
          <p:cNvSpPr txBox="1"/>
          <p:nvPr/>
        </p:nvSpPr>
        <p:spPr>
          <a:xfrm>
            <a:off x="694774" y="4573143"/>
            <a:ext cx="8262614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周长：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2×3.14×1 + 1×4 = 10.28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cm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D6585C-1277-E09D-D31A-FF65C9C8B487}"/>
              </a:ext>
            </a:extLst>
          </p:cNvPr>
          <p:cNvSpPr txBox="1"/>
          <p:nvPr/>
        </p:nvSpPr>
        <p:spPr>
          <a:xfrm>
            <a:off x="694773" y="5326295"/>
            <a:ext cx="782407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面积：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3.14×1</a:t>
            </a:r>
            <a:r>
              <a:rPr lang="en-US" altLang="zh-CN" sz="3200" baseline="30000" dirty="0">
                <a:solidFill>
                  <a:srgbClr val="FF0000"/>
                </a:solidFill>
                <a:ea typeface="+mj-ea"/>
              </a:rPr>
              <a:t>2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 + 1×1 = 4.14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cm</a:t>
            </a:r>
            <a:r>
              <a:rPr lang="en-US" altLang="zh-CN" sz="3200" baseline="30000" dirty="0">
                <a:solidFill>
                  <a:srgbClr val="FF0000"/>
                </a:solidFill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229B191-6979-7635-29EA-20256A66D843}"/>
              </a:ext>
            </a:extLst>
          </p:cNvPr>
          <p:cNvSpPr txBox="1"/>
          <p:nvPr/>
        </p:nvSpPr>
        <p:spPr>
          <a:xfrm>
            <a:off x="598672" y="290908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95496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1DBC6665-F426-CAD6-7271-031596BB45C7}"/>
              </a:ext>
            </a:extLst>
          </p:cNvPr>
          <p:cNvSpPr txBox="1"/>
          <p:nvPr/>
        </p:nvSpPr>
        <p:spPr>
          <a:xfrm>
            <a:off x="449418" y="580451"/>
            <a:ext cx="10793965" cy="25841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8. 10 </a:t>
            </a:r>
            <a:r>
              <a:rPr lang="zh-CN" altLang="en-US" dirty="0"/>
              <a:t>米气步枪是一种射击运动。它所用的标靶如图所示，一环区域的外圆直径为 </a:t>
            </a:r>
            <a:r>
              <a:rPr lang="en-US" altLang="zh-CN" dirty="0"/>
              <a:t>45.5 mm</a:t>
            </a:r>
            <a:r>
              <a:rPr lang="zh-CN" altLang="en-US" dirty="0"/>
              <a:t>；九环区域的外圆直径为</a:t>
            </a:r>
            <a:r>
              <a:rPr lang="en-US" altLang="zh-CN" dirty="0"/>
              <a:t>5.5 mm</a:t>
            </a:r>
            <a:r>
              <a:rPr lang="zh-CN" altLang="en-US" dirty="0"/>
              <a:t>；十环只是中间的一个小圆，直径为 </a:t>
            </a:r>
            <a:r>
              <a:rPr lang="en-US" altLang="zh-CN" dirty="0"/>
              <a:t>0.5 mm</a:t>
            </a:r>
            <a:r>
              <a:rPr lang="zh-CN" altLang="en-US" dirty="0"/>
              <a:t>。十环面积是九环面积的几分之几？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38966D7-DC32-7E58-D911-EC6A42262523}"/>
              </a:ext>
            </a:extLst>
          </p:cNvPr>
          <p:cNvSpPr txBox="1"/>
          <p:nvPr/>
        </p:nvSpPr>
        <p:spPr>
          <a:xfrm>
            <a:off x="747963" y="253584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CFE3EC9-072E-F524-9F16-8D53537A4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872" y="2635885"/>
            <a:ext cx="4098593" cy="380583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8B80CA4-6A73-BF35-7764-B0B5CA65C6BD}"/>
              </a:ext>
            </a:extLst>
          </p:cNvPr>
          <p:cNvSpPr txBox="1"/>
          <p:nvPr/>
        </p:nvSpPr>
        <p:spPr>
          <a:xfrm>
            <a:off x="473528" y="3416937"/>
            <a:ext cx="7205566" cy="22726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sz="2800" dirty="0"/>
              <a:t>方法提示：九环面积</a:t>
            </a:r>
            <a:r>
              <a:rPr lang="en-US" altLang="zh-CN" sz="2800" dirty="0"/>
              <a:t>=</a:t>
            </a:r>
            <a:r>
              <a:rPr lang="zh-CN" altLang="en-US" sz="2800" dirty="0"/>
              <a:t>外圆面积－内圆面积，</a:t>
            </a:r>
            <a:endParaRPr lang="en-US" altLang="zh-CN" sz="2800" dirty="0"/>
          </a:p>
          <a:p>
            <a:r>
              <a:rPr lang="zh-CN" altLang="en-US" sz="2800" dirty="0"/>
              <a:t>先分别列式表示出九环面积和十环面积，</a:t>
            </a:r>
            <a:endParaRPr lang="en-US" altLang="zh-CN" sz="2800" dirty="0"/>
          </a:p>
          <a:p>
            <a:r>
              <a:rPr lang="zh-CN" altLang="en-US" sz="2800" dirty="0"/>
              <a:t>然后根据求一个数是另一个数的几分之</a:t>
            </a:r>
          </a:p>
          <a:p>
            <a:r>
              <a:rPr lang="zh-CN" altLang="en-US" sz="2800" dirty="0"/>
              <a:t>几，用除法解答。</a:t>
            </a:r>
          </a:p>
        </p:txBody>
      </p:sp>
    </p:spTree>
    <p:extLst>
      <p:ext uri="{BB962C8B-B14F-4D97-AF65-F5344CB8AC3E}">
        <p14:creationId xmlns:p14="http://schemas.microsoft.com/office/powerpoint/2010/main" val="516135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E322B82-9496-76B6-1B21-CC3D52B5D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872" y="2635885"/>
            <a:ext cx="4098593" cy="380583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2204342-92F6-7199-7F29-19D3581DCDDE}"/>
              </a:ext>
            </a:extLst>
          </p:cNvPr>
          <p:cNvSpPr txBox="1"/>
          <p:nvPr/>
        </p:nvSpPr>
        <p:spPr>
          <a:xfrm>
            <a:off x="753446" y="874705"/>
            <a:ext cx="10163369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3200" dirty="0">
                <a:solidFill>
                  <a:srgbClr val="FF0000"/>
                </a:solidFill>
              </a:rPr>
              <a:t>九环面积：</a:t>
            </a:r>
            <a:r>
              <a:rPr lang="en-US" altLang="zh-CN" sz="3200" dirty="0">
                <a:solidFill>
                  <a:srgbClr val="FF0000"/>
                </a:solidFill>
              </a:rPr>
              <a:t>π×(5.5÷2)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dirty="0">
                <a:solidFill>
                  <a:srgbClr val="FF0000"/>
                </a:solidFill>
              </a:rPr>
              <a:t>－</a:t>
            </a:r>
            <a:r>
              <a:rPr lang="en-US" altLang="zh-CN" sz="3200" dirty="0">
                <a:solidFill>
                  <a:srgbClr val="FF0000"/>
                </a:solidFill>
              </a:rPr>
              <a:t>π×(0.5÷2)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dirty="0">
                <a:solidFill>
                  <a:srgbClr val="FF0000"/>
                </a:solidFill>
              </a:rPr>
              <a:t> = 7.5π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cm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05B4D6A-5EC2-8B80-66DE-B3C90729096E}"/>
              </a:ext>
            </a:extLst>
          </p:cNvPr>
          <p:cNvSpPr txBox="1"/>
          <p:nvPr/>
        </p:nvSpPr>
        <p:spPr>
          <a:xfrm>
            <a:off x="753446" y="1854419"/>
            <a:ext cx="10163369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3200" dirty="0">
                <a:solidFill>
                  <a:srgbClr val="FF0000"/>
                </a:solidFill>
              </a:rPr>
              <a:t>十环面积：</a:t>
            </a:r>
            <a:r>
              <a:rPr lang="en-US" altLang="zh-CN" sz="3200" dirty="0">
                <a:solidFill>
                  <a:srgbClr val="FF0000"/>
                </a:solidFill>
              </a:rPr>
              <a:t>π×(0.5÷2)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en-US" altLang="zh-CN" sz="3200" dirty="0">
                <a:solidFill>
                  <a:srgbClr val="FF0000"/>
                </a:solidFill>
              </a:rPr>
              <a:t> = 0.0625π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cm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BA30853-3E29-D466-718E-B06C31B142AA}"/>
                  </a:ext>
                </a:extLst>
              </p:cNvPr>
              <p:cNvSpPr txBox="1"/>
              <p:nvPr/>
            </p:nvSpPr>
            <p:spPr>
              <a:xfrm>
                <a:off x="753446" y="2834133"/>
                <a:ext cx="4826260" cy="8818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514350" indent="-514350">
                  <a:lnSpc>
                    <a:spcPct val="130000"/>
                  </a:lnSpc>
                  <a:spcBef>
                    <a:spcPts val="0"/>
                  </a:spcBef>
                  <a:buAutoNum type="arabicPeriod"/>
                  <a:defRPr sz="3400" b="1">
                    <a:latin typeface="+mn-lt"/>
                    <a:ea typeface="+mn-ea"/>
                  </a:defRPr>
                </a:lvl1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zh-CN" sz="3200" dirty="0">
                    <a:solidFill>
                      <a:srgbClr val="FF0000"/>
                    </a:solidFill>
                  </a:rPr>
                  <a:t> 0.0625π÷7.5π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120</m:t>
                        </m:r>
                      </m:den>
                    </m:f>
                  </m:oMath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BA30853-3E29-D466-718E-B06C31B14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46" y="2834133"/>
                <a:ext cx="4826260" cy="881844"/>
              </a:xfrm>
              <a:prstGeom prst="rect">
                <a:avLst/>
              </a:prstGeom>
              <a:blipFill>
                <a:blip r:embed="rId3"/>
                <a:stretch>
                  <a:fillRect l="-1138" b="-8276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9482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45DA726C-8D25-DE54-1715-3F8B32A86485}"/>
              </a:ext>
            </a:extLst>
          </p:cNvPr>
          <p:cNvSpPr txBox="1"/>
          <p:nvPr/>
        </p:nvSpPr>
        <p:spPr>
          <a:xfrm>
            <a:off x="150841" y="579369"/>
            <a:ext cx="11288487" cy="19439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9. </a:t>
            </a:r>
            <a:r>
              <a:rPr lang="zh-CN" altLang="en-US" dirty="0"/>
              <a:t>如图，大三角形和小三角形都是等边三角形。圆和大三角形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的三条边各有一个交点，</a:t>
            </a:r>
            <a:r>
              <a:rPr lang="en-US" altLang="zh-CN" i="1" dirty="0"/>
              <a:t>AD</a:t>
            </a:r>
            <a:r>
              <a:rPr lang="en-US" altLang="zh-CN" dirty="0"/>
              <a:t> = </a:t>
            </a:r>
            <a:r>
              <a:rPr lang="en-US" altLang="zh-CN" i="1" dirty="0"/>
              <a:t>DB</a:t>
            </a:r>
            <a:r>
              <a:rPr lang="en-US" altLang="zh-CN" dirty="0"/>
              <a:t> = </a:t>
            </a:r>
            <a:r>
              <a:rPr lang="en-US" altLang="zh-CN" i="1" dirty="0"/>
              <a:t>BE </a:t>
            </a:r>
            <a:r>
              <a:rPr lang="en-US" altLang="zh-CN" dirty="0"/>
              <a:t>= </a:t>
            </a:r>
            <a:r>
              <a:rPr lang="en-US" altLang="zh-CN" i="1" dirty="0"/>
              <a:t>EC </a:t>
            </a:r>
            <a:r>
              <a:rPr lang="en-US" altLang="zh-CN" dirty="0"/>
              <a:t>= </a:t>
            </a:r>
            <a:r>
              <a:rPr lang="en-US" altLang="zh-CN" i="1" dirty="0"/>
              <a:t>CF </a:t>
            </a:r>
            <a:r>
              <a:rPr lang="en-US" altLang="zh-CN" dirty="0"/>
              <a:t>= </a:t>
            </a:r>
            <a:r>
              <a:rPr lang="en-US" altLang="zh-CN" i="1" dirty="0"/>
              <a:t>FA</a:t>
            </a:r>
            <a:r>
              <a:rPr lang="zh-CN" altLang="en-US" dirty="0"/>
              <a:t>。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小三角形的面积是 </a:t>
            </a:r>
            <a:r>
              <a:rPr lang="en-US" altLang="zh-CN" dirty="0"/>
              <a:t>60 cm</a:t>
            </a:r>
            <a:r>
              <a:rPr lang="en-US" altLang="zh-CN" baseline="30000" dirty="0"/>
              <a:t>2</a:t>
            </a:r>
            <a:r>
              <a:rPr lang="zh-CN" altLang="en-US" dirty="0"/>
              <a:t>，那么大三角形的面积是多少？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D89594A-9663-623B-C505-8D1324E2A26D}"/>
              </a:ext>
            </a:extLst>
          </p:cNvPr>
          <p:cNvSpPr txBox="1"/>
          <p:nvPr/>
        </p:nvSpPr>
        <p:spPr>
          <a:xfrm>
            <a:off x="660903" y="5226482"/>
            <a:ext cx="516760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+mn-ea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60×4 = 240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</a:rPr>
              <a:t>cm</a:t>
            </a:r>
            <a:r>
              <a:rPr lang="en-US" altLang="zh-CN" sz="3200" baseline="30000" dirty="0">
                <a:solidFill>
                  <a:srgbClr val="FF0000"/>
                </a:solidFill>
              </a:rPr>
              <a:t>2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472D77-2B17-E5A5-D689-A23999239885}"/>
              </a:ext>
            </a:extLst>
          </p:cNvPr>
          <p:cNvSpPr txBox="1"/>
          <p:nvPr/>
        </p:nvSpPr>
        <p:spPr>
          <a:xfrm>
            <a:off x="477376" y="244253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练习十三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F3D329F-E2A7-910E-88C6-0F381E0C2778}"/>
              </a:ext>
            </a:extLst>
          </p:cNvPr>
          <p:cNvGrpSpPr/>
          <p:nvPr/>
        </p:nvGrpSpPr>
        <p:grpSpPr>
          <a:xfrm>
            <a:off x="7747724" y="2671909"/>
            <a:ext cx="3582957" cy="3555672"/>
            <a:chOff x="7747724" y="2671909"/>
            <a:chExt cx="3582957" cy="3555672"/>
          </a:xfrm>
        </p:grpSpPr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34DB9381-779A-2E2D-6BC1-FA2CFCADDEAC}"/>
                </a:ext>
              </a:extLst>
            </p:cNvPr>
            <p:cNvSpPr/>
            <p:nvPr/>
          </p:nvSpPr>
          <p:spPr>
            <a:xfrm>
              <a:off x="8070301" y="3203715"/>
              <a:ext cx="2892490" cy="2493526"/>
            </a:xfrm>
            <a:prstGeom prst="triangl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F473CFD-29B8-6F4C-E3F7-88492144A05E}"/>
                </a:ext>
              </a:extLst>
            </p:cNvPr>
            <p:cNvSpPr txBox="1"/>
            <p:nvPr/>
          </p:nvSpPr>
          <p:spPr>
            <a:xfrm>
              <a:off x="9212630" y="2671909"/>
              <a:ext cx="5785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8A660CE-EE7C-C8CE-00B5-38D93AE576A4}"/>
                </a:ext>
              </a:extLst>
            </p:cNvPr>
            <p:cNvSpPr txBox="1"/>
            <p:nvPr/>
          </p:nvSpPr>
          <p:spPr>
            <a:xfrm>
              <a:off x="7747724" y="5704358"/>
              <a:ext cx="5785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476BA5E-A528-78AB-728E-7F4FCEC0E2C1}"/>
                </a:ext>
              </a:extLst>
            </p:cNvPr>
            <p:cNvSpPr txBox="1"/>
            <p:nvPr/>
          </p:nvSpPr>
          <p:spPr>
            <a:xfrm>
              <a:off x="10752181" y="5704358"/>
              <a:ext cx="5785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39E5BC2-2A07-5C1D-72F2-38E00D7D2EAB}"/>
                </a:ext>
              </a:extLst>
            </p:cNvPr>
            <p:cNvSpPr txBox="1"/>
            <p:nvPr/>
          </p:nvSpPr>
          <p:spPr>
            <a:xfrm>
              <a:off x="8251577" y="4080834"/>
              <a:ext cx="5785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E50F94C-9E7A-6AE5-4D5D-3B8CF0F3A0F3}"/>
                </a:ext>
              </a:extLst>
            </p:cNvPr>
            <p:cNvSpPr txBox="1"/>
            <p:nvPr/>
          </p:nvSpPr>
          <p:spPr>
            <a:xfrm>
              <a:off x="10192344" y="4024851"/>
              <a:ext cx="5785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F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39B3394-20CA-2290-9C1D-04F5B069E8FD}"/>
                </a:ext>
              </a:extLst>
            </p:cNvPr>
            <p:cNvSpPr txBox="1"/>
            <p:nvPr/>
          </p:nvSpPr>
          <p:spPr>
            <a:xfrm>
              <a:off x="9231290" y="5704361"/>
              <a:ext cx="5785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E</a:t>
              </a:r>
              <a:endParaRPr lang="zh-CN" altLang="en-US" sz="2800" b="1" dirty="0">
                <a:latin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8ACA8E5-B2FA-BADD-44CD-4841DB125A21}"/>
              </a:ext>
            </a:extLst>
          </p:cNvPr>
          <p:cNvGrpSpPr/>
          <p:nvPr/>
        </p:nvGrpSpPr>
        <p:grpSpPr>
          <a:xfrm>
            <a:off x="8673880" y="4034182"/>
            <a:ext cx="1656000" cy="1656000"/>
            <a:chOff x="3976586" y="3650293"/>
            <a:chExt cx="1656000" cy="1656000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24B10606-343D-4ACD-F8E6-50575D081D68}"/>
                </a:ext>
              </a:extLst>
            </p:cNvPr>
            <p:cNvSpPr/>
            <p:nvPr/>
          </p:nvSpPr>
          <p:spPr>
            <a:xfrm>
              <a:off x="3976586" y="3650293"/>
              <a:ext cx="1656000" cy="165600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AB08E288-C715-9A54-46AC-9BE156E1C746}"/>
                </a:ext>
              </a:extLst>
            </p:cNvPr>
            <p:cNvSpPr/>
            <p:nvPr/>
          </p:nvSpPr>
          <p:spPr>
            <a:xfrm>
              <a:off x="4102230" y="3659624"/>
              <a:ext cx="1404713" cy="1210959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椭圆 40">
            <a:extLst>
              <a:ext uri="{FF2B5EF4-FFF2-40B4-BE49-F238E27FC236}">
                <a16:creationId xmlns:a16="http://schemas.microsoft.com/office/drawing/2014/main" id="{36E95668-16D2-5A80-422D-031A3CD1ACF7}"/>
              </a:ext>
            </a:extLst>
          </p:cNvPr>
          <p:cNvSpPr/>
          <p:nvPr/>
        </p:nvSpPr>
        <p:spPr>
          <a:xfrm>
            <a:off x="9462546" y="481617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F8E168B7-6A2F-295E-49D1-9A45FE7D26E4}"/>
                  </a:ext>
                </a:extLst>
              </p:cNvPr>
              <p:cNvSpPr txBox="1"/>
              <p:nvPr/>
            </p:nvSpPr>
            <p:spPr>
              <a:xfrm>
                <a:off x="609967" y="2658660"/>
                <a:ext cx="6537282" cy="2237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000" b="1" strike="noStrike">
                    <a:solidFill>
                      <a:srgbClr val="0070C0"/>
                    </a:solidFill>
                    <a:latin typeface="+mn-lt"/>
                  </a:defRPr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2800" dirty="0"/>
                  <a:t>方法提示：将圆中的小三角形绕中心点顺时针旋 </a:t>
                </a:r>
                <a:r>
                  <a:rPr lang="en-US" altLang="zh-CN" sz="2800" dirty="0"/>
                  <a:t>60°</a:t>
                </a:r>
                <a:r>
                  <a:rPr lang="zh-CN" altLang="en-US" sz="2800" dirty="0"/>
                  <a:t>，可得小三角形的面积是大三角形面积的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zh-CN" altLang="en-US" sz="2800" dirty="0"/>
                  <a:t>。</a:t>
                </a: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F8E168B7-6A2F-295E-49D1-9A45FE7D2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67" y="2658660"/>
                <a:ext cx="6537282" cy="2237920"/>
              </a:xfrm>
              <a:prstGeom prst="rect">
                <a:avLst/>
              </a:prstGeom>
              <a:blipFill>
                <a:blip r:embed="rId2"/>
                <a:stretch>
                  <a:fillRect l="-1866" b="-13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1455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8D5D47-CD4E-B062-91D7-FF4189343730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174102-0EE6-AF12-6CF6-C9E08851E91A}"/>
              </a:ext>
            </a:extLst>
          </p:cNvPr>
          <p:cNvSpPr txBox="1"/>
          <p:nvPr/>
        </p:nvSpPr>
        <p:spPr>
          <a:xfrm>
            <a:off x="1690786" y="2768472"/>
            <a:ext cx="9207370" cy="8065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4000" dirty="0"/>
              <a:t>通过这节课的练习，你们有什么收获？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208419645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58a9b3ce-f22a-431a-9d25-d3abb102e026"/>
  <p:tag name="PA" val="v5.2.4"/>
  <p:tag name="WHOLESPTYPE" val="Shape_Oth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7792</TotalTime>
  <Words>1645</Words>
  <Application>Microsoft Office PowerPoint</Application>
  <PresentationFormat>宽屏</PresentationFormat>
  <Paragraphs>114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华文细黑</vt:lpstr>
      <vt:lpstr>思源黑体 CN Medium</vt:lpstr>
      <vt:lpstr>思源黑体 CN Normal</vt:lpstr>
      <vt:lpstr>微软雅黑</vt:lpstr>
      <vt:lpstr>新宋体</vt:lpstr>
      <vt:lpstr>Arial</vt:lpstr>
      <vt:lpstr>Cambria Math</vt:lpstr>
      <vt:lpstr>Times New Roman</vt:lpstr>
      <vt:lpstr>等线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2120</cp:revision>
  <dcterms:created xsi:type="dcterms:W3CDTF">2016-01-14T07:05:00Z</dcterms:created>
  <dcterms:modified xsi:type="dcterms:W3CDTF">2026-09-04T08:23:35Z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