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682" r:id="rId2"/>
    <p:sldId id="811" r:id="rId3"/>
    <p:sldId id="743" r:id="rId4"/>
    <p:sldId id="944" r:id="rId5"/>
    <p:sldId id="952" r:id="rId6"/>
    <p:sldId id="814" r:id="rId7"/>
    <p:sldId id="955" r:id="rId8"/>
    <p:sldId id="945" r:id="rId9"/>
    <p:sldId id="953" r:id="rId10"/>
    <p:sldId id="947" r:id="rId11"/>
    <p:sldId id="956" r:id="rId12"/>
    <p:sldId id="954" r:id="rId13"/>
    <p:sldId id="943" r:id="rId14"/>
    <p:sldId id="936" r:id="rId15"/>
    <p:sldId id="934" r:id="rId16"/>
    <p:sldId id="905" r:id="rId17"/>
    <p:sldId id="680" r:id="rId18"/>
    <p:sldId id="331" r:id="rId19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81C8CD"/>
    <a:srgbClr val="FADCE3"/>
    <a:srgbClr val="E6E0EC"/>
    <a:srgbClr val="FFFFFF"/>
    <a:srgbClr val="FCD7A1"/>
    <a:srgbClr val="BCE2DF"/>
    <a:srgbClr val="DFF1F0"/>
    <a:srgbClr val="D1E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113" d="100"/>
          <a:sy n="113" d="100"/>
        </p:scale>
        <p:origin x="330" y="10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2026/6/30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2026/6/30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四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32923" y="214046"/>
            <a:ext cx="2732313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情景导入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32920" y="214043"/>
            <a:ext cx="7636828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自主画圆，认识圆各部分的名称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745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32920" y="214043"/>
            <a:ext cx="3572825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探究圆的特征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338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2026/6/30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2026/6/30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503093" y="473343"/>
            <a:ext cx="2535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520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圆的认识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圆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4D8C0427-46B0-62EA-4598-47B50A9DA147}"/>
              </a:ext>
            </a:extLst>
          </p:cNvPr>
          <p:cNvSpPr/>
          <p:nvPr/>
        </p:nvSpPr>
        <p:spPr>
          <a:xfrm>
            <a:off x="9050696" y="4056563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9E07EBD-A66E-D21C-BD1B-312F0108D675}"/>
              </a:ext>
            </a:extLst>
          </p:cNvPr>
          <p:cNvSpPr/>
          <p:nvPr/>
        </p:nvSpPr>
        <p:spPr>
          <a:xfrm>
            <a:off x="10515297" y="3015631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BE0F95B-F151-875D-FAE5-23C146A01069}"/>
              </a:ext>
            </a:extLst>
          </p:cNvPr>
          <p:cNvSpPr/>
          <p:nvPr/>
        </p:nvSpPr>
        <p:spPr>
          <a:xfrm>
            <a:off x="11159415" y="1301780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D1447A1-6802-C75B-FBAF-362FA47B51B9}"/>
              </a:ext>
            </a:extLst>
          </p:cNvPr>
          <p:cNvSpPr/>
          <p:nvPr/>
        </p:nvSpPr>
        <p:spPr>
          <a:xfrm>
            <a:off x="11415701" y="-499028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04368" y="1506646"/>
            <a:ext cx="10700276" cy="3886452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007121" y="1660862"/>
            <a:ext cx="10380511" cy="346716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联系生活实际，认识圆，学会用圆规画圆，认识圆各部分 </a:t>
            </a:r>
            <a:endParaRPr lang="en-US" altLang="zh-CN" sz="3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/>
              <a:t>    的名称，理解并掌握圆的特征；</a:t>
            </a:r>
            <a:endParaRPr lang="en-US" altLang="zh-CN" sz="3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经历动手操作、观察思考等探索活动，提升实践能力，</a:t>
            </a:r>
            <a:endParaRPr lang="en-US" altLang="zh-CN" sz="3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/>
              <a:t>    发展空间观念；</a:t>
            </a:r>
            <a:endParaRPr lang="en-US" altLang="zh-CN" sz="3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体验圆与日常生活密切相关，感悟数学知识的魅力。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885570" y="1110674"/>
            <a:ext cx="10665727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同学们，圆是常见的图形，生活中的许多物体都是圆形的，这些图形你见过吗？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09C8B81-6B63-B683-F78A-0EB8E401D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837" y="2523171"/>
            <a:ext cx="4128049" cy="34200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EFFAD6D-63C3-4C0C-2950-8EA4795B276D}"/>
              </a:ext>
            </a:extLst>
          </p:cNvPr>
          <p:cNvSpPr txBox="1"/>
          <p:nvPr/>
        </p:nvSpPr>
        <p:spPr>
          <a:xfrm>
            <a:off x="752098" y="5995866"/>
            <a:ext cx="48276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“中国天眼”反射面的俯视图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7282AB13-A492-07FF-4572-CA52A26664F7}"/>
              </a:ext>
            </a:extLst>
          </p:cNvPr>
          <p:cNvSpPr/>
          <p:nvPr/>
        </p:nvSpPr>
        <p:spPr>
          <a:xfrm>
            <a:off x="2182866" y="3212675"/>
            <a:ext cx="2102622" cy="2102622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4E8181A-14D6-89A8-2497-B8FE6DBD4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437" y="2523171"/>
            <a:ext cx="3758049" cy="342000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86B7E605-5DF9-186A-DE0F-6D9412CBBDA4}"/>
              </a:ext>
            </a:extLst>
          </p:cNvPr>
          <p:cNvSpPr txBox="1"/>
          <p:nvPr/>
        </p:nvSpPr>
        <p:spPr>
          <a:xfrm>
            <a:off x="7319878" y="5995866"/>
            <a:ext cx="31304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水滴激起的涟漪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984167FE-BDC3-3750-49D9-9684EEAFFD5A}"/>
              </a:ext>
            </a:extLst>
          </p:cNvPr>
          <p:cNvSpPr/>
          <p:nvPr/>
        </p:nvSpPr>
        <p:spPr>
          <a:xfrm>
            <a:off x="6937746" y="3789679"/>
            <a:ext cx="3617460" cy="1566257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19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F7590F8-0BAA-5729-922D-3D9202454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88" y="1444761"/>
            <a:ext cx="4846749" cy="396847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FAA24D3-DB31-FC37-1B6D-890996767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045" y="1444761"/>
            <a:ext cx="4449903" cy="397498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E8AD8E2-9DBB-852F-8D05-443FB116E49C}"/>
              </a:ext>
            </a:extLst>
          </p:cNvPr>
          <p:cNvSpPr txBox="1"/>
          <p:nvPr/>
        </p:nvSpPr>
        <p:spPr>
          <a:xfrm>
            <a:off x="2274338" y="5561725"/>
            <a:ext cx="1943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摩天轮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74521A6-427A-E074-E79E-759420C05B3B}"/>
              </a:ext>
            </a:extLst>
          </p:cNvPr>
          <p:cNvSpPr txBox="1"/>
          <p:nvPr/>
        </p:nvSpPr>
        <p:spPr>
          <a:xfrm>
            <a:off x="7882037" y="5561725"/>
            <a:ext cx="1943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月亮门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DFB5729-06C0-A469-65A9-8E80F0035A9C}"/>
              </a:ext>
            </a:extLst>
          </p:cNvPr>
          <p:cNvSpPr/>
          <p:nvPr/>
        </p:nvSpPr>
        <p:spPr>
          <a:xfrm>
            <a:off x="1684020" y="1738469"/>
            <a:ext cx="3208020" cy="320802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04BADD1B-5591-866E-FBAF-E1B64EF86427}"/>
              </a:ext>
            </a:extLst>
          </p:cNvPr>
          <p:cNvSpPr/>
          <p:nvPr/>
        </p:nvSpPr>
        <p:spPr>
          <a:xfrm>
            <a:off x="7684869" y="3004459"/>
            <a:ext cx="2192694" cy="2192694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0809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BF58A2E-164E-9697-D9F6-468A0AE44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87" y="1440098"/>
            <a:ext cx="4807715" cy="377330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09A083B-FB58-B0A5-A11E-B766FAEED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3728" y="1440098"/>
            <a:ext cx="4449901" cy="379933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3831E71-E44C-F7D8-CC8C-1B21222CD269}"/>
              </a:ext>
            </a:extLst>
          </p:cNvPr>
          <p:cNvSpPr txBox="1"/>
          <p:nvPr/>
        </p:nvSpPr>
        <p:spPr>
          <a:xfrm>
            <a:off x="2274338" y="5440425"/>
            <a:ext cx="1943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环岛路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236448F-D9BA-0340-8145-9CC1653D7223}"/>
              </a:ext>
            </a:extLst>
          </p:cNvPr>
          <p:cNvSpPr txBox="1"/>
          <p:nvPr/>
        </p:nvSpPr>
        <p:spPr>
          <a:xfrm>
            <a:off x="7882037" y="5440425"/>
            <a:ext cx="1943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浮桥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7606790-9DBC-64A9-43DF-2F0CE6E4E77B}"/>
              </a:ext>
            </a:extLst>
          </p:cNvPr>
          <p:cNvSpPr/>
          <p:nvPr/>
        </p:nvSpPr>
        <p:spPr>
          <a:xfrm>
            <a:off x="1856794" y="1972201"/>
            <a:ext cx="2957804" cy="2957804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EFEF8AE-A970-2E8F-B772-A331A1AD3DCB}"/>
              </a:ext>
            </a:extLst>
          </p:cNvPr>
          <p:cNvSpPr/>
          <p:nvPr/>
        </p:nvSpPr>
        <p:spPr>
          <a:xfrm>
            <a:off x="7019024" y="2377439"/>
            <a:ext cx="2148841" cy="2148841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0E079D3-A524-7FDB-CA07-DF3EF9BCB108}"/>
              </a:ext>
            </a:extLst>
          </p:cNvPr>
          <p:cNvSpPr/>
          <p:nvPr/>
        </p:nvSpPr>
        <p:spPr>
          <a:xfrm>
            <a:off x="9264385" y="2677160"/>
            <a:ext cx="1254760" cy="125476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ADAABCC-9D95-E0EE-B592-EAD7A7FADB88}"/>
              </a:ext>
            </a:extLst>
          </p:cNvPr>
          <p:cNvSpPr/>
          <p:nvPr/>
        </p:nvSpPr>
        <p:spPr>
          <a:xfrm>
            <a:off x="9030705" y="3942080"/>
            <a:ext cx="812800" cy="812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477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F8887E8C-407B-A6C0-042E-5C61B6E103AB}"/>
              </a:ext>
            </a:extLst>
          </p:cNvPr>
          <p:cNvSpPr txBox="1"/>
          <p:nvPr/>
        </p:nvSpPr>
        <p:spPr>
          <a:xfrm>
            <a:off x="1011960" y="1195053"/>
            <a:ext cx="6965712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你能想办法在纸上画一个圆吗？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588CE49-E065-B24B-0161-295AEBB81496}"/>
              </a:ext>
            </a:extLst>
          </p:cNvPr>
          <p:cNvSpPr txBox="1"/>
          <p:nvPr/>
        </p:nvSpPr>
        <p:spPr>
          <a:xfrm>
            <a:off x="426867" y="2122293"/>
            <a:ext cx="385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方法一：用实物画圆。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9467C27-8067-1562-3D10-F5BD38C10226}"/>
              </a:ext>
            </a:extLst>
          </p:cNvPr>
          <p:cNvSpPr txBox="1"/>
          <p:nvPr/>
        </p:nvSpPr>
        <p:spPr>
          <a:xfrm>
            <a:off x="445014" y="5461097"/>
            <a:ext cx="3837731" cy="10066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600" dirty="0"/>
              <a:t>用实物画圆有局限性，</a:t>
            </a:r>
          </a:p>
          <a:p>
            <a:pPr>
              <a:lnSpc>
                <a:spcPct val="120000"/>
              </a:lnSpc>
            </a:pPr>
            <a:r>
              <a:rPr lang="zh-CN" altLang="en-US" sz="2600" dirty="0"/>
              <a:t>大小不能随意变化。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26CEA5E-72F7-6CD6-618A-2EA14BFE8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14" y="2879265"/>
            <a:ext cx="3494481" cy="251090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6D69D90-14BA-A592-B678-0AA2172F0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202" y="2781427"/>
            <a:ext cx="3225331" cy="261327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17D9D5C-D30F-07D9-349E-DF90F1133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9871" y="2739915"/>
            <a:ext cx="2454012" cy="265897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5F67EA05-D4DC-F323-E8BE-1D79A4664321}"/>
              </a:ext>
            </a:extLst>
          </p:cNvPr>
          <p:cNvSpPr txBox="1"/>
          <p:nvPr/>
        </p:nvSpPr>
        <p:spPr>
          <a:xfrm>
            <a:off x="4420365" y="2122293"/>
            <a:ext cx="385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方法二：系绳画圆。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98FEDD5-099F-79CA-E238-46187399FAF9}"/>
              </a:ext>
            </a:extLst>
          </p:cNvPr>
          <p:cNvSpPr txBox="1"/>
          <p:nvPr/>
        </p:nvSpPr>
        <p:spPr>
          <a:xfrm>
            <a:off x="4457173" y="5461097"/>
            <a:ext cx="3595643" cy="10066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eaLnBrk="1" hangingPunct="1">
              <a:lnSpc>
                <a:spcPct val="120000"/>
              </a:lnSpc>
            </a:pPr>
            <a:r>
              <a:rPr lang="zh-CN" altLang="en-US" sz="2600" dirty="0"/>
              <a:t>细绳不能有弹性，且画圆时要将细绳拉直。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889901E-67E0-39AD-27B7-F40BF90DDCC7}"/>
              </a:ext>
            </a:extLst>
          </p:cNvPr>
          <p:cNvSpPr txBox="1"/>
          <p:nvPr/>
        </p:nvSpPr>
        <p:spPr>
          <a:xfrm>
            <a:off x="8357883" y="2122293"/>
            <a:ext cx="385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方法三：用圆规画圆。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70DC633-B949-DFE8-18F3-771FA9C362D1}"/>
              </a:ext>
            </a:extLst>
          </p:cNvPr>
          <p:cNvSpPr txBox="1"/>
          <p:nvPr/>
        </p:nvSpPr>
        <p:spPr>
          <a:xfrm>
            <a:off x="8488000" y="5461097"/>
            <a:ext cx="3595643" cy="10066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eaLnBrk="1" hangingPunct="1">
              <a:lnSpc>
                <a:spcPct val="120000"/>
              </a:lnSpc>
            </a:pPr>
            <a:r>
              <a:rPr lang="zh-CN" altLang="en-US" sz="2600" dirty="0"/>
              <a:t>在两脚可叉开的范围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600" dirty="0"/>
              <a:t>内，画任意大小的圆。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" grpId="0"/>
      <p:bldP spid="16" grpId="0"/>
      <p:bldP spid="18" grpId="0"/>
      <p:bldP spid="20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圆规的使用方法">
            <a:hlinkClick r:id="" action="ppaction://media"/>
            <a:extLst>
              <a:ext uri="{FF2B5EF4-FFF2-40B4-BE49-F238E27FC236}">
                <a16:creationId xmlns:a16="http://schemas.microsoft.com/office/drawing/2014/main" id="{B6BA4282-8166-187B-3CC9-6E252F9805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3885" y="1236515"/>
            <a:ext cx="11229060" cy="505344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856B375-9D38-16C1-2A01-C96C82AF1843}"/>
              </a:ext>
            </a:extLst>
          </p:cNvPr>
          <p:cNvSpPr txBox="1"/>
          <p:nvPr/>
        </p:nvSpPr>
        <p:spPr>
          <a:xfrm>
            <a:off x="500636" y="344725"/>
            <a:ext cx="60975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圆规的使用方法：</a:t>
            </a:r>
          </a:p>
        </p:txBody>
      </p:sp>
    </p:spTree>
    <p:extLst>
      <p:ext uri="{BB962C8B-B14F-4D97-AF65-F5344CB8AC3E}">
        <p14:creationId xmlns:p14="http://schemas.microsoft.com/office/powerpoint/2010/main" val="35709740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06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CEF52960-AA30-84DA-B915-C452C661F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924" y="1948487"/>
            <a:ext cx="3400661" cy="1228016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4CC2A5FF-F823-247C-6A33-8799D8114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679" y="1161297"/>
            <a:ext cx="3369174" cy="201520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A5E4907D-BCEA-33A8-8098-DAEA6524C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9590" y="1173105"/>
            <a:ext cx="3361302" cy="1991591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6DE9F207-5C23-641E-B5E0-2841CE54A329}"/>
              </a:ext>
            </a:extLst>
          </p:cNvPr>
          <p:cNvSpPr txBox="1"/>
          <p:nvPr/>
        </p:nvSpPr>
        <p:spPr>
          <a:xfrm>
            <a:off x="584609" y="438032"/>
            <a:ext cx="60975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用圆规画圆的方法：</a:t>
            </a:r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074EEE42-97E5-7144-A9CD-3B2F04778C39}"/>
              </a:ext>
            </a:extLst>
          </p:cNvPr>
          <p:cNvCxnSpPr/>
          <p:nvPr/>
        </p:nvCxnSpPr>
        <p:spPr>
          <a:xfrm>
            <a:off x="3984171" y="2519266"/>
            <a:ext cx="625151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B0E2C1F3-CA4B-30EA-489D-E20DAA02FCEF}"/>
              </a:ext>
            </a:extLst>
          </p:cNvPr>
          <p:cNvCxnSpPr/>
          <p:nvPr/>
        </p:nvCxnSpPr>
        <p:spPr>
          <a:xfrm>
            <a:off x="7595118" y="2519266"/>
            <a:ext cx="625151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CF0B602D-7CB6-72C9-B486-19795784F11E}"/>
              </a:ext>
            </a:extLst>
          </p:cNvPr>
          <p:cNvSpPr txBox="1"/>
          <p:nvPr/>
        </p:nvSpPr>
        <p:spPr>
          <a:xfrm>
            <a:off x="702131" y="3703666"/>
            <a:ext cx="804998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0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① 取点：</a:t>
            </a:r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在纸上确定一个点（如点 </a:t>
            </a:r>
            <a:r>
              <a:rPr lang="en-US" altLang="zh-CN" sz="3000" b="1" i="1" u="none" strike="noStrike" baseline="0" dirty="0">
                <a:latin typeface="+mn-lt"/>
                <a:ea typeface="楷体" panose="02010609060101010101" pitchFamily="49" charset="-122"/>
              </a:rPr>
              <a:t>O</a:t>
            </a:r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）。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61C5026B-FD72-C7F6-0547-C9A9AA55C192}"/>
              </a:ext>
            </a:extLst>
          </p:cNvPr>
          <p:cNvSpPr txBox="1"/>
          <p:nvPr/>
        </p:nvSpPr>
        <p:spPr>
          <a:xfrm>
            <a:off x="702131" y="4609552"/>
            <a:ext cx="1126904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000" dirty="0"/>
              <a:t>② 定长、定点：</a:t>
            </a:r>
            <a:r>
              <a:rPr lang="zh-CN" altLang="en-US" sz="3000" dirty="0">
                <a:solidFill>
                  <a:schemeClr val="tx1"/>
                </a:solidFill>
              </a:rPr>
              <a:t>将圆规的两脚分开，把有针尖的脚固定在点 </a:t>
            </a:r>
            <a:r>
              <a:rPr lang="en-US" altLang="zh-CN" sz="3000" i="1" dirty="0">
                <a:solidFill>
                  <a:schemeClr val="tx1"/>
                </a:solidFill>
              </a:rPr>
              <a:t>O</a:t>
            </a:r>
            <a:r>
              <a:rPr lang="zh-CN" altLang="en-US" sz="3000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61D407C6-FE56-26AD-9169-9603A42172D5}"/>
              </a:ext>
            </a:extLst>
          </p:cNvPr>
          <p:cNvSpPr txBox="1"/>
          <p:nvPr/>
        </p:nvSpPr>
        <p:spPr>
          <a:xfrm>
            <a:off x="702131" y="5515438"/>
            <a:ext cx="933761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000" dirty="0"/>
              <a:t>③旋转：</a:t>
            </a:r>
            <a:r>
              <a:rPr lang="zh-CN" altLang="en-US" sz="3000" dirty="0">
                <a:solidFill>
                  <a:schemeClr val="tx1"/>
                </a:solidFill>
              </a:rPr>
              <a:t>把有笔芯的脚旋转一周，画出来的就是圆。</a:t>
            </a:r>
          </a:p>
        </p:txBody>
      </p:sp>
    </p:spTree>
    <p:extLst>
      <p:ext uri="{BB962C8B-B14F-4D97-AF65-F5344CB8AC3E}">
        <p14:creationId xmlns:p14="http://schemas.microsoft.com/office/powerpoint/2010/main" val="11495852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2DF2211-B1D6-1B58-D9A3-E32051F9270B}"/>
              </a:ext>
            </a:extLst>
          </p:cNvPr>
          <p:cNvSpPr txBox="1"/>
          <p:nvPr/>
        </p:nvSpPr>
        <p:spPr>
          <a:xfrm>
            <a:off x="1070690" y="697076"/>
            <a:ext cx="60975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用圆规画圆时要注意什么？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B90D77F-D9EA-34E8-E13E-ED5E7FE0FC27}"/>
              </a:ext>
            </a:extLst>
          </p:cNvPr>
          <p:cNvGrpSpPr/>
          <p:nvPr/>
        </p:nvGrpSpPr>
        <p:grpSpPr>
          <a:xfrm>
            <a:off x="1005593" y="1120291"/>
            <a:ext cx="1538022" cy="4002377"/>
            <a:chOff x="2535814" y="1782763"/>
            <a:chExt cx="1538022" cy="4002377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49B65ED3-D1B8-EF85-BE36-0DCD0E5EAC4E}"/>
                </a:ext>
              </a:extLst>
            </p:cNvPr>
            <p:cNvGrpSpPr/>
            <p:nvPr/>
          </p:nvGrpSpPr>
          <p:grpSpPr>
            <a:xfrm>
              <a:off x="2535814" y="1783585"/>
              <a:ext cx="1538022" cy="4001555"/>
              <a:chOff x="7800392" y="1996750"/>
              <a:chExt cx="1538022" cy="4001555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30879370-448B-1D3C-C72F-8E140E487E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469" t="31383"/>
              <a:stretch>
                <a:fillRect/>
              </a:stretch>
            </p:blipFill>
            <p:spPr>
              <a:xfrm>
                <a:off x="8582768" y="3998350"/>
                <a:ext cx="755646" cy="1999955"/>
              </a:xfrm>
              <a:prstGeom prst="rect">
                <a:avLst/>
              </a:prstGeom>
            </p:spPr>
          </p:pic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434716A4-BBE1-4ABE-B8E2-B2BB560B6C60}"/>
                  </a:ext>
                </a:extLst>
              </p:cNvPr>
              <p:cNvSpPr/>
              <p:nvPr/>
            </p:nvSpPr>
            <p:spPr>
              <a:xfrm>
                <a:off x="7800392" y="1996750"/>
                <a:ext cx="756000" cy="2001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64FB17C1-113E-1A25-DE11-42A661A645CC}"/>
                </a:ext>
              </a:extLst>
            </p:cNvPr>
            <p:cNvGrpSpPr/>
            <p:nvPr/>
          </p:nvGrpSpPr>
          <p:grpSpPr>
            <a:xfrm>
              <a:off x="2584582" y="1782763"/>
              <a:ext cx="1360366" cy="3993784"/>
              <a:chOff x="5247098" y="1631706"/>
              <a:chExt cx="1360366" cy="3993784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9188FB81-D9DA-5915-4F09-5C93F6054C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768" r="54800"/>
              <a:stretch>
                <a:fillRect/>
              </a:stretch>
            </p:blipFill>
            <p:spPr>
              <a:xfrm>
                <a:off x="5247098" y="3637006"/>
                <a:ext cx="675852" cy="1988484"/>
              </a:xfrm>
              <a:prstGeom prst="rect">
                <a:avLst/>
              </a:prstGeom>
            </p:spPr>
          </p:pic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1C5B94E6-CF7C-292E-9199-5DBD8C8669C7}"/>
                  </a:ext>
                </a:extLst>
              </p:cNvPr>
              <p:cNvSpPr/>
              <p:nvPr/>
            </p:nvSpPr>
            <p:spPr>
              <a:xfrm>
                <a:off x="5930664" y="1631706"/>
                <a:ext cx="676800" cy="2001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7C6EE1C-CA47-5FE2-0FA9-6677FC686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5251" y="2885389"/>
              <a:ext cx="1495238" cy="1009524"/>
            </a:xfrm>
            <a:prstGeom prst="rect">
              <a:avLst/>
            </a:prstGeom>
          </p:spPr>
        </p:pic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EFEE584-6013-16A9-4669-0B2BA61D6D87}"/>
              </a:ext>
            </a:extLst>
          </p:cNvPr>
          <p:cNvGrpSpPr/>
          <p:nvPr/>
        </p:nvGrpSpPr>
        <p:grpSpPr>
          <a:xfrm>
            <a:off x="2980622" y="1990783"/>
            <a:ext cx="7296168" cy="1666750"/>
            <a:chOff x="2980622" y="1990783"/>
            <a:chExt cx="7296168" cy="1666750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90A418C1-6707-79E1-9965-F70E420EE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80622" y="1990783"/>
              <a:ext cx="1720516" cy="1666750"/>
            </a:xfrm>
            <a:prstGeom prst="rect">
              <a:avLst/>
            </a:prstGeom>
          </p:spPr>
        </p:pic>
        <p:sp>
          <p:nvSpPr>
            <p:cNvPr id="29" name="对话气泡: 圆角矩形 28">
              <a:extLst>
                <a:ext uri="{FF2B5EF4-FFF2-40B4-BE49-F238E27FC236}">
                  <a16:creationId xmlns:a16="http://schemas.microsoft.com/office/drawing/2014/main" id="{CE2FDBD1-CF09-5BFC-BC1D-5F9E78A94F18}"/>
                </a:ext>
              </a:extLst>
            </p:cNvPr>
            <p:cNvSpPr/>
            <p:nvPr/>
          </p:nvSpPr>
          <p:spPr>
            <a:xfrm>
              <a:off x="5109593" y="2194857"/>
              <a:ext cx="5167197" cy="1234144"/>
            </a:xfrm>
            <a:prstGeom prst="wedgeRoundRectCallout">
              <a:avLst>
                <a:gd name="adj1" fmla="val -58318"/>
                <a:gd name="adj2" fmla="val -2212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用圆规画圆时，有针尖的脚</a:t>
              </a:r>
              <a:endParaRPr lang="en-US" altLang="zh-CN" sz="2800" b="1" dirty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要固定不动。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B82181FA-5B22-422C-A8E0-5B5A0270EE4D}"/>
              </a:ext>
            </a:extLst>
          </p:cNvPr>
          <p:cNvGrpSpPr/>
          <p:nvPr/>
        </p:nvGrpSpPr>
        <p:grpSpPr>
          <a:xfrm>
            <a:off x="4195193" y="4032919"/>
            <a:ext cx="7321598" cy="1656975"/>
            <a:chOff x="4195193" y="4032919"/>
            <a:chExt cx="7321598" cy="1656975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B737A7D0-0875-F17E-85BD-7B05EAB0E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59816" y="4032919"/>
              <a:ext cx="1656975" cy="1656975"/>
            </a:xfrm>
            <a:prstGeom prst="rect">
              <a:avLst/>
            </a:prstGeom>
          </p:spPr>
        </p:pic>
        <p:sp>
          <p:nvSpPr>
            <p:cNvPr id="30" name="对话气泡: 圆角矩形 29">
              <a:extLst>
                <a:ext uri="{FF2B5EF4-FFF2-40B4-BE49-F238E27FC236}">
                  <a16:creationId xmlns:a16="http://schemas.microsoft.com/office/drawing/2014/main" id="{2781851D-D40F-E587-2FDC-90F6AF9CB560}"/>
                </a:ext>
              </a:extLst>
            </p:cNvPr>
            <p:cNvSpPr/>
            <p:nvPr/>
          </p:nvSpPr>
          <p:spPr>
            <a:xfrm>
              <a:off x="4195193" y="4214965"/>
              <a:ext cx="5167197" cy="1234144"/>
            </a:xfrm>
            <a:prstGeom prst="wedgeRoundRectCallout">
              <a:avLst>
                <a:gd name="adj1" fmla="val 58875"/>
                <a:gd name="adj2" fmla="val -1834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旋转圆规时，两脚间的</a:t>
              </a:r>
              <a:endParaRPr lang="en-US" altLang="zh-CN" sz="2800" b="1" dirty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距离不能变。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8909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FA04EC1-77CD-5816-527C-06C4D31C7103}"/>
              </a:ext>
            </a:extLst>
          </p:cNvPr>
          <p:cNvSpPr txBox="1"/>
          <p:nvPr/>
        </p:nvSpPr>
        <p:spPr>
          <a:xfrm>
            <a:off x="445537" y="401216"/>
            <a:ext cx="10807181" cy="19853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/>
          <a:lstStyle>
            <a:defPPr>
              <a:defRPr lang="zh-CN"/>
            </a:defPPr>
            <a:lvl1pPr algn="ctr" latinLnBrk="1">
              <a:lnSpc>
                <a:spcPct val="120000"/>
              </a:lnSpc>
              <a:spcBef>
                <a:spcPts val="0"/>
              </a:spcBef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早在 </a:t>
            </a:r>
            <a:r>
              <a:rPr lang="en-US" altLang="zh-CN" dirty="0"/>
              <a:t>2000</a:t>
            </a:r>
            <a:r>
              <a:rPr lang="zh-CN" altLang="en-US" dirty="0"/>
              <a:t> 多年前，我国古代就有对圆的精确记载。墨子是我国</a:t>
            </a:r>
            <a:endParaRPr lang="en-US" altLang="zh-CN" dirty="0"/>
          </a:p>
          <a:p>
            <a:r>
              <a:rPr lang="zh-CN" altLang="en-US" dirty="0"/>
              <a:t>伟大的思想家，在他的一部著作中有“</a:t>
            </a:r>
            <a:r>
              <a:rPr lang="zh-CN" altLang="en-US" dirty="0">
                <a:solidFill>
                  <a:srgbClr val="0000FF"/>
                </a:solidFill>
              </a:rPr>
              <a:t>圆，一中同长也</a:t>
            </a:r>
            <a:r>
              <a:rPr lang="zh-CN" altLang="en-US" dirty="0"/>
              <a:t>”的描述，这个发现比西方早了整整 </a:t>
            </a:r>
            <a:r>
              <a:rPr lang="en-US" altLang="zh-CN" dirty="0"/>
              <a:t>1000 </a:t>
            </a:r>
            <a:r>
              <a:rPr lang="zh-CN" altLang="en-US" dirty="0"/>
              <a:t>多年。</a:t>
            </a:r>
          </a:p>
        </p:txBody>
      </p:sp>
      <p:pic>
        <p:nvPicPr>
          <p:cNvPr id="5" name="墨子：圆，一中同长也">
            <a:hlinkClick r:id="" action="ppaction://media"/>
            <a:extLst>
              <a:ext uri="{FF2B5EF4-FFF2-40B4-BE49-F238E27FC236}">
                <a16:creationId xmlns:a16="http://schemas.microsoft.com/office/drawing/2014/main" id="{2618D9B3-4267-D7B0-50C3-FAAA703ABD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5537" y="2739775"/>
            <a:ext cx="6256424" cy="3519237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7CFDC255-E4F3-A1F9-7EF3-E992D428095A}"/>
              </a:ext>
            </a:extLst>
          </p:cNvPr>
          <p:cNvSpPr txBox="1"/>
          <p:nvPr/>
        </p:nvSpPr>
        <p:spPr>
          <a:xfrm>
            <a:off x="6874327" y="3158411"/>
            <a:ext cx="4527680" cy="1133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800" b="1" i="0" u="none" strike="noStrike" baseline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“一中”：</a:t>
            </a:r>
            <a:r>
              <a:rPr lang="zh-CN" altLang="en-US" sz="2800" b="1" i="0" u="none" strike="noStrike" baseline="0" dirty="0">
                <a:latin typeface="楷体" panose="02010609060101010101" pitchFamily="49" charset="-122"/>
                <a:ea typeface="楷体" panose="02010609060101010101" pitchFamily="49" charset="-122"/>
              </a:rPr>
              <a:t>一个圆只有一个中心（圆心）。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5295FBC-99C3-2931-62FF-9F3552E45383}"/>
              </a:ext>
            </a:extLst>
          </p:cNvPr>
          <p:cNvSpPr txBox="1"/>
          <p:nvPr/>
        </p:nvSpPr>
        <p:spPr>
          <a:xfrm>
            <a:off x="6874327" y="4660640"/>
            <a:ext cx="4714293" cy="1133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800" b="1" i="0" u="none" strike="noStrike" baseline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“同长”：</a:t>
            </a:r>
            <a:r>
              <a:rPr lang="zh-CN" altLang="en-US" sz="2800" b="1" i="0" u="none" strike="noStrike" baseline="0" dirty="0">
                <a:latin typeface="楷体" panose="02010609060101010101" pitchFamily="49" charset="-122"/>
                <a:ea typeface="楷体" panose="02010609060101010101" pitchFamily="49" charset="-122"/>
              </a:rPr>
              <a:t>圆心到圆上各点的距离都相等。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1017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824BC55E-980A-6CCA-1480-8D00FE062ACD}"/>
              </a:ext>
            </a:extLst>
          </p:cNvPr>
          <p:cNvCxnSpPr>
            <a:cxnSpLocks/>
          </p:cNvCxnSpPr>
          <p:nvPr/>
        </p:nvCxnSpPr>
        <p:spPr>
          <a:xfrm>
            <a:off x="2602278" y="3597673"/>
            <a:ext cx="828040" cy="12080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弧形 8">
            <a:extLst>
              <a:ext uri="{FF2B5EF4-FFF2-40B4-BE49-F238E27FC236}">
                <a16:creationId xmlns:a16="http://schemas.microsoft.com/office/drawing/2014/main" id="{3F4E31E2-8AEB-176E-67F5-E4CA35AB2B8B}"/>
              </a:ext>
            </a:extLst>
          </p:cNvPr>
          <p:cNvSpPr/>
          <p:nvPr/>
        </p:nvSpPr>
        <p:spPr>
          <a:xfrm>
            <a:off x="1166326" y="2211352"/>
            <a:ext cx="2851200" cy="2851200"/>
          </a:xfrm>
          <a:prstGeom prst="arc">
            <a:avLst>
              <a:gd name="adj1" fmla="val 6259"/>
              <a:gd name="adj2" fmla="val 10798053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弧形 11">
            <a:extLst>
              <a:ext uri="{FF2B5EF4-FFF2-40B4-BE49-F238E27FC236}">
                <a16:creationId xmlns:a16="http://schemas.microsoft.com/office/drawing/2014/main" id="{303DF71A-C709-FEB9-F11D-F51C412DDCB4}"/>
              </a:ext>
            </a:extLst>
          </p:cNvPr>
          <p:cNvSpPr/>
          <p:nvPr/>
        </p:nvSpPr>
        <p:spPr>
          <a:xfrm flipV="1">
            <a:off x="1166325" y="2211352"/>
            <a:ext cx="2851200" cy="2851200"/>
          </a:xfrm>
          <a:prstGeom prst="arc">
            <a:avLst>
              <a:gd name="adj1" fmla="val 6259"/>
              <a:gd name="adj2" fmla="val 10798053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CE6EE5C-FF5E-900A-5BA0-3DB90B838F19}"/>
              </a:ext>
            </a:extLst>
          </p:cNvPr>
          <p:cNvSpPr/>
          <p:nvPr/>
        </p:nvSpPr>
        <p:spPr>
          <a:xfrm>
            <a:off x="2548213" y="3543588"/>
            <a:ext cx="144000" cy="144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3A99495-EEF0-4ED1-9F97-8A90072F5887}"/>
              </a:ext>
            </a:extLst>
          </p:cNvPr>
          <p:cNvGrpSpPr/>
          <p:nvPr/>
        </p:nvGrpSpPr>
        <p:grpSpPr>
          <a:xfrm>
            <a:off x="1119677" y="900431"/>
            <a:ext cx="3040090" cy="5475329"/>
            <a:chOff x="3657605" y="387246"/>
            <a:chExt cx="3040090" cy="5475329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A988E8DD-3E6E-6E4A-29F8-55B4C53CB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3953" t="25037" r="17889"/>
            <a:stretch>
              <a:fillRect/>
            </a:stretch>
          </p:blipFill>
          <p:spPr>
            <a:xfrm>
              <a:off x="5060505" y="387246"/>
              <a:ext cx="1637190" cy="2911151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CA999BC-5A65-3A43-4D54-476881EFB1B6}"/>
                </a:ext>
              </a:extLst>
            </p:cNvPr>
            <p:cNvSpPr/>
            <p:nvPr/>
          </p:nvSpPr>
          <p:spPr>
            <a:xfrm>
              <a:off x="3657605" y="2950175"/>
              <a:ext cx="1638000" cy="291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7FF452A3-4AB7-FE68-BB23-D7C5737DFC84}"/>
              </a:ext>
            </a:extLst>
          </p:cNvPr>
          <p:cNvSpPr txBox="1"/>
          <p:nvPr/>
        </p:nvSpPr>
        <p:spPr>
          <a:xfrm>
            <a:off x="4590592" y="1517235"/>
            <a:ext cx="7573415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+mn-lt"/>
              </a:rPr>
              <a:t>圆心：针尖固定的一点，通常用字母 </a:t>
            </a:r>
            <a:r>
              <a:rPr lang="en-US" altLang="zh-CN" i="1" dirty="0">
                <a:latin typeface="+mn-lt"/>
              </a:rPr>
              <a:t>O</a:t>
            </a:r>
            <a:r>
              <a:rPr lang="en-US" altLang="zh-CN" dirty="0">
                <a:latin typeface="+mn-lt"/>
              </a:rPr>
              <a:t> </a:t>
            </a:r>
            <a:r>
              <a:rPr lang="zh-CN" altLang="en-US" dirty="0">
                <a:latin typeface="+mn-lt"/>
              </a:rPr>
              <a:t>表示。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CF498F4-AA10-F24D-4D2D-6EFC1D0C020D}"/>
              </a:ext>
            </a:extLst>
          </p:cNvPr>
          <p:cNvSpPr txBox="1"/>
          <p:nvPr/>
        </p:nvSpPr>
        <p:spPr>
          <a:xfrm>
            <a:off x="2140167" y="3640933"/>
            <a:ext cx="4424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latin typeface="+mn-lt"/>
                <a:ea typeface="+mj-ea"/>
              </a:rPr>
              <a:t>O</a:t>
            </a:r>
            <a:endParaRPr lang="zh-CN" altLang="en-US" sz="3200" i="1" dirty="0">
              <a:latin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416C6B0-36FC-9E86-4564-C3908432960D}"/>
              </a:ext>
            </a:extLst>
          </p:cNvPr>
          <p:cNvSpPr txBox="1"/>
          <p:nvPr/>
        </p:nvSpPr>
        <p:spPr>
          <a:xfrm>
            <a:off x="2677719" y="4029405"/>
            <a:ext cx="4424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latin typeface="+mn-lt"/>
                <a:ea typeface="+mj-ea"/>
              </a:rPr>
              <a:t>r</a:t>
            </a:r>
            <a:endParaRPr lang="zh-CN" altLang="en-US" sz="3200" i="1" dirty="0">
              <a:latin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4671E4A-F566-317F-1D75-47BD9A8DA469}"/>
              </a:ext>
            </a:extLst>
          </p:cNvPr>
          <p:cNvSpPr txBox="1"/>
          <p:nvPr/>
        </p:nvSpPr>
        <p:spPr>
          <a:xfrm>
            <a:off x="4590592" y="2294884"/>
            <a:ext cx="7091332" cy="19495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dirty="0"/>
              <a:t>半径：连接圆心和圆上任意一点的线段，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            </a:t>
            </a:r>
            <a:r>
              <a:rPr lang="zh-CN" altLang="en-US" sz="2800" dirty="0"/>
              <a:t>通常用字母 </a:t>
            </a:r>
            <a:r>
              <a:rPr lang="en-US" altLang="zh-CN" sz="2800" i="1" dirty="0"/>
              <a:t>r</a:t>
            </a:r>
            <a:r>
              <a:rPr lang="en-US" altLang="zh-CN" sz="2800" dirty="0"/>
              <a:t> </a:t>
            </a:r>
            <a:r>
              <a:rPr lang="zh-CN" altLang="en-US" sz="2800" dirty="0"/>
              <a:t>表示，半径的长度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            </a:t>
            </a:r>
            <a:r>
              <a:rPr lang="zh-CN" altLang="en-US" sz="2800" dirty="0"/>
              <a:t>就是圆规两个脚之间的距离。</a:t>
            </a:r>
          </a:p>
        </p:txBody>
      </p:sp>
      <p:sp>
        <p:nvSpPr>
          <p:cNvPr id="26" name="箭头: 五边形 25">
            <a:extLst>
              <a:ext uri="{FF2B5EF4-FFF2-40B4-BE49-F238E27FC236}">
                <a16:creationId xmlns:a16="http://schemas.microsoft.com/office/drawing/2014/main" id="{9C44593C-9A46-5BB6-C1A8-07FC2C83F231}"/>
              </a:ext>
            </a:extLst>
          </p:cNvPr>
          <p:cNvSpPr/>
          <p:nvPr/>
        </p:nvSpPr>
        <p:spPr>
          <a:xfrm>
            <a:off x="457200" y="391885"/>
            <a:ext cx="2124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认一认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1ADC4A11-E686-E0E4-4F67-7D33CEFAE5A8}"/>
              </a:ext>
            </a:extLst>
          </p:cNvPr>
          <p:cNvCxnSpPr>
            <a:cxnSpLocks/>
          </p:cNvCxnSpPr>
          <p:nvPr/>
        </p:nvCxnSpPr>
        <p:spPr>
          <a:xfrm>
            <a:off x="1167005" y="3626468"/>
            <a:ext cx="28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57B4FB63-B1EB-E931-8159-77F6BA1A4970}"/>
              </a:ext>
            </a:extLst>
          </p:cNvPr>
          <p:cNvSpPr txBox="1"/>
          <p:nvPr/>
        </p:nvSpPr>
        <p:spPr>
          <a:xfrm>
            <a:off x="3099866" y="3056741"/>
            <a:ext cx="4424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latin typeface="+mn-lt"/>
                <a:ea typeface="+mj-ea"/>
              </a:rPr>
              <a:t>d</a:t>
            </a:r>
            <a:endParaRPr lang="zh-CN" altLang="en-US" sz="3200" i="1" dirty="0"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55215A6-34AA-3B3A-1093-FD62F1F61176}"/>
              </a:ext>
            </a:extLst>
          </p:cNvPr>
          <p:cNvSpPr txBox="1"/>
          <p:nvPr/>
        </p:nvSpPr>
        <p:spPr>
          <a:xfrm>
            <a:off x="4590592" y="4365196"/>
            <a:ext cx="7221960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dirty="0"/>
              <a:t>直径：通过圆心并且两端都在圆上的线段，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            通常用字母 </a:t>
            </a:r>
            <a:r>
              <a:rPr lang="en-US" altLang="zh-CN" sz="2800" i="1" dirty="0"/>
              <a:t>d</a:t>
            </a:r>
            <a:r>
              <a:rPr lang="en-US" altLang="zh-CN" sz="2800" dirty="0"/>
              <a:t> </a:t>
            </a:r>
            <a:r>
              <a:rPr lang="zh-CN" altLang="en-US" sz="2800" dirty="0"/>
              <a:t>表示。</a:t>
            </a:r>
          </a:p>
        </p:txBody>
      </p:sp>
    </p:spTree>
    <p:extLst>
      <p:ext uri="{BB962C8B-B14F-4D97-AF65-F5344CB8AC3E}">
        <p14:creationId xmlns:p14="http://schemas.microsoft.com/office/powerpoint/2010/main" val="23219852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20" grpId="0"/>
      <p:bldP spid="21" grpId="0"/>
      <p:bldP spid="23" grpId="0"/>
      <p:bldP spid="25" grpId="0"/>
      <p:bldP spid="28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>
            <a:extLst>
              <a:ext uri="{FF2B5EF4-FFF2-40B4-BE49-F238E27FC236}">
                <a16:creationId xmlns:a16="http://schemas.microsoft.com/office/drawing/2014/main" id="{9C019757-E1FA-3C07-9A0A-8D0810528A41}"/>
              </a:ext>
            </a:extLst>
          </p:cNvPr>
          <p:cNvSpPr txBox="1"/>
          <p:nvPr/>
        </p:nvSpPr>
        <p:spPr>
          <a:xfrm>
            <a:off x="957164" y="1090418"/>
            <a:ext cx="10706101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用圆规画几个大小不同的圆，沿直径折一折，画一画，说说有什么发现？</a:t>
            </a: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4C05D1E1-FE72-B6DC-6EF7-2F4D6133D2CA}"/>
              </a:ext>
            </a:extLst>
          </p:cNvPr>
          <p:cNvSpPr/>
          <p:nvPr/>
        </p:nvSpPr>
        <p:spPr>
          <a:xfrm>
            <a:off x="2006500" y="2779954"/>
            <a:ext cx="2036401" cy="203640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FFF59F35-8002-827F-410F-000F83923F83}"/>
              </a:ext>
            </a:extLst>
          </p:cNvPr>
          <p:cNvSpPr/>
          <p:nvPr/>
        </p:nvSpPr>
        <p:spPr>
          <a:xfrm>
            <a:off x="5453281" y="2933025"/>
            <a:ext cx="1730258" cy="173025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399A35A2-790B-4E67-126D-0A7C575639EA}"/>
              </a:ext>
            </a:extLst>
          </p:cNvPr>
          <p:cNvSpPr/>
          <p:nvPr/>
        </p:nvSpPr>
        <p:spPr>
          <a:xfrm>
            <a:off x="8491281" y="3077650"/>
            <a:ext cx="1441009" cy="144100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66CDC12F-9E5B-6FDA-B739-113D0CFAEB13}"/>
              </a:ext>
            </a:extLst>
          </p:cNvPr>
          <p:cNvCxnSpPr>
            <a:cxnSpLocks/>
          </p:cNvCxnSpPr>
          <p:nvPr/>
        </p:nvCxnSpPr>
        <p:spPr>
          <a:xfrm>
            <a:off x="1783729" y="3798154"/>
            <a:ext cx="2481942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04FFAFBD-820D-6DEE-E324-55F214658A6D}"/>
              </a:ext>
            </a:extLst>
          </p:cNvPr>
          <p:cNvCxnSpPr>
            <a:cxnSpLocks/>
          </p:cNvCxnSpPr>
          <p:nvPr/>
        </p:nvCxnSpPr>
        <p:spPr>
          <a:xfrm rot="16200000">
            <a:off x="1777745" y="3793738"/>
            <a:ext cx="2481942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A17B2E2B-D1F3-6208-93D3-8C9B804CF30D}"/>
              </a:ext>
            </a:extLst>
          </p:cNvPr>
          <p:cNvCxnSpPr>
            <a:cxnSpLocks/>
          </p:cNvCxnSpPr>
          <p:nvPr/>
        </p:nvCxnSpPr>
        <p:spPr>
          <a:xfrm rot="1800000">
            <a:off x="1819921" y="3820257"/>
            <a:ext cx="2481942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CE288C74-68E1-1AF1-DCD5-740595D0DBAC}"/>
              </a:ext>
            </a:extLst>
          </p:cNvPr>
          <p:cNvCxnSpPr>
            <a:cxnSpLocks/>
          </p:cNvCxnSpPr>
          <p:nvPr/>
        </p:nvCxnSpPr>
        <p:spPr>
          <a:xfrm rot="3600000">
            <a:off x="1777744" y="3783577"/>
            <a:ext cx="2481942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77F866CA-7B39-45A3-1892-6CD7A81E2B5B}"/>
              </a:ext>
            </a:extLst>
          </p:cNvPr>
          <p:cNvCxnSpPr>
            <a:cxnSpLocks/>
          </p:cNvCxnSpPr>
          <p:nvPr/>
        </p:nvCxnSpPr>
        <p:spPr>
          <a:xfrm rot="7200000">
            <a:off x="1767617" y="3809562"/>
            <a:ext cx="2481942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A46AE0E0-5CCE-6D1B-440B-E79053ACBC52}"/>
              </a:ext>
            </a:extLst>
          </p:cNvPr>
          <p:cNvCxnSpPr>
            <a:cxnSpLocks/>
          </p:cNvCxnSpPr>
          <p:nvPr/>
        </p:nvCxnSpPr>
        <p:spPr>
          <a:xfrm rot="9000000">
            <a:off x="1825000" y="3768271"/>
            <a:ext cx="2481942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F66191D9-151F-969B-5399-51FF05FCAE33}"/>
              </a:ext>
            </a:extLst>
          </p:cNvPr>
          <p:cNvGrpSpPr/>
          <p:nvPr/>
        </p:nvGrpSpPr>
        <p:grpSpPr>
          <a:xfrm>
            <a:off x="5077434" y="2542606"/>
            <a:ext cx="2523213" cy="2507927"/>
            <a:chOff x="5096096" y="2514613"/>
            <a:chExt cx="2523213" cy="2507927"/>
          </a:xfrm>
        </p:grpSpPr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B46368C1-68E1-E201-0B9D-DD4251B8686C}"/>
                </a:ext>
              </a:extLst>
            </p:cNvPr>
            <p:cNvCxnSpPr>
              <a:cxnSpLocks/>
            </p:cNvCxnSpPr>
            <p:nvPr/>
          </p:nvCxnSpPr>
          <p:spPr>
            <a:xfrm>
              <a:off x="5096096" y="3770161"/>
              <a:ext cx="2481942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378F327B-5EDA-31CF-DA37-74C70F073C7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090112" y="3765745"/>
              <a:ext cx="2481942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9057FB1C-526C-437D-754E-A4969E4396EC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5132288" y="3792264"/>
              <a:ext cx="2481942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81AAE67F-8E57-E981-7843-893D31D4A81F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5090111" y="3755584"/>
              <a:ext cx="2481942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4260C343-94E0-5A4E-C0F6-68D6D870B729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5079984" y="3781569"/>
              <a:ext cx="2481942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58227C24-9D86-0CDF-6486-33A64B907B9E}"/>
                </a:ext>
              </a:extLst>
            </p:cNvPr>
            <p:cNvCxnSpPr>
              <a:cxnSpLocks/>
            </p:cNvCxnSpPr>
            <p:nvPr/>
          </p:nvCxnSpPr>
          <p:spPr>
            <a:xfrm rot="9000000">
              <a:off x="5137367" y="3740278"/>
              <a:ext cx="2481942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304EB807-0A2D-889C-E2AD-0B725323DF13}"/>
              </a:ext>
            </a:extLst>
          </p:cNvPr>
          <p:cNvGrpSpPr/>
          <p:nvPr/>
        </p:nvGrpSpPr>
        <p:grpSpPr>
          <a:xfrm>
            <a:off x="7979253" y="2542606"/>
            <a:ext cx="2523213" cy="2507927"/>
            <a:chOff x="5096096" y="2514613"/>
            <a:chExt cx="2523213" cy="2507927"/>
          </a:xfrm>
        </p:grpSpPr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2E91F09B-7542-277C-28D4-FA31CD66EF35}"/>
                </a:ext>
              </a:extLst>
            </p:cNvPr>
            <p:cNvCxnSpPr>
              <a:cxnSpLocks/>
            </p:cNvCxnSpPr>
            <p:nvPr/>
          </p:nvCxnSpPr>
          <p:spPr>
            <a:xfrm>
              <a:off x="5096096" y="3770161"/>
              <a:ext cx="2481942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AA801811-B6A4-C804-C59C-8DEF9239768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090112" y="3765745"/>
              <a:ext cx="2481942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A69DADAF-61E5-32A3-0BC9-E18513512991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5132288" y="3792264"/>
              <a:ext cx="2481942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49B17309-5E91-B813-59F7-7A6D98532CD9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5090111" y="3755584"/>
              <a:ext cx="2481942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id="{F0B6695D-0689-3CC4-A37E-23E61B125A04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5079984" y="3781569"/>
              <a:ext cx="2481942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id="{CF6531AC-D02F-6880-09EB-82D8892A7491}"/>
                </a:ext>
              </a:extLst>
            </p:cNvPr>
            <p:cNvCxnSpPr>
              <a:cxnSpLocks/>
            </p:cNvCxnSpPr>
            <p:nvPr/>
          </p:nvCxnSpPr>
          <p:spPr>
            <a:xfrm rot="9000000">
              <a:off x="5137367" y="3740278"/>
              <a:ext cx="2481942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EA4788E0-00B9-EEFC-13FB-FC3B1B17BBE0}"/>
              </a:ext>
            </a:extLst>
          </p:cNvPr>
          <p:cNvGrpSpPr/>
          <p:nvPr/>
        </p:nvGrpSpPr>
        <p:grpSpPr>
          <a:xfrm>
            <a:off x="2563594" y="5047135"/>
            <a:ext cx="8445836" cy="1389598"/>
            <a:chOff x="2780524" y="2307411"/>
            <a:chExt cx="8445836" cy="1389598"/>
          </a:xfrm>
        </p:grpSpPr>
        <p:pic>
          <p:nvPicPr>
            <p:cNvPr id="77" name="图片 76">
              <a:extLst>
                <a:ext uri="{FF2B5EF4-FFF2-40B4-BE49-F238E27FC236}">
                  <a16:creationId xmlns:a16="http://schemas.microsoft.com/office/drawing/2014/main" id="{15BBF4F7-25CE-DF3B-CD2A-1A6C9C469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56959" y="2307411"/>
              <a:ext cx="1369401" cy="1389598"/>
            </a:xfrm>
            <a:prstGeom prst="rect">
              <a:avLst/>
            </a:prstGeom>
          </p:spPr>
        </p:pic>
        <p:sp>
          <p:nvSpPr>
            <p:cNvPr id="78" name="AutoShape 3">
              <a:extLst>
                <a:ext uri="{FF2B5EF4-FFF2-40B4-BE49-F238E27FC236}">
                  <a16:creationId xmlns:a16="http://schemas.microsoft.com/office/drawing/2014/main" id="{9F0C311C-305E-7966-A902-68647C69C986}"/>
                </a:ext>
              </a:extLst>
            </p:cNvPr>
            <p:cNvSpPr/>
            <p:nvPr/>
          </p:nvSpPr>
          <p:spPr bwMode="auto">
            <a:xfrm>
              <a:off x="2780524" y="2692031"/>
              <a:ext cx="6785682" cy="699359"/>
            </a:xfrm>
            <a:prstGeom prst="wedgeRoundRectCallout">
              <a:avLst>
                <a:gd name="adj1" fmla="val 54934"/>
                <a:gd name="adj2" fmla="val -21508"/>
                <a:gd name="adj3" fmla="val 16667"/>
              </a:avLst>
            </a:prstGeom>
            <a:solidFill>
              <a:srgbClr val="FADCE3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ts val="0"/>
                </a:spcBef>
                <a:defRPr/>
              </a:pPr>
              <a:r>
                <a:rPr lang="zh-CN" altLang="en-US" sz="2800" b="1" dirty="0">
                  <a:latin typeface="+mn-lt"/>
                  <a:ea typeface="+mj-ea"/>
                </a:rPr>
                <a:t>圆是轴对称图形。圆有无数条对称轴。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90071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>
            <a:extLst>
              <a:ext uri="{FF2B5EF4-FFF2-40B4-BE49-F238E27FC236}">
                <a16:creationId xmlns:a16="http://schemas.microsoft.com/office/drawing/2014/main" id="{205AE064-9FD4-C7D8-BFD2-750176C0E24F}"/>
              </a:ext>
            </a:extLst>
          </p:cNvPr>
          <p:cNvSpPr txBox="1"/>
          <p:nvPr/>
        </p:nvSpPr>
        <p:spPr>
          <a:xfrm>
            <a:off x="4523012" y="1646763"/>
            <a:ext cx="6851003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同一个圆所有的半径都相等，所有的直径都相等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。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C00E120-9688-C064-062B-470D05D2BBF2}"/>
              </a:ext>
            </a:extLst>
          </p:cNvPr>
          <p:cNvSpPr txBox="1"/>
          <p:nvPr/>
        </p:nvSpPr>
        <p:spPr>
          <a:xfrm>
            <a:off x="4523012" y="3276475"/>
            <a:ext cx="70282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直径长度是半径的 </a:t>
            </a:r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2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倍，即 </a:t>
            </a:r>
            <a:r>
              <a:rPr lang="en-US" altLang="zh-CN" sz="3200" b="1" i="1" dirty="0">
                <a:solidFill>
                  <a:srgbClr val="FF0000"/>
                </a:solidFill>
                <a:latin typeface="+mn-lt"/>
                <a:ea typeface="+mj-ea"/>
              </a:rPr>
              <a:t>d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 = 2</a:t>
            </a:r>
            <a:r>
              <a:rPr lang="en-US" altLang="zh-CN" sz="3200" b="1" i="1" dirty="0">
                <a:solidFill>
                  <a:srgbClr val="FF0000"/>
                </a:solidFill>
                <a:latin typeface="+mn-lt"/>
                <a:ea typeface="+mj-ea"/>
              </a:rPr>
              <a:t>r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。</a:t>
            </a: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EC6C2146-5C81-1D1F-B7A6-00E39AF9D1A4}"/>
              </a:ext>
            </a:extLst>
          </p:cNvPr>
          <p:cNvGrpSpPr/>
          <p:nvPr/>
        </p:nvGrpSpPr>
        <p:grpSpPr>
          <a:xfrm>
            <a:off x="4523012" y="4056195"/>
            <a:ext cx="7028283" cy="907941"/>
            <a:chOff x="4523012" y="4056195"/>
            <a:chExt cx="7028283" cy="907941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BB1562F-F063-9444-5D8E-706E9443454F}"/>
                </a:ext>
              </a:extLst>
            </p:cNvPr>
            <p:cNvSpPr txBox="1"/>
            <p:nvPr/>
          </p:nvSpPr>
          <p:spPr>
            <a:xfrm>
              <a:off x="4523012" y="4205806"/>
              <a:ext cx="702828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3200" b="1" i="0" u="none" strike="noStrike" baseline="0" dirty="0">
                  <a:solidFill>
                    <a:srgbClr val="FF0000"/>
                  </a:solidFill>
                  <a:latin typeface="+mn-lt"/>
                  <a:ea typeface="+mj-ea"/>
                </a:rPr>
                <a:t>半径长度是直径的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一半，即 </a:t>
              </a:r>
              <a:r>
                <a:rPr lang="en-US" altLang="zh-CN" sz="3200" b="1" i="1" dirty="0">
                  <a:solidFill>
                    <a:srgbClr val="FF0000"/>
                  </a:solidFill>
                  <a:latin typeface="+mn-lt"/>
                  <a:ea typeface="+mj-ea"/>
                </a:rPr>
                <a:t>r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 =     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。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DF88ADE0-9515-A7FC-68F5-1A601A9EFB21}"/>
                    </a:ext>
                  </a:extLst>
                </p:cNvPr>
                <p:cNvSpPr txBox="1"/>
                <p:nvPr/>
              </p:nvSpPr>
              <p:spPr bwMode="auto">
                <a:xfrm>
                  <a:off x="10099461" y="4056195"/>
                  <a:ext cx="574758" cy="9079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1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d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DF88ADE0-9515-A7FC-68F5-1A601A9EFB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099461" y="4056195"/>
                  <a:ext cx="574758" cy="907941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21923E36-AC9A-83E7-FE7F-FD1C11FEA326}"/>
              </a:ext>
            </a:extLst>
          </p:cNvPr>
          <p:cNvSpPr txBox="1"/>
          <p:nvPr/>
        </p:nvSpPr>
        <p:spPr>
          <a:xfrm>
            <a:off x="4523012" y="5097812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直径是圆里面最长的线段。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11BFCEC9-1510-FE49-51D6-36379B538A6C}"/>
              </a:ext>
            </a:extLst>
          </p:cNvPr>
          <p:cNvSpPr txBox="1"/>
          <p:nvPr/>
        </p:nvSpPr>
        <p:spPr>
          <a:xfrm>
            <a:off x="668693" y="588816"/>
            <a:ext cx="9818136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sz="3600" dirty="0"/>
              <a:t>观察同一个圆的半径和直径，你有什么发现？</a:t>
            </a: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A0793F16-8F3B-9B14-A477-A4AE26157FB4}"/>
              </a:ext>
            </a:extLst>
          </p:cNvPr>
          <p:cNvSpPr/>
          <p:nvPr/>
        </p:nvSpPr>
        <p:spPr>
          <a:xfrm>
            <a:off x="668693" y="2108828"/>
            <a:ext cx="3240000" cy="32400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35488567-CF9B-4C22-DF38-C670E1E16220}"/>
              </a:ext>
            </a:extLst>
          </p:cNvPr>
          <p:cNvCxnSpPr>
            <a:cxnSpLocks/>
          </p:cNvCxnSpPr>
          <p:nvPr/>
        </p:nvCxnSpPr>
        <p:spPr>
          <a:xfrm>
            <a:off x="668693" y="3728828"/>
            <a:ext cx="324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17A8FEFC-6E37-8D79-E069-638E5526AEDE}"/>
              </a:ext>
            </a:extLst>
          </p:cNvPr>
          <p:cNvCxnSpPr>
            <a:cxnSpLocks/>
          </p:cNvCxnSpPr>
          <p:nvPr/>
        </p:nvCxnSpPr>
        <p:spPr>
          <a:xfrm rot="5400000">
            <a:off x="668693" y="3728828"/>
            <a:ext cx="324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CDA5F394-4527-55F2-9A47-9A642633A068}"/>
              </a:ext>
            </a:extLst>
          </p:cNvPr>
          <p:cNvCxnSpPr>
            <a:cxnSpLocks/>
          </p:cNvCxnSpPr>
          <p:nvPr/>
        </p:nvCxnSpPr>
        <p:spPr>
          <a:xfrm rot="2700000">
            <a:off x="2051449" y="4301584"/>
            <a:ext cx="1620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B17BCE2F-C831-B322-60FB-427A1913EEC1}"/>
              </a:ext>
            </a:extLst>
          </p:cNvPr>
          <p:cNvCxnSpPr>
            <a:cxnSpLocks/>
          </p:cNvCxnSpPr>
          <p:nvPr/>
        </p:nvCxnSpPr>
        <p:spPr>
          <a:xfrm rot="18900000" flipH="1">
            <a:off x="893209" y="4301584"/>
            <a:ext cx="162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AB4326C8-67B1-574F-156C-A1993F58A814}"/>
              </a:ext>
            </a:extLst>
          </p:cNvPr>
          <p:cNvCxnSpPr>
            <a:cxnSpLocks/>
          </p:cNvCxnSpPr>
          <p:nvPr/>
        </p:nvCxnSpPr>
        <p:spPr>
          <a:xfrm rot="18900000" flipV="1">
            <a:off x="2038723" y="3150990"/>
            <a:ext cx="1620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>
            <a:extLst>
              <a:ext uri="{FF2B5EF4-FFF2-40B4-BE49-F238E27FC236}">
                <a16:creationId xmlns:a16="http://schemas.microsoft.com/office/drawing/2014/main" id="{149DE4FD-9FEF-4711-C6DE-A14696BA96CB}"/>
              </a:ext>
            </a:extLst>
          </p:cNvPr>
          <p:cNvCxnSpPr>
            <a:cxnSpLocks/>
          </p:cNvCxnSpPr>
          <p:nvPr/>
        </p:nvCxnSpPr>
        <p:spPr>
          <a:xfrm rot="2700000" flipH="1" flipV="1">
            <a:off x="893208" y="3140513"/>
            <a:ext cx="162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859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46F7980-767A-A64A-BBB1-879013483930}"/>
              </a:ext>
            </a:extLst>
          </p:cNvPr>
          <p:cNvSpPr txBox="1"/>
          <p:nvPr/>
        </p:nvSpPr>
        <p:spPr>
          <a:xfrm>
            <a:off x="501523" y="306647"/>
            <a:ext cx="10835173" cy="128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sz="3400" dirty="0"/>
              <a:t>在左边以 </a:t>
            </a:r>
            <a:r>
              <a:rPr lang="en-US" altLang="zh-CN" sz="3400" i="1" dirty="0"/>
              <a:t>O</a:t>
            </a:r>
            <a:r>
              <a:rPr lang="en-US" altLang="zh-CN" sz="3400" dirty="0"/>
              <a:t> </a:t>
            </a:r>
            <a:r>
              <a:rPr lang="zh-CN" altLang="en-US" sz="3400" dirty="0"/>
              <a:t>为圆心画两个不同大小的圆，在右边的不同</a:t>
            </a:r>
          </a:p>
          <a:p>
            <a:r>
              <a:rPr lang="zh-CN" altLang="en-US" sz="3400" dirty="0"/>
              <a:t>位置画三个相同大小的圆。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F7D05E5A-F431-3518-6693-6F16FABAA78C}"/>
              </a:ext>
            </a:extLst>
          </p:cNvPr>
          <p:cNvGrpSpPr/>
          <p:nvPr/>
        </p:nvGrpSpPr>
        <p:grpSpPr>
          <a:xfrm>
            <a:off x="1035696" y="1772818"/>
            <a:ext cx="9787813" cy="2500604"/>
            <a:chOff x="1035696" y="1679508"/>
            <a:chExt cx="9787813" cy="250060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28E9364-4C21-AA0D-E3F6-74FA629077E1}"/>
                </a:ext>
              </a:extLst>
            </p:cNvPr>
            <p:cNvSpPr/>
            <p:nvPr/>
          </p:nvSpPr>
          <p:spPr>
            <a:xfrm>
              <a:off x="1035696" y="1679508"/>
              <a:ext cx="9787813" cy="2500604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C64163AE-B228-7F81-5413-29BEE30ACF6F}"/>
                </a:ext>
              </a:extLst>
            </p:cNvPr>
            <p:cNvCxnSpPr>
              <a:cxnSpLocks/>
            </p:cNvCxnSpPr>
            <p:nvPr/>
          </p:nvCxnSpPr>
          <p:spPr>
            <a:xfrm>
              <a:off x="5929602" y="1688839"/>
              <a:ext cx="0" cy="248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7D8B1C5-9C70-5E8A-1F62-62171C2187B5}"/>
              </a:ext>
            </a:extLst>
          </p:cNvPr>
          <p:cNvGrpSpPr/>
          <p:nvPr/>
        </p:nvGrpSpPr>
        <p:grpSpPr>
          <a:xfrm>
            <a:off x="2332651" y="1894118"/>
            <a:ext cx="2267339" cy="2267339"/>
            <a:chOff x="2332651" y="1800808"/>
            <a:chExt cx="2267339" cy="2267339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11013B7B-5FCE-A47A-0663-A26B8C9CC142}"/>
                </a:ext>
              </a:extLst>
            </p:cNvPr>
            <p:cNvSpPr/>
            <p:nvPr/>
          </p:nvSpPr>
          <p:spPr>
            <a:xfrm>
              <a:off x="2332651" y="1800808"/>
              <a:ext cx="2267339" cy="226733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F0F49BC7-5A79-D467-06DD-9CA89E5951C3}"/>
                </a:ext>
              </a:extLst>
            </p:cNvPr>
            <p:cNvSpPr/>
            <p:nvPr/>
          </p:nvSpPr>
          <p:spPr>
            <a:xfrm>
              <a:off x="2654557" y="2122714"/>
              <a:ext cx="1623527" cy="162352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468C2D56-F8F7-B71B-B812-EAAE94B8BADC}"/>
                </a:ext>
              </a:extLst>
            </p:cNvPr>
            <p:cNvSpPr/>
            <p:nvPr/>
          </p:nvSpPr>
          <p:spPr>
            <a:xfrm>
              <a:off x="3412320" y="2880477"/>
              <a:ext cx="108000" cy="10800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8D29B7CC-FCB2-2862-02E1-22221879679C}"/>
                </a:ext>
              </a:extLst>
            </p:cNvPr>
            <p:cNvCxnSpPr>
              <a:cxnSpLocks/>
            </p:cNvCxnSpPr>
            <p:nvPr/>
          </p:nvCxnSpPr>
          <p:spPr>
            <a:xfrm>
              <a:off x="3461900" y="2938897"/>
              <a:ext cx="825620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53DCBF28-701E-47C2-A1D2-5553DFC539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4440" y="2134868"/>
              <a:ext cx="806569" cy="806569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AD0800C9-48FA-CE94-6E23-9383F7C41C20}"/>
                </a:ext>
              </a:extLst>
            </p:cNvPr>
            <p:cNvSpPr txBox="1"/>
            <p:nvPr/>
          </p:nvSpPr>
          <p:spPr>
            <a:xfrm>
              <a:off x="3073228" y="2959798"/>
              <a:ext cx="44242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i="1" dirty="0">
                  <a:latin typeface="+mn-lt"/>
                  <a:ea typeface="+mj-ea"/>
                </a:rPr>
                <a:t>O</a:t>
              </a:r>
              <a:endParaRPr lang="zh-CN" altLang="en-US" sz="3200" i="1" dirty="0">
                <a:latin typeface="+mn-lt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BE20B854-825E-96BC-125D-8E4828419C8A}"/>
              </a:ext>
            </a:extLst>
          </p:cNvPr>
          <p:cNvGrpSpPr/>
          <p:nvPr/>
        </p:nvGrpSpPr>
        <p:grpSpPr>
          <a:xfrm>
            <a:off x="6262399" y="2481947"/>
            <a:ext cx="1357606" cy="1357606"/>
            <a:chOff x="6096000" y="1996750"/>
            <a:chExt cx="1357606" cy="1357606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D58FB536-D949-3312-EED5-3C9983A6D543}"/>
                </a:ext>
              </a:extLst>
            </p:cNvPr>
            <p:cNvSpPr/>
            <p:nvPr/>
          </p:nvSpPr>
          <p:spPr>
            <a:xfrm>
              <a:off x="6096000" y="1996750"/>
              <a:ext cx="1357606" cy="135760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CD18B4F6-F457-0721-5096-C6C68DCDBFF7}"/>
                </a:ext>
              </a:extLst>
            </p:cNvPr>
            <p:cNvSpPr/>
            <p:nvPr/>
          </p:nvSpPr>
          <p:spPr>
            <a:xfrm>
              <a:off x="6720803" y="2621553"/>
              <a:ext cx="108000" cy="10800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1DBC77A0-41DC-5606-0B5E-B634FB720BAA}"/>
              </a:ext>
            </a:extLst>
          </p:cNvPr>
          <p:cNvGrpSpPr/>
          <p:nvPr/>
        </p:nvGrpSpPr>
        <p:grpSpPr>
          <a:xfrm>
            <a:off x="7867264" y="1903447"/>
            <a:ext cx="1357606" cy="1357606"/>
            <a:chOff x="6096000" y="1996750"/>
            <a:chExt cx="1357606" cy="1357606"/>
          </a:xfrm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3A2A27E3-D946-094C-90BE-2BBC652D2A77}"/>
                </a:ext>
              </a:extLst>
            </p:cNvPr>
            <p:cNvSpPr/>
            <p:nvPr/>
          </p:nvSpPr>
          <p:spPr>
            <a:xfrm>
              <a:off x="6096000" y="1996750"/>
              <a:ext cx="1357606" cy="135760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601A2914-193F-5162-8CFB-59132B736849}"/>
                </a:ext>
              </a:extLst>
            </p:cNvPr>
            <p:cNvSpPr/>
            <p:nvPr/>
          </p:nvSpPr>
          <p:spPr>
            <a:xfrm>
              <a:off x="6720803" y="2621553"/>
              <a:ext cx="108000" cy="10800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99935A61-3258-5192-A793-F005D0E986C8}"/>
              </a:ext>
            </a:extLst>
          </p:cNvPr>
          <p:cNvGrpSpPr/>
          <p:nvPr/>
        </p:nvGrpSpPr>
        <p:grpSpPr>
          <a:xfrm>
            <a:off x="9266856" y="2789856"/>
            <a:ext cx="1357606" cy="1357606"/>
            <a:chOff x="6096000" y="1996750"/>
            <a:chExt cx="1357606" cy="1357606"/>
          </a:xfrm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BDDA4D33-AB19-D16F-FB85-87E9BFE842A9}"/>
                </a:ext>
              </a:extLst>
            </p:cNvPr>
            <p:cNvSpPr/>
            <p:nvPr/>
          </p:nvSpPr>
          <p:spPr>
            <a:xfrm>
              <a:off x="6096000" y="1996750"/>
              <a:ext cx="1357606" cy="135760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877A5450-0B68-D428-A21B-E8CAEC136CFD}"/>
                </a:ext>
              </a:extLst>
            </p:cNvPr>
            <p:cNvSpPr/>
            <p:nvPr/>
          </p:nvSpPr>
          <p:spPr>
            <a:xfrm>
              <a:off x="6720803" y="2621553"/>
              <a:ext cx="108000" cy="10800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272D2EC6-DA17-51C3-8E15-6C505A6DD461}"/>
              </a:ext>
            </a:extLst>
          </p:cNvPr>
          <p:cNvSpPr txBox="1"/>
          <p:nvPr/>
        </p:nvSpPr>
        <p:spPr>
          <a:xfrm>
            <a:off x="501523" y="4427378"/>
            <a:ext cx="11180404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想一想：圆的大小与什么有关？圆的位置与什么有关？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C86FEF9-D824-2CEF-E499-28E2A74F38EA}"/>
              </a:ext>
            </a:extLst>
          </p:cNvPr>
          <p:cNvSpPr txBox="1"/>
          <p:nvPr/>
        </p:nvSpPr>
        <p:spPr>
          <a:xfrm>
            <a:off x="2237014" y="5241451"/>
            <a:ext cx="3566626" cy="1075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YBKSJW--GB1-0"/>
              </a:rPr>
              <a:t>半径越大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SSK--GBK1-0"/>
              </a:rPr>
              <a:t>，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YBKSJW--GB1-0"/>
              </a:rPr>
              <a:t>圆越大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SSK--GBK1-0"/>
              </a:rPr>
              <a:t>；</a:t>
            </a:r>
          </a:p>
          <a:p>
            <a:pPr algn="l">
              <a:lnSpc>
                <a:spcPct val="120000"/>
              </a:lnSpc>
            </a:pP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YBKSJW--GB1-0"/>
              </a:rPr>
              <a:t>半径越小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SSK--GBK1-0"/>
              </a:rPr>
              <a:t>，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YBKSJW--GB1-0"/>
              </a:rPr>
              <a:t>圆越小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SSK--GBK1-0"/>
              </a:rPr>
              <a:t>。</a:t>
            </a:r>
            <a:endParaRPr lang="zh-CN" altLang="en-US" sz="2800" b="1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595208C8-C1F5-4929-D94A-E6B39C801648}"/>
              </a:ext>
            </a:extLst>
          </p:cNvPr>
          <p:cNvSpPr txBox="1"/>
          <p:nvPr/>
        </p:nvSpPr>
        <p:spPr>
          <a:xfrm>
            <a:off x="6557087" y="5241451"/>
            <a:ext cx="4061147" cy="1075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YBKSJW--GB1-0"/>
              </a:rPr>
              <a:t>圆心的位置不同，画出</a:t>
            </a:r>
          </a:p>
          <a:p>
            <a:pPr algn="l">
              <a:lnSpc>
                <a:spcPct val="120000"/>
              </a:lnSpc>
            </a:pP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YBKSJW--GB1-0"/>
              </a:rPr>
              <a:t>的圆的位置就不同。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70198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12593E30-6FB9-9F21-5AF7-F3FFAC0076B5}"/>
              </a:ext>
            </a:extLst>
          </p:cNvPr>
          <p:cNvGrpSpPr/>
          <p:nvPr/>
        </p:nvGrpSpPr>
        <p:grpSpPr>
          <a:xfrm>
            <a:off x="2838139" y="3102864"/>
            <a:ext cx="491640" cy="1469246"/>
            <a:chOff x="2838139" y="3102864"/>
            <a:chExt cx="491640" cy="1469246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F019F3DA-1C3F-0C98-A11F-42AB58C7B50B}"/>
                </a:ext>
              </a:extLst>
            </p:cNvPr>
            <p:cNvCxnSpPr>
              <a:cxnSpLocks/>
            </p:cNvCxnSpPr>
            <p:nvPr/>
          </p:nvCxnSpPr>
          <p:spPr>
            <a:xfrm>
              <a:off x="2838139" y="3102864"/>
              <a:ext cx="0" cy="1469246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E30C2285-3C9E-2DEB-E6EA-2E637A702870}"/>
                </a:ext>
              </a:extLst>
            </p:cNvPr>
            <p:cNvSpPr txBox="1"/>
            <p:nvPr/>
          </p:nvSpPr>
          <p:spPr>
            <a:xfrm>
              <a:off x="2887353" y="3523334"/>
              <a:ext cx="44242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i="1" dirty="0">
                  <a:solidFill>
                    <a:srgbClr val="FF00FF"/>
                  </a:solidFill>
                  <a:latin typeface="+mn-lt"/>
                  <a:ea typeface="+mj-ea"/>
                </a:rPr>
                <a:t>r</a:t>
              </a:r>
              <a:endParaRPr lang="zh-CN" altLang="en-US" sz="3200" i="1" dirty="0">
                <a:solidFill>
                  <a:srgbClr val="FF00FF"/>
                </a:solidFill>
                <a:latin typeface="+mn-lt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924705" y="8683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+mj-lt"/>
                <a:ea typeface="新宋体" panose="02010609030101010101" pitchFamily="49" charset="-122"/>
              </a:rPr>
              <a:t>50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604146" y="1253787"/>
            <a:ext cx="10956482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用圆规画一个半径是 </a:t>
            </a:r>
            <a:r>
              <a:rPr lang="en-US" altLang="zh-CN" dirty="0"/>
              <a:t>2 cm </a:t>
            </a:r>
            <a:r>
              <a:rPr lang="zh-CN" altLang="en-US" dirty="0"/>
              <a:t>的圆，并分别用字母 </a:t>
            </a:r>
            <a:r>
              <a:rPr lang="en-US" altLang="zh-CN" i="1" dirty="0"/>
              <a:t>O</a:t>
            </a:r>
            <a:r>
              <a:rPr lang="zh-CN" altLang="en-US" dirty="0"/>
              <a:t>、</a:t>
            </a:r>
            <a:r>
              <a:rPr lang="en-US" altLang="zh-CN" i="1" dirty="0"/>
              <a:t>r</a:t>
            </a:r>
            <a:r>
              <a:rPr lang="zh-CN" altLang="en-US" dirty="0"/>
              <a:t>、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i="1" dirty="0"/>
              <a:t>d</a:t>
            </a:r>
            <a:r>
              <a:rPr lang="en-US" altLang="zh-CN" dirty="0"/>
              <a:t> </a:t>
            </a:r>
            <a:r>
              <a:rPr lang="zh-CN" altLang="en-US" dirty="0"/>
              <a:t>标出它的圆心、半径和直径。</a:t>
            </a:r>
            <a:endParaRPr lang="en-US" altLang="zh-CN" dirty="0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9E861EDA-6C9A-7A55-7072-CAB7E9CDA2C3}"/>
              </a:ext>
            </a:extLst>
          </p:cNvPr>
          <p:cNvSpPr/>
          <p:nvPr/>
        </p:nvSpPr>
        <p:spPr>
          <a:xfrm>
            <a:off x="1397238" y="3109700"/>
            <a:ext cx="2880000" cy="288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E831C69-C5A8-837F-BE90-95915542023D}"/>
              </a:ext>
            </a:extLst>
          </p:cNvPr>
          <p:cNvGrpSpPr/>
          <p:nvPr/>
        </p:nvGrpSpPr>
        <p:grpSpPr>
          <a:xfrm>
            <a:off x="2598105" y="4495700"/>
            <a:ext cx="442426" cy="666768"/>
            <a:chOff x="2598105" y="4495700"/>
            <a:chExt cx="442426" cy="666768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BE87C9E3-6A9D-11C3-1B4E-C8157ECA6F32}"/>
                </a:ext>
              </a:extLst>
            </p:cNvPr>
            <p:cNvSpPr/>
            <p:nvPr/>
          </p:nvSpPr>
          <p:spPr>
            <a:xfrm>
              <a:off x="2783238" y="4495700"/>
              <a:ext cx="108000" cy="10800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C5095A0-9B63-0B69-C4C3-766970678D26}"/>
                </a:ext>
              </a:extLst>
            </p:cNvPr>
            <p:cNvSpPr txBox="1"/>
            <p:nvPr/>
          </p:nvSpPr>
          <p:spPr>
            <a:xfrm>
              <a:off x="2598105" y="4577693"/>
              <a:ext cx="44242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i="1" dirty="0">
                  <a:latin typeface="+mn-lt"/>
                  <a:ea typeface="+mj-ea"/>
                </a:rPr>
                <a:t>O</a:t>
              </a:r>
              <a:endParaRPr lang="zh-CN" altLang="en-US" sz="3200" i="1" dirty="0">
                <a:latin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B914A7E-9E60-D5AC-844B-AB8973E6DB90}"/>
              </a:ext>
            </a:extLst>
          </p:cNvPr>
          <p:cNvGrpSpPr/>
          <p:nvPr/>
        </p:nvGrpSpPr>
        <p:grpSpPr>
          <a:xfrm>
            <a:off x="1397238" y="3989866"/>
            <a:ext cx="2880000" cy="584775"/>
            <a:chOff x="1397238" y="3989866"/>
            <a:chExt cx="2880000" cy="584775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CE1F8F42-C941-C7F3-CA71-9FD55FBD14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837238" y="3113448"/>
              <a:ext cx="0" cy="288000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DB9704D9-45F9-5926-2BB2-99C89977CAFA}"/>
                </a:ext>
              </a:extLst>
            </p:cNvPr>
            <p:cNvSpPr txBox="1"/>
            <p:nvPr/>
          </p:nvSpPr>
          <p:spPr>
            <a:xfrm>
              <a:off x="1935631" y="3989866"/>
              <a:ext cx="44242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i="1" dirty="0">
                  <a:solidFill>
                    <a:srgbClr val="0000FF"/>
                  </a:solidFill>
                  <a:latin typeface="+mn-lt"/>
                  <a:ea typeface="+mj-ea"/>
                </a:rPr>
                <a:t>d</a:t>
              </a:r>
              <a:endParaRPr lang="zh-CN" altLang="en-US" sz="3200" i="1" dirty="0">
                <a:solidFill>
                  <a:srgbClr val="0000FF"/>
                </a:solidFill>
                <a:latin typeface="+mn-lt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4BD6EBBB-DEDF-3598-D8D3-AC2F4CF4FF85}"/>
              </a:ext>
            </a:extLst>
          </p:cNvPr>
          <p:cNvSpPr txBox="1"/>
          <p:nvPr/>
        </p:nvSpPr>
        <p:spPr>
          <a:xfrm>
            <a:off x="4884574" y="2931121"/>
            <a:ext cx="6806677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① 取点：在纸上取一点，标上字母 </a:t>
            </a:r>
            <a:r>
              <a:rPr lang="en-US" altLang="zh-CN" i="1" dirty="0"/>
              <a:t>O</a:t>
            </a:r>
            <a:r>
              <a:rPr lang="zh-CN" altLang="en-US" dirty="0"/>
              <a:t>；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AE947D4-1F72-145C-86CA-E6B826D99EC5}"/>
              </a:ext>
            </a:extLst>
          </p:cNvPr>
          <p:cNvSpPr txBox="1"/>
          <p:nvPr/>
        </p:nvSpPr>
        <p:spPr>
          <a:xfrm>
            <a:off x="4884574" y="3723449"/>
            <a:ext cx="6097554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② 定长：两脚间的距离是 </a:t>
            </a:r>
            <a:r>
              <a:rPr lang="en-US" altLang="zh-CN" dirty="0"/>
              <a:t>2 cm</a:t>
            </a:r>
            <a:r>
              <a:rPr lang="zh-CN" altLang="en-US" dirty="0"/>
              <a:t>；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D582E11-73A5-81B6-3A7E-85EF1E4784D0}"/>
              </a:ext>
            </a:extLst>
          </p:cNvPr>
          <p:cNvSpPr txBox="1"/>
          <p:nvPr/>
        </p:nvSpPr>
        <p:spPr>
          <a:xfrm>
            <a:off x="4884574" y="4515777"/>
            <a:ext cx="6676054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③ 定点：把有针尖的脚固定在点 </a:t>
            </a:r>
            <a:r>
              <a:rPr lang="en-US" altLang="zh-CN" i="1" dirty="0"/>
              <a:t>O</a:t>
            </a:r>
            <a:r>
              <a:rPr lang="en-US" altLang="zh-CN" dirty="0"/>
              <a:t> </a:t>
            </a:r>
            <a:r>
              <a:rPr lang="zh-CN" altLang="en-US" dirty="0"/>
              <a:t>上；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7C1D7AD-D94A-9DC6-4570-3857BA2D0235}"/>
              </a:ext>
            </a:extLst>
          </p:cNvPr>
          <p:cNvSpPr txBox="1"/>
          <p:nvPr/>
        </p:nvSpPr>
        <p:spPr>
          <a:xfrm>
            <a:off x="4884574" y="5308106"/>
            <a:ext cx="6676054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④ 把装有笔芯的脚绕点 </a:t>
            </a:r>
            <a:r>
              <a:rPr lang="en-US" altLang="zh-CN" i="1" dirty="0"/>
              <a:t>O</a:t>
            </a:r>
            <a:r>
              <a:rPr lang="en-US" altLang="zh-CN" dirty="0"/>
              <a:t> </a:t>
            </a:r>
            <a:r>
              <a:rPr lang="zh-CN" altLang="en-US" dirty="0"/>
              <a:t>旋转一周。</a:t>
            </a:r>
          </a:p>
        </p:txBody>
      </p: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8" grpId="0"/>
      <p:bldP spid="30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C653456-8F60-15FF-5F99-B82D38C6593F}"/>
              </a:ext>
            </a:extLst>
          </p:cNvPr>
          <p:cNvSpPr txBox="1"/>
          <p:nvPr/>
        </p:nvSpPr>
        <p:spPr>
          <a:xfrm>
            <a:off x="985562" y="381308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A4FB43-80E6-85E3-8FA1-D70EA0D1BE57}"/>
              </a:ext>
            </a:extLst>
          </p:cNvPr>
          <p:cNvSpPr txBox="1"/>
          <p:nvPr/>
        </p:nvSpPr>
        <p:spPr>
          <a:xfrm>
            <a:off x="604145" y="804818"/>
            <a:ext cx="10900500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2. </a:t>
            </a:r>
            <a:r>
              <a:rPr lang="zh-CN" altLang="en-US" dirty="0"/>
              <a:t>对于教材第 </a:t>
            </a:r>
            <a:r>
              <a:rPr lang="en-US" altLang="zh-CN" dirty="0"/>
              <a:t>49 </a:t>
            </a:r>
            <a:r>
              <a:rPr lang="zh-CN" altLang="en-US" dirty="0"/>
              <a:t>页中用杯口画出的圆，如何找到圆心？ 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请你想办法找一找。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1B73C04-4173-96D4-BC59-09C8DE4FC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388" y="2455139"/>
            <a:ext cx="3843929" cy="2762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521A3C2-8075-D550-E7FE-3540198F275D}"/>
              </a:ext>
            </a:extLst>
          </p:cNvPr>
          <p:cNvSpPr txBox="1"/>
          <p:nvPr/>
        </p:nvSpPr>
        <p:spPr>
          <a:xfrm>
            <a:off x="1397259" y="2273043"/>
            <a:ext cx="5034643" cy="11559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sz="3000" dirty="0"/>
              <a:t>把圆剪下来，并对折两次，折痕的交点就是圆心。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98119FF-3F93-2767-DC41-4CF5B324AE0A}"/>
              </a:ext>
            </a:extLst>
          </p:cNvPr>
          <p:cNvGrpSpPr/>
          <p:nvPr/>
        </p:nvGrpSpPr>
        <p:grpSpPr>
          <a:xfrm>
            <a:off x="2530177" y="3826808"/>
            <a:ext cx="2097002" cy="2097002"/>
            <a:chOff x="2530177" y="3826808"/>
            <a:chExt cx="2097002" cy="2097002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D8DF9A29-56B2-9C37-1D3F-BDCD7300123A}"/>
                </a:ext>
              </a:extLst>
            </p:cNvPr>
            <p:cNvSpPr/>
            <p:nvPr/>
          </p:nvSpPr>
          <p:spPr>
            <a:xfrm>
              <a:off x="2530177" y="3826808"/>
              <a:ext cx="2097002" cy="2097002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9B39D969-A0EA-C20B-810F-8FF0118D6C9C}"/>
                </a:ext>
              </a:extLst>
            </p:cNvPr>
            <p:cNvCxnSpPr>
              <a:cxnSpLocks/>
            </p:cNvCxnSpPr>
            <p:nvPr/>
          </p:nvCxnSpPr>
          <p:spPr>
            <a:xfrm>
              <a:off x="2660782" y="4341039"/>
              <a:ext cx="1818510" cy="10468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1E54B2C-9538-4A76-0F25-8C623DB26D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54686" y="4376928"/>
              <a:ext cx="1865992" cy="101099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FAF58AB8-E129-37E9-CD2C-C78C6CDFDF57}"/>
                </a:ext>
              </a:extLst>
            </p:cNvPr>
            <p:cNvSpPr/>
            <p:nvPr/>
          </p:nvSpPr>
          <p:spPr>
            <a:xfrm>
              <a:off x="3536322" y="4828427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033356" y="1168700"/>
            <a:ext cx="943558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通过这节课的学习，你有哪些收获？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F39722B-DEBD-3D0D-8392-32AA6D691849}"/>
              </a:ext>
            </a:extLst>
          </p:cNvPr>
          <p:cNvGrpSpPr/>
          <p:nvPr/>
        </p:nvGrpSpPr>
        <p:grpSpPr>
          <a:xfrm>
            <a:off x="1082347" y="2463280"/>
            <a:ext cx="2851201" cy="2851200"/>
            <a:chOff x="1166325" y="2211352"/>
            <a:chExt cx="2851201" cy="2851200"/>
          </a:xfrm>
        </p:grpSpPr>
        <p:cxnSp>
          <p:nvCxnSpPr>
            <p:cNvPr id="2" name="直接连接符 1">
              <a:extLst>
                <a:ext uri="{FF2B5EF4-FFF2-40B4-BE49-F238E27FC236}">
                  <a16:creationId xmlns:a16="http://schemas.microsoft.com/office/drawing/2014/main" id="{C732F145-1812-8204-E8D7-968D809EC313}"/>
                </a:ext>
              </a:extLst>
            </p:cNvPr>
            <p:cNvCxnSpPr>
              <a:cxnSpLocks/>
            </p:cNvCxnSpPr>
            <p:nvPr/>
          </p:nvCxnSpPr>
          <p:spPr>
            <a:xfrm>
              <a:off x="2602278" y="3597673"/>
              <a:ext cx="828040" cy="120804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弧形 2">
              <a:extLst>
                <a:ext uri="{FF2B5EF4-FFF2-40B4-BE49-F238E27FC236}">
                  <a16:creationId xmlns:a16="http://schemas.microsoft.com/office/drawing/2014/main" id="{5E594D4C-C7B9-BB6B-9259-25252AF8B8AA}"/>
                </a:ext>
              </a:extLst>
            </p:cNvPr>
            <p:cNvSpPr/>
            <p:nvPr/>
          </p:nvSpPr>
          <p:spPr>
            <a:xfrm>
              <a:off x="1166326" y="2211352"/>
              <a:ext cx="2851200" cy="2851200"/>
            </a:xfrm>
            <a:prstGeom prst="arc">
              <a:avLst>
                <a:gd name="adj1" fmla="val 6259"/>
                <a:gd name="adj2" fmla="val 10798053"/>
              </a:avLst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" name="弧形 3">
              <a:extLst>
                <a:ext uri="{FF2B5EF4-FFF2-40B4-BE49-F238E27FC236}">
                  <a16:creationId xmlns:a16="http://schemas.microsoft.com/office/drawing/2014/main" id="{7FB8B88B-E077-178A-74B5-2FB2EA03EBFF}"/>
                </a:ext>
              </a:extLst>
            </p:cNvPr>
            <p:cNvSpPr/>
            <p:nvPr/>
          </p:nvSpPr>
          <p:spPr>
            <a:xfrm flipV="1">
              <a:off x="1166325" y="2211352"/>
              <a:ext cx="2851200" cy="2851200"/>
            </a:xfrm>
            <a:prstGeom prst="arc">
              <a:avLst>
                <a:gd name="adj1" fmla="val 6259"/>
                <a:gd name="adj2" fmla="val 10798053"/>
              </a:avLst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A7974F3-5C9F-FC50-0B27-4CB94B4B0222}"/>
                </a:ext>
              </a:extLst>
            </p:cNvPr>
            <p:cNvSpPr/>
            <p:nvPr/>
          </p:nvSpPr>
          <p:spPr>
            <a:xfrm>
              <a:off x="2548213" y="3543588"/>
              <a:ext cx="144000" cy="144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8E1313E-0C30-3D6D-07CA-D48C0AAFBC0A}"/>
                </a:ext>
              </a:extLst>
            </p:cNvPr>
            <p:cNvSpPr txBox="1"/>
            <p:nvPr/>
          </p:nvSpPr>
          <p:spPr>
            <a:xfrm>
              <a:off x="2140167" y="3640933"/>
              <a:ext cx="44242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i="1" dirty="0">
                  <a:latin typeface="+mn-lt"/>
                  <a:ea typeface="+mj-ea"/>
                </a:rPr>
                <a:t>O</a:t>
              </a:r>
              <a:endParaRPr lang="zh-CN" altLang="en-US" sz="3200" i="1" dirty="0">
                <a:latin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79EAAB4-63F9-DB3B-0599-29A45BC55F65}"/>
                </a:ext>
              </a:extLst>
            </p:cNvPr>
            <p:cNvSpPr txBox="1"/>
            <p:nvPr/>
          </p:nvSpPr>
          <p:spPr>
            <a:xfrm>
              <a:off x="2677719" y="4029405"/>
              <a:ext cx="44242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i="1" dirty="0">
                  <a:latin typeface="+mn-lt"/>
                  <a:ea typeface="+mj-ea"/>
                </a:rPr>
                <a:t>r</a:t>
              </a:r>
              <a:endParaRPr lang="zh-CN" altLang="en-US" sz="3200" i="1" dirty="0">
                <a:latin typeface="+mn-lt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1336D7B-D150-B8DC-5BBB-0129761358BC}"/>
                </a:ext>
              </a:extLst>
            </p:cNvPr>
            <p:cNvCxnSpPr>
              <a:cxnSpLocks/>
            </p:cNvCxnSpPr>
            <p:nvPr/>
          </p:nvCxnSpPr>
          <p:spPr>
            <a:xfrm>
              <a:off x="1167005" y="3626468"/>
              <a:ext cx="2844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EACD387-D560-6CA9-740A-9E0E2533A968}"/>
                </a:ext>
              </a:extLst>
            </p:cNvPr>
            <p:cNvSpPr txBox="1"/>
            <p:nvPr/>
          </p:nvSpPr>
          <p:spPr>
            <a:xfrm>
              <a:off x="3099866" y="3056741"/>
              <a:ext cx="44242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i="1" dirty="0">
                  <a:latin typeface="+mn-lt"/>
                  <a:ea typeface="+mj-ea"/>
                </a:rPr>
                <a:t>d</a:t>
              </a:r>
              <a:endParaRPr lang="zh-CN" altLang="en-US" sz="3200" i="1" dirty="0">
                <a:latin typeface="+mn-lt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1C20D9C1-2BFE-F28B-45F6-7A6603B1F00C}"/>
              </a:ext>
            </a:extLst>
          </p:cNvPr>
          <p:cNvSpPr txBox="1"/>
          <p:nvPr/>
        </p:nvSpPr>
        <p:spPr>
          <a:xfrm>
            <a:off x="4223264" y="2285999"/>
            <a:ext cx="7607950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在同一个圆里，半径有无数条且都相等，直径有无数条且都相等。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7A25B35-A612-7B1F-A175-185665E90172}"/>
              </a:ext>
            </a:extLst>
          </p:cNvPr>
          <p:cNvGrpSpPr/>
          <p:nvPr/>
        </p:nvGrpSpPr>
        <p:grpSpPr>
          <a:xfrm>
            <a:off x="4316572" y="3715541"/>
            <a:ext cx="3532802" cy="907941"/>
            <a:chOff x="4984846" y="3640929"/>
            <a:chExt cx="3532802" cy="907941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F931B19-6408-F0E7-C279-F55191ACF2D9}"/>
                </a:ext>
              </a:extLst>
            </p:cNvPr>
            <p:cNvSpPr txBox="1"/>
            <p:nvPr/>
          </p:nvSpPr>
          <p:spPr>
            <a:xfrm>
              <a:off x="4984846" y="3802512"/>
              <a:ext cx="212971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sz="3200" b="1" i="1" dirty="0">
                  <a:solidFill>
                    <a:srgbClr val="FF0000"/>
                  </a:solidFill>
                  <a:latin typeface="+mn-lt"/>
                  <a:ea typeface="+mj-ea"/>
                </a:rPr>
                <a:t>d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 = 2</a:t>
              </a:r>
              <a:r>
                <a:rPr lang="en-US" altLang="zh-CN" sz="3200" b="1" i="1" dirty="0">
                  <a:solidFill>
                    <a:srgbClr val="FF0000"/>
                  </a:solidFill>
                  <a:latin typeface="+mn-lt"/>
                  <a:ea typeface="+mj-ea"/>
                </a:rPr>
                <a:t>r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 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或</a:t>
              </a: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7E41F5D1-BC8C-033F-23B1-98D3C43AAF20}"/>
                </a:ext>
              </a:extLst>
            </p:cNvPr>
            <p:cNvGrpSpPr/>
            <p:nvPr/>
          </p:nvGrpSpPr>
          <p:grpSpPr>
            <a:xfrm>
              <a:off x="6639861" y="3640929"/>
              <a:ext cx="1877787" cy="907941"/>
              <a:chOff x="4523012" y="4044222"/>
              <a:chExt cx="1877787" cy="907941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B9B27D59-E506-79BD-B7D3-C86E35830BFB}"/>
                  </a:ext>
                </a:extLst>
              </p:cNvPr>
              <p:cNvSpPr txBox="1"/>
              <p:nvPr/>
            </p:nvSpPr>
            <p:spPr>
              <a:xfrm>
                <a:off x="4523012" y="4205806"/>
                <a:ext cx="187778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altLang="zh-CN" sz="3200" b="1" i="1" dirty="0">
                    <a:solidFill>
                      <a:srgbClr val="FF0000"/>
                    </a:solidFill>
                    <a:latin typeface="+mn-lt"/>
                    <a:ea typeface="+mj-ea"/>
                  </a:rPr>
                  <a:t>r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+mn-lt"/>
                    <a:ea typeface="+mj-ea"/>
                  </a:rPr>
                  <a:t> =     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+mj-ea"/>
                  </a:rPr>
                  <a:t>。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7" name="文本框 16">
                    <a:extLst>
                      <a:ext uri="{FF2B5EF4-FFF2-40B4-BE49-F238E27FC236}">
                        <a16:creationId xmlns:a16="http://schemas.microsoft.com/office/drawing/2014/main" id="{75454504-BE9D-B3DF-7D75-A879FE609617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154237" y="4044222"/>
                    <a:ext cx="574758" cy="90794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eaLnBrk="1" hangingPunct="1">
                      <a:spcBef>
                        <a:spcPts val="0"/>
                      </a:spcBef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800" b="1" i="1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1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d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oMath>
                      </m:oMathPara>
                    </a14:m>
                    <a:endParaRPr lang="en-US" altLang="zh-CN" sz="28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endParaRPr>
                  </a:p>
                </p:txBody>
              </p:sp>
            </mc:Choice>
            <mc:Fallback>
              <p:sp>
                <p:nvSpPr>
                  <p:cNvPr id="17" name="文本框 16">
                    <a:extLst>
                      <a:ext uri="{FF2B5EF4-FFF2-40B4-BE49-F238E27FC236}">
                        <a16:creationId xmlns:a16="http://schemas.microsoft.com/office/drawing/2014/main" id="{75454504-BE9D-B3DF-7D75-A879FE60961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154237" y="4044222"/>
                    <a:ext cx="574758" cy="907941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AA618085-26B3-3239-4808-E01F4786F6CC}"/>
              </a:ext>
            </a:extLst>
          </p:cNvPr>
          <p:cNvSpPr txBox="1"/>
          <p:nvPr/>
        </p:nvSpPr>
        <p:spPr>
          <a:xfrm>
            <a:off x="4223264" y="4749205"/>
            <a:ext cx="7607949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半径决定圆的大小，圆心决定圆的位置。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19101</TotalTime>
  <Words>826</Words>
  <Application>Microsoft Office PowerPoint</Application>
  <PresentationFormat>宽屏</PresentationFormat>
  <Paragraphs>87</Paragraphs>
  <Slides>20</Slides>
  <Notes>1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5" baseType="lpstr">
      <vt:lpstr>FZSSK--GBK1-0</vt:lpstr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3717</cp:revision>
  <dcterms:created xsi:type="dcterms:W3CDTF">2016-01-14T07:05:00Z</dcterms:created>
  <dcterms:modified xsi:type="dcterms:W3CDTF">2026-06-30T10:02:00Z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