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682" r:id="rId2"/>
    <p:sldId id="811" r:id="rId3"/>
    <p:sldId id="743" r:id="rId4"/>
    <p:sldId id="814" r:id="rId5"/>
    <p:sldId id="955" r:id="rId6"/>
    <p:sldId id="945" r:id="rId7"/>
    <p:sldId id="947" r:id="rId8"/>
    <p:sldId id="957" r:id="rId9"/>
    <p:sldId id="934" r:id="rId10"/>
    <p:sldId id="905" r:id="rId11"/>
    <p:sldId id="680" r:id="rId12"/>
    <p:sldId id="331" r:id="rId13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81C8CD"/>
    <a:srgbClr val="FADCE3"/>
    <a:srgbClr val="E6E0EC"/>
    <a:srgbClr val="FFFFFF"/>
    <a:srgbClr val="FCD7A1"/>
    <a:srgbClr val="BCE2DF"/>
    <a:srgbClr val="DFF1F0"/>
    <a:srgbClr val="D1EB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113" d="100"/>
          <a:sy n="113" d="100"/>
        </p:scale>
        <p:origin x="33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四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6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19733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激趣引入，揭示课题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32920" y="214043"/>
            <a:ext cx="5179953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观察分析，认识扇形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93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32920" y="214043"/>
            <a:ext cx="4958280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巩固应用，拓展深化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68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5230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巩固应用，拓展深化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5146601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扇形的认识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圆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4D8C0427-46B0-62EA-4598-47B50A9DA147}"/>
              </a:ext>
            </a:extLst>
          </p:cNvPr>
          <p:cNvSpPr/>
          <p:nvPr/>
        </p:nvSpPr>
        <p:spPr>
          <a:xfrm>
            <a:off x="9050696" y="4056563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9E07EBD-A66E-D21C-BD1B-312F0108D675}"/>
              </a:ext>
            </a:extLst>
          </p:cNvPr>
          <p:cNvSpPr/>
          <p:nvPr/>
        </p:nvSpPr>
        <p:spPr>
          <a:xfrm>
            <a:off x="10515297" y="3015631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BE0F95B-F151-875D-FAE5-23C146A01069}"/>
              </a:ext>
            </a:extLst>
          </p:cNvPr>
          <p:cNvSpPr/>
          <p:nvPr/>
        </p:nvSpPr>
        <p:spPr>
          <a:xfrm>
            <a:off x="11159415" y="1301780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D1447A1-6802-C75B-FBAF-362FA47B51B9}"/>
              </a:ext>
            </a:extLst>
          </p:cNvPr>
          <p:cNvSpPr/>
          <p:nvPr/>
        </p:nvSpPr>
        <p:spPr>
          <a:xfrm>
            <a:off x="11415701" y="-499028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655077" y="1450659"/>
            <a:ext cx="10924212" cy="4390301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764523" y="1492904"/>
            <a:ext cx="10700276" cy="42289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认识弧、圆心角以及它们之间的对应关系，掌握扇形的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基本特征，能准确辨认扇形，知道圆心角及半径的大小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决定扇形的大小；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在观察、比较、讨论、判断等活动中，初步经历认识扇形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的过程，通过比一比、画一画等操作活动，培养学生动手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能力和合作能力；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在体会扇形和圆的密切联系中感受数学知识之间的内在联系。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988211" y="1278630"/>
            <a:ext cx="10049908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这些物体你们见过吗？知道它们是什么形状吗？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00B271B-6B35-A86F-542F-14892AF14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40" y="2348400"/>
            <a:ext cx="4005745" cy="267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E8AD8E2-9DBB-852F-8D05-443FB116E49C}"/>
              </a:ext>
            </a:extLst>
          </p:cNvPr>
          <p:cNvSpPr txBox="1"/>
          <p:nvPr/>
        </p:nvSpPr>
        <p:spPr>
          <a:xfrm>
            <a:off x="1285293" y="5160509"/>
            <a:ext cx="1943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 strike="noStrike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折扇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3A9A688F-6CC4-06C1-9198-175DA38F7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71" y="2329279"/>
            <a:ext cx="3507165" cy="270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E15C146-1D04-04A5-4CC2-2DE6E5861AE0}"/>
              </a:ext>
            </a:extLst>
          </p:cNvPr>
          <p:cNvSpPr txBox="1"/>
          <p:nvPr/>
        </p:nvSpPr>
        <p:spPr>
          <a:xfrm>
            <a:off x="5213481" y="5160509"/>
            <a:ext cx="1943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 strike="noStrike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蛋糕</a:t>
            </a:r>
          </a:p>
        </p:txBody>
      </p:sp>
      <p:pic>
        <p:nvPicPr>
          <p:cNvPr id="14" name="Picture 12">
            <a:extLst>
              <a:ext uri="{FF2B5EF4-FFF2-40B4-BE49-F238E27FC236}">
                <a16:creationId xmlns:a16="http://schemas.microsoft.com/office/drawing/2014/main" id="{B6692C25-1CAD-2365-02A8-707096C5B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222" y="2333648"/>
            <a:ext cx="3738752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9191BC09-CBBB-54DF-23E9-3D368242E691}"/>
              </a:ext>
            </a:extLst>
          </p:cNvPr>
          <p:cNvSpPr txBox="1"/>
          <p:nvPr/>
        </p:nvSpPr>
        <p:spPr>
          <a:xfrm>
            <a:off x="9011040" y="5160509"/>
            <a:ext cx="1943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 strike="noStrike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拱桥</a:t>
            </a: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>
            <a:extLst>
              <a:ext uri="{FF2B5EF4-FFF2-40B4-BE49-F238E27FC236}">
                <a16:creationId xmlns:a16="http://schemas.microsoft.com/office/drawing/2014/main" id="{268F4641-E639-50FA-E254-3D4BFA25DA28}"/>
              </a:ext>
            </a:extLst>
          </p:cNvPr>
          <p:cNvSpPr/>
          <p:nvPr/>
        </p:nvSpPr>
        <p:spPr>
          <a:xfrm>
            <a:off x="1146839" y="2590229"/>
            <a:ext cx="3909600" cy="39096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不完整圆 3">
            <a:extLst>
              <a:ext uri="{FF2B5EF4-FFF2-40B4-BE49-F238E27FC236}">
                <a16:creationId xmlns:a16="http://schemas.microsoft.com/office/drawing/2014/main" id="{98BB92BA-2F99-702D-02AB-E34A2BA8342A}"/>
              </a:ext>
            </a:extLst>
          </p:cNvPr>
          <p:cNvSpPr/>
          <p:nvPr/>
        </p:nvSpPr>
        <p:spPr>
          <a:xfrm>
            <a:off x="1146839" y="2590266"/>
            <a:ext cx="3909526" cy="3909526"/>
          </a:xfrm>
          <a:prstGeom prst="pie">
            <a:avLst>
              <a:gd name="adj1" fmla="val 12389708"/>
              <a:gd name="adj2" fmla="val 20390543"/>
            </a:avLst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8887E8C-407B-A6C0-042E-5C61B6E103AB}"/>
              </a:ext>
            </a:extLst>
          </p:cNvPr>
          <p:cNvSpPr txBox="1"/>
          <p:nvPr/>
        </p:nvSpPr>
        <p:spPr>
          <a:xfrm>
            <a:off x="1039952" y="1223046"/>
            <a:ext cx="8729199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把折扇的外形描一描，你能发现什么？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0A49714-9C02-CC92-2E56-82ABFDA3B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633" y="2131077"/>
            <a:ext cx="4005745" cy="267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25BADEF-CAA8-31EC-38F8-D1BA33BE9947}"/>
              </a:ext>
            </a:extLst>
          </p:cNvPr>
          <p:cNvSpPr txBox="1"/>
          <p:nvPr/>
        </p:nvSpPr>
        <p:spPr>
          <a:xfrm>
            <a:off x="5558711" y="2129331"/>
            <a:ext cx="6365811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 strike="noStrike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/>
              <a:t>这个图形叫作扇形，它是由一条曲线、两条线段围成的。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02B29F1-7142-6944-773C-BC783A9870E3}"/>
              </a:ext>
            </a:extLst>
          </p:cNvPr>
          <p:cNvSpPr txBox="1"/>
          <p:nvPr/>
        </p:nvSpPr>
        <p:spPr>
          <a:xfrm>
            <a:off x="5558711" y="3420690"/>
            <a:ext cx="6433456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sz="2800" dirty="0"/>
              <a:t>画一画，你发现扇形与圆有什么关系？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94C9D13-7E97-E012-463C-AFCA52EF6395}"/>
              </a:ext>
            </a:extLst>
          </p:cNvPr>
          <p:cNvSpPr txBox="1"/>
          <p:nvPr/>
        </p:nvSpPr>
        <p:spPr>
          <a:xfrm>
            <a:off x="5558711" y="4176195"/>
            <a:ext cx="6172200" cy="17125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这个扇形的这条曲线是圆的一部分，这两条线段是圆的半径，</a:t>
            </a:r>
            <a:endParaRPr lang="en-US" altLang="zh-CN" dirty="0"/>
          </a:p>
          <a:p>
            <a:r>
              <a:rPr lang="zh-CN" altLang="en-US" dirty="0"/>
              <a:t>扇形是圆的一部分。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" grpId="0" animBg="1"/>
      <p:bldP spid="28" grpId="0"/>
      <p:bldP spid="11" grpId="0"/>
      <p:bldP spid="21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856B375-9D38-16C1-2A01-C96C82AF1843}"/>
              </a:ext>
            </a:extLst>
          </p:cNvPr>
          <p:cNvSpPr txBox="1"/>
          <p:nvPr/>
        </p:nvSpPr>
        <p:spPr>
          <a:xfrm>
            <a:off x="230047" y="335394"/>
            <a:ext cx="60975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4000" dirty="0">
                <a:solidFill>
                  <a:srgbClr val="7030A0"/>
                </a:solidFill>
              </a:rPr>
              <a:t>认识扇形各部分的名称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8B4A50C-5B6A-B802-6C14-E6B764A57FB8}"/>
              </a:ext>
            </a:extLst>
          </p:cNvPr>
          <p:cNvSpPr/>
          <p:nvPr/>
        </p:nvSpPr>
        <p:spPr>
          <a:xfrm>
            <a:off x="597159" y="1960011"/>
            <a:ext cx="3240000" cy="3240000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不完整圆 5">
            <a:extLst>
              <a:ext uri="{FF2B5EF4-FFF2-40B4-BE49-F238E27FC236}">
                <a16:creationId xmlns:a16="http://schemas.microsoft.com/office/drawing/2014/main" id="{1F93604D-66D0-0BD7-46E4-72DACD146532}"/>
              </a:ext>
            </a:extLst>
          </p:cNvPr>
          <p:cNvSpPr/>
          <p:nvPr/>
        </p:nvSpPr>
        <p:spPr>
          <a:xfrm>
            <a:off x="597159" y="1960011"/>
            <a:ext cx="3240000" cy="3240000"/>
          </a:xfrm>
          <a:prstGeom prst="pie">
            <a:avLst>
              <a:gd name="adj1" fmla="val 18755808"/>
              <a:gd name="adj2" fmla="val 2786670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不完整圆 6">
            <a:extLst>
              <a:ext uri="{FF2B5EF4-FFF2-40B4-BE49-F238E27FC236}">
                <a16:creationId xmlns:a16="http://schemas.microsoft.com/office/drawing/2014/main" id="{96DF7321-39B9-296A-A313-67FB2720F80F}"/>
              </a:ext>
            </a:extLst>
          </p:cNvPr>
          <p:cNvSpPr/>
          <p:nvPr/>
        </p:nvSpPr>
        <p:spPr>
          <a:xfrm>
            <a:off x="1947159" y="3310011"/>
            <a:ext cx="540000" cy="540000"/>
          </a:xfrm>
          <a:prstGeom prst="pie">
            <a:avLst>
              <a:gd name="adj1" fmla="val 18755808"/>
              <a:gd name="adj2" fmla="val 2786670"/>
            </a:avLst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ECC7002-975E-74C8-511F-E1462CF11C4C}"/>
              </a:ext>
            </a:extLst>
          </p:cNvPr>
          <p:cNvSpPr txBox="1"/>
          <p:nvPr/>
        </p:nvSpPr>
        <p:spPr>
          <a:xfrm>
            <a:off x="1629896" y="3306551"/>
            <a:ext cx="5388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000" b="1" i="1" u="none" strike="noStrike" baseline="0" dirty="0">
                <a:latin typeface="+mn-lt"/>
                <a:ea typeface="楷体" panose="02010609060101010101" pitchFamily="49" charset="-122"/>
              </a:rPr>
              <a:t>O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F47CABD-78B5-2307-25F7-D0BD2CF615A4}"/>
              </a:ext>
            </a:extLst>
          </p:cNvPr>
          <p:cNvSpPr txBox="1"/>
          <p:nvPr/>
        </p:nvSpPr>
        <p:spPr>
          <a:xfrm>
            <a:off x="3217871" y="1915654"/>
            <a:ext cx="5388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000" b="1" i="1" u="none" strike="noStrike" baseline="0" dirty="0">
                <a:latin typeface="+mn-lt"/>
                <a:ea typeface="楷体" panose="02010609060101010101" pitchFamily="49" charset="-122"/>
              </a:rPr>
              <a:t>A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68AB0D3-E882-CEB1-88F4-4F97CD83228C}"/>
              </a:ext>
            </a:extLst>
          </p:cNvPr>
          <p:cNvSpPr txBox="1"/>
          <p:nvPr/>
        </p:nvSpPr>
        <p:spPr>
          <a:xfrm>
            <a:off x="3161887" y="4668185"/>
            <a:ext cx="5388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000" b="1" i="1" u="none" strike="noStrike" baseline="0" dirty="0">
                <a:latin typeface="+mn-lt"/>
                <a:ea typeface="楷体" panose="02010609060101010101" pitchFamily="49" charset="-122"/>
              </a:rPr>
              <a:t>B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F187CCB-575A-ADF9-315D-83A82F4B6BCF}"/>
              </a:ext>
            </a:extLst>
          </p:cNvPr>
          <p:cNvSpPr txBox="1"/>
          <p:nvPr/>
        </p:nvSpPr>
        <p:spPr>
          <a:xfrm>
            <a:off x="3874483" y="3230678"/>
            <a:ext cx="5388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000" b="1" u="none" strike="noStrike" baseline="0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弧</a:t>
            </a:r>
            <a:endParaRPr lang="zh-CN" altLang="en-US" sz="3000" b="1" dirty="0">
              <a:solidFill>
                <a:srgbClr val="FF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CB3F25E-4BE0-1146-166E-AFB57FED91E5}"/>
              </a:ext>
            </a:extLst>
          </p:cNvPr>
          <p:cNvSpPr txBox="1"/>
          <p:nvPr/>
        </p:nvSpPr>
        <p:spPr>
          <a:xfrm>
            <a:off x="1752965" y="2444603"/>
            <a:ext cx="118270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000" b="1" u="none" strike="noStrike" baseline="0" dirty="0">
                <a:latin typeface="+mn-lt"/>
                <a:ea typeface="楷体" panose="02010609060101010101" pitchFamily="49" charset="-122"/>
              </a:rPr>
              <a:t>半径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F46B047-FA33-593C-2E45-04CBA79D9076}"/>
              </a:ext>
            </a:extLst>
          </p:cNvPr>
          <p:cNvSpPr txBox="1"/>
          <p:nvPr/>
        </p:nvSpPr>
        <p:spPr>
          <a:xfrm>
            <a:off x="1846271" y="4180098"/>
            <a:ext cx="118270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000" b="1" u="none" strike="noStrike" baseline="0" dirty="0">
                <a:latin typeface="+mn-lt"/>
                <a:ea typeface="楷体" panose="02010609060101010101" pitchFamily="49" charset="-122"/>
              </a:rPr>
              <a:t>半径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2C70B1E-C631-16A9-2D03-B2F3F78F1453}"/>
              </a:ext>
            </a:extLst>
          </p:cNvPr>
          <p:cNvSpPr txBox="1"/>
          <p:nvPr/>
        </p:nvSpPr>
        <p:spPr>
          <a:xfrm>
            <a:off x="5089854" y="1537963"/>
            <a:ext cx="6666716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tx1"/>
                </a:solidFill>
              </a:rPr>
              <a:t>圆上 </a:t>
            </a:r>
            <a:r>
              <a:rPr lang="en-US" altLang="zh-CN" sz="3200" i="1" dirty="0">
                <a:solidFill>
                  <a:schemeClr val="tx1"/>
                </a:solidFill>
              </a:rPr>
              <a:t>A</a:t>
            </a:r>
            <a:r>
              <a:rPr lang="zh-CN" altLang="en-US" sz="3200" dirty="0">
                <a:solidFill>
                  <a:schemeClr val="tx1"/>
                </a:solidFill>
              </a:rPr>
              <a:t>、</a:t>
            </a:r>
            <a:r>
              <a:rPr lang="en-US" altLang="zh-CN" sz="3200" i="1" dirty="0">
                <a:solidFill>
                  <a:schemeClr val="tx1"/>
                </a:solidFill>
              </a:rPr>
              <a:t>B</a:t>
            </a:r>
            <a:r>
              <a:rPr lang="en-US" altLang="zh-CN" sz="3200" dirty="0">
                <a:solidFill>
                  <a:schemeClr val="tx1"/>
                </a:solidFill>
              </a:rPr>
              <a:t> </a:t>
            </a:r>
            <a:r>
              <a:rPr lang="zh-CN" altLang="en-US" sz="3200" dirty="0">
                <a:solidFill>
                  <a:schemeClr val="tx1"/>
                </a:solidFill>
              </a:rPr>
              <a:t>两点之间的部分叫作</a:t>
            </a:r>
            <a:r>
              <a:rPr lang="zh-CN" altLang="en-US" sz="3200" dirty="0">
                <a:solidFill>
                  <a:srgbClr val="FF00FF"/>
                </a:solidFill>
              </a:rPr>
              <a:t>弧</a:t>
            </a:r>
            <a:r>
              <a:rPr lang="zh-CN" altLang="en-US" sz="3200" dirty="0">
                <a:solidFill>
                  <a:schemeClr val="tx1"/>
                </a:solidFill>
              </a:rPr>
              <a:t>，读作“</a:t>
            </a:r>
            <a:r>
              <a:rPr lang="zh-CN" altLang="en-US" sz="3200" dirty="0">
                <a:solidFill>
                  <a:srgbClr val="FF00FF"/>
                </a:solidFill>
              </a:rPr>
              <a:t>弧 </a:t>
            </a:r>
            <a:r>
              <a:rPr lang="en-US" altLang="zh-CN" sz="3200" i="1" dirty="0">
                <a:solidFill>
                  <a:srgbClr val="FF00FF"/>
                </a:solidFill>
              </a:rPr>
              <a:t>AB</a:t>
            </a:r>
            <a:r>
              <a:rPr lang="zh-CN" altLang="en-US" sz="3200" dirty="0">
                <a:solidFill>
                  <a:schemeClr val="tx1"/>
                </a:solidFill>
              </a:rPr>
              <a:t>”。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9558104-15EE-3498-22AF-C79A04DB9B3F}"/>
              </a:ext>
            </a:extLst>
          </p:cNvPr>
          <p:cNvSpPr txBox="1"/>
          <p:nvPr/>
        </p:nvSpPr>
        <p:spPr>
          <a:xfrm>
            <a:off x="5089854" y="2947651"/>
            <a:ext cx="6175778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一条弧和经过这条弧两端的两条半径所围成的图形叫作</a:t>
            </a:r>
            <a:r>
              <a:rPr lang="zh-CN" altLang="en-US" dirty="0"/>
              <a:t>扇形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B4AD73F-62AE-BB86-A24B-DB003C802469}"/>
              </a:ext>
            </a:extLst>
          </p:cNvPr>
          <p:cNvSpPr txBox="1"/>
          <p:nvPr/>
        </p:nvSpPr>
        <p:spPr>
          <a:xfrm>
            <a:off x="5089854" y="4357339"/>
            <a:ext cx="6175778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像 ∠ </a:t>
            </a:r>
            <a:r>
              <a:rPr lang="en-US" altLang="zh-CN" i="1" dirty="0">
                <a:solidFill>
                  <a:schemeClr val="tx1"/>
                </a:solidFill>
              </a:rPr>
              <a:t>AOB</a:t>
            </a:r>
            <a:r>
              <a:rPr lang="en-US" altLang="zh-CN" dirty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这样，顶点在圆心的角叫作</a:t>
            </a:r>
            <a:r>
              <a:rPr lang="zh-CN" altLang="en-US" dirty="0">
                <a:solidFill>
                  <a:srgbClr val="0000FF"/>
                </a:solidFill>
              </a:rPr>
              <a:t>圆心角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21" name="弧形 20">
            <a:extLst>
              <a:ext uri="{FF2B5EF4-FFF2-40B4-BE49-F238E27FC236}">
                <a16:creationId xmlns:a16="http://schemas.microsoft.com/office/drawing/2014/main" id="{B762D98D-8D78-EC0B-308D-9397C5C2809F}"/>
              </a:ext>
            </a:extLst>
          </p:cNvPr>
          <p:cNvSpPr/>
          <p:nvPr/>
        </p:nvSpPr>
        <p:spPr>
          <a:xfrm>
            <a:off x="597158" y="1955133"/>
            <a:ext cx="3240000" cy="3240000"/>
          </a:xfrm>
          <a:prstGeom prst="arc">
            <a:avLst>
              <a:gd name="adj1" fmla="val 18733394"/>
              <a:gd name="adj2" fmla="val 2831582"/>
            </a:avLst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23C42F93-4758-FAF6-C51D-A96DA31A2C03}"/>
              </a:ext>
            </a:extLst>
          </p:cNvPr>
          <p:cNvCxnSpPr>
            <a:cxnSpLocks/>
          </p:cNvCxnSpPr>
          <p:nvPr/>
        </p:nvCxnSpPr>
        <p:spPr>
          <a:xfrm flipV="1">
            <a:off x="2195666" y="2372360"/>
            <a:ext cx="1131244" cy="1218013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11C2F857-8907-B279-3FBE-30C91DD5FF2A}"/>
              </a:ext>
            </a:extLst>
          </p:cNvPr>
          <p:cNvCxnSpPr>
            <a:cxnSpLocks/>
          </p:cNvCxnSpPr>
          <p:nvPr/>
        </p:nvCxnSpPr>
        <p:spPr>
          <a:xfrm>
            <a:off x="2211839" y="3566631"/>
            <a:ext cx="1120641" cy="1188249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>
            <a:extLst>
              <a:ext uri="{FF2B5EF4-FFF2-40B4-BE49-F238E27FC236}">
                <a16:creationId xmlns:a16="http://schemas.microsoft.com/office/drawing/2014/main" id="{C9B68673-BB5C-E036-40E1-F503F5D2CF77}"/>
              </a:ext>
            </a:extLst>
          </p:cNvPr>
          <p:cNvSpPr/>
          <p:nvPr/>
        </p:nvSpPr>
        <p:spPr>
          <a:xfrm>
            <a:off x="2157664" y="3507677"/>
            <a:ext cx="118989" cy="118989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9740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6" grpId="0"/>
      <p:bldP spid="18" grpId="0"/>
      <p:bldP spid="20" grpId="0"/>
      <p:bldP spid="21" grpId="0" animBg="1"/>
      <p:bldP spid="2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不完整圆 15">
            <a:extLst>
              <a:ext uri="{FF2B5EF4-FFF2-40B4-BE49-F238E27FC236}">
                <a16:creationId xmlns:a16="http://schemas.microsoft.com/office/drawing/2014/main" id="{572B9FD6-865E-DAC5-DAC8-6D9302E83FEA}"/>
              </a:ext>
            </a:extLst>
          </p:cNvPr>
          <p:cNvSpPr/>
          <p:nvPr/>
        </p:nvSpPr>
        <p:spPr>
          <a:xfrm>
            <a:off x="2015932" y="3294577"/>
            <a:ext cx="540000" cy="540000"/>
          </a:xfrm>
          <a:prstGeom prst="pie">
            <a:avLst>
              <a:gd name="adj1" fmla="val 10779538"/>
              <a:gd name="adj2" fmla="val 1326891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不完整圆 14">
            <a:extLst>
              <a:ext uri="{FF2B5EF4-FFF2-40B4-BE49-F238E27FC236}">
                <a16:creationId xmlns:a16="http://schemas.microsoft.com/office/drawing/2014/main" id="{3E40E193-7591-9D6E-A6EA-21748281CE4E}"/>
              </a:ext>
            </a:extLst>
          </p:cNvPr>
          <p:cNvSpPr/>
          <p:nvPr/>
        </p:nvSpPr>
        <p:spPr>
          <a:xfrm>
            <a:off x="2013392" y="3294577"/>
            <a:ext cx="540000" cy="540000"/>
          </a:xfrm>
          <a:prstGeom prst="pie">
            <a:avLst>
              <a:gd name="adj1" fmla="val 16340890"/>
              <a:gd name="adj2" fmla="val 111059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DE9F207-5C23-641E-B5E0-2841CE54A329}"/>
              </a:ext>
            </a:extLst>
          </p:cNvPr>
          <p:cNvSpPr txBox="1"/>
          <p:nvPr/>
        </p:nvSpPr>
        <p:spPr>
          <a:xfrm>
            <a:off x="1499007" y="489640"/>
            <a:ext cx="1012824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在同一个圆中画几个不同大小的扇形，你有什么发现？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F019F3DA-1C3F-0C98-A11F-42AB58C7B50B}"/>
              </a:ext>
            </a:extLst>
          </p:cNvPr>
          <p:cNvCxnSpPr>
            <a:cxnSpLocks/>
          </p:cNvCxnSpPr>
          <p:nvPr/>
        </p:nvCxnSpPr>
        <p:spPr>
          <a:xfrm>
            <a:off x="2287630" y="2123148"/>
            <a:ext cx="0" cy="14692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>
            <a:extLst>
              <a:ext uri="{FF2B5EF4-FFF2-40B4-BE49-F238E27FC236}">
                <a16:creationId xmlns:a16="http://schemas.microsoft.com/office/drawing/2014/main" id="{9E861EDA-6C9A-7A55-7072-CAB7E9CDA2C3}"/>
              </a:ext>
            </a:extLst>
          </p:cNvPr>
          <p:cNvSpPr/>
          <p:nvPr/>
        </p:nvSpPr>
        <p:spPr>
          <a:xfrm>
            <a:off x="846729" y="2129984"/>
            <a:ext cx="2880000" cy="288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E831C69-C5A8-837F-BE90-95915542023D}"/>
              </a:ext>
            </a:extLst>
          </p:cNvPr>
          <p:cNvGrpSpPr/>
          <p:nvPr/>
        </p:nvGrpSpPr>
        <p:grpSpPr>
          <a:xfrm>
            <a:off x="2047596" y="3515984"/>
            <a:ext cx="442426" cy="605213"/>
            <a:chOff x="2598105" y="4495700"/>
            <a:chExt cx="442426" cy="605213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BE87C9E3-6A9D-11C3-1B4E-C8157ECA6F32}"/>
                </a:ext>
              </a:extLst>
            </p:cNvPr>
            <p:cNvSpPr/>
            <p:nvPr/>
          </p:nvSpPr>
          <p:spPr>
            <a:xfrm>
              <a:off x="2783238" y="4495700"/>
              <a:ext cx="108000" cy="10800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1C5095A0-9B63-0B69-C4C3-766970678D26}"/>
                </a:ext>
              </a:extLst>
            </p:cNvPr>
            <p:cNvSpPr txBox="1"/>
            <p:nvPr/>
          </p:nvSpPr>
          <p:spPr>
            <a:xfrm>
              <a:off x="2598105" y="4577693"/>
              <a:ext cx="4424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  <a:ea typeface="+mj-ea"/>
                </a:rPr>
                <a:t>O</a:t>
              </a:r>
              <a:endParaRPr lang="zh-CN" altLang="en-US" sz="2800" i="1" dirty="0">
                <a:latin typeface="+mn-lt"/>
              </a:endParaRPr>
            </a:p>
          </p:txBody>
        </p:sp>
      </p:grp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CE1F8F42-C941-C7F3-CA71-9FD55FBD146A}"/>
              </a:ext>
            </a:extLst>
          </p:cNvPr>
          <p:cNvCxnSpPr>
            <a:cxnSpLocks/>
          </p:cNvCxnSpPr>
          <p:nvPr/>
        </p:nvCxnSpPr>
        <p:spPr>
          <a:xfrm rot="5400000">
            <a:off x="2286729" y="2133732"/>
            <a:ext cx="0" cy="288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22FFA775-5B98-33D1-B2E3-2A317C37DEDB}"/>
              </a:ext>
            </a:extLst>
          </p:cNvPr>
          <p:cNvSpPr/>
          <p:nvPr/>
        </p:nvSpPr>
        <p:spPr>
          <a:xfrm>
            <a:off x="536750" y="513948"/>
            <a:ext cx="936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1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58C1A8C-D3E0-F7B2-23C4-9B3FCC4E202D}"/>
              </a:ext>
            </a:extLst>
          </p:cNvPr>
          <p:cNvSpPr txBox="1"/>
          <p:nvPr/>
        </p:nvSpPr>
        <p:spPr>
          <a:xfrm>
            <a:off x="394972" y="3308374"/>
            <a:ext cx="4424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1" dirty="0">
                <a:latin typeface="+mn-lt"/>
                <a:ea typeface="+mj-ea"/>
              </a:rPr>
              <a:t>A</a:t>
            </a:r>
            <a:endParaRPr lang="zh-CN" altLang="en-US" sz="2800" i="1" dirty="0">
              <a:latin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570CA14-8933-F334-F6AE-FD93E52B3ECB}"/>
              </a:ext>
            </a:extLst>
          </p:cNvPr>
          <p:cNvSpPr txBox="1"/>
          <p:nvPr/>
        </p:nvSpPr>
        <p:spPr>
          <a:xfrm>
            <a:off x="3726002" y="3308374"/>
            <a:ext cx="4424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1" dirty="0">
                <a:latin typeface="+mn-lt"/>
                <a:ea typeface="+mj-ea"/>
              </a:rPr>
              <a:t>D</a:t>
            </a:r>
            <a:endParaRPr lang="zh-CN" altLang="en-US" sz="2800" i="1" dirty="0"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EFA35FC-0BEF-FC30-B96A-DCC0CC26EE31}"/>
              </a:ext>
            </a:extLst>
          </p:cNvPr>
          <p:cNvSpPr txBox="1"/>
          <p:nvPr/>
        </p:nvSpPr>
        <p:spPr>
          <a:xfrm>
            <a:off x="2046854" y="1604930"/>
            <a:ext cx="4424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1" dirty="0">
                <a:latin typeface="+mn-lt"/>
                <a:ea typeface="+mj-ea"/>
              </a:rPr>
              <a:t>C</a:t>
            </a:r>
            <a:endParaRPr lang="zh-CN" altLang="en-US" sz="2800" i="1" dirty="0">
              <a:latin typeface="+mn-lt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BDADE8F-9DDD-0440-3686-F90CB73F6457}"/>
              </a:ext>
            </a:extLst>
          </p:cNvPr>
          <p:cNvCxnSpPr>
            <a:cxnSpLocks/>
          </p:cNvCxnSpPr>
          <p:nvPr/>
        </p:nvCxnSpPr>
        <p:spPr>
          <a:xfrm>
            <a:off x="1191102" y="2611067"/>
            <a:ext cx="1110740" cy="96824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0CA18808-4F8D-B835-198C-AE3D67A164A9}"/>
              </a:ext>
            </a:extLst>
          </p:cNvPr>
          <p:cNvSpPr txBox="1"/>
          <p:nvPr/>
        </p:nvSpPr>
        <p:spPr>
          <a:xfrm>
            <a:off x="846729" y="2186628"/>
            <a:ext cx="4424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1" dirty="0">
                <a:latin typeface="+mn-lt"/>
                <a:ea typeface="+mj-ea"/>
              </a:rPr>
              <a:t>B</a:t>
            </a:r>
            <a:endParaRPr lang="zh-CN" altLang="en-US" sz="2800" i="1" dirty="0">
              <a:latin typeface="+mn-lt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B82181FA-5B22-422C-A8E0-5B5A0270EE4D}"/>
              </a:ext>
            </a:extLst>
          </p:cNvPr>
          <p:cNvGrpSpPr/>
          <p:nvPr/>
        </p:nvGrpSpPr>
        <p:grpSpPr>
          <a:xfrm>
            <a:off x="4145530" y="1466440"/>
            <a:ext cx="7677668" cy="1369401"/>
            <a:chOff x="3648681" y="4204699"/>
            <a:chExt cx="7677668" cy="1369401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737A7D0-0875-F17E-85BD-7B05EAB0E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56948" y="4204699"/>
              <a:ext cx="1369401" cy="1369401"/>
            </a:xfrm>
            <a:prstGeom prst="rect">
              <a:avLst/>
            </a:prstGeom>
          </p:spPr>
        </p:pic>
        <p:sp>
          <p:nvSpPr>
            <p:cNvPr id="29" name="对话气泡: 圆角矩形 28">
              <a:extLst>
                <a:ext uri="{FF2B5EF4-FFF2-40B4-BE49-F238E27FC236}">
                  <a16:creationId xmlns:a16="http://schemas.microsoft.com/office/drawing/2014/main" id="{2781851D-D40F-E587-2FDC-90F6AF9CB560}"/>
                </a:ext>
              </a:extLst>
            </p:cNvPr>
            <p:cNvSpPr/>
            <p:nvPr/>
          </p:nvSpPr>
          <p:spPr>
            <a:xfrm>
              <a:off x="3648681" y="4289035"/>
              <a:ext cx="5938447" cy="1234144"/>
            </a:xfrm>
            <a:prstGeom prst="wedgeRoundRectCallout">
              <a:avLst>
                <a:gd name="adj1" fmla="val 55890"/>
                <a:gd name="adj2" fmla="val -1834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我发现在同一个圆中，扇形的大小与这个扇形的圆心角的大小有关。</a:t>
              </a:r>
            </a:p>
          </p:txBody>
        </p:sp>
      </p:grpSp>
      <p:sp>
        <p:nvSpPr>
          <p:cNvPr id="31" name="不完整圆 30">
            <a:extLst>
              <a:ext uri="{FF2B5EF4-FFF2-40B4-BE49-F238E27FC236}">
                <a16:creationId xmlns:a16="http://schemas.microsoft.com/office/drawing/2014/main" id="{69E5CFCD-A56E-1377-137C-A2D5DC453219}"/>
              </a:ext>
            </a:extLst>
          </p:cNvPr>
          <p:cNvSpPr/>
          <p:nvPr/>
        </p:nvSpPr>
        <p:spPr>
          <a:xfrm>
            <a:off x="843307" y="2132197"/>
            <a:ext cx="2880000" cy="2880000"/>
          </a:xfrm>
          <a:prstGeom prst="pie">
            <a:avLst>
              <a:gd name="adj1" fmla="val 16209007"/>
              <a:gd name="adj2" fmla="val 21597959"/>
            </a:avLst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不完整圆 32">
            <a:extLst>
              <a:ext uri="{FF2B5EF4-FFF2-40B4-BE49-F238E27FC236}">
                <a16:creationId xmlns:a16="http://schemas.microsoft.com/office/drawing/2014/main" id="{5C320BBA-E049-41AC-D178-415853E5A93C}"/>
              </a:ext>
            </a:extLst>
          </p:cNvPr>
          <p:cNvSpPr/>
          <p:nvPr/>
        </p:nvSpPr>
        <p:spPr>
          <a:xfrm>
            <a:off x="845689" y="2129124"/>
            <a:ext cx="2880000" cy="2880000"/>
          </a:xfrm>
          <a:prstGeom prst="pie">
            <a:avLst>
              <a:gd name="adj1" fmla="val 10784369"/>
              <a:gd name="adj2" fmla="val 13270173"/>
            </a:avLst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84B660C-9027-3DF0-E89B-E81E19812338}"/>
              </a:ext>
            </a:extLst>
          </p:cNvPr>
          <p:cNvSpPr txBox="1"/>
          <p:nvPr/>
        </p:nvSpPr>
        <p:spPr>
          <a:xfrm>
            <a:off x="4872157" y="2962560"/>
            <a:ext cx="5503483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圆心角越大，扇形就越大。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56D6C65-74DA-EE54-0E6B-4D1E347F3391}"/>
              </a:ext>
            </a:extLst>
          </p:cNvPr>
          <p:cNvSpPr txBox="1"/>
          <p:nvPr/>
        </p:nvSpPr>
        <p:spPr>
          <a:xfrm>
            <a:off x="6845568" y="3788513"/>
            <a:ext cx="4519122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dirty="0"/>
              <a:t>不在同一个圆中，扇形的大小还与什么有关呢？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0B0B75AE-09D2-4E7A-AF02-4377550B53A0}"/>
              </a:ext>
            </a:extLst>
          </p:cNvPr>
          <p:cNvGrpSpPr/>
          <p:nvPr/>
        </p:nvGrpSpPr>
        <p:grpSpPr>
          <a:xfrm>
            <a:off x="4103757" y="3703636"/>
            <a:ext cx="2643304" cy="2576137"/>
            <a:chOff x="4113088" y="3703636"/>
            <a:chExt cx="2643304" cy="2576137"/>
          </a:xfrm>
        </p:grpSpPr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667770C1-DAD8-7D89-3F20-2FF9C0518C7E}"/>
                </a:ext>
              </a:extLst>
            </p:cNvPr>
            <p:cNvSpPr/>
            <p:nvPr/>
          </p:nvSpPr>
          <p:spPr>
            <a:xfrm>
              <a:off x="4113088" y="4227039"/>
              <a:ext cx="2052734" cy="205273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不完整圆 44">
              <a:extLst>
                <a:ext uri="{FF2B5EF4-FFF2-40B4-BE49-F238E27FC236}">
                  <a16:creationId xmlns:a16="http://schemas.microsoft.com/office/drawing/2014/main" id="{35AFA519-4714-78D6-F8B1-05A330FF8EAB}"/>
                </a:ext>
              </a:extLst>
            </p:cNvPr>
            <p:cNvSpPr/>
            <p:nvPr/>
          </p:nvSpPr>
          <p:spPr>
            <a:xfrm>
              <a:off x="4113455" y="4227406"/>
              <a:ext cx="2052000" cy="2052000"/>
            </a:xfrm>
            <a:prstGeom prst="pie">
              <a:avLst>
                <a:gd name="adj1" fmla="val 16209007"/>
                <a:gd name="adj2" fmla="val 21597959"/>
              </a:avLst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352AFEA-FF1D-067F-0799-161EA8CB3017}"/>
                </a:ext>
              </a:extLst>
            </p:cNvPr>
            <p:cNvSpPr txBox="1"/>
            <p:nvPr/>
          </p:nvSpPr>
          <p:spPr>
            <a:xfrm>
              <a:off x="4853492" y="5267568"/>
              <a:ext cx="60491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  <a:ea typeface="+mj-ea"/>
                </a:rPr>
                <a:t>O′</a:t>
              </a:r>
              <a:endParaRPr lang="zh-CN" altLang="en-US" sz="2800" i="1" dirty="0">
                <a:latin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A7D6BD17-30EE-C697-A4B1-47E476D83F48}"/>
                </a:ext>
              </a:extLst>
            </p:cNvPr>
            <p:cNvSpPr txBox="1"/>
            <p:nvPr/>
          </p:nvSpPr>
          <p:spPr>
            <a:xfrm>
              <a:off x="6151480" y="4975403"/>
              <a:ext cx="60491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  <a:ea typeface="+mj-ea"/>
                </a:rPr>
                <a:t>D′</a:t>
              </a:r>
              <a:endParaRPr lang="zh-CN" altLang="en-US" sz="2800" i="1" dirty="0">
                <a:latin typeface="+mn-lt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8B9D2568-EB7C-137F-FCDC-ACE534C9AFEB}"/>
                </a:ext>
              </a:extLst>
            </p:cNvPr>
            <p:cNvSpPr txBox="1"/>
            <p:nvPr/>
          </p:nvSpPr>
          <p:spPr>
            <a:xfrm>
              <a:off x="4942946" y="3703636"/>
              <a:ext cx="60491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  <a:ea typeface="+mj-ea"/>
                </a:rPr>
                <a:t>C′</a:t>
              </a:r>
              <a:endParaRPr lang="zh-CN" altLang="en-US" sz="2800" i="1" dirty="0">
                <a:latin typeface="+mn-lt"/>
              </a:endParaRPr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99B11161-7EF0-F27A-FC21-1B798671C62B}"/>
              </a:ext>
            </a:extLst>
          </p:cNvPr>
          <p:cNvSpPr txBox="1"/>
          <p:nvPr/>
        </p:nvSpPr>
        <p:spPr>
          <a:xfrm>
            <a:off x="6845568" y="5190358"/>
            <a:ext cx="4512502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圆心角的大小一样时，半径越长，扇形越大。</a:t>
            </a:r>
          </a:p>
        </p:txBody>
      </p:sp>
    </p:spTree>
    <p:extLst>
      <p:ext uri="{BB962C8B-B14F-4D97-AF65-F5344CB8AC3E}">
        <p14:creationId xmlns:p14="http://schemas.microsoft.com/office/powerpoint/2010/main" val="11495852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6" grpId="0"/>
      <p:bldP spid="41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3A4F40B-116F-47D2-6E96-DB87B42985AB}"/>
              </a:ext>
            </a:extLst>
          </p:cNvPr>
          <p:cNvSpPr txBox="1"/>
          <p:nvPr/>
        </p:nvSpPr>
        <p:spPr>
          <a:xfrm>
            <a:off x="660140" y="454478"/>
            <a:ext cx="1023801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想一想，以半圆为弧的扇形的圆心角是多少度？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BBD222DE-5D64-ECFA-1F9F-E7F121373B31}"/>
              </a:ext>
            </a:extLst>
          </p:cNvPr>
          <p:cNvGrpSpPr/>
          <p:nvPr/>
        </p:nvGrpSpPr>
        <p:grpSpPr>
          <a:xfrm>
            <a:off x="394972" y="2133630"/>
            <a:ext cx="3773456" cy="2880000"/>
            <a:chOff x="394972" y="2133630"/>
            <a:chExt cx="3773456" cy="2880000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8067AD56-8930-AF95-5A6C-A2F5DB9707D3}"/>
                </a:ext>
              </a:extLst>
            </p:cNvPr>
            <p:cNvGrpSpPr/>
            <p:nvPr/>
          </p:nvGrpSpPr>
          <p:grpSpPr>
            <a:xfrm>
              <a:off x="394972" y="2133630"/>
              <a:ext cx="3773456" cy="2880000"/>
              <a:chOff x="394972" y="2133630"/>
              <a:chExt cx="3773456" cy="2880000"/>
            </a:xfrm>
          </p:grpSpPr>
          <p:sp>
            <p:nvSpPr>
              <p:cNvPr id="9" name="不完整圆 8">
                <a:extLst>
                  <a:ext uri="{FF2B5EF4-FFF2-40B4-BE49-F238E27FC236}">
                    <a16:creationId xmlns:a16="http://schemas.microsoft.com/office/drawing/2014/main" id="{8B33D8D7-01D5-551C-D262-469837B48070}"/>
                  </a:ext>
                </a:extLst>
              </p:cNvPr>
              <p:cNvSpPr/>
              <p:nvPr/>
            </p:nvSpPr>
            <p:spPr>
              <a:xfrm>
                <a:off x="2013392" y="3294577"/>
                <a:ext cx="540000" cy="540000"/>
              </a:xfrm>
              <a:prstGeom prst="pie">
                <a:avLst>
                  <a:gd name="adj1" fmla="val 10701181"/>
                  <a:gd name="adj2" fmla="val 111059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7922718E-28B5-28C6-5E4D-63977CD5A6BB}"/>
                  </a:ext>
                </a:extLst>
              </p:cNvPr>
              <p:cNvSpPr/>
              <p:nvPr/>
            </p:nvSpPr>
            <p:spPr>
              <a:xfrm>
                <a:off x="855178" y="2133630"/>
                <a:ext cx="2880000" cy="288000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D4A79B52-CFF9-5D79-A007-F19001A8E0BF}"/>
                  </a:ext>
                </a:extLst>
              </p:cNvPr>
              <p:cNvSpPr txBox="1"/>
              <p:nvPr/>
            </p:nvSpPr>
            <p:spPr>
              <a:xfrm>
                <a:off x="2047596" y="3597977"/>
                <a:ext cx="44242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i="1" dirty="0">
                    <a:latin typeface="+mn-lt"/>
                    <a:ea typeface="+mj-ea"/>
                  </a:rPr>
                  <a:t>O</a:t>
                </a:r>
                <a:endParaRPr lang="zh-CN" altLang="en-US" sz="2800" i="1" dirty="0">
                  <a:latin typeface="+mn-lt"/>
                </a:endParaRPr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06A919D8-3357-5C2B-A837-7905F7A4973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286729" y="2131192"/>
                <a:ext cx="0" cy="28800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CE8677B-F3E1-8B4F-1D1B-0CD97F27F8AF}"/>
                  </a:ext>
                </a:extLst>
              </p:cNvPr>
              <p:cNvSpPr txBox="1"/>
              <p:nvPr/>
            </p:nvSpPr>
            <p:spPr>
              <a:xfrm>
                <a:off x="394972" y="3308374"/>
                <a:ext cx="44242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i="1" dirty="0">
                    <a:latin typeface="+mn-lt"/>
                    <a:ea typeface="+mj-ea"/>
                  </a:rPr>
                  <a:t>A</a:t>
                </a:r>
                <a:endParaRPr lang="zh-CN" altLang="en-US" sz="2800" i="1" dirty="0">
                  <a:latin typeface="+mn-lt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53F9995C-BC2C-1FEB-0C2C-11C99292D0D3}"/>
                  </a:ext>
                </a:extLst>
              </p:cNvPr>
              <p:cNvSpPr txBox="1"/>
              <p:nvPr/>
            </p:nvSpPr>
            <p:spPr>
              <a:xfrm>
                <a:off x="3726002" y="3317705"/>
                <a:ext cx="44242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i="1" dirty="0">
                    <a:latin typeface="+mn-lt"/>
                    <a:ea typeface="+mj-ea"/>
                  </a:rPr>
                  <a:t>B</a:t>
                </a:r>
                <a:endParaRPr lang="zh-CN" altLang="en-US" sz="2800" i="1" dirty="0">
                  <a:latin typeface="+mn-lt"/>
                </a:endParaRPr>
              </a:p>
            </p:txBody>
          </p:sp>
          <p:sp>
            <p:nvSpPr>
              <p:cNvPr id="27" name="不完整圆 26">
                <a:extLst>
                  <a:ext uri="{FF2B5EF4-FFF2-40B4-BE49-F238E27FC236}">
                    <a16:creationId xmlns:a16="http://schemas.microsoft.com/office/drawing/2014/main" id="{C87C058B-71C2-AA51-8C95-6ADB4BB91AD0}"/>
                  </a:ext>
                </a:extLst>
              </p:cNvPr>
              <p:cNvSpPr/>
              <p:nvPr/>
            </p:nvSpPr>
            <p:spPr>
              <a:xfrm>
                <a:off x="855178" y="2133630"/>
                <a:ext cx="2880000" cy="2880000"/>
              </a:xfrm>
              <a:prstGeom prst="pie">
                <a:avLst>
                  <a:gd name="adj1" fmla="val 10818359"/>
                  <a:gd name="adj2" fmla="val 21597959"/>
                </a:avLst>
              </a:prstGeom>
              <a:noFill/>
              <a:ln w="28575"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7BFC69D7-219B-DFA7-4CC5-CD57D723C11A}"/>
                </a:ext>
              </a:extLst>
            </p:cNvPr>
            <p:cNvSpPr/>
            <p:nvPr/>
          </p:nvSpPr>
          <p:spPr>
            <a:xfrm>
              <a:off x="2232729" y="3515984"/>
              <a:ext cx="108000" cy="10800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309F4455-D151-724E-970D-DDE0CAF7B11E}"/>
              </a:ext>
            </a:extLst>
          </p:cNvPr>
          <p:cNvSpPr txBox="1"/>
          <p:nvPr/>
        </p:nvSpPr>
        <p:spPr>
          <a:xfrm>
            <a:off x="4628786" y="3173605"/>
            <a:ext cx="7202432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以半圆为弧的扇形的圆心角是 </a:t>
            </a:r>
            <a:r>
              <a:rPr lang="en-US" altLang="zh-CN" dirty="0"/>
              <a:t>180°</a:t>
            </a:r>
            <a:r>
              <a:rPr lang="zh-CN" altLang="en-US" dirty="0"/>
              <a:t>。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559CDFD6-2A29-6A18-B191-A89E1CA19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92"/>
          <a:stretch>
            <a:fillRect/>
          </a:stretch>
        </p:blipFill>
        <p:spPr>
          <a:xfrm>
            <a:off x="-16229" y="1345624"/>
            <a:ext cx="4590395" cy="2313920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6237CB2C-FF98-FBD8-FF1B-19D3FAA196F2}"/>
              </a:ext>
            </a:extLst>
          </p:cNvPr>
          <p:cNvSpPr txBox="1"/>
          <p:nvPr/>
        </p:nvSpPr>
        <p:spPr>
          <a:xfrm>
            <a:off x="4628786" y="2361842"/>
            <a:ext cx="4590395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∠</a:t>
            </a:r>
            <a:r>
              <a:rPr lang="en-US" altLang="zh-CN" i="1" dirty="0"/>
              <a:t>AOB</a:t>
            </a:r>
            <a:r>
              <a:rPr lang="en-US" altLang="zh-CN" dirty="0"/>
              <a:t> </a:t>
            </a:r>
            <a:r>
              <a:rPr lang="zh-CN" altLang="en-US" dirty="0"/>
              <a:t>是一个平角。</a:t>
            </a:r>
          </a:p>
        </p:txBody>
      </p:sp>
    </p:spTree>
    <p:extLst>
      <p:ext uri="{BB962C8B-B14F-4D97-AF65-F5344CB8AC3E}">
        <p14:creationId xmlns:p14="http://schemas.microsoft.com/office/powerpoint/2010/main" val="631017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4C69E7C5-6E5C-0ED8-BA0E-62E7C0A7FE42}"/>
              </a:ext>
            </a:extLst>
          </p:cNvPr>
          <p:cNvGrpSpPr/>
          <p:nvPr/>
        </p:nvGrpSpPr>
        <p:grpSpPr>
          <a:xfrm>
            <a:off x="1851286" y="1614602"/>
            <a:ext cx="2317142" cy="2473195"/>
            <a:chOff x="1851286" y="1614602"/>
            <a:chExt cx="2317142" cy="2473195"/>
          </a:xfrm>
        </p:grpSpPr>
        <p:sp>
          <p:nvSpPr>
            <p:cNvPr id="13" name="不完整圆 12">
              <a:extLst>
                <a:ext uri="{FF2B5EF4-FFF2-40B4-BE49-F238E27FC236}">
                  <a16:creationId xmlns:a16="http://schemas.microsoft.com/office/drawing/2014/main" id="{6CA6008A-1DE4-E3B3-C988-15D17F40BAF2}"/>
                </a:ext>
              </a:extLst>
            </p:cNvPr>
            <p:cNvSpPr/>
            <p:nvPr/>
          </p:nvSpPr>
          <p:spPr>
            <a:xfrm>
              <a:off x="2014856" y="3294577"/>
              <a:ext cx="540000" cy="540000"/>
            </a:xfrm>
            <a:prstGeom prst="pie">
              <a:avLst>
                <a:gd name="adj1" fmla="val 16222411"/>
                <a:gd name="adj2" fmla="val 111059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ACEAC479-D858-2D09-B7CE-4E69F456A4AC}"/>
                </a:ext>
              </a:extLst>
            </p:cNvPr>
            <p:cNvSpPr txBox="1"/>
            <p:nvPr/>
          </p:nvSpPr>
          <p:spPr>
            <a:xfrm>
              <a:off x="1851286" y="3564577"/>
              <a:ext cx="4424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  <a:ea typeface="+mj-ea"/>
                </a:rPr>
                <a:t>O</a:t>
              </a:r>
              <a:endParaRPr lang="zh-CN" altLang="en-US" sz="2800" i="1" dirty="0">
                <a:latin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9A5E918-467B-DD15-AA74-9E48A2C3B9FB}"/>
                </a:ext>
              </a:extLst>
            </p:cNvPr>
            <p:cNvSpPr txBox="1"/>
            <p:nvPr/>
          </p:nvSpPr>
          <p:spPr>
            <a:xfrm>
              <a:off x="2306128" y="1614602"/>
              <a:ext cx="4424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  <a:ea typeface="+mj-ea"/>
                </a:rPr>
                <a:t>C</a:t>
              </a:r>
              <a:endParaRPr lang="zh-CN" altLang="en-US" sz="2800" i="1" dirty="0">
                <a:latin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0222AD6-CF5C-47DF-29C9-65840C5B7EDD}"/>
                </a:ext>
              </a:extLst>
            </p:cNvPr>
            <p:cNvSpPr txBox="1"/>
            <p:nvPr/>
          </p:nvSpPr>
          <p:spPr>
            <a:xfrm>
              <a:off x="3726002" y="3317705"/>
              <a:ext cx="4424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i="1" dirty="0">
                  <a:latin typeface="+mn-lt"/>
                  <a:ea typeface="+mj-ea"/>
                </a:rPr>
                <a:t>D</a:t>
              </a:r>
              <a:endParaRPr lang="zh-CN" altLang="en-US" sz="2800" i="1" dirty="0">
                <a:latin typeface="+mn-lt"/>
              </a:endParaRPr>
            </a:p>
          </p:txBody>
        </p:sp>
      </p:grpSp>
      <p:sp>
        <p:nvSpPr>
          <p:cNvPr id="10" name="椭圆 9">
            <a:extLst>
              <a:ext uri="{FF2B5EF4-FFF2-40B4-BE49-F238E27FC236}">
                <a16:creationId xmlns:a16="http://schemas.microsoft.com/office/drawing/2014/main" id="{6BD4988C-C743-ED33-675A-8227172CD234}"/>
              </a:ext>
            </a:extLst>
          </p:cNvPr>
          <p:cNvSpPr/>
          <p:nvPr/>
        </p:nvSpPr>
        <p:spPr>
          <a:xfrm>
            <a:off x="855178" y="2128960"/>
            <a:ext cx="2880000" cy="288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7215D7D-365B-DAD5-E8B6-13439DAD47EA}"/>
              </a:ext>
            </a:extLst>
          </p:cNvPr>
          <p:cNvSpPr txBox="1"/>
          <p:nvPr/>
        </p:nvSpPr>
        <p:spPr>
          <a:xfrm>
            <a:off x="604155" y="455940"/>
            <a:ext cx="11152415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sz="3400" dirty="0"/>
              <a:t>如果要折出一个以      圆为弧的扇形，又该怎么折呢？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EF275D32-4DA1-94E6-A4C0-960AEE38EC38}"/>
                  </a:ext>
                </a:extLst>
              </p:cNvPr>
              <p:cNvSpPr txBox="1"/>
              <p:nvPr/>
            </p:nvSpPr>
            <p:spPr bwMode="auto">
              <a:xfrm flipH="1">
                <a:off x="4030824" y="378836"/>
                <a:ext cx="905070" cy="9079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EF275D32-4DA1-94E6-A4C0-960AEE38E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030824" y="378836"/>
                <a:ext cx="905070" cy="9079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椭圆 3">
            <a:extLst>
              <a:ext uri="{FF2B5EF4-FFF2-40B4-BE49-F238E27FC236}">
                <a16:creationId xmlns:a16="http://schemas.microsoft.com/office/drawing/2014/main" id="{A77120F6-050E-F61D-F2B8-0FE4DBED9366}"/>
              </a:ext>
            </a:extLst>
          </p:cNvPr>
          <p:cNvSpPr/>
          <p:nvPr/>
        </p:nvSpPr>
        <p:spPr>
          <a:xfrm>
            <a:off x="855178" y="2128960"/>
            <a:ext cx="2880000" cy="288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AE4F3AA-AF73-B781-DCE9-B232B8073E4F}"/>
              </a:ext>
            </a:extLst>
          </p:cNvPr>
          <p:cNvCxnSpPr>
            <a:cxnSpLocks/>
          </p:cNvCxnSpPr>
          <p:nvPr/>
        </p:nvCxnSpPr>
        <p:spPr>
          <a:xfrm>
            <a:off x="855178" y="3568960"/>
            <a:ext cx="28800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不完整圆 6">
            <a:extLst>
              <a:ext uri="{FF2B5EF4-FFF2-40B4-BE49-F238E27FC236}">
                <a16:creationId xmlns:a16="http://schemas.microsoft.com/office/drawing/2014/main" id="{92A0143F-FB8E-C55F-0320-F6A8772EEA86}"/>
              </a:ext>
            </a:extLst>
          </p:cNvPr>
          <p:cNvSpPr/>
          <p:nvPr/>
        </p:nvSpPr>
        <p:spPr>
          <a:xfrm>
            <a:off x="855178" y="2128960"/>
            <a:ext cx="2880000" cy="2880000"/>
          </a:xfrm>
          <a:prstGeom prst="pie">
            <a:avLst>
              <a:gd name="adj1" fmla="val 10789175"/>
              <a:gd name="adj2" fmla="val 21597959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F48802DC-4E24-9BEB-8C40-3F450D788362}"/>
              </a:ext>
            </a:extLst>
          </p:cNvPr>
          <p:cNvCxnSpPr>
            <a:cxnSpLocks/>
          </p:cNvCxnSpPr>
          <p:nvPr/>
        </p:nvCxnSpPr>
        <p:spPr>
          <a:xfrm>
            <a:off x="2284381" y="1513138"/>
            <a:ext cx="0" cy="288000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不完整圆 11">
            <a:extLst>
              <a:ext uri="{FF2B5EF4-FFF2-40B4-BE49-F238E27FC236}">
                <a16:creationId xmlns:a16="http://schemas.microsoft.com/office/drawing/2014/main" id="{9562D748-CE87-A44B-664B-D0A045C97354}"/>
              </a:ext>
            </a:extLst>
          </p:cNvPr>
          <p:cNvSpPr/>
          <p:nvPr/>
        </p:nvSpPr>
        <p:spPr>
          <a:xfrm>
            <a:off x="844381" y="2128960"/>
            <a:ext cx="2880000" cy="2880000"/>
          </a:xfrm>
          <a:prstGeom prst="pie">
            <a:avLst>
              <a:gd name="adj1" fmla="val 16209179"/>
              <a:gd name="adj2" fmla="val 21597959"/>
            </a:avLst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7DB3715-E34C-B8A6-B3B4-CA6CD0D386CB}"/>
              </a:ext>
            </a:extLst>
          </p:cNvPr>
          <p:cNvSpPr txBox="1"/>
          <p:nvPr/>
        </p:nvSpPr>
        <p:spPr>
          <a:xfrm>
            <a:off x="5010539" y="1945346"/>
            <a:ext cx="5695382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先将圆对折，得到两个半圆；</a:t>
            </a:r>
            <a:endParaRPr lang="en-US" altLang="zh-CN" dirty="0"/>
          </a:p>
          <a:p>
            <a:r>
              <a:rPr lang="zh-CN" altLang="en-US" dirty="0"/>
              <a:t>再将半圆对折。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4C35F21-61D0-BDFB-4442-72FAAFE83DCB}"/>
              </a:ext>
            </a:extLst>
          </p:cNvPr>
          <p:cNvGrpSpPr/>
          <p:nvPr/>
        </p:nvGrpSpPr>
        <p:grpSpPr>
          <a:xfrm>
            <a:off x="5038532" y="4316431"/>
            <a:ext cx="6097554" cy="907941"/>
            <a:chOff x="5010539" y="3523329"/>
            <a:chExt cx="6097554" cy="907941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9F2CF20-E0F7-7669-C5C0-50E41EC6357D}"/>
                </a:ext>
              </a:extLst>
            </p:cNvPr>
            <p:cNvSpPr txBox="1"/>
            <p:nvPr/>
          </p:nvSpPr>
          <p:spPr>
            <a:xfrm>
              <a:off x="5010539" y="3695014"/>
              <a:ext cx="6097554" cy="626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以    圆为弧的圆心角是 </a:t>
              </a:r>
              <a:r>
                <a:rPr lang="en-US" altLang="zh-CN" dirty="0"/>
                <a:t>90°</a:t>
              </a:r>
              <a:r>
                <a:rPr lang="zh-CN" altLang="en-US" dirty="0"/>
                <a:t>。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9E110C5C-E118-0266-49AC-DCFADEA333FB}"/>
                    </a:ext>
                  </a:extLst>
                </p:cNvPr>
                <p:cNvSpPr txBox="1"/>
                <p:nvPr/>
              </p:nvSpPr>
              <p:spPr bwMode="auto">
                <a:xfrm flipH="1">
                  <a:off x="5517892" y="3523329"/>
                  <a:ext cx="442426" cy="9079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9E110C5C-E118-0266-49AC-DCFADEA333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517892" y="3523329"/>
                  <a:ext cx="442426" cy="90794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BE2337E6-8B32-D136-4A49-B3866F9D7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92"/>
          <a:stretch>
            <a:fillRect/>
          </a:stretch>
        </p:blipFill>
        <p:spPr>
          <a:xfrm>
            <a:off x="-16229" y="1345624"/>
            <a:ext cx="4590395" cy="2313920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DBF53F99-7E96-85A3-0594-08867C9CB7A5}"/>
              </a:ext>
            </a:extLst>
          </p:cNvPr>
          <p:cNvSpPr txBox="1"/>
          <p:nvPr/>
        </p:nvSpPr>
        <p:spPr>
          <a:xfrm>
            <a:off x="5007261" y="3512196"/>
            <a:ext cx="4590395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∠</a:t>
            </a:r>
            <a:r>
              <a:rPr lang="en-US" altLang="zh-CN" i="1" dirty="0"/>
              <a:t>COD</a:t>
            </a:r>
            <a:r>
              <a:rPr lang="en-US" altLang="zh-CN" dirty="0"/>
              <a:t> </a:t>
            </a:r>
            <a:r>
              <a:rPr lang="zh-CN" altLang="en-US" dirty="0"/>
              <a:t>是一个直角。</a:t>
            </a: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BCE01D15-0F5D-E004-2E67-BECB7D06ADBA}"/>
              </a:ext>
            </a:extLst>
          </p:cNvPr>
          <p:cNvSpPr/>
          <p:nvPr/>
        </p:nvSpPr>
        <p:spPr>
          <a:xfrm>
            <a:off x="2406743" y="5494927"/>
            <a:ext cx="7670320" cy="90794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圆有几条对称轴？扇形有几条对称轴？</a:t>
            </a:r>
          </a:p>
        </p:txBody>
      </p:sp>
    </p:spTree>
    <p:extLst>
      <p:ext uri="{BB962C8B-B14F-4D97-AF65-F5344CB8AC3E}">
        <p14:creationId xmlns:p14="http://schemas.microsoft.com/office/powerpoint/2010/main" val="1624700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  <p:bldP spid="7" grpId="0" animBg="1"/>
      <p:bldP spid="7" grpId="1" animBg="1"/>
      <p:bldP spid="12" grpId="0" animBg="1"/>
      <p:bldP spid="35" grpId="0"/>
      <p:bldP spid="23" grpId="0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828082" y="1253787"/>
            <a:ext cx="8315919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指出下列物体中的扇形。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6583928" y="86830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6C9A4D0-A133-C5CE-23B9-BD2F5908A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00" y="2411635"/>
            <a:ext cx="1508141" cy="259045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EC17916-236C-D32E-E26F-8DD1A1974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309" y="2583459"/>
            <a:ext cx="2010854" cy="258453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CBA8D90-638C-6A53-5AE0-CC7975C6D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531" y="2411635"/>
            <a:ext cx="2401195" cy="276196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77E3360-BABA-DBBD-B26C-42B7FE2046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7094" y="2429688"/>
            <a:ext cx="1951711" cy="273831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4BD6EBBB-DEDF-3598-D8D3-AC2F4CF4FF85}"/>
              </a:ext>
            </a:extLst>
          </p:cNvPr>
          <p:cNvSpPr txBox="1"/>
          <p:nvPr/>
        </p:nvSpPr>
        <p:spPr>
          <a:xfrm>
            <a:off x="928389" y="5490791"/>
            <a:ext cx="10641568" cy="627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000" dirty="0"/>
              <a:t>一条弧和经过这条弧两端的两条半径所围成的图形叫作扇形。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72314B1A-0F29-A88D-CBD6-A55C86E95050}"/>
              </a:ext>
            </a:extLst>
          </p:cNvPr>
          <p:cNvGrpSpPr/>
          <p:nvPr/>
        </p:nvGrpSpPr>
        <p:grpSpPr>
          <a:xfrm>
            <a:off x="534306" y="163864"/>
            <a:ext cx="2795634" cy="2795634"/>
            <a:chOff x="534306" y="163864"/>
            <a:chExt cx="2795634" cy="2795634"/>
          </a:xfrm>
        </p:grpSpPr>
        <p:sp>
          <p:nvSpPr>
            <p:cNvPr id="19" name="弧形 18">
              <a:extLst>
                <a:ext uri="{FF2B5EF4-FFF2-40B4-BE49-F238E27FC236}">
                  <a16:creationId xmlns:a16="http://schemas.microsoft.com/office/drawing/2014/main" id="{D2C271F0-9419-B4D9-D996-2D398600360C}"/>
                </a:ext>
              </a:extLst>
            </p:cNvPr>
            <p:cNvSpPr/>
            <p:nvPr/>
          </p:nvSpPr>
          <p:spPr>
            <a:xfrm>
              <a:off x="534306" y="163864"/>
              <a:ext cx="2795634" cy="2795634"/>
            </a:xfrm>
            <a:prstGeom prst="arc">
              <a:avLst>
                <a:gd name="adj1" fmla="val 4448435"/>
                <a:gd name="adj2" fmla="val 7478806"/>
              </a:avLst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E8795DAE-48FC-B08A-6E07-E31A478E8E6D}"/>
                </a:ext>
              </a:extLst>
            </p:cNvPr>
            <p:cNvCxnSpPr>
              <a:cxnSpLocks/>
            </p:cNvCxnSpPr>
            <p:nvPr/>
          </p:nvCxnSpPr>
          <p:spPr>
            <a:xfrm>
              <a:off x="1905000" y="2583180"/>
              <a:ext cx="397769" cy="334919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E3878AF3-C8E9-333A-10C3-12B1C5EF90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3450" y="2583180"/>
              <a:ext cx="778673" cy="131264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06CA14F7-4948-6601-2C7A-73E6849CC768}"/>
              </a:ext>
            </a:extLst>
          </p:cNvPr>
          <p:cNvGrpSpPr/>
          <p:nvPr/>
        </p:nvGrpSpPr>
        <p:grpSpPr>
          <a:xfrm>
            <a:off x="2262911" y="-1318900"/>
            <a:ext cx="4464000" cy="4464000"/>
            <a:chOff x="2262911" y="-1318900"/>
            <a:chExt cx="4464000" cy="4464000"/>
          </a:xfrm>
        </p:grpSpPr>
        <p:sp>
          <p:nvSpPr>
            <p:cNvPr id="36" name="弧形 35">
              <a:extLst>
                <a:ext uri="{FF2B5EF4-FFF2-40B4-BE49-F238E27FC236}">
                  <a16:creationId xmlns:a16="http://schemas.microsoft.com/office/drawing/2014/main" id="{61EFBE7C-577C-7450-B092-737E4073C8BD}"/>
                </a:ext>
              </a:extLst>
            </p:cNvPr>
            <p:cNvSpPr/>
            <p:nvPr/>
          </p:nvSpPr>
          <p:spPr>
            <a:xfrm>
              <a:off x="2262911" y="-1318900"/>
              <a:ext cx="4464000" cy="4464000"/>
            </a:xfrm>
            <a:prstGeom prst="arc">
              <a:avLst>
                <a:gd name="adj1" fmla="val 4607239"/>
                <a:gd name="adj2" fmla="val 7310572"/>
              </a:avLst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68249B13-712C-D2C2-C7C8-143B9026D54B}"/>
                </a:ext>
              </a:extLst>
            </p:cNvPr>
            <p:cNvCxnSpPr>
              <a:cxnSpLocks/>
            </p:cNvCxnSpPr>
            <p:nvPr/>
          </p:nvCxnSpPr>
          <p:spPr>
            <a:xfrm>
              <a:off x="4596384" y="2676144"/>
              <a:ext cx="422848" cy="421606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D8346D12-9256-9252-CAE8-35D271AAF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28416" y="2670048"/>
              <a:ext cx="1286256" cy="140208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905AF7F7-CA0A-1C84-B3B4-E42744F5185E}"/>
              </a:ext>
            </a:extLst>
          </p:cNvPr>
          <p:cNvGrpSpPr/>
          <p:nvPr/>
        </p:nvGrpSpPr>
        <p:grpSpPr>
          <a:xfrm>
            <a:off x="6259573" y="2962261"/>
            <a:ext cx="1787539" cy="1787539"/>
            <a:chOff x="6259573" y="2962261"/>
            <a:chExt cx="1787539" cy="1787539"/>
          </a:xfrm>
        </p:grpSpPr>
        <p:sp>
          <p:nvSpPr>
            <p:cNvPr id="45" name="弧形 44">
              <a:extLst>
                <a:ext uri="{FF2B5EF4-FFF2-40B4-BE49-F238E27FC236}">
                  <a16:creationId xmlns:a16="http://schemas.microsoft.com/office/drawing/2014/main" id="{F78AC195-39ED-F530-D6FF-E29F56C15BBD}"/>
                </a:ext>
              </a:extLst>
            </p:cNvPr>
            <p:cNvSpPr/>
            <p:nvPr/>
          </p:nvSpPr>
          <p:spPr>
            <a:xfrm>
              <a:off x="6259573" y="2962261"/>
              <a:ext cx="1787539" cy="1787539"/>
            </a:xfrm>
            <a:prstGeom prst="arc">
              <a:avLst>
                <a:gd name="adj1" fmla="val 7539280"/>
                <a:gd name="adj2" fmla="val 3243006"/>
              </a:avLst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3409BA16-225B-877F-A64D-C23E05CEC5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4160" y="3817045"/>
              <a:ext cx="558887" cy="767655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3055BB70-2382-4D48-0F25-7AD00442B309}"/>
                </a:ext>
              </a:extLst>
            </p:cNvPr>
            <p:cNvCxnSpPr>
              <a:cxnSpLocks/>
            </p:cNvCxnSpPr>
            <p:nvPr/>
          </p:nvCxnSpPr>
          <p:spPr>
            <a:xfrm>
              <a:off x="7162800" y="3807460"/>
              <a:ext cx="528320" cy="77978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7912279A-14B3-57FA-F15B-4C5BCA21C71B}"/>
              </a:ext>
            </a:extLst>
          </p:cNvPr>
          <p:cNvGrpSpPr/>
          <p:nvPr/>
        </p:nvGrpSpPr>
        <p:grpSpPr>
          <a:xfrm>
            <a:off x="9364616" y="2662714"/>
            <a:ext cx="1436734" cy="1413874"/>
            <a:chOff x="9364616" y="2662714"/>
            <a:chExt cx="1436734" cy="1413874"/>
          </a:xfrm>
        </p:grpSpPr>
        <p:sp>
          <p:nvSpPr>
            <p:cNvPr id="53" name="弧形 52">
              <a:extLst>
                <a:ext uri="{FF2B5EF4-FFF2-40B4-BE49-F238E27FC236}">
                  <a16:creationId xmlns:a16="http://schemas.microsoft.com/office/drawing/2014/main" id="{1F1E669F-E427-5678-5938-D2417F37D486}"/>
                </a:ext>
              </a:extLst>
            </p:cNvPr>
            <p:cNvSpPr/>
            <p:nvPr/>
          </p:nvSpPr>
          <p:spPr>
            <a:xfrm>
              <a:off x="9376046" y="2662714"/>
              <a:ext cx="1413874" cy="1413874"/>
            </a:xfrm>
            <a:prstGeom prst="arc">
              <a:avLst>
                <a:gd name="adj1" fmla="val 10666512"/>
                <a:gd name="adj2" fmla="val 167007"/>
              </a:avLst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C3350B78-3129-147E-01B1-244E28DD45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64616" y="3387090"/>
              <a:ext cx="1436734" cy="18248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不完整圆 29">
            <a:extLst>
              <a:ext uri="{FF2B5EF4-FFF2-40B4-BE49-F238E27FC236}">
                <a16:creationId xmlns:a16="http://schemas.microsoft.com/office/drawing/2014/main" id="{490EF4C2-A4A2-3A5B-4725-DE842D7A70B6}"/>
              </a:ext>
            </a:extLst>
          </p:cNvPr>
          <p:cNvSpPr/>
          <p:nvPr/>
        </p:nvSpPr>
        <p:spPr>
          <a:xfrm>
            <a:off x="2247186" y="3802180"/>
            <a:ext cx="540000" cy="540000"/>
          </a:xfrm>
          <a:prstGeom prst="pie">
            <a:avLst>
              <a:gd name="adj1" fmla="val 15544917"/>
              <a:gd name="adj2" fmla="val 111059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C653456-8F60-15FF-5F99-B82D38C6593F}"/>
              </a:ext>
            </a:extLst>
          </p:cNvPr>
          <p:cNvSpPr txBox="1"/>
          <p:nvPr/>
        </p:nvSpPr>
        <p:spPr>
          <a:xfrm>
            <a:off x="976231" y="381308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3A4FB43-80E6-85E3-8FA1-D70EA0D1BE57}"/>
              </a:ext>
            </a:extLst>
          </p:cNvPr>
          <p:cNvSpPr txBox="1"/>
          <p:nvPr/>
        </p:nvSpPr>
        <p:spPr>
          <a:xfrm>
            <a:off x="594814" y="795487"/>
            <a:ext cx="10900500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2. </a:t>
            </a:r>
            <a:r>
              <a:rPr lang="zh-CN" altLang="en-US" dirty="0"/>
              <a:t>先画一个半径是 </a:t>
            </a:r>
            <a:r>
              <a:rPr lang="en-US" altLang="zh-CN" dirty="0"/>
              <a:t>2 cm </a:t>
            </a:r>
            <a:r>
              <a:rPr lang="zh-CN" altLang="en-US" dirty="0"/>
              <a:t>的圆，再在该圆中画一个圆心角 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是 </a:t>
            </a:r>
            <a:r>
              <a:rPr lang="en-US" altLang="zh-CN" dirty="0"/>
              <a:t>100°</a:t>
            </a:r>
            <a:r>
              <a:rPr lang="zh-CN" altLang="en-US" dirty="0"/>
              <a:t>的扇形。</a:t>
            </a:r>
          </a:p>
        </p:txBody>
      </p:sp>
      <p:sp>
        <p:nvSpPr>
          <p:cNvPr id="7" name="弧形 6">
            <a:extLst>
              <a:ext uri="{FF2B5EF4-FFF2-40B4-BE49-F238E27FC236}">
                <a16:creationId xmlns:a16="http://schemas.microsoft.com/office/drawing/2014/main" id="{8326CF78-9076-2899-7D6C-22864CDFEB83}"/>
              </a:ext>
            </a:extLst>
          </p:cNvPr>
          <p:cNvSpPr/>
          <p:nvPr/>
        </p:nvSpPr>
        <p:spPr>
          <a:xfrm>
            <a:off x="1054353" y="2665992"/>
            <a:ext cx="2851200" cy="2851200"/>
          </a:xfrm>
          <a:prstGeom prst="arc">
            <a:avLst>
              <a:gd name="adj1" fmla="val 6259"/>
              <a:gd name="adj2" fmla="val 10798053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弧形 9">
            <a:extLst>
              <a:ext uri="{FF2B5EF4-FFF2-40B4-BE49-F238E27FC236}">
                <a16:creationId xmlns:a16="http://schemas.microsoft.com/office/drawing/2014/main" id="{6F0B00B1-B1E0-54EF-69CD-F8E22EC0EE0D}"/>
              </a:ext>
            </a:extLst>
          </p:cNvPr>
          <p:cNvSpPr/>
          <p:nvPr/>
        </p:nvSpPr>
        <p:spPr>
          <a:xfrm flipV="1">
            <a:off x="1054352" y="2665992"/>
            <a:ext cx="2851200" cy="2851200"/>
          </a:xfrm>
          <a:prstGeom prst="arc">
            <a:avLst>
              <a:gd name="adj1" fmla="val 6259"/>
              <a:gd name="adj2" fmla="val 10798053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D43263CE-4F19-B045-A4D2-DE247AA5CD6F}"/>
              </a:ext>
            </a:extLst>
          </p:cNvPr>
          <p:cNvGrpSpPr/>
          <p:nvPr/>
        </p:nvGrpSpPr>
        <p:grpSpPr>
          <a:xfrm>
            <a:off x="2056990" y="3800984"/>
            <a:ext cx="2336688" cy="757788"/>
            <a:chOff x="2056990" y="3800984"/>
            <a:chExt cx="2336688" cy="757788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883024C3-1013-DD0B-613F-F938ACCE1F20}"/>
                </a:ext>
              </a:extLst>
            </p:cNvPr>
            <p:cNvSpPr/>
            <p:nvPr/>
          </p:nvSpPr>
          <p:spPr>
            <a:xfrm>
              <a:off x="2436240" y="3998228"/>
              <a:ext cx="144000" cy="144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36E132E-26F7-9A55-2A0C-8677D4B366F9}"/>
                </a:ext>
              </a:extLst>
            </p:cNvPr>
            <p:cNvSpPr txBox="1"/>
            <p:nvPr/>
          </p:nvSpPr>
          <p:spPr>
            <a:xfrm>
              <a:off x="2056990" y="3998228"/>
              <a:ext cx="4424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  <a:ea typeface="+mj-ea"/>
                </a:rPr>
                <a:t>O</a:t>
              </a:r>
              <a:endParaRPr lang="zh-CN" altLang="en-US" sz="2800" i="1" dirty="0">
                <a:latin typeface="+mn-lt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FA333EFD-3C2E-0F43-2450-DA058FE41570}"/>
                </a:ext>
              </a:extLst>
            </p:cNvPr>
            <p:cNvCxnSpPr>
              <a:cxnSpLocks/>
            </p:cNvCxnSpPr>
            <p:nvPr/>
          </p:nvCxnSpPr>
          <p:spPr>
            <a:xfrm>
              <a:off x="2491271" y="4081108"/>
              <a:ext cx="140776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D901812-AD2A-17AA-4E95-ACA1A8016E1D}"/>
                </a:ext>
              </a:extLst>
            </p:cNvPr>
            <p:cNvSpPr txBox="1"/>
            <p:nvPr/>
          </p:nvSpPr>
          <p:spPr>
            <a:xfrm>
              <a:off x="2730451" y="4035552"/>
              <a:ext cx="99627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  <a:ea typeface="+mj-ea"/>
                </a:rPr>
                <a:t>r </a:t>
              </a:r>
              <a:r>
                <a:rPr lang="en-US" altLang="zh-CN" sz="2800" b="1" dirty="0">
                  <a:latin typeface="+mn-lt"/>
                  <a:ea typeface="+mj-ea"/>
                </a:rPr>
                <a:t>= 2</a:t>
              </a:r>
              <a:endParaRPr lang="zh-CN" altLang="en-US" sz="2800" dirty="0">
                <a:latin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BA2BFF60-FAE3-9A97-01D5-6E280F360331}"/>
                </a:ext>
              </a:extLst>
            </p:cNvPr>
            <p:cNvSpPr txBox="1"/>
            <p:nvPr/>
          </p:nvSpPr>
          <p:spPr>
            <a:xfrm>
              <a:off x="3951252" y="3800984"/>
              <a:ext cx="4424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  <a:ea typeface="+mj-ea"/>
                </a:rPr>
                <a:t>A</a:t>
              </a:r>
              <a:endParaRPr lang="zh-CN" altLang="en-US" sz="2800" i="1" dirty="0">
                <a:latin typeface="+mn-lt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B2A3AE70-B5B2-A148-66B8-5706D217C1DF}"/>
              </a:ext>
            </a:extLst>
          </p:cNvPr>
          <p:cNvGrpSpPr/>
          <p:nvPr/>
        </p:nvGrpSpPr>
        <p:grpSpPr>
          <a:xfrm>
            <a:off x="1982738" y="2169240"/>
            <a:ext cx="442426" cy="1921424"/>
            <a:chOff x="1982738" y="2169240"/>
            <a:chExt cx="442426" cy="1921424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BDEF4FA1-AA6D-B45F-11D0-CB130215301B}"/>
                </a:ext>
              </a:extLst>
            </p:cNvPr>
            <p:cNvCxnSpPr>
              <a:cxnSpLocks/>
            </p:cNvCxnSpPr>
            <p:nvPr/>
          </p:nvCxnSpPr>
          <p:spPr>
            <a:xfrm rot="-6000000">
              <a:off x="1686660" y="3386784"/>
              <a:ext cx="140776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F6B070E-8951-EFA3-C3AF-FC687E6FB7AF}"/>
                </a:ext>
              </a:extLst>
            </p:cNvPr>
            <p:cNvSpPr txBox="1"/>
            <p:nvPr/>
          </p:nvSpPr>
          <p:spPr>
            <a:xfrm>
              <a:off x="1982738" y="2169240"/>
              <a:ext cx="4424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  <a:ea typeface="+mj-ea"/>
                </a:rPr>
                <a:t>B</a:t>
              </a:r>
              <a:endParaRPr lang="zh-CN" altLang="en-US" sz="2800" i="1" dirty="0">
                <a:latin typeface="+mn-lt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01A811CC-7B92-1602-5E1E-333C2CB837ED}"/>
              </a:ext>
            </a:extLst>
          </p:cNvPr>
          <p:cNvSpPr txBox="1"/>
          <p:nvPr/>
        </p:nvSpPr>
        <p:spPr>
          <a:xfrm>
            <a:off x="4697958" y="2768584"/>
            <a:ext cx="6974635" cy="22726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2800" dirty="0">
                <a:latin typeface="+mn-lt"/>
              </a:rPr>
              <a:t>先画一个半径是 </a:t>
            </a:r>
            <a:r>
              <a:rPr lang="en-US" altLang="zh-CN" sz="2800" dirty="0">
                <a:latin typeface="+mn-lt"/>
              </a:rPr>
              <a:t>2 cm</a:t>
            </a:r>
            <a:r>
              <a:rPr lang="zh-CN" altLang="en-US" sz="2800" dirty="0">
                <a:latin typeface="+mn-lt"/>
              </a:rPr>
              <a:t> 的圆，再以圆的一条半径为边，以圆心为角的顶点画出 </a:t>
            </a:r>
            <a:r>
              <a:rPr lang="en-US" altLang="zh-CN" sz="2800" dirty="0">
                <a:latin typeface="+mn-lt"/>
              </a:rPr>
              <a:t>100°</a:t>
            </a:r>
          </a:p>
          <a:p>
            <a:pPr>
              <a:lnSpc>
                <a:spcPct val="130000"/>
              </a:lnSpc>
            </a:pPr>
            <a:r>
              <a:rPr lang="zh-CN" altLang="en-US" sz="2800" dirty="0">
                <a:latin typeface="+mn-lt"/>
              </a:rPr>
              <a:t>的角，角的另一条边为圆的另一条半径，</a:t>
            </a:r>
            <a:endParaRPr lang="en-US" altLang="zh-CN" sz="2800" dirty="0">
              <a:latin typeface="+mn-lt"/>
            </a:endParaRPr>
          </a:p>
          <a:p>
            <a:pPr>
              <a:lnSpc>
                <a:spcPct val="130000"/>
              </a:lnSpc>
            </a:pPr>
            <a:r>
              <a:rPr lang="zh-CN" altLang="en-US" sz="2800" dirty="0">
                <a:latin typeface="+mn-lt"/>
              </a:rPr>
              <a:t>最后标出圆心角 </a:t>
            </a:r>
            <a:r>
              <a:rPr lang="en-US" altLang="zh-CN" sz="2800" dirty="0">
                <a:latin typeface="+mn-lt"/>
              </a:rPr>
              <a:t>100°</a:t>
            </a:r>
            <a:r>
              <a:rPr lang="zh-CN" altLang="en-US" sz="2800" dirty="0">
                <a:latin typeface="+mn-lt"/>
              </a:rPr>
              <a:t>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78908EC-7164-D569-86EB-E318323D54B9}"/>
              </a:ext>
            </a:extLst>
          </p:cNvPr>
          <p:cNvSpPr txBox="1"/>
          <p:nvPr/>
        </p:nvSpPr>
        <p:spPr>
          <a:xfrm>
            <a:off x="2622644" y="3376984"/>
            <a:ext cx="11401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+mj-ea"/>
              </a:rPr>
              <a:t>100°</a:t>
            </a:r>
            <a:endParaRPr lang="zh-CN" alt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7" grpId="0" animBg="1"/>
      <p:bldP spid="10" grpId="0" animBg="1"/>
      <p:bldP spid="27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033356" y="1280666"/>
            <a:ext cx="943558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通过这节课的学习，你有哪些收获？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E525B612-E8FB-304D-04BF-FB64204059DD}"/>
              </a:ext>
            </a:extLst>
          </p:cNvPr>
          <p:cNvGrpSpPr/>
          <p:nvPr/>
        </p:nvGrpSpPr>
        <p:grpSpPr>
          <a:xfrm>
            <a:off x="625151" y="2220686"/>
            <a:ext cx="11379289" cy="4086808"/>
            <a:chOff x="625151" y="2230017"/>
            <a:chExt cx="11379289" cy="4086808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48D6FAD9-A122-B741-E3AD-7F91596E7A96}"/>
                </a:ext>
              </a:extLst>
            </p:cNvPr>
            <p:cNvGrpSpPr/>
            <p:nvPr/>
          </p:nvGrpSpPr>
          <p:grpSpPr>
            <a:xfrm>
              <a:off x="828084" y="2596789"/>
              <a:ext cx="3816165" cy="3306529"/>
              <a:chOff x="1042687" y="2531474"/>
              <a:chExt cx="3816165" cy="3306529"/>
            </a:xfrm>
          </p:grpSpPr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18F06FBD-3DE7-FD51-A489-1697A27689D5}"/>
                  </a:ext>
                </a:extLst>
              </p:cNvPr>
              <p:cNvSpPr/>
              <p:nvPr/>
            </p:nvSpPr>
            <p:spPr>
              <a:xfrm>
                <a:off x="1042688" y="2575831"/>
                <a:ext cx="3240000" cy="3240000"/>
              </a:xfrm>
              <a:prstGeom prst="ellipse">
                <a:avLst/>
              </a:prstGeom>
              <a:noFill/>
              <a:ln w="28575"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不完整圆 17">
                <a:extLst>
                  <a:ext uri="{FF2B5EF4-FFF2-40B4-BE49-F238E27FC236}">
                    <a16:creationId xmlns:a16="http://schemas.microsoft.com/office/drawing/2014/main" id="{C440CD99-ED54-79BD-2C0E-ECFB0ACBD84B}"/>
                  </a:ext>
                </a:extLst>
              </p:cNvPr>
              <p:cNvSpPr/>
              <p:nvPr/>
            </p:nvSpPr>
            <p:spPr>
              <a:xfrm>
                <a:off x="1042688" y="2575831"/>
                <a:ext cx="3240000" cy="3240000"/>
              </a:xfrm>
              <a:prstGeom prst="pie">
                <a:avLst>
                  <a:gd name="adj1" fmla="val 18755808"/>
                  <a:gd name="adj2" fmla="val 2786670"/>
                </a:avLst>
              </a:prstGeom>
              <a:no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不完整圆 20">
                <a:extLst>
                  <a:ext uri="{FF2B5EF4-FFF2-40B4-BE49-F238E27FC236}">
                    <a16:creationId xmlns:a16="http://schemas.microsoft.com/office/drawing/2014/main" id="{FE281F64-A173-220D-CDA9-B30396FD210D}"/>
                  </a:ext>
                </a:extLst>
              </p:cNvPr>
              <p:cNvSpPr/>
              <p:nvPr/>
            </p:nvSpPr>
            <p:spPr>
              <a:xfrm>
                <a:off x="2392688" y="3925831"/>
                <a:ext cx="540000" cy="540000"/>
              </a:xfrm>
              <a:prstGeom prst="pie">
                <a:avLst>
                  <a:gd name="adj1" fmla="val 18755808"/>
                  <a:gd name="adj2" fmla="val 2786670"/>
                </a:avLst>
              </a:prstGeom>
              <a:noFill/>
              <a:ln w="2857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6383F300-AC4D-CD72-C7C3-688DD1B7B5BA}"/>
                  </a:ext>
                </a:extLst>
              </p:cNvPr>
              <p:cNvSpPr txBox="1"/>
              <p:nvPr/>
            </p:nvSpPr>
            <p:spPr>
              <a:xfrm>
                <a:off x="2075425" y="3922371"/>
                <a:ext cx="538840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3000" b="1" i="1" u="none" strike="noStrike" baseline="0" dirty="0">
                    <a:latin typeface="+mn-lt"/>
                    <a:ea typeface="楷体" panose="02010609060101010101" pitchFamily="49" charset="-122"/>
                  </a:rPr>
                  <a:t>O</a:t>
                </a:r>
                <a:endParaRPr lang="zh-CN" altLang="en-US" sz="3000" b="1" dirty="0">
                  <a:latin typeface="+mn-lt"/>
                  <a:ea typeface="楷体" panose="02010609060101010101" pitchFamily="49" charset="-122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B550C089-3E21-E969-CFC9-F9F92E1E108B}"/>
                  </a:ext>
                </a:extLst>
              </p:cNvPr>
              <p:cNvSpPr txBox="1"/>
              <p:nvPr/>
            </p:nvSpPr>
            <p:spPr>
              <a:xfrm>
                <a:off x="3663400" y="2531474"/>
                <a:ext cx="538840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3000" b="1" i="1" u="none" strike="noStrike" baseline="0" dirty="0">
                    <a:latin typeface="+mn-lt"/>
                    <a:ea typeface="楷体" panose="02010609060101010101" pitchFamily="49" charset="-122"/>
                  </a:rPr>
                  <a:t>A</a:t>
                </a:r>
                <a:endParaRPr lang="zh-CN" altLang="en-US" sz="3000" b="1" dirty="0">
                  <a:latin typeface="+mn-lt"/>
                  <a:ea typeface="楷体" panose="02010609060101010101" pitchFamily="49" charset="-122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31719E4A-8E20-C6C3-8FBC-090CF58AAE05}"/>
                  </a:ext>
                </a:extLst>
              </p:cNvPr>
              <p:cNvSpPr txBox="1"/>
              <p:nvPr/>
            </p:nvSpPr>
            <p:spPr>
              <a:xfrm>
                <a:off x="3607416" y="5284005"/>
                <a:ext cx="538840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3000" b="1" i="1" u="none" strike="noStrike" baseline="0" dirty="0">
                    <a:latin typeface="+mn-lt"/>
                    <a:ea typeface="楷体" panose="02010609060101010101" pitchFamily="49" charset="-122"/>
                  </a:rPr>
                  <a:t>B</a:t>
                </a:r>
                <a:endParaRPr lang="zh-CN" altLang="en-US" sz="3000" b="1" dirty="0">
                  <a:latin typeface="+mn-lt"/>
                  <a:ea typeface="楷体" panose="02010609060101010101" pitchFamily="49" charset="-122"/>
                </a:endParaRP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4E87A774-4097-AEF5-F2D1-CDB06A626F02}"/>
                  </a:ext>
                </a:extLst>
              </p:cNvPr>
              <p:cNvSpPr txBox="1"/>
              <p:nvPr/>
            </p:nvSpPr>
            <p:spPr>
              <a:xfrm>
                <a:off x="4320012" y="3846498"/>
                <a:ext cx="538840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3000" b="1" u="none" strike="noStrike" baseline="0" dirty="0">
                    <a:solidFill>
                      <a:srgbClr val="FF00FF"/>
                    </a:solidFill>
                    <a:latin typeface="+mn-lt"/>
                    <a:ea typeface="楷体" panose="02010609060101010101" pitchFamily="49" charset="-122"/>
                  </a:rPr>
                  <a:t>弧</a:t>
                </a:r>
                <a:endParaRPr lang="zh-CN" altLang="en-US" sz="30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endParaRPr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CF796E6B-4222-7C05-5BCF-FC8689D3282A}"/>
                  </a:ext>
                </a:extLst>
              </p:cNvPr>
              <p:cNvSpPr txBox="1"/>
              <p:nvPr/>
            </p:nvSpPr>
            <p:spPr>
              <a:xfrm>
                <a:off x="2198494" y="3060423"/>
                <a:ext cx="1182709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3000" b="1" u="none" strike="noStrike" baseline="0" dirty="0">
                    <a:latin typeface="+mn-lt"/>
                    <a:ea typeface="楷体" panose="02010609060101010101" pitchFamily="49" charset="-122"/>
                  </a:rPr>
                  <a:t>半径</a:t>
                </a:r>
                <a:endParaRPr lang="zh-CN" altLang="en-US" sz="3000" b="1" dirty="0">
                  <a:latin typeface="+mn-lt"/>
                  <a:ea typeface="楷体" panose="02010609060101010101" pitchFamily="49" charset="-122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CC848C61-A985-3C23-B432-C19147D70DA3}"/>
                  </a:ext>
                </a:extLst>
              </p:cNvPr>
              <p:cNvSpPr txBox="1"/>
              <p:nvPr/>
            </p:nvSpPr>
            <p:spPr>
              <a:xfrm>
                <a:off x="2291800" y="4795918"/>
                <a:ext cx="1182709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3000" b="1" u="none" strike="noStrike" baseline="0" dirty="0">
                    <a:latin typeface="+mn-lt"/>
                    <a:ea typeface="楷体" panose="02010609060101010101" pitchFamily="49" charset="-122"/>
                  </a:rPr>
                  <a:t>半径</a:t>
                </a:r>
                <a:endParaRPr lang="zh-CN" altLang="en-US" sz="3000" b="1" dirty="0">
                  <a:latin typeface="+mn-lt"/>
                  <a:ea typeface="楷体" panose="02010609060101010101" pitchFamily="49" charset="-122"/>
                </a:endParaRPr>
              </a:p>
            </p:txBody>
          </p:sp>
          <p:sp>
            <p:nvSpPr>
              <p:cNvPr id="28" name="弧形 27">
                <a:extLst>
                  <a:ext uri="{FF2B5EF4-FFF2-40B4-BE49-F238E27FC236}">
                    <a16:creationId xmlns:a16="http://schemas.microsoft.com/office/drawing/2014/main" id="{E326A108-0F6C-41D2-7963-3662EDB6F0E1}"/>
                  </a:ext>
                </a:extLst>
              </p:cNvPr>
              <p:cNvSpPr/>
              <p:nvPr/>
            </p:nvSpPr>
            <p:spPr>
              <a:xfrm>
                <a:off x="1042687" y="2570953"/>
                <a:ext cx="3240000" cy="3240000"/>
              </a:xfrm>
              <a:prstGeom prst="arc">
                <a:avLst>
                  <a:gd name="adj1" fmla="val 18733394"/>
                  <a:gd name="adj2" fmla="val 2831582"/>
                </a:avLst>
              </a:prstGeom>
              <a:ln w="38100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EDFAF48B-16A9-00B2-5A12-8BFF279302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41195" y="2988180"/>
                <a:ext cx="1131244" cy="1218013"/>
              </a:xfrm>
              <a:prstGeom prst="line">
                <a:avLst/>
              </a:prstGeom>
              <a:ln w="381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CA78FFB0-8AB5-FB85-FE1E-07466957D3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57368" y="4182451"/>
                <a:ext cx="1120641" cy="1188249"/>
              </a:xfrm>
              <a:prstGeom prst="line">
                <a:avLst/>
              </a:prstGeom>
              <a:ln w="381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259F3FA9-179F-E9B6-9BCF-861036D02E24}"/>
                  </a:ext>
                </a:extLst>
              </p:cNvPr>
              <p:cNvSpPr/>
              <p:nvPr/>
            </p:nvSpPr>
            <p:spPr>
              <a:xfrm>
                <a:off x="2603193" y="4123497"/>
                <a:ext cx="118989" cy="118989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68C6FCEB-4B49-3100-80E1-C5AC7901EAD1}"/>
                </a:ext>
              </a:extLst>
            </p:cNvPr>
            <p:cNvSpPr txBox="1"/>
            <p:nvPr/>
          </p:nvSpPr>
          <p:spPr>
            <a:xfrm>
              <a:off x="4747252" y="2514969"/>
              <a:ext cx="25001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i="0" u="none" strike="noStrike" baseline="0" dirty="0">
                  <a:latin typeface="FZSHJW--GB1-0"/>
                </a:rPr>
                <a:t>① 扇形定义</a:t>
              </a:r>
              <a:endParaRPr lang="zh-CN" altLang="en-US" sz="2800" b="1" dirty="0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D30A7BC6-8EC3-D403-A467-79CBC8E5E181}"/>
                </a:ext>
              </a:extLst>
            </p:cNvPr>
            <p:cNvSpPr txBox="1"/>
            <p:nvPr/>
          </p:nvSpPr>
          <p:spPr>
            <a:xfrm>
              <a:off x="4747252" y="4322467"/>
              <a:ext cx="25001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i="0" u="none" strike="noStrike" baseline="0" dirty="0">
                  <a:latin typeface="FZSHJW--GB1-0"/>
                </a:rPr>
                <a:t>② 圆心角</a:t>
              </a:r>
              <a:endParaRPr lang="zh-CN" altLang="en-US" sz="2800" b="1" dirty="0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EE976668-D458-3BAA-A9FF-7CFBBCE2FAF0}"/>
                </a:ext>
              </a:extLst>
            </p:cNvPr>
            <p:cNvSpPr txBox="1"/>
            <p:nvPr/>
          </p:nvSpPr>
          <p:spPr>
            <a:xfrm>
              <a:off x="4747252" y="5612901"/>
              <a:ext cx="725718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strike="noStrike">
                  <a:latin typeface="FZSHJW--GB1-0"/>
                </a:defRPr>
              </a:lvl1pPr>
            </a:lstStyle>
            <a:p>
              <a:r>
                <a:rPr lang="zh-CN" altLang="en-US" dirty="0"/>
                <a:t>在同一个圆中，圆心角越大，扇形就越大。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ABB64CEB-2019-3641-1CA8-6F6A26F3FF01}"/>
                </a:ext>
              </a:extLst>
            </p:cNvPr>
            <p:cNvSpPr txBox="1"/>
            <p:nvPr/>
          </p:nvSpPr>
          <p:spPr>
            <a:xfrm>
              <a:off x="4747252" y="3141847"/>
              <a:ext cx="5982178" cy="10769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一条弧和经过这条弧两端的两条半径所围成的图形叫作扇形。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3623D47F-DAF6-DAB1-EE15-00BF186D4BE6}"/>
                </a:ext>
              </a:extLst>
            </p:cNvPr>
            <p:cNvSpPr txBox="1"/>
            <p:nvPr/>
          </p:nvSpPr>
          <p:spPr>
            <a:xfrm>
              <a:off x="4747252" y="4949346"/>
              <a:ext cx="5346019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顶点在圆心的角叫作圆心角。</a:t>
              </a:r>
            </a:p>
          </p:txBody>
        </p:sp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E05D7699-D8E5-8445-9008-E6E498317D46}"/>
                </a:ext>
              </a:extLst>
            </p:cNvPr>
            <p:cNvSpPr/>
            <p:nvPr/>
          </p:nvSpPr>
          <p:spPr>
            <a:xfrm>
              <a:off x="625151" y="2230017"/>
              <a:ext cx="10972800" cy="4086808"/>
            </a:xfrm>
            <a:prstGeom prst="roundRect">
              <a:avLst>
                <a:gd name="adj" fmla="val 2968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19506</TotalTime>
  <Words>657</Words>
  <Application>Microsoft Office PowerPoint</Application>
  <PresentationFormat>宽屏</PresentationFormat>
  <Paragraphs>86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8" baseType="lpstr">
      <vt:lpstr>FZSHJW--GB1-0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</cp:lastModifiedBy>
  <cp:revision>3766</cp:revision>
  <dcterms:created xsi:type="dcterms:W3CDTF">2016-01-14T07:05:00Z</dcterms:created>
  <dcterms:modified xsi:type="dcterms:W3CDTF">2026-07-01T03:51:34Z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