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682" r:id="rId2"/>
    <p:sldId id="811" r:id="rId3"/>
    <p:sldId id="743" r:id="rId4"/>
    <p:sldId id="814" r:id="rId5"/>
    <p:sldId id="958" r:id="rId6"/>
    <p:sldId id="959" r:id="rId7"/>
    <p:sldId id="960" r:id="rId8"/>
    <p:sldId id="955" r:id="rId9"/>
    <p:sldId id="957" r:id="rId10"/>
    <p:sldId id="961" r:id="rId11"/>
    <p:sldId id="962" r:id="rId12"/>
    <p:sldId id="945" r:id="rId13"/>
    <p:sldId id="963" r:id="rId14"/>
    <p:sldId id="934" r:id="rId15"/>
    <p:sldId id="905" r:id="rId16"/>
    <p:sldId id="680" r:id="rId17"/>
    <p:sldId id="331" r:id="rId18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81C8CD"/>
    <a:srgbClr val="FADCE3"/>
    <a:srgbClr val="E6E0EC"/>
    <a:srgbClr val="FFFFFF"/>
    <a:srgbClr val="FCD7A1"/>
    <a:srgbClr val="BCE2DF"/>
    <a:srgbClr val="DFF1F0"/>
    <a:srgbClr val="D1EB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82" autoAdjust="0"/>
    <p:restoredTop sz="95026" autoAdjust="0"/>
  </p:normalViewPr>
  <p:slideViewPr>
    <p:cSldViewPr snapToGrid="0" showGuides="1">
      <p:cViewPr varScale="1">
        <p:scale>
          <a:sx n="113" d="100"/>
          <a:sy n="113" d="100"/>
        </p:scale>
        <p:origin x="330" y="9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四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6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71468" y="214046"/>
            <a:ext cx="4819733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创设情境，揭示课题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32921" y="214043"/>
            <a:ext cx="4662716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理解圆周长的意义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50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3" y="214043"/>
            <a:ext cx="7978571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动手操作，探究圆周长的计算方法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774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2026/7/1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2026/7/1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9582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703" y="2925146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圆的周长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5716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圆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4D8C0427-46B0-62EA-4598-47B50A9DA147}"/>
              </a:ext>
            </a:extLst>
          </p:cNvPr>
          <p:cNvSpPr/>
          <p:nvPr/>
        </p:nvSpPr>
        <p:spPr>
          <a:xfrm>
            <a:off x="9050696" y="4056563"/>
            <a:ext cx="1800808" cy="1800808"/>
          </a:xfrm>
          <a:prstGeom prst="ellipse">
            <a:avLst/>
          </a:prstGeom>
          <a:noFill/>
          <a:ln w="28575">
            <a:solidFill>
              <a:srgbClr val="81C8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F9E07EBD-A66E-D21C-BD1B-312F0108D675}"/>
              </a:ext>
            </a:extLst>
          </p:cNvPr>
          <p:cNvSpPr/>
          <p:nvPr/>
        </p:nvSpPr>
        <p:spPr>
          <a:xfrm>
            <a:off x="10515297" y="3015631"/>
            <a:ext cx="1800808" cy="1800808"/>
          </a:xfrm>
          <a:prstGeom prst="ellipse">
            <a:avLst/>
          </a:prstGeom>
          <a:noFill/>
          <a:ln w="28575">
            <a:solidFill>
              <a:srgbClr val="81C8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BE0F95B-F151-875D-FAE5-23C146A01069}"/>
              </a:ext>
            </a:extLst>
          </p:cNvPr>
          <p:cNvSpPr/>
          <p:nvPr/>
        </p:nvSpPr>
        <p:spPr>
          <a:xfrm>
            <a:off x="11159415" y="1301780"/>
            <a:ext cx="1800808" cy="1800808"/>
          </a:xfrm>
          <a:prstGeom prst="ellipse">
            <a:avLst/>
          </a:prstGeom>
          <a:noFill/>
          <a:ln w="28575">
            <a:solidFill>
              <a:srgbClr val="81C8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CD1447A1-6802-C75B-FBAF-362FA47B51B9}"/>
              </a:ext>
            </a:extLst>
          </p:cNvPr>
          <p:cNvSpPr/>
          <p:nvPr/>
        </p:nvSpPr>
        <p:spPr>
          <a:xfrm>
            <a:off x="11415701" y="-499028"/>
            <a:ext cx="1800808" cy="1800808"/>
          </a:xfrm>
          <a:prstGeom prst="ellipse">
            <a:avLst/>
          </a:prstGeom>
          <a:noFill/>
          <a:ln w="28575">
            <a:solidFill>
              <a:srgbClr val="81C8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655077" y="1431997"/>
            <a:ext cx="10924212" cy="4390301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764523" y="1492904"/>
            <a:ext cx="10700276" cy="42289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1. </a:t>
            </a:r>
            <a:r>
              <a:rPr lang="zh-CN" altLang="en-US" sz="3000" dirty="0"/>
              <a:t>认识圆的周长，能用滚动、绕线等方法测量圆的周长，理解 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zh-CN" altLang="en-US" sz="3000" dirty="0"/>
              <a:t>    并掌握圆的周长的计算公式，能正确运用圆周长的知识解决 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一些简单的实际问题；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2. </a:t>
            </a:r>
            <a:r>
              <a:rPr lang="zh-CN" altLang="en-US" sz="3000" dirty="0"/>
              <a:t>通过测量计算，研究发现圆的周长与直径的关系，渗透“化 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曲为直”的转化思想和极限思想；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3. </a:t>
            </a:r>
            <a:r>
              <a:rPr lang="zh-CN" altLang="en-US" sz="3000" dirty="0"/>
              <a:t>在研究圆的周长过程中体验解决数学问题的多样性，体会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数学与现实生活的密切联系。</a:t>
            </a:r>
            <a:endParaRPr lang="en-US" altLang="zh-CN" sz="30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5C4A93CC-A4AF-B722-7132-6F86BF02F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496" y="1338609"/>
            <a:ext cx="4737453" cy="3306198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603F3691-298D-1445-DBDB-2AF9A6F574F8}"/>
              </a:ext>
            </a:extLst>
          </p:cNvPr>
          <p:cNvSpPr/>
          <p:nvPr/>
        </p:nvSpPr>
        <p:spPr>
          <a:xfrm>
            <a:off x="524661" y="1413914"/>
            <a:ext cx="4295564" cy="1795814"/>
          </a:xfrm>
          <a:prstGeom prst="wedgeRoundRectCallout">
            <a:avLst>
              <a:gd name="adj1" fmla="val 61320"/>
              <a:gd name="adj2" fmla="val -24583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圆桌和菜板都有点开裂，需要在它们的边缘箍上</a:t>
            </a:r>
            <a:endParaRPr lang="en-US" altLang="zh-CN" sz="28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一圈铁皮。</a:t>
            </a:r>
          </a:p>
        </p:txBody>
      </p:sp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D4ADB1F6-3BFB-E70F-36B9-EE79A2809254}"/>
              </a:ext>
            </a:extLst>
          </p:cNvPr>
          <p:cNvSpPr/>
          <p:nvPr/>
        </p:nvSpPr>
        <p:spPr>
          <a:xfrm>
            <a:off x="9172587" y="1757564"/>
            <a:ext cx="2583985" cy="1234144"/>
          </a:xfrm>
          <a:prstGeom prst="wedgeRoundRectCallout">
            <a:avLst>
              <a:gd name="adj1" fmla="val -66160"/>
              <a:gd name="adj2" fmla="val -22128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分别需要多长</a:t>
            </a:r>
          </a:p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的铁皮啊？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CD3CEC81-90DB-3B01-FBCC-CC369B128B3D}"/>
              </a:ext>
            </a:extLst>
          </p:cNvPr>
          <p:cNvGrpSpPr/>
          <p:nvPr/>
        </p:nvGrpSpPr>
        <p:grpSpPr>
          <a:xfrm>
            <a:off x="1012467" y="4489568"/>
            <a:ext cx="8877981" cy="1387166"/>
            <a:chOff x="1012467" y="4526892"/>
            <a:chExt cx="8877981" cy="1387166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A626C6F9-DE95-9208-9731-A7755E5C8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2467" y="4526892"/>
              <a:ext cx="1365660" cy="1387166"/>
            </a:xfrm>
            <a:prstGeom prst="rect">
              <a:avLst/>
            </a:prstGeom>
          </p:spPr>
        </p:pic>
        <p:sp>
          <p:nvSpPr>
            <p:cNvPr id="18" name="对话气泡: 圆角矩形 17">
              <a:extLst>
                <a:ext uri="{FF2B5EF4-FFF2-40B4-BE49-F238E27FC236}">
                  <a16:creationId xmlns:a16="http://schemas.microsoft.com/office/drawing/2014/main" id="{35035C1F-D9F5-3D07-B1EF-9670FBF10871}"/>
                </a:ext>
              </a:extLst>
            </p:cNvPr>
            <p:cNvSpPr/>
            <p:nvPr/>
          </p:nvSpPr>
          <p:spPr>
            <a:xfrm>
              <a:off x="2726684" y="4826093"/>
              <a:ext cx="7163764" cy="788763"/>
            </a:xfrm>
            <a:prstGeom prst="wedgeRoundRectCallout">
              <a:avLst>
                <a:gd name="adj1" fmla="val -54600"/>
                <a:gd name="adj2" fmla="val -18668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要计算需要铁皮的长度，实际在计算什么？</a:t>
              </a: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73408F06-E7E5-01BC-1DED-2CA68CE0D36F}"/>
              </a:ext>
            </a:extLst>
          </p:cNvPr>
          <p:cNvSpPr txBox="1"/>
          <p:nvPr/>
        </p:nvSpPr>
        <p:spPr>
          <a:xfrm>
            <a:off x="2913296" y="5740156"/>
            <a:ext cx="7434353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FF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3200" dirty="0"/>
              <a:t>也就是分别求圆桌和菜板边缘的长。</a:t>
            </a:r>
          </a:p>
        </p:txBody>
      </p: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>
            <a:extLst>
              <a:ext uri="{FF2B5EF4-FFF2-40B4-BE49-F238E27FC236}">
                <a16:creationId xmlns:a16="http://schemas.microsoft.com/office/drawing/2014/main" id="{F8887E8C-407B-A6C0-042E-5C61B6E103AB}"/>
              </a:ext>
            </a:extLst>
          </p:cNvPr>
          <p:cNvSpPr txBox="1"/>
          <p:nvPr/>
        </p:nvSpPr>
        <p:spPr>
          <a:xfrm>
            <a:off x="1039952" y="1157729"/>
            <a:ext cx="8729199" cy="6760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dirty="0"/>
              <a:t>怎样求出圆桌和菜板边所箍铁皮的长度？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B00654D-FB22-48E3-1931-DA3C1BA96FF2}"/>
              </a:ext>
            </a:extLst>
          </p:cNvPr>
          <p:cNvSpPr txBox="1"/>
          <p:nvPr/>
        </p:nvSpPr>
        <p:spPr>
          <a:xfrm>
            <a:off x="1406183" y="4383944"/>
            <a:ext cx="6172200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方法一：滚动法。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19CACC83-26E9-A510-DB72-B7A6024C79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195" y="3388373"/>
            <a:ext cx="9682869" cy="1010727"/>
          </a:xfrm>
          <a:prstGeom prst="rect">
            <a:avLst/>
          </a:prstGeom>
        </p:spPr>
      </p:pic>
      <p:grpSp>
        <p:nvGrpSpPr>
          <p:cNvPr id="29" name="组合 28">
            <a:extLst>
              <a:ext uri="{FF2B5EF4-FFF2-40B4-BE49-F238E27FC236}">
                <a16:creationId xmlns:a16="http://schemas.microsoft.com/office/drawing/2014/main" id="{6D609245-9180-2A91-407A-3C8272D92602}"/>
              </a:ext>
            </a:extLst>
          </p:cNvPr>
          <p:cNvGrpSpPr/>
          <p:nvPr/>
        </p:nvGrpSpPr>
        <p:grpSpPr>
          <a:xfrm>
            <a:off x="764435" y="1864400"/>
            <a:ext cx="1800000" cy="1800000"/>
            <a:chOff x="788326" y="2713141"/>
            <a:chExt cx="1800000" cy="1800000"/>
          </a:xfrm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1E6F486A-F455-3F4F-B262-79D38814605F}"/>
                </a:ext>
              </a:extLst>
            </p:cNvPr>
            <p:cNvSpPr/>
            <p:nvPr/>
          </p:nvSpPr>
          <p:spPr>
            <a:xfrm>
              <a:off x="1011857" y="2936672"/>
              <a:ext cx="1352939" cy="1352939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C5734831-7AF6-48FC-4173-BB08AF231998}"/>
                </a:ext>
              </a:extLst>
            </p:cNvPr>
            <p:cNvSpPr txBox="1"/>
            <p:nvPr/>
          </p:nvSpPr>
          <p:spPr>
            <a:xfrm>
              <a:off x="1430074" y="3741560"/>
              <a:ext cx="53650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0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/>
              <a:r>
                <a:rPr lang="en-US" altLang="zh-CN" sz="2800" i="1" dirty="0">
                  <a:solidFill>
                    <a:srgbClr val="FF00FF"/>
                  </a:solidFill>
                </a:rPr>
                <a:t>A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14480153-D8B2-0490-1624-FD0673091E08}"/>
                </a:ext>
              </a:extLst>
            </p:cNvPr>
            <p:cNvSpPr/>
            <p:nvPr/>
          </p:nvSpPr>
          <p:spPr>
            <a:xfrm>
              <a:off x="1634996" y="4230262"/>
              <a:ext cx="108000" cy="108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A7C33E73-493C-D75C-8CB6-A17E6A90FE34}"/>
                </a:ext>
              </a:extLst>
            </p:cNvPr>
            <p:cNvSpPr/>
            <p:nvPr/>
          </p:nvSpPr>
          <p:spPr>
            <a:xfrm>
              <a:off x="788326" y="2713141"/>
              <a:ext cx="1800000" cy="1800000"/>
            </a:xfrm>
            <a:prstGeom prst="ellipse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7B4A062E-745A-0E65-383B-4BB4ACE65983}"/>
              </a:ext>
            </a:extLst>
          </p:cNvPr>
          <p:cNvSpPr txBox="1"/>
          <p:nvPr/>
        </p:nvSpPr>
        <p:spPr>
          <a:xfrm>
            <a:off x="1403857" y="5072832"/>
            <a:ext cx="6172200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① 起点 </a:t>
            </a:r>
            <a:r>
              <a:rPr lang="en-US" altLang="zh-CN" i="1" dirty="0"/>
              <a:t>A</a:t>
            </a:r>
            <a:r>
              <a:rPr lang="en-US" altLang="zh-CN" dirty="0"/>
              <a:t> </a:t>
            </a:r>
            <a:r>
              <a:rPr lang="zh-CN" altLang="en-US" dirty="0"/>
              <a:t>与 </a:t>
            </a:r>
            <a:r>
              <a:rPr lang="en-US" altLang="zh-CN" dirty="0"/>
              <a:t>0 </a:t>
            </a:r>
            <a:r>
              <a:rPr lang="zh-CN" altLang="en-US" dirty="0"/>
              <a:t>刻度对齐。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CF4FF8D0-6960-34C5-8A01-CC4FD856ED0D}"/>
              </a:ext>
            </a:extLst>
          </p:cNvPr>
          <p:cNvSpPr txBox="1"/>
          <p:nvPr/>
        </p:nvSpPr>
        <p:spPr>
          <a:xfrm>
            <a:off x="1403856" y="5772628"/>
            <a:ext cx="6536495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② 将圆形沿直尺滚动一圈。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E41B12A6-D0BF-2421-ACCB-FF13EDFE5738}"/>
              </a:ext>
            </a:extLst>
          </p:cNvPr>
          <p:cNvCxnSpPr>
            <a:cxnSpLocks/>
          </p:cNvCxnSpPr>
          <p:nvPr/>
        </p:nvCxnSpPr>
        <p:spPr>
          <a:xfrm>
            <a:off x="1719105" y="3451860"/>
            <a:ext cx="766873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5D606472-30E8-35B5-137F-0520FD5D7C29}"/>
              </a:ext>
            </a:extLst>
          </p:cNvPr>
          <p:cNvSpPr/>
          <p:nvPr/>
        </p:nvSpPr>
        <p:spPr>
          <a:xfrm>
            <a:off x="4624365" y="2427597"/>
            <a:ext cx="2815515" cy="83334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</a:rPr>
              <a:t>化曲为直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408B9CE-DB8A-E6E8-D6E8-9B13360A619A}"/>
              </a:ext>
            </a:extLst>
          </p:cNvPr>
          <p:cNvSpPr txBox="1"/>
          <p:nvPr/>
        </p:nvSpPr>
        <p:spPr>
          <a:xfrm>
            <a:off x="7499482" y="4960463"/>
            <a:ext cx="3437952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 eaLnBrk="1" hangingPunct="1"/>
            <a:r>
              <a:rPr lang="zh-CN" altLang="en-US" dirty="0">
                <a:latin typeface="+mn-lt"/>
              </a:rPr>
              <a:t>圆形物体一周的长为 </a:t>
            </a:r>
            <a:r>
              <a:rPr lang="en-US" altLang="zh-CN" dirty="0">
                <a:latin typeface="+mj-ea"/>
                <a:ea typeface="+mj-ea"/>
              </a:rPr>
              <a:t>(    )</a:t>
            </a:r>
            <a:r>
              <a:rPr lang="zh-CN" altLang="en-US" dirty="0">
                <a:latin typeface="+mn-lt"/>
              </a:rPr>
              <a:t> </a:t>
            </a:r>
            <a:r>
              <a:rPr lang="en-US" altLang="zh-CN" dirty="0">
                <a:latin typeface="+mn-lt"/>
              </a:rPr>
              <a:t>cm</a:t>
            </a:r>
            <a:r>
              <a:rPr lang="zh-CN" altLang="en-US" dirty="0">
                <a:latin typeface="+mn-lt"/>
              </a:rPr>
              <a:t>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0CB3419-AD1F-0361-621F-BE2570739259}"/>
              </a:ext>
            </a:extLst>
          </p:cNvPr>
          <p:cNvSpPr txBox="1"/>
          <p:nvPr/>
        </p:nvSpPr>
        <p:spPr>
          <a:xfrm>
            <a:off x="9024647" y="5688649"/>
            <a:ext cx="387621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 dirty="0"/>
              <a:t>9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7.40741E-7 L 0.6319 7.40741E-7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89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5" grpId="0"/>
      <p:bldP spid="35" grpId="0"/>
      <p:bldP spid="36" grpId="0"/>
      <p:bldP spid="6" grpId="0" animBg="1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30EA2374-6F9D-317F-DFEC-41296191F0DB}"/>
              </a:ext>
            </a:extLst>
          </p:cNvPr>
          <p:cNvSpPr txBox="1"/>
          <p:nvPr/>
        </p:nvSpPr>
        <p:spPr>
          <a:xfrm>
            <a:off x="874338" y="381111"/>
            <a:ext cx="6172200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方法二：直接测量法。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D4F28E7-97E1-CBAE-D058-3E5A16E64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192" y="1241088"/>
            <a:ext cx="1371037" cy="1397921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1B88DF6D-E85B-A951-5A07-2B3875B5E486}"/>
              </a:ext>
            </a:extLst>
          </p:cNvPr>
          <p:cNvSpPr/>
          <p:nvPr/>
        </p:nvSpPr>
        <p:spPr>
          <a:xfrm>
            <a:off x="2540666" y="1652916"/>
            <a:ext cx="6172200" cy="732609"/>
          </a:xfrm>
          <a:prstGeom prst="wedgeRoundRectCallout">
            <a:avLst>
              <a:gd name="adj1" fmla="val -56086"/>
              <a:gd name="adj2" fmla="val -22236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可以拿卷尺或皮尺直接绕一圈量。</a:t>
            </a: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FA469BF2-A7E5-9603-2F97-A070018C967A}"/>
              </a:ext>
            </a:extLst>
          </p:cNvPr>
          <p:cNvSpPr/>
          <p:nvPr/>
        </p:nvSpPr>
        <p:spPr>
          <a:xfrm>
            <a:off x="2560844" y="3184172"/>
            <a:ext cx="1352939" cy="135293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4ECBC7E-8A07-3CDF-1620-EF757115F372}"/>
              </a:ext>
            </a:extLst>
          </p:cNvPr>
          <p:cNvGrpSpPr/>
          <p:nvPr/>
        </p:nvGrpSpPr>
        <p:grpSpPr>
          <a:xfrm>
            <a:off x="2969060" y="4034541"/>
            <a:ext cx="536505" cy="554030"/>
            <a:chOff x="1277674" y="3558680"/>
            <a:chExt cx="536505" cy="55403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855F0A7A-427F-2C4E-7EA7-197A893318A0}"/>
                </a:ext>
              </a:extLst>
            </p:cNvPr>
            <p:cNvSpPr txBox="1"/>
            <p:nvPr/>
          </p:nvSpPr>
          <p:spPr>
            <a:xfrm>
              <a:off x="1277674" y="3558680"/>
              <a:ext cx="53650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0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/>
              <a:r>
                <a:rPr lang="en-US" altLang="zh-CN" sz="2800" i="1" dirty="0">
                  <a:solidFill>
                    <a:srgbClr val="FF00FF"/>
                  </a:solidFill>
                </a:rPr>
                <a:t>A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D52D39E5-ECC5-1C47-9978-8147D7FEDAD9}"/>
                </a:ext>
              </a:extLst>
            </p:cNvPr>
            <p:cNvSpPr/>
            <p:nvPr/>
          </p:nvSpPr>
          <p:spPr>
            <a:xfrm>
              <a:off x="1491927" y="4004710"/>
              <a:ext cx="108000" cy="108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9C0AA5DB-E9C3-A95F-FF02-DE6B8FA48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547" y="3068325"/>
            <a:ext cx="2644055" cy="2644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9A9FBBC8-6DC4-492A-27C7-9E82869508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21" b="15061"/>
          <a:stretch>
            <a:fillRect/>
          </a:stretch>
        </p:blipFill>
        <p:spPr bwMode="auto">
          <a:xfrm>
            <a:off x="7869334" y="3029064"/>
            <a:ext cx="3519237" cy="2400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2066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>
            <a:extLst>
              <a:ext uri="{FF2B5EF4-FFF2-40B4-BE49-F238E27FC236}">
                <a16:creationId xmlns:a16="http://schemas.microsoft.com/office/drawing/2014/main" id="{4272E05E-FF69-0AE1-F825-B42D31E6F9B5}"/>
              </a:ext>
            </a:extLst>
          </p:cNvPr>
          <p:cNvSpPr/>
          <p:nvPr/>
        </p:nvSpPr>
        <p:spPr>
          <a:xfrm>
            <a:off x="1099086" y="2533256"/>
            <a:ext cx="1352939" cy="135293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C7B7A10E-1DC5-6C15-CBBA-0E1AE0508E0E}"/>
              </a:ext>
            </a:extLst>
          </p:cNvPr>
          <p:cNvGrpSpPr/>
          <p:nvPr/>
        </p:nvGrpSpPr>
        <p:grpSpPr>
          <a:xfrm>
            <a:off x="1507302" y="3383625"/>
            <a:ext cx="536505" cy="554030"/>
            <a:chOff x="1277674" y="3558680"/>
            <a:chExt cx="536505" cy="554030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258BAC7C-628B-088E-56E0-C5B8D660D2CF}"/>
                </a:ext>
              </a:extLst>
            </p:cNvPr>
            <p:cNvSpPr txBox="1"/>
            <p:nvPr/>
          </p:nvSpPr>
          <p:spPr>
            <a:xfrm>
              <a:off x="1277674" y="3558680"/>
              <a:ext cx="53650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0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/>
              <a:r>
                <a:rPr lang="en-US" altLang="zh-CN" sz="2800" i="1" dirty="0">
                  <a:solidFill>
                    <a:srgbClr val="FF00FF"/>
                  </a:solidFill>
                </a:rPr>
                <a:t>A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7B9D7154-EB46-5877-5994-CF7B3520FFA6}"/>
                </a:ext>
              </a:extLst>
            </p:cNvPr>
            <p:cNvSpPr/>
            <p:nvPr/>
          </p:nvSpPr>
          <p:spPr>
            <a:xfrm>
              <a:off x="1491927" y="4004710"/>
              <a:ext cx="108000" cy="108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对话气泡: 圆角矩形 1">
            <a:extLst>
              <a:ext uri="{FF2B5EF4-FFF2-40B4-BE49-F238E27FC236}">
                <a16:creationId xmlns:a16="http://schemas.microsoft.com/office/drawing/2014/main" id="{B4D53F7C-B942-7BBC-A7A1-4655A9AB2DEB}"/>
              </a:ext>
            </a:extLst>
          </p:cNvPr>
          <p:cNvSpPr/>
          <p:nvPr/>
        </p:nvSpPr>
        <p:spPr>
          <a:xfrm>
            <a:off x="696259" y="1298188"/>
            <a:ext cx="8869915" cy="762865"/>
          </a:xfrm>
          <a:prstGeom prst="wedgeRoundRectCallout">
            <a:avLst>
              <a:gd name="adj1" fmla="val 53881"/>
              <a:gd name="adj2" fmla="val -13770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也可以先拿绳在圆形物体上绕一圈，再量出绳的长度。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E282C32-FDC2-4BA7-A0E3-1C7F82119EB5}"/>
              </a:ext>
            </a:extLst>
          </p:cNvPr>
          <p:cNvSpPr txBox="1"/>
          <p:nvPr/>
        </p:nvSpPr>
        <p:spPr>
          <a:xfrm>
            <a:off x="669065" y="463132"/>
            <a:ext cx="6172200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方法三：绕绳法。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9D645E5E-543B-0FCD-3E4F-225FB42D65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920637" y="998170"/>
            <a:ext cx="1369401" cy="136132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9244F17-F255-284A-5E02-A214DBE675F3}"/>
              </a:ext>
            </a:extLst>
          </p:cNvPr>
          <p:cNvSpPr txBox="1"/>
          <p:nvPr/>
        </p:nvSpPr>
        <p:spPr>
          <a:xfrm>
            <a:off x="3030114" y="2604875"/>
            <a:ext cx="8278586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/>
              <a:t>① 在绳子相交处做上标记，分别记作点 </a:t>
            </a:r>
            <a:r>
              <a:rPr lang="en-US" altLang="zh-CN" sz="2800" i="1" dirty="0"/>
              <a:t>A</a:t>
            </a:r>
            <a:r>
              <a:rPr lang="en-US" altLang="zh-CN" sz="2800" dirty="0"/>
              <a:t> </a:t>
            </a:r>
            <a:r>
              <a:rPr lang="zh-CN" altLang="en-US" sz="2800" dirty="0"/>
              <a:t>和点 </a:t>
            </a:r>
            <a:r>
              <a:rPr lang="en-US" altLang="zh-CN" sz="2800" i="1" dirty="0"/>
              <a:t>A′</a:t>
            </a:r>
            <a:r>
              <a:rPr lang="zh-CN" altLang="en-US" sz="2800" dirty="0"/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55D4ED2-1707-EB57-765E-0C58E89894BE}"/>
              </a:ext>
            </a:extLst>
          </p:cNvPr>
          <p:cNvSpPr txBox="1"/>
          <p:nvPr/>
        </p:nvSpPr>
        <p:spPr>
          <a:xfrm>
            <a:off x="3030114" y="3358862"/>
            <a:ext cx="8194612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② 测量线段 </a:t>
            </a:r>
            <a:r>
              <a:rPr lang="en-US" altLang="zh-CN" i="1" dirty="0"/>
              <a:t>AA′</a:t>
            </a:r>
            <a:r>
              <a:rPr lang="en-US" altLang="zh-CN" dirty="0"/>
              <a:t> </a:t>
            </a:r>
            <a:r>
              <a:rPr lang="zh-CN" altLang="en-US" dirty="0"/>
              <a:t>的长度，即圆形物体一周的长。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5B46D516-9FBE-8C1E-9769-FD097FA81EEC}"/>
              </a:ext>
            </a:extLst>
          </p:cNvPr>
          <p:cNvGrpSpPr/>
          <p:nvPr/>
        </p:nvGrpSpPr>
        <p:grpSpPr>
          <a:xfrm>
            <a:off x="1104164" y="2545170"/>
            <a:ext cx="1352939" cy="1978517"/>
            <a:chOff x="1101200" y="2835539"/>
            <a:chExt cx="1352939" cy="1978517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23488818-7801-C64C-954E-08D4C7746DC9}"/>
                </a:ext>
              </a:extLst>
            </p:cNvPr>
            <p:cNvSpPr/>
            <p:nvPr/>
          </p:nvSpPr>
          <p:spPr>
            <a:xfrm>
              <a:off x="1101200" y="2835539"/>
              <a:ext cx="1352939" cy="1352939"/>
            </a:xfrm>
            <a:prstGeom prst="ellipse">
              <a:avLst/>
            </a:pr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8C962DF4-2A0C-D833-73EB-3C33AF687247}"/>
                </a:ext>
              </a:extLst>
            </p:cNvPr>
            <p:cNvSpPr/>
            <p:nvPr/>
          </p:nvSpPr>
          <p:spPr>
            <a:xfrm>
              <a:off x="1428750" y="4179570"/>
              <a:ext cx="457200" cy="129540"/>
            </a:xfrm>
            <a:custGeom>
              <a:avLst/>
              <a:gdLst>
                <a:gd name="csX0" fmla="*/ 457200 w 457200"/>
                <a:gd name="csY0" fmla="*/ 0 h 129540"/>
                <a:gd name="csX1" fmla="*/ 163830 w 457200"/>
                <a:gd name="csY1" fmla="*/ 57150 h 129540"/>
                <a:gd name="csX2" fmla="*/ 0 w 457200"/>
                <a:gd name="csY2" fmla="*/ 129540 h 129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57200" h="129540">
                  <a:moveTo>
                    <a:pt x="457200" y="0"/>
                  </a:moveTo>
                  <a:cubicBezTo>
                    <a:pt x="348615" y="17780"/>
                    <a:pt x="240030" y="35560"/>
                    <a:pt x="163830" y="57150"/>
                  </a:cubicBezTo>
                  <a:cubicBezTo>
                    <a:pt x="87630" y="78740"/>
                    <a:pt x="43815" y="104140"/>
                    <a:pt x="0" y="129540"/>
                  </a:cubicBezTo>
                </a:path>
              </a:pathLst>
            </a:cu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8C27E713-B6B7-B575-8A49-FDBFBFBBC9B8}"/>
                </a:ext>
              </a:extLst>
            </p:cNvPr>
            <p:cNvSpPr/>
            <p:nvPr/>
          </p:nvSpPr>
          <p:spPr>
            <a:xfrm>
              <a:off x="1611630" y="4160520"/>
              <a:ext cx="552450" cy="133350"/>
            </a:xfrm>
            <a:custGeom>
              <a:avLst/>
              <a:gdLst>
                <a:gd name="csX0" fmla="*/ 0 w 552450"/>
                <a:gd name="csY0" fmla="*/ 0 h 133350"/>
                <a:gd name="csX1" fmla="*/ 152400 w 552450"/>
                <a:gd name="csY1" fmla="*/ 22860 h 133350"/>
                <a:gd name="csX2" fmla="*/ 377190 w 552450"/>
                <a:gd name="csY2" fmla="*/ 95250 h 133350"/>
                <a:gd name="csX3" fmla="*/ 552450 w 552450"/>
                <a:gd name="csY3" fmla="*/ 133350 h 133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52450" h="133350">
                  <a:moveTo>
                    <a:pt x="0" y="0"/>
                  </a:moveTo>
                  <a:cubicBezTo>
                    <a:pt x="44767" y="3492"/>
                    <a:pt x="89535" y="6985"/>
                    <a:pt x="152400" y="22860"/>
                  </a:cubicBezTo>
                  <a:cubicBezTo>
                    <a:pt x="215265" y="38735"/>
                    <a:pt x="310515" y="76835"/>
                    <a:pt x="377190" y="95250"/>
                  </a:cubicBezTo>
                  <a:cubicBezTo>
                    <a:pt x="443865" y="113665"/>
                    <a:pt x="498157" y="123507"/>
                    <a:pt x="552450" y="133350"/>
                  </a:cubicBezTo>
                </a:path>
              </a:pathLst>
            </a:cu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A1498EE-7606-1773-D3B0-88D15C034878}"/>
                </a:ext>
              </a:extLst>
            </p:cNvPr>
            <p:cNvSpPr txBox="1"/>
            <p:nvPr/>
          </p:nvSpPr>
          <p:spPr>
            <a:xfrm>
              <a:off x="1241886" y="4290836"/>
              <a:ext cx="10153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0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/>
              <a:r>
                <a:rPr lang="en-US" altLang="zh-CN" sz="2800" dirty="0">
                  <a:solidFill>
                    <a:srgbClr val="0000FF"/>
                  </a:solidFill>
                </a:rPr>
                <a:t>( </a:t>
              </a:r>
              <a:r>
                <a:rPr lang="en-US" altLang="zh-CN" sz="2800" i="1" dirty="0">
                  <a:solidFill>
                    <a:srgbClr val="0000FF"/>
                  </a:solidFill>
                </a:rPr>
                <a:t>A′ </a:t>
              </a:r>
              <a:r>
                <a:rPr lang="en-US" altLang="zh-CN" sz="2800" dirty="0">
                  <a:solidFill>
                    <a:srgbClr val="0000FF"/>
                  </a:solidFill>
                </a:rPr>
                <a:t>)</a:t>
              </a:r>
              <a:endParaRPr lang="zh-CN" altLang="en-US" sz="2800" dirty="0">
                <a:solidFill>
                  <a:srgbClr val="0000FF"/>
                </a:solidFill>
              </a:endParaRPr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3AB945F6-C8A4-0C9B-29BD-01DAE7FDCA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896" y="5295953"/>
            <a:ext cx="9682869" cy="1010727"/>
          </a:xfrm>
          <a:prstGeom prst="rect">
            <a:avLst/>
          </a:prstGeom>
        </p:spPr>
      </p:pic>
      <p:grpSp>
        <p:nvGrpSpPr>
          <p:cNvPr id="31" name="组合 30">
            <a:extLst>
              <a:ext uri="{FF2B5EF4-FFF2-40B4-BE49-F238E27FC236}">
                <a16:creationId xmlns:a16="http://schemas.microsoft.com/office/drawing/2014/main" id="{4BA3214F-E9CF-0918-5D69-0A09B5C37FFC}"/>
              </a:ext>
            </a:extLst>
          </p:cNvPr>
          <p:cNvGrpSpPr/>
          <p:nvPr/>
        </p:nvGrpSpPr>
        <p:grpSpPr>
          <a:xfrm>
            <a:off x="1017037" y="4784489"/>
            <a:ext cx="9025809" cy="610402"/>
            <a:chOff x="1017037" y="4784489"/>
            <a:chExt cx="9025809" cy="610402"/>
          </a:xfrm>
        </p:grpSpPr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11FE8C71-C9B4-331A-ED37-38177E6D6DFB}"/>
                </a:ext>
              </a:extLst>
            </p:cNvPr>
            <p:cNvCxnSpPr/>
            <p:nvPr/>
          </p:nvCxnSpPr>
          <p:spPr>
            <a:xfrm>
              <a:off x="1017037" y="5351939"/>
              <a:ext cx="9025809" cy="0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4097BB28-F5E1-95B9-7A24-A122E6B29554}"/>
                </a:ext>
              </a:extLst>
            </p:cNvPr>
            <p:cNvSpPr/>
            <p:nvPr/>
          </p:nvSpPr>
          <p:spPr>
            <a:xfrm>
              <a:off x="1490332" y="5282924"/>
              <a:ext cx="111967" cy="111967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9C39D9A9-BE28-3C76-A5D1-6B039DA16B1B}"/>
                </a:ext>
              </a:extLst>
            </p:cNvPr>
            <p:cNvSpPr/>
            <p:nvPr/>
          </p:nvSpPr>
          <p:spPr>
            <a:xfrm>
              <a:off x="9169426" y="5282924"/>
              <a:ext cx="111967" cy="111967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B2C58F2C-91BA-3354-3A91-A85FCD10CE54}"/>
                </a:ext>
              </a:extLst>
            </p:cNvPr>
            <p:cNvSpPr txBox="1"/>
            <p:nvPr/>
          </p:nvSpPr>
          <p:spPr>
            <a:xfrm>
              <a:off x="1296722" y="4792842"/>
              <a:ext cx="53650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0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/>
              <a:r>
                <a:rPr lang="en-US" altLang="zh-CN" sz="2800" i="1" dirty="0">
                  <a:solidFill>
                    <a:srgbClr val="FF00FF"/>
                  </a:solidFill>
                </a:rPr>
                <a:t>A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70838B59-9A36-74C3-FFE6-B09959326C45}"/>
                </a:ext>
              </a:extLst>
            </p:cNvPr>
            <p:cNvSpPr txBox="1"/>
            <p:nvPr/>
          </p:nvSpPr>
          <p:spPr>
            <a:xfrm>
              <a:off x="8848377" y="4784489"/>
              <a:ext cx="79244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0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/>
              <a:r>
                <a:rPr lang="en-US" altLang="zh-CN" sz="2800" i="1" dirty="0">
                  <a:solidFill>
                    <a:srgbClr val="0000FF"/>
                  </a:solidFill>
                </a:rPr>
                <a:t>A′ </a:t>
              </a:r>
              <a:endParaRPr lang="zh-CN" altLang="en-US" sz="2800" dirty="0">
                <a:solidFill>
                  <a:srgbClr val="0000FF"/>
                </a:solidFill>
              </a:endParaRPr>
            </a:p>
          </p:txBody>
        </p:sp>
      </p:grp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C099243A-74F5-1776-A58C-2081DDBEF750}"/>
              </a:ext>
            </a:extLst>
          </p:cNvPr>
          <p:cNvSpPr/>
          <p:nvPr/>
        </p:nvSpPr>
        <p:spPr>
          <a:xfrm>
            <a:off x="4369322" y="4324742"/>
            <a:ext cx="2815515" cy="83334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</a:rPr>
              <a:t>化曲为直</a:t>
            </a:r>
          </a:p>
        </p:txBody>
      </p:sp>
    </p:spTree>
    <p:extLst>
      <p:ext uri="{BB962C8B-B14F-4D97-AF65-F5344CB8AC3E}">
        <p14:creationId xmlns:p14="http://schemas.microsoft.com/office/powerpoint/2010/main" val="7590535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8FE750A3-33EF-88FE-E811-0D26F73C9F3E}"/>
              </a:ext>
            </a:extLst>
          </p:cNvPr>
          <p:cNvGrpSpPr/>
          <p:nvPr/>
        </p:nvGrpSpPr>
        <p:grpSpPr>
          <a:xfrm>
            <a:off x="804854" y="1265101"/>
            <a:ext cx="1800000" cy="1800000"/>
            <a:chOff x="788326" y="2713141"/>
            <a:chExt cx="1800000" cy="1800000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BBA26A93-DAD7-0237-A283-D5BF21B09E07}"/>
                </a:ext>
              </a:extLst>
            </p:cNvPr>
            <p:cNvSpPr/>
            <p:nvPr/>
          </p:nvSpPr>
          <p:spPr>
            <a:xfrm>
              <a:off x="1011857" y="2936672"/>
              <a:ext cx="1352939" cy="1352939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40E2245A-A669-8DBE-7C20-7C6C2704CF4A}"/>
                </a:ext>
              </a:extLst>
            </p:cNvPr>
            <p:cNvSpPr/>
            <p:nvPr/>
          </p:nvSpPr>
          <p:spPr>
            <a:xfrm>
              <a:off x="788326" y="2713141"/>
              <a:ext cx="1800000" cy="1800000"/>
            </a:xfrm>
            <a:prstGeom prst="ellipse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395ADBDF-4F4B-483F-1E9D-F1D30A3477EF}"/>
              </a:ext>
            </a:extLst>
          </p:cNvPr>
          <p:cNvSpPr txBox="1"/>
          <p:nvPr/>
        </p:nvSpPr>
        <p:spPr>
          <a:xfrm>
            <a:off x="804854" y="407826"/>
            <a:ext cx="8567834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400" dirty="0"/>
              <a:t>像上面这样测量出的长度是圆的什么？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54ADA02-54CF-812C-450C-16588AF385B9}"/>
              </a:ext>
            </a:extLst>
          </p:cNvPr>
          <p:cNvSpPr txBox="1"/>
          <p:nvPr/>
        </p:nvSpPr>
        <p:spPr>
          <a:xfrm>
            <a:off x="2946147" y="1819467"/>
            <a:ext cx="7886699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像这样，围成圆的曲线的长是圆的周长。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EA6ECDD-6EA6-AD44-CF53-D00D92511A09}"/>
              </a:ext>
            </a:extLst>
          </p:cNvPr>
          <p:cNvSpPr txBox="1"/>
          <p:nvPr/>
        </p:nvSpPr>
        <p:spPr>
          <a:xfrm>
            <a:off x="804854" y="3115936"/>
            <a:ext cx="6097554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指一指圆的周长是什么？</a:t>
            </a: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04EBD733-8A25-AB9D-451D-9D13C127CCCE}"/>
              </a:ext>
            </a:extLst>
          </p:cNvPr>
          <p:cNvSpPr/>
          <p:nvPr/>
        </p:nvSpPr>
        <p:spPr>
          <a:xfrm>
            <a:off x="1028384" y="1488631"/>
            <a:ext cx="1352939" cy="1352939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979B6C6-2A44-E91C-36C1-DB415F0C4B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9" b="4508"/>
          <a:stretch>
            <a:fillRect/>
          </a:stretch>
        </p:blipFill>
        <p:spPr bwMode="auto">
          <a:xfrm>
            <a:off x="2373413" y="3931447"/>
            <a:ext cx="2908460" cy="2639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3635C638-F580-AF55-70A8-FC6B5E30F0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6" b="3190"/>
          <a:stretch>
            <a:fillRect/>
          </a:stretch>
        </p:blipFill>
        <p:spPr bwMode="auto">
          <a:xfrm>
            <a:off x="6394580" y="3922116"/>
            <a:ext cx="2944816" cy="263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椭圆 23">
            <a:extLst>
              <a:ext uri="{FF2B5EF4-FFF2-40B4-BE49-F238E27FC236}">
                <a16:creationId xmlns:a16="http://schemas.microsoft.com/office/drawing/2014/main" id="{5930F8D0-A8B8-A0B5-1837-48C1B2AAEDA3}"/>
              </a:ext>
            </a:extLst>
          </p:cNvPr>
          <p:cNvSpPr/>
          <p:nvPr/>
        </p:nvSpPr>
        <p:spPr>
          <a:xfrm>
            <a:off x="3022767" y="4475480"/>
            <a:ext cx="1577225" cy="1577225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A07E5BD5-F0E5-0CE4-2A8E-E02AAE33A40B}"/>
              </a:ext>
            </a:extLst>
          </p:cNvPr>
          <p:cNvSpPr/>
          <p:nvPr/>
        </p:nvSpPr>
        <p:spPr>
          <a:xfrm>
            <a:off x="2646847" y="4084320"/>
            <a:ext cx="2346960" cy="2346960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554F5262-4886-A4C0-7805-F51F319280CB}"/>
              </a:ext>
            </a:extLst>
          </p:cNvPr>
          <p:cNvSpPr/>
          <p:nvPr/>
        </p:nvSpPr>
        <p:spPr>
          <a:xfrm>
            <a:off x="6624177" y="3974842"/>
            <a:ext cx="2510492" cy="2510492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534048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3" grpId="0" animBg="1"/>
      <p:bldP spid="24" grpId="0" animBg="1"/>
      <p:bldP spid="25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>
            <a:extLst>
              <a:ext uri="{FF2B5EF4-FFF2-40B4-BE49-F238E27FC236}">
                <a16:creationId xmlns:a16="http://schemas.microsoft.com/office/drawing/2014/main" id="{8A4B3BB1-DC5A-030E-2776-136053A1DC15}"/>
              </a:ext>
            </a:extLst>
          </p:cNvPr>
          <p:cNvSpPr txBox="1"/>
          <p:nvPr/>
        </p:nvSpPr>
        <p:spPr>
          <a:xfrm>
            <a:off x="891167" y="1162472"/>
            <a:ext cx="10762767" cy="19439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eaLnBrk="1" hangingPunct="1"/>
            <a:r>
              <a:rPr lang="zh-CN" altLang="en-US" dirty="0"/>
              <a:t>用绕线或滚动的方法测量圆的周长太麻烦，有时也做不到，这就需要我们找到一种既简便又准确计算圆周长的方法。你觉得圆的周长可能和什么有关？同桌讨论。</a:t>
            </a:r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16F8F024-6589-BE67-39DF-21595780EC25}"/>
              </a:ext>
            </a:extLst>
          </p:cNvPr>
          <p:cNvSpPr/>
          <p:nvPr/>
        </p:nvSpPr>
        <p:spPr>
          <a:xfrm>
            <a:off x="5386370" y="3392432"/>
            <a:ext cx="5194544" cy="2869917"/>
          </a:xfrm>
          <a:prstGeom prst="roundRect">
            <a:avLst>
              <a:gd name="adj" fmla="val 4354"/>
            </a:avLst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4EDC440D-D1BB-1735-2AA4-25161958757B}"/>
              </a:ext>
            </a:extLst>
          </p:cNvPr>
          <p:cNvSpPr txBox="1"/>
          <p:nvPr/>
        </p:nvSpPr>
        <p:spPr>
          <a:xfrm>
            <a:off x="5507669" y="3549522"/>
            <a:ext cx="4961279" cy="262815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/>
              <a:t>猜想圆的周长和哪个量有关：</a:t>
            </a:r>
            <a:endParaRPr lang="en-US" altLang="zh-CN" sz="2800" dirty="0"/>
          </a:p>
          <a:p>
            <a:r>
              <a:rPr lang="zh-CN" altLang="en-US" sz="2800" dirty="0"/>
              <a:t>①半径</a:t>
            </a:r>
            <a:endParaRPr lang="en-US" altLang="zh-CN" sz="2800" dirty="0"/>
          </a:p>
          <a:p>
            <a:r>
              <a:rPr lang="zh-CN" altLang="en-US" sz="2800" dirty="0"/>
              <a:t>②直径</a:t>
            </a:r>
            <a:endParaRPr lang="en-US" altLang="zh-CN" sz="2800" dirty="0"/>
          </a:p>
          <a:p>
            <a:r>
              <a:rPr lang="zh-CN" altLang="en-US" sz="2800" dirty="0"/>
              <a:t>③圆心</a:t>
            </a:r>
            <a:endParaRPr lang="en-US" altLang="zh-CN" sz="2800" dirty="0"/>
          </a:p>
          <a:p>
            <a:r>
              <a:rPr lang="zh-CN" altLang="en-US" sz="2800" dirty="0"/>
              <a:t>④圆心角</a:t>
            </a: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A90AE87C-B8DA-AE82-A9FD-83E81B792C1A}"/>
              </a:ext>
            </a:extLst>
          </p:cNvPr>
          <p:cNvGrpSpPr/>
          <p:nvPr/>
        </p:nvGrpSpPr>
        <p:grpSpPr>
          <a:xfrm>
            <a:off x="886884" y="3160769"/>
            <a:ext cx="3547314" cy="3064256"/>
            <a:chOff x="840229" y="3160769"/>
            <a:chExt cx="3547314" cy="3064256"/>
          </a:xfrm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50FF8299-3856-37E5-2F23-10922C818115}"/>
                </a:ext>
              </a:extLst>
            </p:cNvPr>
            <p:cNvSpPr/>
            <p:nvPr/>
          </p:nvSpPr>
          <p:spPr>
            <a:xfrm>
              <a:off x="1265725" y="3554964"/>
              <a:ext cx="2670061" cy="2670061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A6100C31-7E42-FE11-4AF2-E7957446F214}"/>
                </a:ext>
              </a:extLst>
            </p:cNvPr>
            <p:cNvSpPr txBox="1"/>
            <p:nvPr/>
          </p:nvSpPr>
          <p:spPr>
            <a:xfrm>
              <a:off x="2360014" y="4918161"/>
              <a:ext cx="44242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1" dirty="0">
                  <a:latin typeface="+mn-lt"/>
                  <a:ea typeface="+mj-ea"/>
                </a:rPr>
                <a:t>O</a:t>
              </a:r>
              <a:endParaRPr lang="zh-CN" altLang="en-US" sz="2800" i="1" dirty="0">
                <a:latin typeface="+mn-lt"/>
              </a:endParaRP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AB906876-3329-60C6-1E91-EF1142F196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65725" y="4899498"/>
              <a:ext cx="267179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F53F41B9-7B29-27DD-E5AC-C6AA1CDECCDA}"/>
                </a:ext>
              </a:extLst>
            </p:cNvPr>
            <p:cNvSpPr txBox="1"/>
            <p:nvPr/>
          </p:nvSpPr>
          <p:spPr>
            <a:xfrm>
              <a:off x="840229" y="4619226"/>
              <a:ext cx="44242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1" dirty="0">
                  <a:latin typeface="+mn-lt"/>
                  <a:ea typeface="+mj-ea"/>
                </a:rPr>
                <a:t>A</a:t>
              </a:r>
              <a:endParaRPr lang="zh-CN" altLang="en-US" sz="2800" i="1" dirty="0">
                <a:latin typeface="+mn-lt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660B7F85-289F-D9C3-6DB1-CE6858FCA5D9}"/>
                </a:ext>
              </a:extLst>
            </p:cNvPr>
            <p:cNvSpPr txBox="1"/>
            <p:nvPr/>
          </p:nvSpPr>
          <p:spPr>
            <a:xfrm>
              <a:off x="3945117" y="4631097"/>
              <a:ext cx="44242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1" dirty="0">
                  <a:latin typeface="+mn-lt"/>
                  <a:ea typeface="+mj-ea"/>
                </a:rPr>
                <a:t>B</a:t>
              </a:r>
              <a:endParaRPr lang="zh-CN" altLang="en-US" sz="2800" i="1" dirty="0">
                <a:latin typeface="+mn-lt"/>
              </a:endParaRPr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B349F840-53A2-3F4F-C775-15D7A20385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85720" y="3659364"/>
              <a:ext cx="543560" cy="12395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不完整圆 36">
              <a:extLst>
                <a:ext uri="{FF2B5EF4-FFF2-40B4-BE49-F238E27FC236}">
                  <a16:creationId xmlns:a16="http://schemas.microsoft.com/office/drawing/2014/main" id="{8B33D8D7-01D5-551C-D262-469837B48070}"/>
                </a:ext>
              </a:extLst>
            </p:cNvPr>
            <p:cNvSpPr/>
            <p:nvPr/>
          </p:nvSpPr>
          <p:spPr>
            <a:xfrm>
              <a:off x="2313907" y="4624477"/>
              <a:ext cx="540000" cy="540000"/>
            </a:xfrm>
            <a:prstGeom prst="pie">
              <a:avLst>
                <a:gd name="adj1" fmla="val 17668504"/>
                <a:gd name="adj2" fmla="val 111059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78C6E61B-2217-9DDB-3C9F-8C9B4874BBC5}"/>
                </a:ext>
              </a:extLst>
            </p:cNvPr>
            <p:cNvSpPr/>
            <p:nvPr/>
          </p:nvSpPr>
          <p:spPr>
            <a:xfrm>
              <a:off x="2545147" y="4836168"/>
              <a:ext cx="108000" cy="108000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AAE03029-FEC4-8DAF-7FCA-9C426BBA1C8B}"/>
                </a:ext>
              </a:extLst>
            </p:cNvPr>
            <p:cNvSpPr txBox="1"/>
            <p:nvPr/>
          </p:nvSpPr>
          <p:spPr>
            <a:xfrm>
              <a:off x="3020035" y="3160769"/>
              <a:ext cx="44242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1" dirty="0">
                  <a:latin typeface="+mn-lt"/>
                  <a:ea typeface="+mj-ea"/>
                </a:rPr>
                <a:t>C</a:t>
              </a:r>
              <a:endParaRPr lang="zh-CN" altLang="en-US" sz="2800" i="1" dirty="0">
                <a:latin typeface="+mn-lt"/>
              </a:endParaRPr>
            </a:p>
          </p:txBody>
        </p:sp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6237CB2C-FF98-FBD8-FF1B-19D3FAA196F2}"/>
              </a:ext>
            </a:extLst>
          </p:cNvPr>
          <p:cNvSpPr txBox="1"/>
          <p:nvPr/>
        </p:nvSpPr>
        <p:spPr>
          <a:xfrm>
            <a:off x="6788182" y="4024060"/>
            <a:ext cx="8576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latin typeface="华文琥珀" panose="02010800040101010101" pitchFamily="2" charset="-122"/>
                <a:ea typeface="华文琥珀" panose="02010800040101010101" pitchFamily="2" charset="-122"/>
              </a:rPr>
              <a:t>√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FECC55EA-7BC1-7A05-1C69-4C677B0561DA}"/>
              </a:ext>
            </a:extLst>
          </p:cNvPr>
          <p:cNvSpPr txBox="1"/>
          <p:nvPr/>
        </p:nvSpPr>
        <p:spPr>
          <a:xfrm>
            <a:off x="6788182" y="4546575"/>
            <a:ext cx="8576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latin typeface="华文琥珀" panose="02010800040101010101" pitchFamily="2" charset="-122"/>
                <a:ea typeface="华文琥珀" panose="02010800040101010101" pitchFamily="2" charset="-122"/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35709740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44" grpId="0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3958F2C3-81A9-6F0A-5EC2-C71B52FC5E51}"/>
              </a:ext>
            </a:extLst>
          </p:cNvPr>
          <p:cNvSpPr txBox="1"/>
          <p:nvPr/>
        </p:nvSpPr>
        <p:spPr>
          <a:xfrm>
            <a:off x="351842" y="1082555"/>
            <a:ext cx="11693980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        量出一些大小不同的圆的周长和直径，并用周长除以直径，把结果填入下表中，看看有什么发现。</a:t>
            </a:r>
          </a:p>
        </p:txBody>
      </p:sp>
      <p:sp>
        <p:nvSpPr>
          <p:cNvPr id="11" name="箭头: 五边形 10">
            <a:extLst>
              <a:ext uri="{FF2B5EF4-FFF2-40B4-BE49-F238E27FC236}">
                <a16:creationId xmlns:a16="http://schemas.microsoft.com/office/drawing/2014/main" id="{56F34AC0-25E4-DA15-4E3F-639AB05E2815}"/>
              </a:ext>
            </a:extLst>
          </p:cNvPr>
          <p:cNvSpPr/>
          <p:nvPr/>
        </p:nvSpPr>
        <p:spPr>
          <a:xfrm>
            <a:off x="351842" y="335904"/>
            <a:ext cx="2733869" cy="720000"/>
          </a:xfrm>
          <a:prstGeom prst="homePlat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动手操作</a:t>
            </a:r>
          </a:p>
        </p:txBody>
      </p:sp>
      <p:graphicFrame>
        <p:nvGraphicFramePr>
          <p:cNvPr id="26" name="表格 25">
            <a:extLst>
              <a:ext uri="{FF2B5EF4-FFF2-40B4-BE49-F238E27FC236}">
                <a16:creationId xmlns:a16="http://schemas.microsoft.com/office/drawing/2014/main" id="{3C123CE5-4C53-426E-4FED-7BC824A5F8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054834"/>
              </p:ext>
            </p:extLst>
          </p:nvPr>
        </p:nvGraphicFramePr>
        <p:xfrm>
          <a:off x="1052284" y="2539970"/>
          <a:ext cx="9985830" cy="33101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97166">
                  <a:extLst>
                    <a:ext uri="{9D8B030D-6E8A-4147-A177-3AD203B41FA5}">
                      <a16:colId xmlns:a16="http://schemas.microsoft.com/office/drawing/2014/main" val="2808501269"/>
                    </a:ext>
                  </a:extLst>
                </a:gridCol>
                <a:gridCol w="1997166">
                  <a:extLst>
                    <a:ext uri="{9D8B030D-6E8A-4147-A177-3AD203B41FA5}">
                      <a16:colId xmlns:a16="http://schemas.microsoft.com/office/drawing/2014/main" val="324429804"/>
                    </a:ext>
                  </a:extLst>
                </a:gridCol>
                <a:gridCol w="1997166">
                  <a:extLst>
                    <a:ext uri="{9D8B030D-6E8A-4147-A177-3AD203B41FA5}">
                      <a16:colId xmlns:a16="http://schemas.microsoft.com/office/drawing/2014/main" val="3856849052"/>
                    </a:ext>
                  </a:extLst>
                </a:gridCol>
                <a:gridCol w="3994332">
                  <a:extLst>
                    <a:ext uri="{9D8B030D-6E8A-4147-A177-3AD203B41FA5}">
                      <a16:colId xmlns:a16="http://schemas.microsoft.com/office/drawing/2014/main" val="256517352"/>
                    </a:ext>
                  </a:extLst>
                </a:gridCol>
              </a:tblGrid>
              <a:tr h="110337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物品名称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周长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直径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周长</a:t>
                      </a:r>
                      <a:r>
                        <a:rPr lang="en-US" altLang="zh-CN" sz="2800" b="1" dirty="0"/>
                        <a:t>÷</a:t>
                      </a:r>
                      <a:r>
                        <a:rPr lang="zh-CN" altLang="en-US" sz="2800" b="1" dirty="0"/>
                        <a:t>直径</a:t>
                      </a:r>
                      <a:endParaRPr lang="en-US" altLang="zh-CN" sz="2800" b="1" dirty="0"/>
                    </a:p>
                    <a:p>
                      <a:pPr algn="ctr"/>
                      <a:r>
                        <a:rPr lang="en-US" altLang="zh-CN" sz="2800" b="1" dirty="0"/>
                        <a:t>(</a:t>
                      </a:r>
                      <a:r>
                        <a:rPr lang="zh-CN" altLang="en-US" sz="2800" b="1" dirty="0"/>
                        <a:t>结果保留两位小数</a:t>
                      </a:r>
                      <a:r>
                        <a:rPr lang="en-US" altLang="zh-CN" sz="2800" b="1" dirty="0"/>
                        <a:t>)</a:t>
                      </a:r>
                      <a:endParaRPr lang="zh-CN" altLang="en-US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367159"/>
                  </a:ext>
                </a:extLst>
              </a:tr>
              <a:tr h="551687"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0346085"/>
                  </a:ext>
                </a:extLst>
              </a:tr>
              <a:tr h="551687"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08483606"/>
                  </a:ext>
                </a:extLst>
              </a:tr>
              <a:tr h="551687"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4113259"/>
                  </a:ext>
                </a:extLst>
              </a:tr>
              <a:tr h="55168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ea"/>
                          <a:ea typeface="+mj-ea"/>
                        </a:rPr>
                        <a:t>……</a:t>
                      </a:r>
                      <a:endParaRPr lang="zh-CN" altLang="en-US" sz="280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ea"/>
                          <a:ea typeface="+mj-ea"/>
                        </a:rPr>
                        <a:t>……</a:t>
                      </a:r>
                      <a:endParaRPr lang="zh-CN" altLang="en-US" sz="280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ea"/>
                          <a:ea typeface="+mj-ea"/>
                        </a:rPr>
                        <a:t>……</a:t>
                      </a:r>
                      <a:endParaRPr lang="zh-CN" altLang="en-US" sz="280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ea"/>
                          <a:ea typeface="+mj-ea"/>
                        </a:rPr>
                        <a:t>……</a:t>
                      </a:r>
                      <a:endParaRPr lang="zh-CN" altLang="en-US" sz="280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4063542"/>
                  </a:ext>
                </a:extLst>
              </a:tr>
            </a:tbl>
          </a:graphicData>
        </a:graphic>
      </p:graphicFrame>
      <p:sp>
        <p:nvSpPr>
          <p:cNvPr id="29" name="文本框 28">
            <a:extLst>
              <a:ext uri="{FF2B5EF4-FFF2-40B4-BE49-F238E27FC236}">
                <a16:creationId xmlns:a16="http://schemas.microsoft.com/office/drawing/2014/main" id="{E401CE9E-4F09-7994-ED7A-C2B1B9ED9650}"/>
              </a:ext>
            </a:extLst>
          </p:cNvPr>
          <p:cNvSpPr txBox="1"/>
          <p:nvPr/>
        </p:nvSpPr>
        <p:spPr>
          <a:xfrm>
            <a:off x="3328966" y="3226093"/>
            <a:ext cx="13736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/>
              <a:t>（</a:t>
            </a:r>
            <a:r>
              <a:rPr lang="en-US" altLang="zh-CN" sz="2400" dirty="0"/>
              <a:t>cm</a:t>
            </a:r>
            <a:r>
              <a:rPr lang="zh-CN" altLang="en-US" sz="2400" dirty="0"/>
              <a:t>）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1D24ED6-E13D-0002-C748-24786351156B}"/>
              </a:ext>
            </a:extLst>
          </p:cNvPr>
          <p:cNvSpPr txBox="1"/>
          <p:nvPr/>
        </p:nvSpPr>
        <p:spPr>
          <a:xfrm>
            <a:off x="5400360" y="3226093"/>
            <a:ext cx="13736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/>
              <a:t>（</a:t>
            </a:r>
            <a:r>
              <a:rPr lang="en-US" altLang="zh-CN" sz="2400" dirty="0"/>
              <a:t>cm</a:t>
            </a:r>
            <a:r>
              <a:rPr lang="zh-CN" altLang="en-US" sz="2400" dirty="0"/>
              <a:t>）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EDE6784C-DC41-E900-B7F0-6DDBC5FFDD09}"/>
              </a:ext>
            </a:extLst>
          </p:cNvPr>
          <p:cNvSpPr txBox="1"/>
          <p:nvPr/>
        </p:nvSpPr>
        <p:spPr>
          <a:xfrm>
            <a:off x="1197828" y="3663126"/>
            <a:ext cx="17243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800" dirty="0"/>
              <a:t>一元硬币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E3FF9BB2-C337-588A-DC36-AACC2394EE62}"/>
              </a:ext>
            </a:extLst>
          </p:cNvPr>
          <p:cNvSpPr txBox="1"/>
          <p:nvPr/>
        </p:nvSpPr>
        <p:spPr>
          <a:xfrm>
            <a:off x="3362530" y="3663126"/>
            <a:ext cx="13736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/>
              <a:t>6.9</a:t>
            </a:r>
            <a:endParaRPr lang="zh-CN" altLang="en-US" sz="2800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25CEE1CE-2A2D-6A40-F0A0-D243042DAA0D}"/>
              </a:ext>
            </a:extLst>
          </p:cNvPr>
          <p:cNvSpPr txBox="1"/>
          <p:nvPr/>
        </p:nvSpPr>
        <p:spPr>
          <a:xfrm>
            <a:off x="5396603" y="3663126"/>
            <a:ext cx="13736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/>
              <a:t>2.2</a:t>
            </a:r>
            <a:endParaRPr lang="zh-CN" altLang="en-US" sz="2800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F314D99E-FE16-1B09-A16C-028F32C20D0C}"/>
              </a:ext>
            </a:extLst>
          </p:cNvPr>
          <p:cNvSpPr txBox="1"/>
          <p:nvPr/>
        </p:nvSpPr>
        <p:spPr>
          <a:xfrm>
            <a:off x="8345077" y="3663126"/>
            <a:ext cx="13736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/>
              <a:t>3.14</a:t>
            </a:r>
            <a:endParaRPr lang="zh-CN" altLang="en-US" sz="2800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CED7CBB1-5F6A-3199-7A45-2AFB90E236FD}"/>
              </a:ext>
            </a:extLst>
          </p:cNvPr>
          <p:cNvSpPr txBox="1"/>
          <p:nvPr/>
        </p:nvSpPr>
        <p:spPr>
          <a:xfrm>
            <a:off x="1197828" y="4204302"/>
            <a:ext cx="17243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800" dirty="0"/>
              <a:t>圆形纸片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BE980889-4E51-7F8A-18DC-4CFD6465EED9}"/>
              </a:ext>
            </a:extLst>
          </p:cNvPr>
          <p:cNvSpPr txBox="1"/>
          <p:nvPr/>
        </p:nvSpPr>
        <p:spPr>
          <a:xfrm>
            <a:off x="3362530" y="4204302"/>
            <a:ext cx="13736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/>
              <a:t>12.5</a:t>
            </a:r>
            <a:endParaRPr lang="zh-CN" altLang="en-US" sz="2800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D28DE3C3-59D4-F54C-A8C5-F6575F3E297D}"/>
              </a:ext>
            </a:extLst>
          </p:cNvPr>
          <p:cNvSpPr txBox="1"/>
          <p:nvPr/>
        </p:nvSpPr>
        <p:spPr>
          <a:xfrm>
            <a:off x="5396603" y="4204302"/>
            <a:ext cx="13736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/>
              <a:t>4</a:t>
            </a:r>
            <a:endParaRPr lang="zh-CN" altLang="en-US" sz="2800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6070B882-6902-C836-5864-5C74038C428B}"/>
              </a:ext>
            </a:extLst>
          </p:cNvPr>
          <p:cNvSpPr txBox="1"/>
          <p:nvPr/>
        </p:nvSpPr>
        <p:spPr>
          <a:xfrm>
            <a:off x="8345077" y="4204302"/>
            <a:ext cx="13736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/>
              <a:t>3.14</a:t>
            </a:r>
            <a:endParaRPr lang="zh-CN" altLang="en-US" sz="2800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1FBD4BC8-8AFF-6F15-A40A-D09EE0724572}"/>
              </a:ext>
            </a:extLst>
          </p:cNvPr>
          <p:cNvSpPr txBox="1"/>
          <p:nvPr/>
        </p:nvSpPr>
        <p:spPr>
          <a:xfrm>
            <a:off x="1197828" y="4764139"/>
            <a:ext cx="17243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800" dirty="0"/>
              <a:t>圆形杯盖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BE3CF57C-B4AC-E0E8-FE28-DD3E141EBAD9}"/>
              </a:ext>
            </a:extLst>
          </p:cNvPr>
          <p:cNvSpPr txBox="1"/>
          <p:nvPr/>
        </p:nvSpPr>
        <p:spPr>
          <a:xfrm>
            <a:off x="3362530" y="4764139"/>
            <a:ext cx="13736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/>
              <a:t>22</a:t>
            </a:r>
            <a:endParaRPr lang="zh-CN" altLang="en-US" sz="2800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FA55301E-0687-42E0-2CEA-E35DDC0238B1}"/>
              </a:ext>
            </a:extLst>
          </p:cNvPr>
          <p:cNvSpPr txBox="1"/>
          <p:nvPr/>
        </p:nvSpPr>
        <p:spPr>
          <a:xfrm>
            <a:off x="5396603" y="4764139"/>
            <a:ext cx="13736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/>
              <a:t>7</a:t>
            </a:r>
            <a:endParaRPr lang="zh-CN" altLang="en-US" sz="2800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6ABBD51-1151-0408-6744-061735E074B4}"/>
              </a:ext>
            </a:extLst>
          </p:cNvPr>
          <p:cNvSpPr txBox="1"/>
          <p:nvPr/>
        </p:nvSpPr>
        <p:spPr>
          <a:xfrm>
            <a:off x="8345077" y="4764139"/>
            <a:ext cx="13736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/>
              <a:t>3.14</a:t>
            </a:r>
            <a:endParaRPr lang="zh-CN" altLang="en-US" sz="2800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0B4E91BA-EAB5-8EB8-3B4B-29F8EC4860DD}"/>
              </a:ext>
            </a:extLst>
          </p:cNvPr>
          <p:cNvSpPr txBox="1"/>
          <p:nvPr/>
        </p:nvSpPr>
        <p:spPr>
          <a:xfrm>
            <a:off x="501520" y="5991051"/>
            <a:ext cx="43259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 dirty="0">
                <a:solidFill>
                  <a:srgbClr val="0000FF"/>
                </a:solidFill>
                <a:latin typeface="+mn-lt"/>
              </a:rPr>
              <a:t>周长越大，直径也越大。</a:t>
            </a:r>
            <a:endParaRPr lang="zh-CN" altLang="en-US" sz="2800" b="1" dirty="0">
              <a:solidFill>
                <a:srgbClr val="0000FF"/>
              </a:solidFill>
              <a:latin typeface="+mn-lt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0F10A8C0-1ADE-D2E3-6642-CA77F7AFB8FB}"/>
              </a:ext>
            </a:extLst>
          </p:cNvPr>
          <p:cNvCxnSpPr/>
          <p:nvPr/>
        </p:nvCxnSpPr>
        <p:spPr>
          <a:xfrm>
            <a:off x="4618653" y="3881535"/>
            <a:ext cx="0" cy="1306285"/>
          </a:xfrm>
          <a:prstGeom prst="straightConnector1">
            <a:avLst/>
          </a:prstGeom>
          <a:ln w="28575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>
            <a:extLst>
              <a:ext uri="{FF2B5EF4-FFF2-40B4-BE49-F238E27FC236}">
                <a16:creationId xmlns:a16="http://schemas.microsoft.com/office/drawing/2014/main" id="{4C0B57F0-1806-79FB-E75F-E13B66E2C4CF}"/>
              </a:ext>
            </a:extLst>
          </p:cNvPr>
          <p:cNvCxnSpPr/>
          <p:nvPr/>
        </p:nvCxnSpPr>
        <p:spPr>
          <a:xfrm>
            <a:off x="6512767" y="3881535"/>
            <a:ext cx="0" cy="1306285"/>
          </a:xfrm>
          <a:prstGeom prst="straightConnector1">
            <a:avLst/>
          </a:prstGeom>
          <a:ln w="28575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: 圆角 51">
            <a:extLst>
              <a:ext uri="{FF2B5EF4-FFF2-40B4-BE49-F238E27FC236}">
                <a16:creationId xmlns:a16="http://schemas.microsoft.com/office/drawing/2014/main" id="{76FD9D2E-BC81-BD4B-28F5-4268251951C2}"/>
              </a:ext>
            </a:extLst>
          </p:cNvPr>
          <p:cNvSpPr/>
          <p:nvPr/>
        </p:nvSpPr>
        <p:spPr>
          <a:xfrm>
            <a:off x="8556545" y="3675319"/>
            <a:ext cx="961044" cy="1573338"/>
          </a:xfrm>
          <a:prstGeom prst="round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C0935238-3929-5BE5-35CD-EE99D3B4733A}"/>
              </a:ext>
            </a:extLst>
          </p:cNvPr>
          <p:cNvSpPr txBox="1"/>
          <p:nvPr/>
        </p:nvSpPr>
        <p:spPr>
          <a:xfrm>
            <a:off x="4772607" y="5991051"/>
            <a:ext cx="74318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FF0000"/>
                </a:solidFill>
                <a:latin typeface="FZYBKSJW--GB1-0"/>
              </a:defRPr>
            </a:lvl1pPr>
          </a:lstStyle>
          <a:p>
            <a:r>
              <a:rPr lang="zh-CN" altLang="en-US" dirty="0">
                <a:solidFill>
                  <a:srgbClr val="00B050"/>
                </a:solidFill>
                <a:latin typeface="+mn-lt"/>
              </a:rPr>
              <a:t>一个圆的周长总是比它的直径的 </a:t>
            </a:r>
            <a:r>
              <a:rPr lang="en-US" altLang="zh-CN" dirty="0">
                <a:solidFill>
                  <a:srgbClr val="00B050"/>
                </a:solidFill>
                <a:latin typeface="+mn-lt"/>
              </a:rPr>
              <a:t>3 </a:t>
            </a:r>
            <a:r>
              <a:rPr lang="zh-CN" altLang="en-US" dirty="0">
                <a:solidFill>
                  <a:srgbClr val="00B050"/>
                </a:solidFill>
                <a:latin typeface="+mn-lt"/>
              </a:rPr>
              <a:t>倍多一些。</a:t>
            </a:r>
          </a:p>
        </p:txBody>
      </p:sp>
    </p:spTree>
    <p:extLst>
      <p:ext uri="{BB962C8B-B14F-4D97-AF65-F5344CB8AC3E}">
        <p14:creationId xmlns:p14="http://schemas.microsoft.com/office/powerpoint/2010/main" val="16247006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5" grpId="0"/>
      <p:bldP spid="52" grpId="0" animBg="1"/>
      <p:bldP spid="5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箭头: 五边形 1">
            <a:extLst>
              <a:ext uri="{FF2B5EF4-FFF2-40B4-BE49-F238E27FC236}">
                <a16:creationId xmlns:a16="http://schemas.microsoft.com/office/drawing/2014/main" id="{FD019664-8E9A-4F1A-F4E2-8BF4957A8121}"/>
              </a:ext>
            </a:extLst>
          </p:cNvPr>
          <p:cNvSpPr/>
          <p:nvPr/>
        </p:nvSpPr>
        <p:spPr>
          <a:xfrm>
            <a:off x="351842" y="335904"/>
            <a:ext cx="2733869" cy="720000"/>
          </a:xfrm>
          <a:prstGeom prst="homePlat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圆周率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9E56CBE-31DE-4577-C321-2C6C9405FD5D}"/>
              </a:ext>
            </a:extLst>
          </p:cNvPr>
          <p:cNvSpPr txBox="1"/>
          <p:nvPr/>
        </p:nvSpPr>
        <p:spPr>
          <a:xfrm>
            <a:off x="412490" y="1112000"/>
            <a:ext cx="11661321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任意一个圆的周长除以它的直径，所得的结果是一个固定的数，我们把它叫作</a:t>
            </a:r>
            <a:r>
              <a:rPr lang="zh-CN" altLang="en-US" dirty="0">
                <a:solidFill>
                  <a:srgbClr val="FF00FF"/>
                </a:solidFill>
              </a:rPr>
              <a:t>圆周率</a:t>
            </a:r>
            <a:r>
              <a:rPr lang="zh-CN" altLang="en-US" dirty="0"/>
              <a:t>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1B52BD8-B772-7D94-70F1-773C320BD406}"/>
              </a:ext>
            </a:extLst>
          </p:cNvPr>
          <p:cNvSpPr txBox="1"/>
          <p:nvPr/>
        </p:nvSpPr>
        <p:spPr>
          <a:xfrm>
            <a:off x="3006402" y="2313179"/>
            <a:ext cx="110839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6600" dirty="0"/>
              <a:t>π</a:t>
            </a:r>
            <a:endParaRPr lang="zh-CN" altLang="en-US" sz="6600" dirty="0"/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72B9F264-7F06-73B7-8C44-26636A21E1E1}"/>
              </a:ext>
            </a:extLst>
          </p:cNvPr>
          <p:cNvCxnSpPr/>
          <p:nvPr/>
        </p:nvCxnSpPr>
        <p:spPr>
          <a:xfrm>
            <a:off x="3974841" y="2976461"/>
            <a:ext cx="923731" cy="0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16B1314B-9029-B836-752F-7C8686D88472}"/>
              </a:ext>
            </a:extLst>
          </p:cNvPr>
          <p:cNvSpPr txBox="1"/>
          <p:nvPr/>
        </p:nvSpPr>
        <p:spPr>
          <a:xfrm>
            <a:off x="4862026" y="2653775"/>
            <a:ext cx="2449286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0070C0"/>
                </a:solidFill>
              </a:rPr>
              <a:t>读作“</a:t>
            </a:r>
            <a:r>
              <a:rPr lang="en-US" altLang="zh-CN" dirty="0" err="1">
                <a:solidFill>
                  <a:srgbClr val="0070C0"/>
                </a:solidFill>
              </a:rPr>
              <a:t>pài</a:t>
            </a:r>
            <a:r>
              <a:rPr lang="zh-CN" altLang="en-US" dirty="0">
                <a:solidFill>
                  <a:srgbClr val="0070C0"/>
                </a:solidFill>
              </a:rPr>
              <a:t>”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99287E3-1CEF-1340-0C95-338742A456A0}"/>
              </a:ext>
            </a:extLst>
          </p:cNvPr>
          <p:cNvSpPr txBox="1"/>
          <p:nvPr/>
        </p:nvSpPr>
        <p:spPr>
          <a:xfrm>
            <a:off x="579300" y="3509318"/>
            <a:ext cx="4860448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 dirty="0">
                <a:solidFill>
                  <a:schemeClr val="tx1"/>
                </a:solidFill>
              </a:rPr>
              <a:t>π = 3.1415926535</a:t>
            </a:r>
            <a:r>
              <a:rPr lang="en-US" altLang="zh-CN" dirty="0">
                <a:solidFill>
                  <a:schemeClr val="tx1"/>
                </a:solidFill>
                <a:latin typeface="+mj-ea"/>
                <a:ea typeface="+mj-ea"/>
              </a:rPr>
              <a:t>……</a:t>
            </a:r>
            <a:endParaRPr lang="zh-CN" altLang="en-US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F89E82E-3F20-1A9E-4FEE-FA477F0D8920}"/>
              </a:ext>
            </a:extLst>
          </p:cNvPr>
          <p:cNvSpPr txBox="1"/>
          <p:nvPr/>
        </p:nvSpPr>
        <p:spPr>
          <a:xfrm>
            <a:off x="4372557" y="3509318"/>
            <a:ext cx="5896172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0070C0"/>
                </a:solidFill>
              </a:rPr>
              <a:t>（它是一个无限不循环小数）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288F147-8F38-2E49-52F1-EADB9281649B}"/>
              </a:ext>
            </a:extLst>
          </p:cNvPr>
          <p:cNvSpPr txBox="1"/>
          <p:nvPr/>
        </p:nvSpPr>
        <p:spPr>
          <a:xfrm>
            <a:off x="511823" y="4290212"/>
            <a:ext cx="10694241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在实际应用中常常只取它的近似值，例如，</a:t>
            </a:r>
            <a:r>
              <a:rPr lang="el-GR" altLang="zh-CN" dirty="0"/>
              <a:t>π</a:t>
            </a:r>
            <a:r>
              <a:rPr lang="en-US" altLang="zh-CN" dirty="0"/>
              <a:t> </a:t>
            </a:r>
            <a:r>
              <a:rPr lang="el-GR" altLang="zh-CN" dirty="0"/>
              <a:t>≈</a:t>
            </a:r>
            <a:r>
              <a:rPr lang="en-US" altLang="zh-CN" dirty="0"/>
              <a:t> </a:t>
            </a:r>
            <a:r>
              <a:rPr lang="el-GR" altLang="zh-CN" dirty="0"/>
              <a:t>3.14</a:t>
            </a:r>
            <a:r>
              <a:rPr lang="zh-CN" altLang="el-GR" dirty="0"/>
              <a:t>。</a:t>
            </a:r>
            <a:endParaRPr lang="zh-CN" altLang="en-US" dirty="0"/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D62C46FF-C8C3-B3F3-3327-47DF52225D6D}"/>
              </a:ext>
            </a:extLst>
          </p:cNvPr>
          <p:cNvSpPr/>
          <p:nvPr/>
        </p:nvSpPr>
        <p:spPr>
          <a:xfrm>
            <a:off x="8789437" y="4814595"/>
            <a:ext cx="718457" cy="382555"/>
          </a:xfrm>
          <a:custGeom>
            <a:avLst/>
            <a:gdLst>
              <a:gd name="csX0" fmla="*/ 0 w 718457"/>
              <a:gd name="csY0" fmla="*/ 0 h 279918"/>
              <a:gd name="csX1" fmla="*/ 0 w 718457"/>
              <a:gd name="csY1" fmla="*/ 279918 h 279918"/>
              <a:gd name="csX2" fmla="*/ 718457 w 718457"/>
              <a:gd name="csY2" fmla="*/ 279918 h 279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718457" h="279918">
                <a:moveTo>
                  <a:pt x="0" y="0"/>
                </a:moveTo>
                <a:lnTo>
                  <a:pt x="0" y="279918"/>
                </a:lnTo>
                <a:lnTo>
                  <a:pt x="718457" y="279918"/>
                </a:lnTo>
              </a:path>
            </a:pathLst>
          </a:custGeom>
          <a:noFill/>
          <a:ln w="28575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05C4424-D48C-D080-5A03-DDF6D1606D99}"/>
              </a:ext>
            </a:extLst>
          </p:cNvPr>
          <p:cNvSpPr txBox="1"/>
          <p:nvPr/>
        </p:nvSpPr>
        <p:spPr>
          <a:xfrm>
            <a:off x="9480679" y="4899381"/>
            <a:ext cx="2453175" cy="149085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600" dirty="0">
                <a:solidFill>
                  <a:srgbClr val="0070C0"/>
                </a:solidFill>
              </a:rPr>
              <a:t>这是一个近似值，不能说成</a:t>
            </a:r>
            <a:r>
              <a:rPr lang="en-US" altLang="zh-CN" sz="2600" dirty="0">
                <a:solidFill>
                  <a:srgbClr val="0070C0"/>
                </a:solidFill>
              </a:rPr>
              <a:t>π=3.14</a:t>
            </a:r>
            <a:endParaRPr lang="zh-CN" altLang="en-US" sz="2600" dirty="0">
              <a:solidFill>
                <a:srgbClr val="0070C0"/>
              </a:solidFill>
            </a:endParaRPr>
          </a:p>
        </p:txBody>
      </p:sp>
      <p:sp>
        <p:nvSpPr>
          <p:cNvPr id="25" name="Rectangle 86">
            <a:extLst>
              <a:ext uri="{FF2B5EF4-FFF2-40B4-BE49-F238E27FC236}">
                <a16:creationId xmlns:a16="http://schemas.microsoft.com/office/drawing/2014/main" id="{232C73C1-4ACC-D378-080E-3B3A9E97E5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968" y="5061574"/>
            <a:ext cx="717443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如果用 </a:t>
            </a:r>
            <a:r>
              <a:rPr lang="en-US" altLang="zh-CN" sz="3600" b="1" i="1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en-US" altLang="zh-CN" sz="36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表示圆的周长，就有：</a:t>
            </a:r>
            <a:endParaRPr lang="en-US" altLang="zh-CN" sz="3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6" name="Rectangle 86">
            <a:extLst>
              <a:ext uri="{FF2B5EF4-FFF2-40B4-BE49-F238E27FC236}">
                <a16:creationId xmlns:a16="http://schemas.microsoft.com/office/drawing/2014/main" id="{FD061FE7-3F75-D42C-2CB9-F859D8D37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2921" y="5817353"/>
            <a:ext cx="414199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</a:pPr>
            <a:r>
              <a:rPr lang="en-US" altLang="zh-CN" sz="3600" b="1" i="1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 = </a:t>
            </a:r>
            <a:r>
              <a:rPr lang="en-US" altLang="zh-CN" sz="3600" b="1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π</a:t>
            </a:r>
            <a:r>
              <a:rPr lang="en-US" altLang="zh-CN" sz="3600" b="1" i="1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  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或 </a:t>
            </a:r>
            <a:r>
              <a:rPr lang="en-US" altLang="zh-CN" sz="3600" b="1" i="1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en-US" altLang="zh-CN" sz="3600" b="1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= 2π</a:t>
            </a:r>
            <a:r>
              <a:rPr lang="en-US" altLang="zh-CN" sz="3600" b="1" i="1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2612777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2" grpId="0"/>
      <p:bldP spid="15" grpId="0"/>
      <p:bldP spid="17" grpId="0"/>
      <p:bldP spid="22" grpId="0" animBg="1"/>
      <p:bldP spid="24" grpId="0"/>
      <p:bldP spid="25" grpId="0" bldLvl="0"/>
      <p:bldP spid="25" grpId="1"/>
      <p:bldP spid="26" grpId="0" bldLvl="0"/>
      <p:bldP spid="2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DBC367A-53EE-9BB3-14E4-74871627A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501" y="472325"/>
            <a:ext cx="3225969" cy="68820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8F9FCD12-54BB-0279-477B-5C0069FFBCC3}"/>
              </a:ext>
            </a:extLst>
          </p:cNvPr>
          <p:cNvSpPr txBox="1"/>
          <p:nvPr/>
        </p:nvSpPr>
        <p:spPr>
          <a:xfrm>
            <a:off x="797338" y="1164492"/>
            <a:ext cx="8785201" cy="482907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000" dirty="0"/>
              <a:t>        在古代，人们粗略地认为圆周率是 </a:t>
            </a:r>
            <a:r>
              <a:rPr lang="en-US" altLang="zh-CN" sz="3000" dirty="0"/>
              <a:t>3</a:t>
            </a:r>
            <a:r>
              <a:rPr lang="zh-CN" altLang="en-US" sz="3000" dirty="0"/>
              <a:t>，我国</a:t>
            </a:r>
            <a:endParaRPr lang="en-US" altLang="zh-CN" sz="3000" dirty="0"/>
          </a:p>
          <a:p>
            <a:pPr>
              <a:lnSpc>
                <a:spcPct val="130000"/>
              </a:lnSpc>
            </a:pPr>
            <a:r>
              <a:rPr lang="zh-CN" altLang="en-US" sz="3000" dirty="0"/>
              <a:t>古代数学著作</a:t>
            </a:r>
            <a:r>
              <a:rPr lang="en-US" altLang="zh-CN" sz="3000" dirty="0"/>
              <a:t>《</a:t>
            </a:r>
            <a:r>
              <a:rPr lang="zh-CN" altLang="en-US" sz="3000" dirty="0"/>
              <a:t>九章算术</a:t>
            </a:r>
            <a:r>
              <a:rPr lang="en-US" altLang="zh-CN" sz="3000" dirty="0"/>
              <a:t>》</a:t>
            </a:r>
            <a:r>
              <a:rPr lang="zh-CN" altLang="en-US" sz="3000" dirty="0"/>
              <a:t>中就有相关记载。</a:t>
            </a:r>
          </a:p>
          <a:p>
            <a:pPr>
              <a:lnSpc>
                <a:spcPct val="130000"/>
              </a:lnSpc>
            </a:pPr>
            <a:r>
              <a:rPr lang="zh-CN" altLang="en-US" sz="3000" dirty="0"/>
              <a:t>        约 </a:t>
            </a:r>
            <a:r>
              <a:rPr lang="en-US" altLang="zh-CN" sz="3000" dirty="0"/>
              <a:t>1500 </a:t>
            </a:r>
            <a:r>
              <a:rPr lang="zh-CN" altLang="en-US" sz="3000" dirty="0"/>
              <a:t>年前，中国伟大的数学家和天文学家</a:t>
            </a:r>
          </a:p>
          <a:p>
            <a:pPr>
              <a:lnSpc>
                <a:spcPct val="130000"/>
              </a:lnSpc>
            </a:pPr>
            <a:r>
              <a:rPr lang="zh-CN" altLang="en-US" sz="3000" dirty="0"/>
              <a:t>祖冲之计算出圆周率在 </a:t>
            </a:r>
            <a:r>
              <a:rPr lang="en-US" altLang="zh-CN" sz="3000" dirty="0"/>
              <a:t>3.1415926 </a:t>
            </a:r>
            <a:r>
              <a:rPr lang="zh-CN" altLang="en-US" sz="3000" dirty="0"/>
              <a:t>和 </a:t>
            </a:r>
            <a:r>
              <a:rPr lang="en-US" altLang="zh-CN" sz="3000" dirty="0"/>
              <a:t>3.1415927 </a:t>
            </a:r>
            <a:r>
              <a:rPr lang="zh-CN" altLang="en-US" sz="3000" dirty="0"/>
              <a:t>之</a:t>
            </a:r>
          </a:p>
          <a:p>
            <a:pPr>
              <a:lnSpc>
                <a:spcPct val="130000"/>
              </a:lnSpc>
            </a:pPr>
            <a:r>
              <a:rPr lang="zh-CN" altLang="en-US" sz="3000" dirty="0"/>
              <a:t>间，成为世界上第一个把圆周率的值精确到小数</a:t>
            </a:r>
          </a:p>
          <a:p>
            <a:pPr>
              <a:lnSpc>
                <a:spcPct val="130000"/>
              </a:lnSpc>
            </a:pPr>
            <a:r>
              <a:rPr lang="zh-CN" altLang="en-US" sz="3000" dirty="0"/>
              <a:t>点后</a:t>
            </a:r>
            <a:r>
              <a:rPr lang="en-US" altLang="zh-CN" sz="3000" dirty="0"/>
              <a:t>7 </a:t>
            </a:r>
            <a:r>
              <a:rPr lang="zh-CN" altLang="en-US" sz="3000" dirty="0"/>
              <a:t>位的人。这一成就比国外大约早 </a:t>
            </a:r>
            <a:r>
              <a:rPr lang="en-US" altLang="zh-CN" sz="3000" dirty="0"/>
              <a:t>1000 </a:t>
            </a:r>
            <a:r>
              <a:rPr lang="zh-CN" altLang="en-US" sz="3000" dirty="0"/>
              <a:t>年。</a:t>
            </a:r>
          </a:p>
          <a:p>
            <a:pPr>
              <a:lnSpc>
                <a:spcPct val="130000"/>
              </a:lnSpc>
            </a:pPr>
            <a:r>
              <a:rPr lang="zh-CN" altLang="en-US" sz="3000" dirty="0"/>
              <a:t>现在人们用计算机算出的圆周率，小数点后面已</a:t>
            </a:r>
          </a:p>
          <a:p>
            <a:pPr>
              <a:lnSpc>
                <a:spcPct val="130000"/>
              </a:lnSpc>
            </a:pPr>
            <a:r>
              <a:rPr lang="zh-CN" altLang="en-US" sz="3000" dirty="0"/>
              <a:t>经超过万亿位。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DFC2E22-6B48-9F99-BD70-E7E6D8654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9860" y="1430772"/>
            <a:ext cx="2371086" cy="3231345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E516B519-EC2A-805A-A8BD-00182F32FB77}"/>
              </a:ext>
            </a:extLst>
          </p:cNvPr>
          <p:cNvSpPr txBox="1"/>
          <p:nvPr/>
        </p:nvSpPr>
        <p:spPr>
          <a:xfrm>
            <a:off x="9186653" y="4662117"/>
            <a:ext cx="26818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0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dirty="0"/>
              <a:t>祖冲之</a:t>
            </a:r>
          </a:p>
          <a:p>
            <a:pPr algn="ctr">
              <a:lnSpc>
                <a:spcPct val="10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429 ~ 500</a:t>
            </a:r>
            <a:r>
              <a:rPr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65132272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6DE9F207-5C23-641E-B5E0-2841CE54A329}"/>
              </a:ext>
            </a:extLst>
          </p:cNvPr>
          <p:cNvSpPr txBox="1"/>
          <p:nvPr/>
        </p:nvSpPr>
        <p:spPr>
          <a:xfrm>
            <a:off x="1331049" y="368339"/>
            <a:ext cx="10814295" cy="25841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sz="3200" dirty="0"/>
              <a:t>每辆汽车的仪表盘上都可以显示这辆车出厂以来的总</a:t>
            </a:r>
            <a:endParaRPr lang="en-US" altLang="zh-CN" sz="3200" dirty="0"/>
          </a:p>
          <a:p>
            <a:r>
              <a:rPr lang="zh-CN" altLang="en-US" sz="3200" dirty="0"/>
              <a:t>里程，这个总里程是由车轮的周长乘转动圈数得到的。</a:t>
            </a:r>
            <a:endParaRPr lang="en-US" altLang="zh-CN" sz="3200" dirty="0"/>
          </a:p>
          <a:p>
            <a:r>
              <a:rPr lang="zh-CN" altLang="en-US" sz="3200" dirty="0"/>
              <a:t>一辆汽车的轮子直径是 </a:t>
            </a:r>
            <a:r>
              <a:rPr lang="en-US" altLang="zh-CN" sz="3200" dirty="0"/>
              <a:t>75 cm</a:t>
            </a:r>
            <a:r>
              <a:rPr lang="zh-CN" altLang="en-US" sz="3200" dirty="0"/>
              <a:t>。轮子转 </a:t>
            </a:r>
            <a:r>
              <a:rPr lang="en-US" altLang="zh-CN" sz="3200" dirty="0"/>
              <a:t>1 </a:t>
            </a:r>
            <a:r>
              <a:rPr lang="zh-CN" altLang="en-US" sz="3200" dirty="0"/>
              <a:t>圈，这辆汽车</a:t>
            </a:r>
            <a:endParaRPr lang="en-US" altLang="zh-CN" sz="3200" dirty="0"/>
          </a:p>
          <a:p>
            <a:r>
              <a:rPr lang="zh-CN" altLang="en-US" sz="3200" dirty="0"/>
              <a:t>可以走多远？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22FFA775-5B98-33D1-B2E3-2A317C37DEDB}"/>
              </a:ext>
            </a:extLst>
          </p:cNvPr>
          <p:cNvSpPr/>
          <p:nvPr/>
        </p:nvSpPr>
        <p:spPr>
          <a:xfrm>
            <a:off x="368794" y="429971"/>
            <a:ext cx="936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1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4F89173-BC4B-FFF1-66EC-5A8D7BA20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2172" y="3186817"/>
            <a:ext cx="3528134" cy="2984975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D0895AA8-021C-9FC4-F7A9-7435B6392D2F}"/>
              </a:ext>
            </a:extLst>
          </p:cNvPr>
          <p:cNvSpPr txBox="1"/>
          <p:nvPr/>
        </p:nvSpPr>
        <p:spPr>
          <a:xfrm>
            <a:off x="1340379" y="3028193"/>
            <a:ext cx="6525327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solidFill>
                  <a:srgbClr val="0070C0"/>
                </a:solidFill>
              </a:rPr>
              <a:t>轮子转 </a:t>
            </a:r>
            <a:r>
              <a:rPr lang="en-US" altLang="zh-CN" sz="2800" dirty="0">
                <a:solidFill>
                  <a:srgbClr val="0070C0"/>
                </a:solidFill>
              </a:rPr>
              <a:t>1</a:t>
            </a:r>
            <a:r>
              <a:rPr lang="zh-CN" altLang="en-US" sz="2800" dirty="0">
                <a:solidFill>
                  <a:srgbClr val="0070C0"/>
                </a:solidFill>
              </a:rPr>
              <a:t> 圈，求这辆汽车可以走多远？实际是求什么？</a:t>
            </a: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9F65495F-F6BE-E9A7-6DA3-F7B18F1019AE}"/>
              </a:ext>
            </a:extLst>
          </p:cNvPr>
          <p:cNvCxnSpPr/>
          <p:nvPr/>
        </p:nvCxnSpPr>
        <p:spPr>
          <a:xfrm>
            <a:off x="7053943" y="2323320"/>
            <a:ext cx="4012164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E8CD59C4-C783-D3E2-A4B7-91409DF4ED51}"/>
              </a:ext>
            </a:extLst>
          </p:cNvPr>
          <p:cNvCxnSpPr>
            <a:cxnSpLocks/>
          </p:cNvCxnSpPr>
          <p:nvPr/>
        </p:nvCxnSpPr>
        <p:spPr>
          <a:xfrm>
            <a:off x="1418252" y="2957800"/>
            <a:ext cx="2202026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98EA9793-36C1-50A0-3222-AF33A2F858ED}"/>
              </a:ext>
            </a:extLst>
          </p:cNvPr>
          <p:cNvSpPr txBox="1"/>
          <p:nvPr/>
        </p:nvSpPr>
        <p:spPr>
          <a:xfrm>
            <a:off x="1349710" y="4175546"/>
            <a:ext cx="4239327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FF00FF"/>
                </a:solidFill>
              </a:rPr>
              <a:t>实际是求车轮的周长。</a:t>
            </a:r>
          </a:p>
        </p:txBody>
      </p:sp>
      <p:sp>
        <p:nvSpPr>
          <p:cNvPr id="43" name="Rectangle 86">
            <a:extLst>
              <a:ext uri="{FF2B5EF4-FFF2-40B4-BE49-F238E27FC236}">
                <a16:creationId xmlns:a16="http://schemas.microsoft.com/office/drawing/2014/main" id="{0AF68C3C-B86E-0A4B-827A-D71F1316D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6304" y="4949607"/>
            <a:ext cx="18194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</a:pPr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 = 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π</a:t>
            </a:r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 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1C27E0A9-C741-1872-A2D2-0DF47732A1D1}"/>
              </a:ext>
            </a:extLst>
          </p:cNvPr>
          <p:cNvSpPr txBox="1"/>
          <p:nvPr/>
        </p:nvSpPr>
        <p:spPr>
          <a:xfrm>
            <a:off x="1418252" y="5727442"/>
            <a:ext cx="7202432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 dirty="0"/>
              <a:t>3.14×75 = 235.5 (cm) = 2.355 (m)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495852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9" grpId="0"/>
      <p:bldP spid="43" grpId="0" bldLvl="0"/>
      <p:bldP spid="43" grpId="1"/>
      <p:bldP spid="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CC0416B-1F40-E684-577C-E25321D27286}"/>
              </a:ext>
            </a:extLst>
          </p:cNvPr>
          <p:cNvSpPr txBox="1"/>
          <p:nvPr/>
        </p:nvSpPr>
        <p:spPr>
          <a:xfrm>
            <a:off x="1314125" y="481871"/>
            <a:ext cx="8335465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sz="3200" dirty="0"/>
              <a:t>这辆汽车从出厂起行驶的总里程是 </a:t>
            </a:r>
            <a:r>
              <a:rPr lang="en-US" altLang="zh-CN" sz="3200" dirty="0"/>
              <a:t>4710 km</a:t>
            </a:r>
            <a:r>
              <a:rPr lang="zh-CN" altLang="en-US" sz="3200" dirty="0"/>
              <a:t>，轮子一共转了多少圈？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D545FCD-1BCF-960A-4E2B-EBE9110BC83C}"/>
              </a:ext>
            </a:extLst>
          </p:cNvPr>
          <p:cNvSpPr txBox="1"/>
          <p:nvPr/>
        </p:nvSpPr>
        <p:spPr>
          <a:xfrm>
            <a:off x="1342118" y="1919304"/>
            <a:ext cx="3176478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这又是求什么？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999A73DB-45E9-F577-5F9D-E65C3EE1B13A}"/>
              </a:ext>
            </a:extLst>
          </p:cNvPr>
          <p:cNvSpPr/>
          <p:nvPr/>
        </p:nvSpPr>
        <p:spPr>
          <a:xfrm>
            <a:off x="1314125" y="517218"/>
            <a:ext cx="8249753" cy="1303818"/>
          </a:xfrm>
          <a:prstGeom prst="roundRect">
            <a:avLst>
              <a:gd name="adj" fmla="val 9511"/>
            </a:avLst>
          </a:prstGeom>
          <a:noFill/>
          <a:ln w="1905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F0717C1-8E24-2C84-7E31-10D426238EDD}"/>
              </a:ext>
            </a:extLst>
          </p:cNvPr>
          <p:cNvSpPr txBox="1"/>
          <p:nvPr/>
        </p:nvSpPr>
        <p:spPr>
          <a:xfrm>
            <a:off x="4224436" y="1919304"/>
            <a:ext cx="6097554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用总里程除以 </a:t>
            </a:r>
            <a:r>
              <a:rPr lang="en-US" altLang="zh-CN" dirty="0"/>
              <a:t>1 </a:t>
            </a:r>
            <a:r>
              <a:rPr lang="zh-CN" altLang="en-US" dirty="0"/>
              <a:t>圈行驶的里程。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F0B0647-2410-3D77-D9D0-BD6C450D778B}"/>
              </a:ext>
            </a:extLst>
          </p:cNvPr>
          <p:cNvSpPr txBox="1"/>
          <p:nvPr/>
        </p:nvSpPr>
        <p:spPr>
          <a:xfrm>
            <a:off x="1314124" y="2684478"/>
            <a:ext cx="7202432" cy="63171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 dirty="0"/>
              <a:t>4710 km</a:t>
            </a:r>
            <a:r>
              <a:rPr lang="zh-CN" altLang="en-US" dirty="0"/>
              <a:t> </a:t>
            </a:r>
            <a:r>
              <a:rPr lang="en-US" altLang="zh-CN" dirty="0"/>
              <a:t>= 4710000 m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C249DDF-4662-9967-1D08-7A6EA28F88FC}"/>
              </a:ext>
            </a:extLst>
          </p:cNvPr>
          <p:cNvSpPr txBox="1"/>
          <p:nvPr/>
        </p:nvSpPr>
        <p:spPr>
          <a:xfrm>
            <a:off x="1314124" y="3535996"/>
            <a:ext cx="7202432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 dirty="0"/>
              <a:t>4710000÷2.355 = 2000000 (</a:t>
            </a:r>
            <a:r>
              <a:rPr lang="zh-CN" altLang="en-US" dirty="0"/>
              <a:t>圈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B1EB0A4-D299-2A32-8466-13F706D627D1}"/>
              </a:ext>
            </a:extLst>
          </p:cNvPr>
          <p:cNvSpPr txBox="1"/>
          <p:nvPr/>
        </p:nvSpPr>
        <p:spPr>
          <a:xfrm>
            <a:off x="1314124" y="4382513"/>
            <a:ext cx="9919933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答：轮子转 </a:t>
            </a:r>
            <a:r>
              <a:rPr lang="en-US" altLang="zh-CN" dirty="0"/>
              <a:t>1 </a:t>
            </a:r>
            <a:r>
              <a:rPr lang="zh-CN" altLang="en-US" dirty="0"/>
              <a:t>圈，这辆汽车可以走 </a:t>
            </a:r>
            <a:r>
              <a:rPr lang="en-US" altLang="zh-CN" dirty="0"/>
              <a:t>2.355 m</a:t>
            </a:r>
            <a:r>
              <a:rPr lang="zh-CN" altLang="en-US" dirty="0"/>
              <a:t>。这辆汽车从出厂起，轮子一共转了 </a:t>
            </a:r>
            <a:r>
              <a:rPr lang="en-US" altLang="zh-CN" dirty="0"/>
              <a:t>2000000 </a:t>
            </a:r>
            <a:r>
              <a:rPr lang="zh-CN" altLang="en-US" dirty="0"/>
              <a:t>圈。</a:t>
            </a:r>
          </a:p>
        </p:txBody>
      </p:sp>
    </p:spTree>
    <p:extLst>
      <p:ext uri="{BB962C8B-B14F-4D97-AF65-F5344CB8AC3E}">
        <p14:creationId xmlns:p14="http://schemas.microsoft.com/office/powerpoint/2010/main" val="25813708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 animBg="1"/>
      <p:bldP spid="10" grpId="0"/>
      <p:bldP spid="13" grpId="0"/>
      <p:bldP spid="15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16656D9-1127-ACBC-1E9F-47B5D0913603}"/>
              </a:ext>
            </a:extLst>
          </p:cNvPr>
          <p:cNvSpPr txBox="1"/>
          <p:nvPr/>
        </p:nvSpPr>
        <p:spPr>
          <a:xfrm>
            <a:off x="828082" y="1253787"/>
            <a:ext cx="6934977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1. </a:t>
            </a:r>
            <a:r>
              <a:rPr lang="zh-CN" altLang="en-US" dirty="0"/>
              <a:t>求下面各圆的周长。</a:t>
            </a:r>
            <a:endParaRPr lang="en-US" altLang="zh-CN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94118F5-FA3C-F953-CFE2-F2D2A5C2C813}"/>
              </a:ext>
            </a:extLst>
          </p:cNvPr>
          <p:cNvSpPr txBox="1"/>
          <p:nvPr/>
        </p:nvSpPr>
        <p:spPr>
          <a:xfrm>
            <a:off x="3859390" y="896277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57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CEA4007-9C77-37E1-B9AB-6CF29C65B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678" y="2569317"/>
            <a:ext cx="1581880" cy="159076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187582C-229D-CD81-76BF-73A195DD9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5225" y="2309373"/>
            <a:ext cx="2097324" cy="211065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D1DA36C-DD67-150A-881C-466E6F7B51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6216" y="1901471"/>
            <a:ext cx="2586106" cy="2590550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4BD6EBBB-DEDF-3598-D8D3-AC2F4CF4FF85}"/>
              </a:ext>
            </a:extLst>
          </p:cNvPr>
          <p:cNvSpPr txBox="1"/>
          <p:nvPr/>
        </p:nvSpPr>
        <p:spPr>
          <a:xfrm>
            <a:off x="1138209" y="4543833"/>
            <a:ext cx="9955889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方法提示：直接用圆的周长计算公式</a:t>
            </a:r>
            <a:r>
              <a:rPr lang="en-US" altLang="zh-CN" dirty="0"/>
              <a:t> </a:t>
            </a:r>
            <a:r>
              <a:rPr lang="en-US" altLang="zh-CN" i="1" dirty="0"/>
              <a:t>C</a:t>
            </a:r>
            <a:r>
              <a:rPr lang="en-US" altLang="zh-CN" dirty="0"/>
              <a:t> = π</a:t>
            </a:r>
            <a:r>
              <a:rPr lang="en-US" altLang="zh-CN" i="1" dirty="0"/>
              <a:t>d</a:t>
            </a:r>
            <a:r>
              <a:rPr lang="en-US" altLang="zh-CN" dirty="0"/>
              <a:t> </a:t>
            </a:r>
            <a:r>
              <a:rPr lang="zh-CN" altLang="en-US" dirty="0"/>
              <a:t>或</a:t>
            </a:r>
            <a:r>
              <a:rPr lang="en-US" altLang="zh-CN" i="1" dirty="0"/>
              <a:t>C </a:t>
            </a:r>
            <a:r>
              <a:rPr lang="en-US" altLang="zh-CN" dirty="0"/>
              <a:t>= 2π</a:t>
            </a:r>
            <a:r>
              <a:rPr lang="en-US" altLang="zh-CN" i="1" dirty="0"/>
              <a:t>r</a:t>
            </a:r>
            <a:r>
              <a:rPr lang="en-US" altLang="zh-CN" dirty="0"/>
              <a:t> </a:t>
            </a:r>
            <a:r>
              <a:rPr lang="zh-CN" altLang="en-US" dirty="0"/>
              <a:t>计算。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7A828D2-E341-8DD4-DE16-8E0606F6FD1E}"/>
              </a:ext>
            </a:extLst>
          </p:cNvPr>
          <p:cNvSpPr txBox="1"/>
          <p:nvPr/>
        </p:nvSpPr>
        <p:spPr>
          <a:xfrm>
            <a:off x="443787" y="5296272"/>
            <a:ext cx="4193524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 sz="2800" dirty="0"/>
              <a:t>2×3.14×3 = 18.84 (cm)</a:t>
            </a:r>
            <a:endParaRPr lang="zh-CN" altLang="en-US" sz="2800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1DDF6EC-1227-E3B4-3692-D71659751E44}"/>
              </a:ext>
            </a:extLst>
          </p:cNvPr>
          <p:cNvSpPr txBox="1"/>
          <p:nvPr/>
        </p:nvSpPr>
        <p:spPr>
          <a:xfrm>
            <a:off x="3812143" y="6005398"/>
            <a:ext cx="3941598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/>
            <a:r>
              <a:rPr lang="en-US" altLang="zh-CN" sz="2800" dirty="0"/>
              <a:t>3.14×8 = 25.12 (cm)</a:t>
            </a:r>
            <a:endParaRPr lang="zh-CN" altLang="en-US" sz="2800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51F335A-3EEF-3A72-85C7-3152CD9B201B}"/>
              </a:ext>
            </a:extLst>
          </p:cNvPr>
          <p:cNvSpPr txBox="1"/>
          <p:nvPr/>
        </p:nvSpPr>
        <p:spPr>
          <a:xfrm>
            <a:off x="7982930" y="5296272"/>
            <a:ext cx="4109547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 sz="2800" dirty="0"/>
              <a:t>2×3.14×5 = 31.4 (cm)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192394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0CE84EB3-15FC-9A90-CA08-68E265BFD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730" y="811227"/>
            <a:ext cx="6673451" cy="307083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3A4FB43-80E6-85E3-8FA1-D70EA0D1BE57}"/>
              </a:ext>
            </a:extLst>
          </p:cNvPr>
          <p:cNvSpPr txBox="1"/>
          <p:nvPr/>
        </p:nvSpPr>
        <p:spPr>
          <a:xfrm>
            <a:off x="408200" y="795487"/>
            <a:ext cx="1448590" cy="665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dirty="0"/>
              <a:t>2. 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C336802-1598-69B6-0948-50D5D6B77A42}"/>
              </a:ext>
            </a:extLst>
          </p:cNvPr>
          <p:cNvSpPr txBox="1"/>
          <p:nvPr/>
        </p:nvSpPr>
        <p:spPr>
          <a:xfrm>
            <a:off x="752294" y="397169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57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620B66F-09A3-4F60-918E-8F1C2B900822}"/>
              </a:ext>
            </a:extLst>
          </p:cNvPr>
          <p:cNvSpPr txBox="1"/>
          <p:nvPr/>
        </p:nvSpPr>
        <p:spPr>
          <a:xfrm>
            <a:off x="818747" y="3938076"/>
            <a:ext cx="5740672" cy="6601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这个圆桌面的直径是多少？</a:t>
            </a:r>
          </a:p>
        </p:txBody>
      </p:sp>
      <p:sp>
        <p:nvSpPr>
          <p:cNvPr id="13" name="对话气泡: 圆角矩形 12">
            <a:extLst>
              <a:ext uri="{FF2B5EF4-FFF2-40B4-BE49-F238E27FC236}">
                <a16:creationId xmlns:a16="http://schemas.microsoft.com/office/drawing/2014/main" id="{AEA69983-B803-4F1D-3632-7F85D6F91F04}"/>
              </a:ext>
            </a:extLst>
          </p:cNvPr>
          <p:cNvSpPr/>
          <p:nvPr/>
        </p:nvSpPr>
        <p:spPr>
          <a:xfrm>
            <a:off x="5909386" y="929349"/>
            <a:ext cx="3946849" cy="1063154"/>
          </a:xfrm>
          <a:prstGeom prst="wedgeRoundRectCallout">
            <a:avLst>
              <a:gd name="adj1" fmla="val -63611"/>
              <a:gd name="adj2" fmla="val -19455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我用皮尺量得圆桌面</a:t>
            </a:r>
          </a:p>
          <a:p>
            <a:pPr algn="ctr"/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的周长是 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6.28 m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。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5EB65467-A62D-5574-1127-58751DBF0A2E}"/>
              </a:ext>
            </a:extLst>
          </p:cNvPr>
          <p:cNvGrpSpPr/>
          <p:nvPr/>
        </p:nvGrpSpPr>
        <p:grpSpPr>
          <a:xfrm>
            <a:off x="6298159" y="4387256"/>
            <a:ext cx="5327780" cy="2022154"/>
            <a:chOff x="7557796" y="4293947"/>
            <a:chExt cx="5327780" cy="2022154"/>
          </a:xfrm>
        </p:grpSpPr>
        <p:sp>
          <p:nvSpPr>
            <p:cNvPr id="26" name="矩形: 圆角 25">
              <a:extLst>
                <a:ext uri="{FF2B5EF4-FFF2-40B4-BE49-F238E27FC236}">
                  <a16:creationId xmlns:a16="http://schemas.microsoft.com/office/drawing/2014/main" id="{A3FDA65B-D78B-CFB9-BF30-D36E889C0560}"/>
                </a:ext>
              </a:extLst>
            </p:cNvPr>
            <p:cNvSpPr/>
            <p:nvPr/>
          </p:nvSpPr>
          <p:spPr>
            <a:xfrm>
              <a:off x="7557796" y="4293947"/>
              <a:ext cx="5327780" cy="2022154"/>
            </a:xfrm>
            <a:prstGeom prst="roundRect">
              <a:avLst>
                <a:gd name="adj" fmla="val 7808"/>
              </a:avLst>
            </a:prstGeom>
            <a:noFill/>
            <a:ln w="19050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05B94488-AB34-8522-0C95-D96BB0A737AA}"/>
                </a:ext>
              </a:extLst>
            </p:cNvPr>
            <p:cNvGrpSpPr/>
            <p:nvPr/>
          </p:nvGrpSpPr>
          <p:grpSpPr>
            <a:xfrm>
              <a:off x="7569470" y="4303278"/>
              <a:ext cx="5316106" cy="1949508"/>
              <a:chOff x="7746754" y="4312609"/>
              <a:chExt cx="5316106" cy="1949508"/>
            </a:xfrm>
          </p:grpSpPr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B99B31E6-AC96-0957-BBD0-56CEC4FCB8BF}"/>
                  </a:ext>
                </a:extLst>
              </p:cNvPr>
              <p:cNvSpPr txBox="1"/>
              <p:nvPr/>
            </p:nvSpPr>
            <p:spPr>
              <a:xfrm>
                <a:off x="7746754" y="4312609"/>
                <a:ext cx="5316106" cy="19495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>
                    <a:solidFill>
                      <a:srgbClr val="0070C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方法提示：由圆的周长计算公式 </a:t>
                </a:r>
                <a:r>
                  <a:rPr lang="en-US" altLang="zh-CN" i="1" dirty="0"/>
                  <a:t>C</a:t>
                </a:r>
                <a:r>
                  <a:rPr lang="en-US" altLang="zh-CN" dirty="0"/>
                  <a:t> = π</a:t>
                </a:r>
                <a:r>
                  <a:rPr lang="en-US" altLang="zh-CN" i="1" dirty="0"/>
                  <a:t>d</a:t>
                </a:r>
                <a:r>
                  <a:rPr lang="en-US" altLang="zh-CN" dirty="0"/>
                  <a:t> </a:t>
                </a:r>
                <a:r>
                  <a:rPr lang="zh-CN" altLang="en-US" dirty="0"/>
                  <a:t>可得 </a:t>
                </a:r>
                <a:r>
                  <a:rPr lang="en-US" altLang="zh-CN" i="1" dirty="0"/>
                  <a:t>d</a:t>
                </a:r>
                <a:r>
                  <a:rPr lang="en-US" altLang="zh-CN" dirty="0"/>
                  <a:t> =      </a:t>
                </a:r>
                <a:r>
                  <a:rPr lang="zh-CN" altLang="en-US" dirty="0"/>
                  <a:t>，再代入数据</a:t>
                </a:r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进行计算。</a:t>
                </a:r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1" name="文本框 20">
                    <a:extLst>
                      <a:ext uri="{FF2B5EF4-FFF2-40B4-BE49-F238E27FC236}">
                        <a16:creationId xmlns:a16="http://schemas.microsoft.com/office/drawing/2014/main" id="{3CB75418-271C-7962-7E48-304B2655C682}"/>
                      </a:ext>
                    </a:extLst>
                  </p:cNvPr>
                  <p:cNvSpPr txBox="1"/>
                  <p:nvPr/>
                </p:nvSpPr>
                <p:spPr>
                  <a:xfrm>
                    <a:off x="10127034" y="4874040"/>
                    <a:ext cx="696477" cy="89896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zh-CN" altLang="en-US" sz="2800" b="1" i="1" smtClean="0">
                                  <a:solidFill>
                                    <a:srgbClr val="0070C0"/>
                                  </a:solidFill>
                                  <a:latin typeface="+mj-lt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800" b="1" i="1" smtClean="0">
                                  <a:solidFill>
                                    <a:srgbClr val="0070C0"/>
                                  </a:solidFill>
                                  <a:latin typeface="+mj-lt"/>
                                </a:rPr>
                                <m:t>C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zh-CN" altLang="en-US" sz="2800" b="1" i="0" smtClean="0">
                                  <a:solidFill>
                                    <a:srgbClr val="0070C0"/>
                                  </a:solidFill>
                                  <a:latin typeface="+mj-lt"/>
                                </a:rPr>
                                <m:t>π</m:t>
                              </m:r>
                            </m:den>
                          </m:f>
                        </m:oMath>
                      </m:oMathPara>
                    </a14:m>
                    <a:endParaRPr lang="zh-CN" altLang="en-US" sz="2800" b="1" dirty="0">
                      <a:solidFill>
                        <a:srgbClr val="0070C0"/>
                      </a:solidFill>
                      <a:latin typeface="+mj-lt"/>
                    </a:endParaRPr>
                  </a:p>
                </p:txBody>
              </p:sp>
            </mc:Choice>
            <mc:Fallback>
              <p:sp>
                <p:nvSpPr>
                  <p:cNvPr id="21" name="文本框 20">
                    <a:extLst>
                      <a:ext uri="{FF2B5EF4-FFF2-40B4-BE49-F238E27FC236}">
                        <a16:creationId xmlns:a16="http://schemas.microsoft.com/office/drawing/2014/main" id="{3CB75418-271C-7962-7E48-304B2655C68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127034" y="4874040"/>
                    <a:ext cx="696477" cy="898964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81CCC9C8-8307-32B7-FA28-8FA51C5800DA}"/>
              </a:ext>
            </a:extLst>
          </p:cNvPr>
          <p:cNvSpPr txBox="1"/>
          <p:nvPr/>
        </p:nvSpPr>
        <p:spPr>
          <a:xfrm>
            <a:off x="1166421" y="5094145"/>
            <a:ext cx="3941598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/>
            <a:r>
              <a:rPr lang="en-US" altLang="zh-CN" dirty="0"/>
              <a:t>6.28÷3.14 = 2 (m)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95111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033356" y="1280666"/>
            <a:ext cx="943558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600" dirty="0"/>
              <a:t>通过这节课的学习，你有哪些收获？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AB7DCDC-F106-51BD-11BB-22D01CE18FCC}"/>
              </a:ext>
            </a:extLst>
          </p:cNvPr>
          <p:cNvGrpSpPr/>
          <p:nvPr/>
        </p:nvGrpSpPr>
        <p:grpSpPr>
          <a:xfrm>
            <a:off x="1129004" y="2453951"/>
            <a:ext cx="9974424" cy="3123383"/>
            <a:chOff x="1129004" y="2453951"/>
            <a:chExt cx="9974424" cy="3123383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07DF6FDE-A751-5ABF-790A-87246306F1EE}"/>
                </a:ext>
              </a:extLst>
            </p:cNvPr>
            <p:cNvSpPr txBox="1"/>
            <p:nvPr/>
          </p:nvSpPr>
          <p:spPr>
            <a:xfrm>
              <a:off x="4252427" y="2751418"/>
              <a:ext cx="6097554" cy="6636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>
                  <a:solidFill>
                    <a:srgbClr val="0070C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3200" dirty="0">
                  <a:solidFill>
                    <a:schemeClr val="tx1"/>
                  </a:solidFill>
                </a:rPr>
                <a:t>围成圆的曲线的长是圆的</a:t>
              </a:r>
              <a:r>
                <a:rPr lang="zh-CN" altLang="en-US" sz="3200" dirty="0">
                  <a:solidFill>
                    <a:srgbClr val="FF00FF"/>
                  </a:solidFill>
                </a:rPr>
                <a:t>周长</a:t>
              </a:r>
              <a:r>
                <a:rPr lang="zh-CN" altLang="en-US" sz="3200" dirty="0">
                  <a:solidFill>
                    <a:schemeClr val="tx1"/>
                  </a:solidFill>
                </a:rPr>
                <a:t>。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D9206429-E6C4-738D-D7DC-C3C75BB71FA5}"/>
                </a:ext>
              </a:extLst>
            </p:cNvPr>
            <p:cNvSpPr txBox="1"/>
            <p:nvPr/>
          </p:nvSpPr>
          <p:spPr>
            <a:xfrm>
              <a:off x="4252427" y="3668604"/>
              <a:ext cx="6744872" cy="6636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>
                  <a:solidFill>
                    <a:srgbClr val="FF00FF"/>
                  </a:solidFill>
                </a:rPr>
                <a:t>圆周率</a:t>
              </a:r>
              <a:r>
                <a:rPr lang="en-US" altLang="zh-CN" dirty="0">
                  <a:latin typeface="+mj-ea"/>
                  <a:ea typeface="+mj-ea"/>
                </a:rPr>
                <a:t>(</a:t>
              </a:r>
              <a:r>
                <a:rPr lang="en-US" altLang="zh-CN" dirty="0">
                  <a:ea typeface="+mj-ea"/>
                </a:rPr>
                <a:t> </a:t>
              </a:r>
              <a:r>
                <a:rPr lang="en-US" altLang="zh-CN" dirty="0"/>
                <a:t>π </a:t>
              </a:r>
              <a:r>
                <a:rPr lang="en-US" altLang="zh-CN" dirty="0">
                  <a:latin typeface="+mj-ea"/>
                  <a:ea typeface="+mj-ea"/>
                </a:rPr>
                <a:t>)</a:t>
              </a:r>
              <a:r>
                <a:rPr lang="zh-CN" altLang="en-US" dirty="0"/>
                <a:t>：圆周长与直径的比值。</a:t>
              </a:r>
            </a:p>
          </p:txBody>
        </p:sp>
        <p:sp>
          <p:nvSpPr>
            <p:cNvPr id="9" name="Rectangle 86">
              <a:extLst>
                <a:ext uri="{FF2B5EF4-FFF2-40B4-BE49-F238E27FC236}">
                  <a16:creationId xmlns:a16="http://schemas.microsoft.com/office/drawing/2014/main" id="{60DB827C-85AB-1FAB-1D41-49C31230FE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2427" y="4585790"/>
              <a:ext cx="414199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r>
                <a:rPr lang="en-US" altLang="zh-CN" sz="3200" b="1" i="1" dirty="0">
                  <a:solidFill>
                    <a:srgbClr val="FF00FF"/>
                  </a:solidFill>
                  <a:latin typeface="+mn-lt"/>
                  <a:ea typeface="+mj-ea"/>
                </a:rPr>
                <a:t>C = </a:t>
              </a:r>
              <a:r>
                <a:rPr lang="en-US" altLang="zh-CN" sz="3200" b="1" dirty="0">
                  <a:solidFill>
                    <a:srgbClr val="FF00FF"/>
                  </a:solidFill>
                  <a:latin typeface="+mn-lt"/>
                  <a:ea typeface="+mj-ea"/>
                </a:rPr>
                <a:t>π</a:t>
              </a:r>
              <a:r>
                <a:rPr lang="en-US" altLang="zh-CN" sz="3200" b="1" i="1" dirty="0">
                  <a:solidFill>
                    <a:srgbClr val="FF00FF"/>
                  </a:solidFill>
                  <a:latin typeface="+mn-lt"/>
                  <a:ea typeface="+mj-ea"/>
                </a:rPr>
                <a:t>d  </a:t>
              </a:r>
              <a:r>
                <a:rPr lang="zh-CN" altLang="en-US" sz="3200" b="1" dirty="0">
                  <a:latin typeface="+mn-lt"/>
                  <a:ea typeface="+mj-ea"/>
                </a:rPr>
                <a:t>或 </a:t>
              </a:r>
              <a:r>
                <a:rPr lang="en-US" altLang="zh-CN" sz="3200" b="1" i="1" dirty="0">
                  <a:solidFill>
                    <a:srgbClr val="FF00FF"/>
                  </a:solidFill>
                  <a:latin typeface="+mn-lt"/>
                  <a:ea typeface="+mj-ea"/>
                </a:rPr>
                <a:t>C</a:t>
              </a:r>
              <a:r>
                <a:rPr lang="en-US" altLang="zh-CN" sz="3200" b="1" dirty="0">
                  <a:solidFill>
                    <a:srgbClr val="FF00FF"/>
                  </a:solidFill>
                  <a:latin typeface="+mn-lt"/>
                  <a:ea typeface="+mj-ea"/>
                </a:rPr>
                <a:t> = 2π</a:t>
              </a:r>
              <a:r>
                <a:rPr lang="en-US" altLang="zh-CN" sz="3200" b="1" i="1" dirty="0">
                  <a:solidFill>
                    <a:srgbClr val="FF00FF"/>
                  </a:solidFill>
                  <a:latin typeface="+mn-lt"/>
                  <a:ea typeface="+mj-ea"/>
                </a:rPr>
                <a:t>r</a:t>
              </a: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627C8F85-4D31-CB09-38B1-383DE42413B7}"/>
                </a:ext>
              </a:extLst>
            </p:cNvPr>
            <p:cNvSpPr/>
            <p:nvPr/>
          </p:nvSpPr>
          <p:spPr>
            <a:xfrm>
              <a:off x="1492897" y="2911153"/>
              <a:ext cx="2267339" cy="226733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2DEA2D89-C325-2D11-13C8-E8653359C308}"/>
                </a:ext>
              </a:extLst>
            </p:cNvPr>
            <p:cNvSpPr/>
            <p:nvPr/>
          </p:nvSpPr>
          <p:spPr>
            <a:xfrm>
              <a:off x="1129004" y="2453951"/>
              <a:ext cx="9974424" cy="3123383"/>
            </a:xfrm>
            <a:prstGeom prst="roundRect">
              <a:avLst>
                <a:gd name="adj" fmla="val 7107"/>
              </a:avLst>
            </a:prstGeom>
            <a:noFill/>
            <a:ln w="19050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19603</TotalTime>
  <Words>1030</Words>
  <Application>Microsoft Office PowerPoint</Application>
  <PresentationFormat>宽屏</PresentationFormat>
  <Paragraphs>132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Gill Sans</vt:lpstr>
      <vt:lpstr>等线</vt:lpstr>
      <vt:lpstr>黑体</vt:lpstr>
      <vt:lpstr>华文琥珀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状元成才路</dc:creator>
  <cp:lastModifiedBy>Admin</cp:lastModifiedBy>
  <cp:revision>3830</cp:revision>
  <dcterms:created xsi:type="dcterms:W3CDTF">2016-01-14T07:05:00Z</dcterms:created>
  <dcterms:modified xsi:type="dcterms:W3CDTF">2026-07-01T06:29:05Z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