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811" r:id="rId3"/>
    <p:sldId id="743" r:id="rId4"/>
    <p:sldId id="814" r:id="rId5"/>
    <p:sldId id="972" r:id="rId6"/>
    <p:sldId id="958" r:id="rId7"/>
    <p:sldId id="973" r:id="rId8"/>
    <p:sldId id="964" r:id="rId9"/>
    <p:sldId id="965" r:id="rId10"/>
    <p:sldId id="934" r:id="rId11"/>
    <p:sldId id="905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EBE9"/>
    <a:srgbClr val="FF00FF"/>
    <a:srgbClr val="0000FF"/>
    <a:srgbClr val="E6E0EC"/>
    <a:srgbClr val="FCD7A1"/>
    <a:srgbClr val="81C8CD"/>
    <a:srgbClr val="FADCE3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5026" autoAdjust="0"/>
  </p:normalViewPr>
  <p:slideViewPr>
    <p:cSldViewPr snapToGrid="0" showGuides="1">
      <p:cViewPr varScale="1">
        <p:scale>
          <a:sx n="53" d="100"/>
          <a:sy n="53" d="100"/>
        </p:scale>
        <p:origin x="96" y="132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2026/9/4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9" y="214043"/>
            <a:ext cx="6657768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认识圆环并探究圆环的面积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637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53340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求涂色部分的面积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28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2026/9/4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31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9582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圆的面积（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2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圆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4D8C0427-46B0-62EA-4598-47B50A9DA147}"/>
              </a:ext>
            </a:extLst>
          </p:cNvPr>
          <p:cNvSpPr/>
          <p:nvPr/>
        </p:nvSpPr>
        <p:spPr>
          <a:xfrm>
            <a:off x="9050696" y="4056563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9E07EBD-A66E-D21C-BD1B-312F0108D675}"/>
              </a:ext>
            </a:extLst>
          </p:cNvPr>
          <p:cNvSpPr/>
          <p:nvPr/>
        </p:nvSpPr>
        <p:spPr>
          <a:xfrm>
            <a:off x="10515297" y="3015631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BE0F95B-F151-875D-FAE5-23C146A01069}"/>
              </a:ext>
            </a:extLst>
          </p:cNvPr>
          <p:cNvSpPr/>
          <p:nvPr/>
        </p:nvSpPr>
        <p:spPr>
          <a:xfrm>
            <a:off x="11159415" y="1301780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D1447A1-6802-C75B-FBAF-362FA47B51B9}"/>
              </a:ext>
            </a:extLst>
          </p:cNvPr>
          <p:cNvSpPr/>
          <p:nvPr/>
        </p:nvSpPr>
        <p:spPr>
          <a:xfrm>
            <a:off x="11415701" y="-499028"/>
            <a:ext cx="1800808" cy="1800808"/>
          </a:xfrm>
          <a:prstGeom prst="ellipse">
            <a:avLst/>
          </a:prstGeom>
          <a:noFill/>
          <a:ln w="28575">
            <a:solidFill>
              <a:srgbClr val="81C8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55077" y="1459990"/>
            <a:ext cx="10924212" cy="4035741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923147" y="1735504"/>
            <a:ext cx="10450870" cy="346716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进一步掌握求圆的面积的方法，会求圆环的面积，会利用 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zh-CN" altLang="en-US" sz="3000" dirty="0"/>
              <a:t>    图形的运动转化求圆中涂色部分的面积；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了解圆环的特征，会正确、灵活地求圆环的面积和涂色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部分的面积；</a:t>
            </a:r>
            <a:endParaRPr lang="en-US" altLang="zh-CN" sz="3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在解决问题的过程中，提高解决问题的能力。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984477" y="1196046"/>
            <a:ext cx="5490968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计算下面圆的面积。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0DA69AE-CF26-9BB2-6BD8-DA7DA2B91490}"/>
              </a:ext>
            </a:extLst>
          </p:cNvPr>
          <p:cNvSpPr txBox="1"/>
          <p:nvPr/>
        </p:nvSpPr>
        <p:spPr>
          <a:xfrm>
            <a:off x="1628289" y="2073124"/>
            <a:ext cx="243052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i="1" dirty="0">
                <a:latin typeface="+mn-lt"/>
              </a:rPr>
              <a:t>r</a:t>
            </a:r>
            <a:r>
              <a:rPr lang="en-US" altLang="zh-CN" dirty="0">
                <a:latin typeface="+mn-lt"/>
              </a:rPr>
              <a:t> = 2 cm</a:t>
            </a:r>
            <a:endParaRPr lang="zh-CN" altLang="en-US" dirty="0"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52F7D6-5699-D270-DD63-D53CBA33B905}"/>
              </a:ext>
            </a:extLst>
          </p:cNvPr>
          <p:cNvSpPr txBox="1"/>
          <p:nvPr/>
        </p:nvSpPr>
        <p:spPr>
          <a:xfrm>
            <a:off x="5416517" y="2073124"/>
            <a:ext cx="2430527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i="1" dirty="0">
                <a:latin typeface="+mn-lt"/>
              </a:rPr>
              <a:t>d</a:t>
            </a:r>
            <a:r>
              <a:rPr lang="en-US" altLang="zh-CN" dirty="0">
                <a:latin typeface="+mn-lt"/>
              </a:rPr>
              <a:t> = 6 dm</a:t>
            </a:r>
            <a:endParaRPr lang="zh-CN" altLang="en-US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9C68C0-68BD-3EB2-39E0-B416412F443C}"/>
              </a:ext>
            </a:extLst>
          </p:cNvPr>
          <p:cNvSpPr txBox="1"/>
          <p:nvPr/>
        </p:nvSpPr>
        <p:spPr>
          <a:xfrm>
            <a:off x="8749786" y="2644316"/>
            <a:ext cx="20084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4000" i="1" dirty="0">
                <a:solidFill>
                  <a:srgbClr val="FF0000"/>
                </a:solidFill>
              </a:rPr>
              <a:t>S</a:t>
            </a:r>
            <a:r>
              <a:rPr lang="en-US" altLang="zh-CN" sz="4000" dirty="0">
                <a:solidFill>
                  <a:srgbClr val="FF0000"/>
                </a:solidFill>
              </a:rPr>
              <a:t> = π</a:t>
            </a:r>
            <a:r>
              <a:rPr lang="en-US" altLang="zh-CN" sz="4000" i="1" dirty="0">
                <a:solidFill>
                  <a:srgbClr val="FF0000"/>
                </a:solidFill>
              </a:rPr>
              <a:t>r</a:t>
            </a:r>
            <a:r>
              <a:rPr lang="en-US" altLang="zh-CN" sz="4000" baseline="30000" dirty="0">
                <a:solidFill>
                  <a:srgbClr val="FF0000"/>
                </a:solidFill>
              </a:rPr>
              <a:t>2</a:t>
            </a:r>
            <a:endParaRPr lang="zh-CN" altLang="en-US" sz="4000" baseline="300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6BA49D8-A0D5-D3C3-5EF1-03FFC3F7D550}"/>
              </a:ext>
            </a:extLst>
          </p:cNvPr>
          <p:cNvSpPr txBox="1"/>
          <p:nvPr/>
        </p:nvSpPr>
        <p:spPr>
          <a:xfrm>
            <a:off x="1628289" y="2998259"/>
            <a:ext cx="665797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/>
              <a:t>3.14×2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 = 12.56 (cm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B9DE3BC-EFAD-1356-DB48-688D5B2B4708}"/>
                  </a:ext>
                </a:extLst>
              </p:cNvPr>
              <p:cNvSpPr txBox="1"/>
              <p:nvPr/>
            </p:nvSpPr>
            <p:spPr>
              <a:xfrm>
                <a:off x="1628289" y="3903330"/>
                <a:ext cx="6657975" cy="11262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en-US" altLang="zh-CN" sz="3600"/>
                  <a:t>3.14×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600" i="0"/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600" i="0"/>
                              <m:t>6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600" i="0"/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3600" baseline="30000"/>
                  <a:t>2</a:t>
                </a:r>
                <a:r>
                  <a:rPr lang="en-US" altLang="zh-CN" sz="3600"/>
                  <a:t> </a:t>
                </a:r>
                <a:r>
                  <a:rPr lang="en-US" altLang="zh-CN" sz="3600" dirty="0"/>
                  <a:t>= 28.26 (dm</a:t>
                </a:r>
                <a:r>
                  <a:rPr lang="en-US" altLang="zh-CN" sz="3600" baseline="30000" dirty="0"/>
                  <a:t>2</a:t>
                </a:r>
                <a:r>
                  <a:rPr lang="en-US" altLang="zh-CN" sz="3600" dirty="0"/>
                  <a:t>)</a:t>
                </a:r>
                <a:endParaRPr lang="zh-CN" altLang="en-US" sz="36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B9DE3BC-EFAD-1356-DB48-688D5B2B4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8289" y="3903330"/>
                <a:ext cx="6657975" cy="1126206"/>
              </a:xfrm>
              <a:prstGeom prst="rect">
                <a:avLst/>
              </a:prstGeom>
              <a:blipFill>
                <a:blip r:embed="rId2"/>
                <a:stretch>
                  <a:fillRect l="-2747" b="-70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组合 23">
            <a:extLst>
              <a:ext uri="{FF2B5EF4-FFF2-40B4-BE49-F238E27FC236}">
                <a16:creationId xmlns:a16="http://schemas.microsoft.com/office/drawing/2014/main" id="{DF2A6DA1-5268-2CB2-AAB0-5DBA2AF810BC}"/>
              </a:ext>
            </a:extLst>
          </p:cNvPr>
          <p:cNvGrpSpPr/>
          <p:nvPr/>
        </p:nvGrpSpPr>
        <p:grpSpPr>
          <a:xfrm>
            <a:off x="1628289" y="5429476"/>
            <a:ext cx="6455846" cy="800858"/>
            <a:chOff x="2620725" y="5561046"/>
            <a:chExt cx="6455846" cy="800858"/>
          </a:xfrm>
        </p:grpSpPr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EECF754F-4392-C644-E18C-2EF210867241}"/>
                </a:ext>
              </a:extLst>
            </p:cNvPr>
            <p:cNvSpPr/>
            <p:nvPr/>
          </p:nvSpPr>
          <p:spPr>
            <a:xfrm>
              <a:off x="2620725" y="5561046"/>
              <a:ext cx="6455846" cy="80085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75BC804-A526-2D95-3250-5EA560D0015A}"/>
                </a:ext>
              </a:extLst>
            </p:cNvPr>
            <p:cNvSpPr txBox="1"/>
            <p:nvPr/>
          </p:nvSpPr>
          <p:spPr>
            <a:xfrm>
              <a:off x="2848387" y="5677650"/>
              <a:ext cx="609755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000" b="1" i="0" u="none" strike="noStrike" baseline="0" dirty="0">
                  <a:latin typeface="FZSSK--GBK1-0"/>
                </a:rPr>
                <a:t>今天我们继续学习圆的面积。</a:t>
              </a:r>
              <a:endParaRPr lang="zh-CN" altLang="en-US" sz="3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:a16="http://schemas.microsoft.com/office/drawing/2014/main" id="{F8887E8C-407B-A6C0-042E-5C61B6E103AB}"/>
              </a:ext>
            </a:extLst>
          </p:cNvPr>
          <p:cNvSpPr txBox="1"/>
          <p:nvPr/>
        </p:nvSpPr>
        <p:spPr>
          <a:xfrm>
            <a:off x="968054" y="1225884"/>
            <a:ext cx="10517931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r>
              <a:rPr lang="zh-CN" altLang="en-US" dirty="0">
                <a:latin typeface="+mn-lt"/>
              </a:rPr>
              <a:t>一个大圆，中间挖去一个小圆，能得到什么图形？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2B396396-B074-2F0A-93DC-CAA7AE7A8976}"/>
              </a:ext>
            </a:extLst>
          </p:cNvPr>
          <p:cNvSpPr/>
          <p:nvPr/>
        </p:nvSpPr>
        <p:spPr>
          <a:xfrm>
            <a:off x="7641771" y="2317128"/>
            <a:ext cx="2880000" cy="2880000"/>
          </a:xfrm>
          <a:prstGeom prst="ellipse">
            <a:avLst/>
          </a:prstGeom>
          <a:solidFill>
            <a:srgbClr val="E6E0E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EDA1D6D-EF9A-3B05-0D5E-CDEA832CA18A}"/>
              </a:ext>
            </a:extLst>
          </p:cNvPr>
          <p:cNvSpPr/>
          <p:nvPr/>
        </p:nvSpPr>
        <p:spPr>
          <a:xfrm>
            <a:off x="8181771" y="2857128"/>
            <a:ext cx="1800000" cy="1800000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2434E05-FF35-B544-12D0-295552393A08}"/>
              </a:ext>
            </a:extLst>
          </p:cNvPr>
          <p:cNvSpPr txBox="1"/>
          <p:nvPr/>
        </p:nvSpPr>
        <p:spPr>
          <a:xfrm>
            <a:off x="1017817" y="2432152"/>
            <a:ext cx="61698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① 圆环是两个大小不同的同心圆。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8A029E8-A682-9C36-9D87-69BE3A570BAA}"/>
              </a:ext>
            </a:extLst>
          </p:cNvPr>
          <p:cNvSpPr txBox="1"/>
          <p:nvPr/>
        </p:nvSpPr>
        <p:spPr>
          <a:xfrm>
            <a:off x="1017817" y="3357126"/>
            <a:ext cx="5700222" cy="12075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② 圆环中，较大的圆叫外圆；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较小的圆叫内圆。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E624298-5F3F-CAEA-8401-40CE03EBCF2F}"/>
              </a:ext>
            </a:extLst>
          </p:cNvPr>
          <p:cNvSpPr txBox="1"/>
          <p:nvPr/>
        </p:nvSpPr>
        <p:spPr>
          <a:xfrm>
            <a:off x="1017817" y="4898353"/>
            <a:ext cx="61698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③ 两个圆之间的宽度叫环宽。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21EF408-E383-9B30-D985-61E386EABDCF}"/>
              </a:ext>
            </a:extLst>
          </p:cNvPr>
          <p:cNvSpPr txBox="1"/>
          <p:nvPr/>
        </p:nvSpPr>
        <p:spPr>
          <a:xfrm>
            <a:off x="8514120" y="5354738"/>
            <a:ext cx="12433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3200" dirty="0"/>
              <a:t>圆环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2375659A-F319-3AED-AA2E-C6E778B4AB02}"/>
              </a:ext>
            </a:extLst>
          </p:cNvPr>
          <p:cNvSpPr/>
          <p:nvPr/>
        </p:nvSpPr>
        <p:spPr>
          <a:xfrm>
            <a:off x="9027771" y="3703128"/>
            <a:ext cx="108000" cy="108000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1190BB02-9847-C3B9-B4FC-D1422D7E2065}"/>
              </a:ext>
            </a:extLst>
          </p:cNvPr>
          <p:cNvGrpSpPr/>
          <p:nvPr/>
        </p:nvGrpSpPr>
        <p:grpSpPr>
          <a:xfrm>
            <a:off x="7641771" y="3140639"/>
            <a:ext cx="1446245" cy="616493"/>
            <a:chOff x="7641771" y="3140635"/>
            <a:chExt cx="1446245" cy="616493"/>
          </a:xfrm>
        </p:grpSpPr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2DCFBF1C-D87C-A3B5-7C8E-3DB4ECA6B4DC}"/>
                </a:ext>
              </a:extLst>
            </p:cNvPr>
            <p:cNvCxnSpPr>
              <a:cxnSpLocks/>
              <a:endCxn id="7" idx="2"/>
            </p:cNvCxnSpPr>
            <p:nvPr/>
          </p:nvCxnSpPr>
          <p:spPr>
            <a:xfrm flipH="1">
              <a:off x="7641771" y="3750906"/>
              <a:ext cx="1446245" cy="6222"/>
            </a:xfrm>
            <a:prstGeom prst="straightConnector1">
              <a:avLst/>
            </a:prstGeom>
            <a:ln w="38100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BCFDBAA-D455-F2C6-9579-639A88D5BE21}"/>
                </a:ext>
              </a:extLst>
            </p:cNvPr>
            <p:cNvSpPr txBox="1"/>
            <p:nvPr/>
          </p:nvSpPr>
          <p:spPr>
            <a:xfrm>
              <a:off x="8334917" y="3140635"/>
              <a:ext cx="6465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3200" i="1" dirty="0">
                  <a:latin typeface="+mn-lt"/>
                </a:rPr>
                <a:t>r</a:t>
              </a:r>
              <a:r>
                <a:rPr lang="en-US" altLang="zh-CN" sz="3200" baseline="-25000" dirty="0">
                  <a:latin typeface="+mn-lt"/>
                </a:rPr>
                <a:t>1</a:t>
              </a:r>
              <a:endParaRPr lang="zh-CN" altLang="en-US" sz="3200" baseline="-25000" dirty="0">
                <a:latin typeface="+mn-lt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6EF5CB10-DB28-9F68-9C06-95A8DA583864}"/>
              </a:ext>
            </a:extLst>
          </p:cNvPr>
          <p:cNvGrpSpPr/>
          <p:nvPr/>
        </p:nvGrpSpPr>
        <p:grpSpPr>
          <a:xfrm>
            <a:off x="9027771" y="3741575"/>
            <a:ext cx="646556" cy="915553"/>
            <a:chOff x="9021316" y="3741575"/>
            <a:chExt cx="646556" cy="915553"/>
          </a:xfrm>
        </p:grpSpPr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4B1E2205-EFB8-655A-AFDE-82EA8629B3E7}"/>
                </a:ext>
              </a:extLst>
            </p:cNvPr>
            <p:cNvCxnSpPr>
              <a:cxnSpLocks/>
              <a:endCxn id="8" idx="4"/>
            </p:cNvCxnSpPr>
            <p:nvPr/>
          </p:nvCxnSpPr>
          <p:spPr>
            <a:xfrm flipH="1">
              <a:off x="9081771" y="3741575"/>
              <a:ext cx="9330" cy="915553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2067D01-AC8D-2B80-82FC-0C34FA826D20}"/>
                </a:ext>
              </a:extLst>
            </p:cNvPr>
            <p:cNvSpPr txBox="1"/>
            <p:nvPr/>
          </p:nvSpPr>
          <p:spPr>
            <a:xfrm>
              <a:off x="9021316" y="3773297"/>
              <a:ext cx="64655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en-US" altLang="zh-CN" sz="3200" i="1" dirty="0">
                  <a:solidFill>
                    <a:srgbClr val="0000FF"/>
                  </a:solidFill>
                  <a:latin typeface="+mn-lt"/>
                </a:rPr>
                <a:t>r</a:t>
              </a:r>
              <a:r>
                <a:rPr lang="en-US" altLang="zh-CN" sz="3200" baseline="-25000" dirty="0">
                  <a:solidFill>
                    <a:srgbClr val="0000FF"/>
                  </a:solidFill>
                  <a:latin typeface="+mn-lt"/>
                </a:rPr>
                <a:t>2</a:t>
              </a:r>
              <a:endParaRPr lang="zh-CN" altLang="en-US" sz="3200" baseline="-25000" dirty="0">
                <a:solidFill>
                  <a:srgbClr val="0000F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7" grpId="0" animBg="1"/>
      <p:bldP spid="8" grpId="0" animBg="1"/>
      <p:bldP spid="13" grpId="0"/>
      <p:bldP spid="22" grpId="0"/>
      <p:bldP spid="25" grpId="0"/>
      <p:bldP spid="26" grpId="0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E9F207-5C23-641E-B5E0-2841CE54A329}"/>
              </a:ext>
            </a:extLst>
          </p:cNvPr>
          <p:cNvSpPr txBox="1"/>
          <p:nvPr/>
        </p:nvSpPr>
        <p:spPr>
          <a:xfrm>
            <a:off x="1340378" y="349676"/>
            <a:ext cx="10473506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馆藏于故宫博物院的“青玉御题蚕纹璧”（如右图），</a:t>
            </a:r>
            <a:endParaRPr lang="en-US" altLang="zh-CN" sz="3200" dirty="0"/>
          </a:p>
          <a:p>
            <a:r>
              <a:rPr lang="zh-CN" altLang="en-US" sz="3200" dirty="0"/>
              <a:t>其形状是一个圆环。外圆直径为 </a:t>
            </a:r>
            <a:r>
              <a:rPr lang="en-US" altLang="zh-CN" sz="3200" dirty="0"/>
              <a:t>26.3 cm</a:t>
            </a:r>
            <a:r>
              <a:rPr lang="zh-CN" altLang="en-US" sz="3200" dirty="0"/>
              <a:t>，内圆直径</a:t>
            </a:r>
          </a:p>
          <a:p>
            <a:r>
              <a:rPr lang="zh-CN" altLang="en-US" sz="3200" dirty="0"/>
              <a:t>为 </a:t>
            </a:r>
            <a:r>
              <a:rPr lang="en-US" altLang="zh-CN" sz="3200" dirty="0"/>
              <a:t>5.4 cm</a:t>
            </a:r>
            <a:r>
              <a:rPr lang="zh-CN" altLang="en-US" sz="3200" dirty="0"/>
              <a:t>。这个圆环的面积约是多少？（可借助计算器，得数保留一位小数。）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22FFA775-5B98-33D1-B2E3-2A317C37DEDB}"/>
              </a:ext>
            </a:extLst>
          </p:cNvPr>
          <p:cNvSpPr/>
          <p:nvPr/>
        </p:nvSpPr>
        <p:spPr>
          <a:xfrm>
            <a:off x="378117" y="420641"/>
            <a:ext cx="936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D2A1DBF-EDB6-AE33-257C-FAE45CFDEAD8}"/>
              </a:ext>
            </a:extLst>
          </p:cNvPr>
          <p:cNvSpPr txBox="1"/>
          <p:nvPr/>
        </p:nvSpPr>
        <p:spPr>
          <a:xfrm>
            <a:off x="1340378" y="3003868"/>
            <a:ext cx="323162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小丽这样算：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2CD6A78-174A-76C3-CB59-B9178808A1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315" y="2623294"/>
            <a:ext cx="3793498" cy="3757455"/>
          </a:xfrm>
          <a:prstGeom prst="rect">
            <a:avLst/>
          </a:prstGeom>
        </p:spPr>
      </p:pic>
      <p:sp>
        <p:nvSpPr>
          <p:cNvPr id="18" name="椭圆 17">
            <a:extLst>
              <a:ext uri="{FF2B5EF4-FFF2-40B4-BE49-F238E27FC236}">
                <a16:creationId xmlns:a16="http://schemas.microsoft.com/office/drawing/2014/main" id="{3EE882DC-B25E-7632-F66B-1EDDDF83B8DB}"/>
              </a:ext>
            </a:extLst>
          </p:cNvPr>
          <p:cNvSpPr/>
          <p:nvPr/>
        </p:nvSpPr>
        <p:spPr>
          <a:xfrm>
            <a:off x="7675674" y="2687400"/>
            <a:ext cx="3584666" cy="356417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A0F13E3-EC78-16E0-0C2B-6D16B6024D6B}"/>
              </a:ext>
            </a:extLst>
          </p:cNvPr>
          <p:cNvCxnSpPr>
            <a:cxnSpLocks/>
          </p:cNvCxnSpPr>
          <p:nvPr/>
        </p:nvCxnSpPr>
        <p:spPr>
          <a:xfrm>
            <a:off x="7664685" y="4483359"/>
            <a:ext cx="3610946" cy="0"/>
          </a:xfrm>
          <a:prstGeom prst="line">
            <a:avLst/>
          </a:prstGeom>
          <a:ln w="38100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78033AD3-05A1-5815-0C8B-CA4700F73F57}"/>
              </a:ext>
            </a:extLst>
          </p:cNvPr>
          <p:cNvSpPr txBox="1"/>
          <p:nvPr/>
        </p:nvSpPr>
        <p:spPr>
          <a:xfrm>
            <a:off x="8322135" y="4747426"/>
            <a:ext cx="2454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j-ea"/>
              </a:rPr>
              <a:t>外圆直径 </a:t>
            </a:r>
            <a:r>
              <a:rPr lang="en-US" altLang="zh-CN" i="1" dirty="0">
                <a:latin typeface="+mn-lt"/>
                <a:ea typeface="+mj-ea"/>
              </a:rPr>
              <a:t>D</a:t>
            </a:r>
            <a:endParaRPr lang="zh-CN" altLang="en-US" i="1" dirty="0">
              <a:latin typeface="+mn-lt"/>
              <a:ea typeface="+mj-ea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CAD196AF-C451-05C8-91AD-781857DA8697}"/>
              </a:ext>
            </a:extLst>
          </p:cNvPr>
          <p:cNvGrpSpPr/>
          <p:nvPr/>
        </p:nvGrpSpPr>
        <p:grpSpPr>
          <a:xfrm>
            <a:off x="9148795" y="3489649"/>
            <a:ext cx="701119" cy="974077"/>
            <a:chOff x="8803561" y="3489649"/>
            <a:chExt cx="701119" cy="974077"/>
          </a:xfrm>
        </p:grpSpPr>
        <p:sp>
          <p:nvSpPr>
            <p:cNvPr id="25" name="左大括号 24">
              <a:extLst>
                <a:ext uri="{FF2B5EF4-FFF2-40B4-BE49-F238E27FC236}">
                  <a16:creationId xmlns:a16="http://schemas.microsoft.com/office/drawing/2014/main" id="{AB554320-1529-E0DA-B238-7510CF5BB867}"/>
                </a:ext>
              </a:extLst>
            </p:cNvPr>
            <p:cNvSpPr/>
            <p:nvPr/>
          </p:nvSpPr>
          <p:spPr>
            <a:xfrm rot="5400000">
              <a:off x="8974121" y="3933166"/>
              <a:ext cx="360000" cy="701119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81166F94-FB9B-4C5C-5A6D-AA1819F342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3492" y="3489649"/>
              <a:ext cx="0" cy="59541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5DE8EE43-AEAB-964E-ACE2-47574131487E}"/>
              </a:ext>
            </a:extLst>
          </p:cNvPr>
          <p:cNvSpPr txBox="1"/>
          <p:nvPr/>
        </p:nvSpPr>
        <p:spPr>
          <a:xfrm>
            <a:off x="8424771" y="2969882"/>
            <a:ext cx="23621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+mn-lt"/>
              </a:rPr>
              <a:t>内圆直径 </a:t>
            </a:r>
            <a:r>
              <a:rPr lang="en-US" altLang="zh-CN" i="1" dirty="0">
                <a:latin typeface="+mn-lt"/>
              </a:rPr>
              <a:t>d</a:t>
            </a:r>
            <a:endParaRPr lang="zh-CN" altLang="en-US" i="1" dirty="0">
              <a:latin typeface="+mn-lt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D279F4D0-8F58-20D7-BC84-3703A05E9601}"/>
              </a:ext>
            </a:extLst>
          </p:cNvPr>
          <p:cNvGrpSpPr/>
          <p:nvPr/>
        </p:nvGrpSpPr>
        <p:grpSpPr>
          <a:xfrm>
            <a:off x="7669765" y="3627971"/>
            <a:ext cx="1474029" cy="835755"/>
            <a:chOff x="7324531" y="3627971"/>
            <a:chExt cx="1474029" cy="835755"/>
          </a:xfrm>
        </p:grpSpPr>
        <p:sp>
          <p:nvSpPr>
            <p:cNvPr id="23" name="左大括号 22">
              <a:extLst>
                <a:ext uri="{FF2B5EF4-FFF2-40B4-BE49-F238E27FC236}">
                  <a16:creationId xmlns:a16="http://schemas.microsoft.com/office/drawing/2014/main" id="{6AEA7FDB-8FD7-9BC3-61B3-722728C9429A}"/>
                </a:ext>
              </a:extLst>
            </p:cNvPr>
            <p:cNvSpPr/>
            <p:nvPr/>
          </p:nvSpPr>
          <p:spPr>
            <a:xfrm rot="5400000">
              <a:off x="7881546" y="3546711"/>
              <a:ext cx="360000" cy="1474029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5C321B82-14A1-B513-9C77-BBBAE2E2D7C3}"/>
                </a:ext>
              </a:extLst>
            </p:cNvPr>
            <p:cNvSpPr txBox="1"/>
            <p:nvPr/>
          </p:nvSpPr>
          <p:spPr>
            <a:xfrm>
              <a:off x="7439791" y="3627971"/>
              <a:ext cx="12220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/>
                <a:t>环宽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2BD807C-0696-9AC4-9A17-1F0E4C3F2301}"/>
              </a:ext>
            </a:extLst>
          </p:cNvPr>
          <p:cNvGrpSpPr/>
          <p:nvPr/>
        </p:nvGrpSpPr>
        <p:grpSpPr>
          <a:xfrm>
            <a:off x="9849835" y="3627971"/>
            <a:ext cx="1440000" cy="835755"/>
            <a:chOff x="9504601" y="3627971"/>
            <a:chExt cx="1440000" cy="835755"/>
          </a:xfrm>
        </p:grpSpPr>
        <p:sp>
          <p:nvSpPr>
            <p:cNvPr id="24" name="左大括号 23">
              <a:extLst>
                <a:ext uri="{FF2B5EF4-FFF2-40B4-BE49-F238E27FC236}">
                  <a16:creationId xmlns:a16="http://schemas.microsoft.com/office/drawing/2014/main" id="{FA8BDF43-2C84-5255-EA06-E99B713F04F9}"/>
                </a:ext>
              </a:extLst>
            </p:cNvPr>
            <p:cNvSpPr/>
            <p:nvPr/>
          </p:nvSpPr>
          <p:spPr>
            <a:xfrm rot="5400000">
              <a:off x="10044601" y="3563726"/>
              <a:ext cx="360000" cy="1440000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E5F2F394-9107-86D3-7649-95B0AF81F187}"/>
                </a:ext>
              </a:extLst>
            </p:cNvPr>
            <p:cNvSpPr txBox="1"/>
            <p:nvPr/>
          </p:nvSpPr>
          <p:spPr>
            <a:xfrm>
              <a:off x="9623156" y="3627971"/>
              <a:ext cx="12220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/>
                <a:t>环宽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D531014-B651-D56C-AFB4-4528ECD866F2}"/>
                  </a:ext>
                </a:extLst>
              </p:cNvPr>
              <p:cNvSpPr txBox="1"/>
              <p:nvPr/>
            </p:nvSpPr>
            <p:spPr>
              <a:xfrm>
                <a:off x="1421417" y="3684962"/>
                <a:ext cx="6896909" cy="891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defRPr>
                </a:lvl1pPr>
              </a:lstStyle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3200" b="1" i="0" smtClean="0">
                        <a:solidFill>
                          <a:srgbClr val="FF0000"/>
                        </a:solidFill>
                        <a:latin typeface="+mj-lt"/>
                      </a:rPr>
                      <m:t>3.14</m:t>
                    </m:r>
                    <m:r>
                      <m:rPr>
                        <m:nor/>
                      </m:rPr>
                      <a:rPr lang="en-US" altLang="zh-CN" sz="3200" b="1" i="0" smtClean="0">
                        <a:solidFill>
                          <a:srgbClr val="FF0000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zh-CN" alt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26.3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m:rPr>
                        <m:nor/>
                      </m:rPr>
                      <a:rPr lang="en-US" altLang="zh-CN" sz="3200" b="1" i="0" baseline="30000" smtClean="0">
                        <a:solidFill>
                          <a:srgbClr val="FF0000"/>
                        </a:solidFill>
                        <a:latin typeface="+mj-lt"/>
                      </a:rPr>
                      <m:t>2</m:t>
                    </m:r>
                    <m:r>
                      <m:rPr>
                        <m:nor/>
                      </m:rPr>
                      <a:rPr lang="zh-CN" altLang="en-US" sz="3200" i="0" dirty="0"/>
                      <m:t>－</m:t>
                    </m:r>
                    <m:r>
                      <m:rPr>
                        <m:nor/>
                      </m:rPr>
                      <a:rPr lang="en-US" altLang="zh-CN" sz="3200" b="1" i="0" smtClean="0">
                        <a:solidFill>
                          <a:srgbClr val="FF0000"/>
                        </a:solidFill>
                        <a:latin typeface="+mj-lt"/>
                      </a:rPr>
                      <m:t>3.14</m:t>
                    </m:r>
                    <m:r>
                      <m:rPr>
                        <m:nor/>
                      </m:rPr>
                      <a:rPr lang="en-US" altLang="zh-CN" sz="3200" b="1" i="0" smtClean="0">
                        <a:solidFill>
                          <a:srgbClr val="FF0000"/>
                        </a:solidFill>
                        <a:latin typeface="+mj-lt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zh-CN" alt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5.4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200" i="0">
                                <a:solidFill>
                                  <a:srgbClr val="FF0000"/>
                                </a:solidFill>
                                <a:latin typeface="+mj-lt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sz="3200" baseline="30000" dirty="0">
                    <a:solidFill>
                      <a:srgbClr val="FF0000"/>
                    </a:solidFill>
                    <a:latin typeface="+mj-lt"/>
                  </a:rPr>
                  <a:t>2</a:t>
                </a:r>
                <a:endParaRPr lang="zh-CN" altLang="en-US" sz="3200" baseline="300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D531014-B651-D56C-AFB4-4528ECD86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417" y="3684962"/>
                <a:ext cx="6896909" cy="891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文本框 43">
            <a:extLst>
              <a:ext uri="{FF2B5EF4-FFF2-40B4-BE49-F238E27FC236}">
                <a16:creationId xmlns:a16="http://schemas.microsoft.com/office/drawing/2014/main" id="{62418792-066C-1A7D-7788-7E2836B2581B}"/>
              </a:ext>
            </a:extLst>
          </p:cNvPr>
          <p:cNvSpPr txBox="1"/>
          <p:nvPr/>
        </p:nvSpPr>
        <p:spPr>
          <a:xfrm>
            <a:off x="1340378" y="5024425"/>
            <a:ext cx="397538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= 542.97665</a:t>
            </a:r>
            <a:r>
              <a:rPr lang="zh-CN" altLang="en-US" dirty="0"/>
              <a:t>－</a:t>
            </a:r>
            <a:r>
              <a:rPr lang="en-US" altLang="zh-CN" dirty="0"/>
              <a:t>22.8906</a:t>
            </a:r>
            <a:endParaRPr lang="zh-CN" altLang="en-US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000B848-71BD-EA78-87D4-B006267B2D3C}"/>
              </a:ext>
            </a:extLst>
          </p:cNvPr>
          <p:cNvSpPr txBox="1"/>
          <p:nvPr/>
        </p:nvSpPr>
        <p:spPr>
          <a:xfrm>
            <a:off x="1421417" y="5881614"/>
            <a:ext cx="397538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≈</a:t>
            </a:r>
            <a:r>
              <a:rPr lang="en-US" altLang="zh-CN" dirty="0"/>
              <a:t> 520.1</a:t>
            </a:r>
            <a:r>
              <a:rPr lang="zh-CN" altLang="en-US" dirty="0"/>
              <a:t>（</a:t>
            </a:r>
            <a:r>
              <a:rPr lang="en-US" altLang="zh-CN" dirty="0"/>
              <a:t>cm</a:t>
            </a:r>
            <a:r>
              <a:rPr lang="en-US" altLang="zh-CN" baseline="30000" dirty="0"/>
              <a:t>2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834725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 animBg="1"/>
      <p:bldP spid="22" grpId="0"/>
      <p:bldP spid="33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64BF501-0008-68FA-01E6-3BACAA830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315" y="2623294"/>
            <a:ext cx="3793498" cy="3757455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2B904A15-C6B8-F16C-469F-F1F47AC0054A}"/>
              </a:ext>
            </a:extLst>
          </p:cNvPr>
          <p:cNvSpPr/>
          <p:nvPr/>
        </p:nvSpPr>
        <p:spPr>
          <a:xfrm>
            <a:off x="7675674" y="2687400"/>
            <a:ext cx="3584666" cy="356417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4A516217-ADCC-FC8D-B808-B82D5315B062}"/>
              </a:ext>
            </a:extLst>
          </p:cNvPr>
          <p:cNvCxnSpPr>
            <a:cxnSpLocks/>
          </p:cNvCxnSpPr>
          <p:nvPr/>
        </p:nvCxnSpPr>
        <p:spPr>
          <a:xfrm>
            <a:off x="7664685" y="4483359"/>
            <a:ext cx="3610946" cy="0"/>
          </a:xfrm>
          <a:prstGeom prst="line">
            <a:avLst/>
          </a:prstGeom>
          <a:ln w="38100">
            <a:solidFill>
              <a:srgbClr val="FF00F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251A9A8-92C8-353A-235A-00B174C6E0C9}"/>
              </a:ext>
            </a:extLst>
          </p:cNvPr>
          <p:cNvSpPr txBox="1"/>
          <p:nvPr/>
        </p:nvSpPr>
        <p:spPr>
          <a:xfrm>
            <a:off x="8322135" y="4747426"/>
            <a:ext cx="24547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j-ea"/>
              </a:rPr>
              <a:t>外圆直径 </a:t>
            </a:r>
            <a:r>
              <a:rPr lang="en-US" altLang="zh-CN" i="1" dirty="0">
                <a:latin typeface="+mn-lt"/>
                <a:ea typeface="+mj-ea"/>
              </a:rPr>
              <a:t>D</a:t>
            </a:r>
            <a:endParaRPr lang="zh-CN" altLang="en-US" i="1" dirty="0">
              <a:latin typeface="+mn-lt"/>
              <a:ea typeface="+mj-ea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81A34D9-AA67-FB5E-077A-1FDBF1FEF383}"/>
              </a:ext>
            </a:extLst>
          </p:cNvPr>
          <p:cNvGrpSpPr/>
          <p:nvPr/>
        </p:nvGrpSpPr>
        <p:grpSpPr>
          <a:xfrm>
            <a:off x="9148795" y="3489649"/>
            <a:ext cx="701119" cy="974077"/>
            <a:chOff x="8803561" y="3489649"/>
            <a:chExt cx="701119" cy="974077"/>
          </a:xfrm>
        </p:grpSpPr>
        <p:sp>
          <p:nvSpPr>
            <p:cNvPr id="7" name="左大括号 6">
              <a:extLst>
                <a:ext uri="{FF2B5EF4-FFF2-40B4-BE49-F238E27FC236}">
                  <a16:creationId xmlns:a16="http://schemas.microsoft.com/office/drawing/2014/main" id="{9E208D2E-9B29-BE6C-0BE3-6C874AD7C89C}"/>
                </a:ext>
              </a:extLst>
            </p:cNvPr>
            <p:cNvSpPr/>
            <p:nvPr/>
          </p:nvSpPr>
          <p:spPr>
            <a:xfrm rot="5400000">
              <a:off x="8974121" y="3933166"/>
              <a:ext cx="360000" cy="701119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8E57FE5C-1843-9956-0FCF-45171AA79E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53492" y="3489649"/>
              <a:ext cx="0" cy="59541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F4B9CBB-D853-276A-3CBB-2D71B3A1CCC4}"/>
              </a:ext>
            </a:extLst>
          </p:cNvPr>
          <p:cNvSpPr txBox="1"/>
          <p:nvPr/>
        </p:nvSpPr>
        <p:spPr>
          <a:xfrm>
            <a:off x="8424771" y="2969882"/>
            <a:ext cx="23621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strike="noStrike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dirty="0">
                <a:latin typeface="+mn-lt"/>
              </a:rPr>
              <a:t>内圆直径 </a:t>
            </a:r>
            <a:r>
              <a:rPr lang="en-US" altLang="zh-CN" i="1" dirty="0">
                <a:latin typeface="+mn-lt"/>
              </a:rPr>
              <a:t>d</a:t>
            </a:r>
            <a:endParaRPr lang="zh-CN" altLang="en-US" i="1" dirty="0">
              <a:latin typeface="+mn-lt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EA4E3EB-CF7D-2E0F-FD4C-9C22768AF4E3}"/>
              </a:ext>
            </a:extLst>
          </p:cNvPr>
          <p:cNvGrpSpPr/>
          <p:nvPr/>
        </p:nvGrpSpPr>
        <p:grpSpPr>
          <a:xfrm>
            <a:off x="7669765" y="3627971"/>
            <a:ext cx="1474029" cy="835755"/>
            <a:chOff x="7324531" y="3627971"/>
            <a:chExt cx="1474029" cy="835755"/>
          </a:xfrm>
        </p:grpSpPr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ECE63595-ABE3-EAA2-1E29-345A0FB026A8}"/>
                </a:ext>
              </a:extLst>
            </p:cNvPr>
            <p:cNvSpPr/>
            <p:nvPr/>
          </p:nvSpPr>
          <p:spPr>
            <a:xfrm rot="5400000">
              <a:off x="7881546" y="3546711"/>
              <a:ext cx="360000" cy="1474029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24C4D27-7B2D-3A33-4FE7-5001FBB94D0C}"/>
                </a:ext>
              </a:extLst>
            </p:cNvPr>
            <p:cNvSpPr txBox="1"/>
            <p:nvPr/>
          </p:nvSpPr>
          <p:spPr>
            <a:xfrm>
              <a:off x="7439791" y="3627971"/>
              <a:ext cx="12220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/>
                <a:t>环宽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61F5E954-0DAE-C836-A6B4-0E05D2E2801B}"/>
              </a:ext>
            </a:extLst>
          </p:cNvPr>
          <p:cNvGrpSpPr/>
          <p:nvPr/>
        </p:nvGrpSpPr>
        <p:grpSpPr>
          <a:xfrm>
            <a:off x="9849835" y="3627971"/>
            <a:ext cx="1440000" cy="835755"/>
            <a:chOff x="9504601" y="3627971"/>
            <a:chExt cx="1440000" cy="835755"/>
          </a:xfrm>
        </p:grpSpPr>
        <p:sp>
          <p:nvSpPr>
            <p:cNvPr id="15" name="左大括号 14">
              <a:extLst>
                <a:ext uri="{FF2B5EF4-FFF2-40B4-BE49-F238E27FC236}">
                  <a16:creationId xmlns:a16="http://schemas.microsoft.com/office/drawing/2014/main" id="{E34CAF5A-AF6B-CAF3-E6EC-BCDD7E29823E}"/>
                </a:ext>
              </a:extLst>
            </p:cNvPr>
            <p:cNvSpPr/>
            <p:nvPr/>
          </p:nvSpPr>
          <p:spPr>
            <a:xfrm rot="5400000">
              <a:off x="10044601" y="3563726"/>
              <a:ext cx="360000" cy="1440000"/>
            </a:xfrm>
            <a:prstGeom prst="leftBrace">
              <a:avLst>
                <a:gd name="adj1" fmla="val 26700"/>
                <a:gd name="adj2" fmla="val 50000"/>
              </a:avLst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77C2519-EFFA-2EB0-A58F-5F6236E7ED3A}"/>
                </a:ext>
              </a:extLst>
            </p:cNvPr>
            <p:cNvSpPr txBox="1"/>
            <p:nvPr/>
          </p:nvSpPr>
          <p:spPr>
            <a:xfrm>
              <a:off x="9623156" y="3627971"/>
              <a:ext cx="122207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000" b="1" strike="noStrike">
                  <a:solidFill>
                    <a:srgbClr val="FF00FF"/>
                  </a:solidFill>
                  <a:latin typeface="楷体" panose="02010609060101010101" pitchFamily="49" charset="-122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/>
                <a:t>环宽</a:t>
              </a: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B9AC9CC6-B6D8-3460-815C-68992D985CCC}"/>
              </a:ext>
            </a:extLst>
          </p:cNvPr>
          <p:cNvSpPr txBox="1"/>
          <p:nvPr/>
        </p:nvSpPr>
        <p:spPr>
          <a:xfrm>
            <a:off x="873883" y="569461"/>
            <a:ext cx="3231623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小明这样算：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838CE9A-DE23-6E1D-A68B-F3F883AC65ED}"/>
                  </a:ext>
                </a:extLst>
              </p:cNvPr>
              <p:cNvSpPr txBox="1"/>
              <p:nvPr/>
            </p:nvSpPr>
            <p:spPr>
              <a:xfrm>
                <a:off x="954922" y="1353193"/>
                <a:ext cx="6896909" cy="966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3000" b="1" strike="noStrike">
                    <a:solidFill>
                      <a:srgbClr val="FF00FF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𝟏𝟒</m:t>
                      </m:r>
                      <m:r>
                        <a:rPr lang="en-US" altLang="zh-CN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26.3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US" altLang="zh-CN" sz="2800" i="0" baseline="3000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altLang="zh-CN" i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−</m:t>
                          </m:r>
                          <m:d>
                            <m:dPr>
                              <m:ctrlPr>
                                <a:rPr lang="zh-CN" alt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5.4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zh-CN" sz="2800" i="0">
                                      <a:solidFill>
                                        <a:srgbClr val="FF0000"/>
                                      </a:solidFill>
                                      <a:latin typeface="+mj-lt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US" altLang="zh-CN" sz="2800" i="0" baseline="30000" dirty="0">
                              <a:solidFill>
                                <a:srgbClr val="FF0000"/>
                              </a:solidFill>
                              <a:latin typeface="+mj-lt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7838CE9A-DE23-6E1D-A68B-F3F883AC65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922" y="1353193"/>
                <a:ext cx="6896909" cy="9664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>
            <a:extLst>
              <a:ext uri="{FF2B5EF4-FFF2-40B4-BE49-F238E27FC236}">
                <a16:creationId xmlns:a16="http://schemas.microsoft.com/office/drawing/2014/main" id="{5312790B-6472-B93F-5C47-062809B21B63}"/>
              </a:ext>
            </a:extLst>
          </p:cNvPr>
          <p:cNvSpPr txBox="1"/>
          <p:nvPr/>
        </p:nvSpPr>
        <p:spPr>
          <a:xfrm>
            <a:off x="954922" y="2829132"/>
            <a:ext cx="397538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= 3.14×165.6325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1CE1B84-A734-B09E-B27D-BC546DBFB756}"/>
              </a:ext>
            </a:extLst>
          </p:cNvPr>
          <p:cNvSpPr txBox="1"/>
          <p:nvPr/>
        </p:nvSpPr>
        <p:spPr>
          <a:xfrm>
            <a:off x="954922" y="3680476"/>
            <a:ext cx="3975381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≈</a:t>
            </a:r>
            <a:r>
              <a:rPr lang="en-US" altLang="zh-CN" dirty="0"/>
              <a:t> 520.1</a:t>
            </a:r>
            <a:r>
              <a:rPr lang="zh-CN" altLang="en-US" dirty="0"/>
              <a:t>（</a:t>
            </a:r>
            <a:r>
              <a:rPr lang="en-US" altLang="zh-CN" dirty="0"/>
              <a:t>cm</a:t>
            </a:r>
            <a:r>
              <a:rPr lang="en-US" altLang="zh-CN" baseline="30000" dirty="0"/>
              <a:t>2</a:t>
            </a:r>
            <a:r>
              <a:rPr lang="zh-CN" altLang="en-US" dirty="0"/>
              <a:t>）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448A1B0-015E-8694-A377-F132721C2E8A}"/>
              </a:ext>
            </a:extLst>
          </p:cNvPr>
          <p:cNvSpPr txBox="1"/>
          <p:nvPr/>
        </p:nvSpPr>
        <p:spPr>
          <a:xfrm>
            <a:off x="931660" y="4675615"/>
            <a:ext cx="579568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比较一下，小丽和小明的方法有什么不同？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箭头: 五边形 6">
            <a:extLst>
              <a:ext uri="{FF2B5EF4-FFF2-40B4-BE49-F238E27FC236}">
                <a16:creationId xmlns:a16="http://schemas.microsoft.com/office/drawing/2014/main" id="{92EA4873-46DB-01BA-7F4C-410FF8B88AC8}"/>
              </a:ext>
            </a:extLst>
          </p:cNvPr>
          <p:cNvSpPr/>
          <p:nvPr/>
        </p:nvSpPr>
        <p:spPr>
          <a:xfrm>
            <a:off x="622819" y="485192"/>
            <a:ext cx="2733869" cy="720000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圆环面积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1AA5DE6-9319-262F-B723-534D9E86E0D9}"/>
              </a:ext>
            </a:extLst>
          </p:cNvPr>
          <p:cNvSpPr txBox="1"/>
          <p:nvPr/>
        </p:nvSpPr>
        <p:spPr>
          <a:xfrm>
            <a:off x="681449" y="1269983"/>
            <a:ext cx="1049584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1. </a:t>
            </a:r>
            <a:r>
              <a:rPr lang="zh-CN" altLang="en-US" sz="3200" dirty="0"/>
              <a:t>已知圆环的外圆半径 </a:t>
            </a:r>
            <a:r>
              <a:rPr lang="en-US" altLang="zh-CN" sz="3200" i="1" dirty="0"/>
              <a:t>R</a:t>
            </a:r>
            <a:r>
              <a:rPr lang="zh-CN" altLang="en-US" sz="3200" dirty="0"/>
              <a:t>，内圆半径 </a:t>
            </a:r>
            <a:r>
              <a:rPr lang="en-US" altLang="zh-CN" sz="3200" i="1" dirty="0"/>
              <a:t>r</a:t>
            </a:r>
            <a:r>
              <a:rPr lang="zh-CN" altLang="en-US" sz="3200" dirty="0"/>
              <a:t>，求圆环的面积：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75BE5B-6A00-09E8-AE67-107B92467661}"/>
              </a:ext>
            </a:extLst>
          </p:cNvPr>
          <p:cNvSpPr txBox="1"/>
          <p:nvPr/>
        </p:nvSpPr>
        <p:spPr>
          <a:xfrm>
            <a:off x="690780" y="2174342"/>
            <a:ext cx="72215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S</a:t>
            </a:r>
            <a:r>
              <a:rPr lang="zh-CN" altLang="en-US" sz="3200" baseline="-25000" dirty="0">
                <a:solidFill>
                  <a:srgbClr val="FF00FF"/>
                </a:solidFill>
                <a:ea typeface="+mj-ea"/>
              </a:rPr>
              <a:t>圆环</a:t>
            </a:r>
            <a:r>
              <a:rPr lang="zh-CN" altLang="en-US" sz="3200" dirty="0">
                <a:solidFill>
                  <a:srgbClr val="FF00FF"/>
                </a:solidFill>
                <a:ea typeface="+mj-ea"/>
              </a:rPr>
              <a:t> </a:t>
            </a: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= π</a:t>
            </a: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FF"/>
                </a:solidFill>
                <a:ea typeface="+mj-ea"/>
              </a:rPr>
              <a:t>2</a:t>
            </a:r>
            <a:r>
              <a:rPr lang="zh-CN" altLang="en-US" sz="3200" dirty="0">
                <a:solidFill>
                  <a:srgbClr val="FF00FF"/>
                </a:solidFill>
                <a:ea typeface="+mj-ea"/>
              </a:rPr>
              <a:t>－</a:t>
            </a:r>
            <a:r>
              <a:rPr lang="el-GR" altLang="zh-CN" sz="3200" dirty="0">
                <a:solidFill>
                  <a:srgbClr val="FF00FF"/>
                </a:solidFill>
                <a:ea typeface="+mj-ea"/>
              </a:rPr>
              <a:t>π</a:t>
            </a: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FF"/>
                </a:solidFill>
                <a:ea typeface="+mj-ea"/>
              </a:rPr>
              <a:t>2</a:t>
            </a: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 </a:t>
            </a:r>
            <a:r>
              <a:rPr lang="zh-CN" altLang="en-US" sz="3200" dirty="0">
                <a:solidFill>
                  <a:srgbClr val="FF00FF"/>
                </a:solidFill>
                <a:ea typeface="+mj-ea"/>
              </a:rPr>
              <a:t>或 </a:t>
            </a: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S</a:t>
            </a:r>
            <a:r>
              <a:rPr lang="zh-CN" altLang="en-US" sz="3200" baseline="-25000" dirty="0">
                <a:solidFill>
                  <a:srgbClr val="FF00FF"/>
                </a:solidFill>
                <a:ea typeface="+mj-ea"/>
              </a:rPr>
              <a:t>圆环</a:t>
            </a:r>
            <a:r>
              <a:rPr lang="zh-CN" altLang="en-US" sz="3200" dirty="0">
                <a:solidFill>
                  <a:srgbClr val="FF00FF"/>
                </a:solidFill>
                <a:ea typeface="+mj-ea"/>
              </a:rPr>
              <a:t> </a:t>
            </a: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= </a:t>
            </a:r>
            <a:r>
              <a:rPr lang="el-GR" altLang="zh-CN" sz="3200" dirty="0">
                <a:solidFill>
                  <a:srgbClr val="FF00FF"/>
                </a:solidFill>
                <a:ea typeface="+mj-ea"/>
              </a:rPr>
              <a:t>π</a:t>
            </a: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(</a:t>
            </a: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FF"/>
                </a:solidFill>
                <a:ea typeface="+mj-ea"/>
              </a:rPr>
              <a:t>2</a:t>
            </a:r>
            <a:r>
              <a:rPr lang="zh-CN" altLang="en-US" sz="3200" dirty="0">
                <a:solidFill>
                  <a:srgbClr val="FF00FF"/>
                </a:solidFill>
                <a:ea typeface="+mj-ea"/>
              </a:rPr>
              <a:t>－</a:t>
            </a:r>
            <a:r>
              <a:rPr lang="en-US" altLang="zh-CN" sz="3200" i="1" dirty="0">
                <a:solidFill>
                  <a:srgbClr val="FF00FF"/>
                </a:solidFill>
                <a:ea typeface="+mj-ea"/>
              </a:rPr>
              <a:t>r</a:t>
            </a:r>
            <a:r>
              <a:rPr lang="en-US" altLang="zh-CN" sz="3200" baseline="30000" dirty="0">
                <a:solidFill>
                  <a:srgbClr val="FF00FF"/>
                </a:solidFill>
                <a:ea typeface="+mj-ea"/>
              </a:rPr>
              <a:t>2</a:t>
            </a:r>
            <a:r>
              <a:rPr lang="en-US" altLang="zh-CN" sz="3200" dirty="0">
                <a:solidFill>
                  <a:srgbClr val="FF00FF"/>
                </a:solidFill>
                <a:ea typeface="+mj-ea"/>
              </a:rPr>
              <a:t>)</a:t>
            </a:r>
            <a:endParaRPr lang="zh-CN" altLang="en-US" sz="3200" dirty="0">
              <a:solidFill>
                <a:srgbClr val="FF00FF"/>
              </a:solidFill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183FA5F-400A-AF3B-CE8B-351A6A33529F}"/>
              </a:ext>
            </a:extLst>
          </p:cNvPr>
          <p:cNvSpPr txBox="1"/>
          <p:nvPr/>
        </p:nvSpPr>
        <p:spPr>
          <a:xfrm>
            <a:off x="681449" y="3108113"/>
            <a:ext cx="1049584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200" dirty="0"/>
              <a:t>2. </a:t>
            </a:r>
            <a:r>
              <a:rPr lang="zh-CN" altLang="en-US" sz="3200" dirty="0"/>
              <a:t>已知圆环的外圆直径 </a:t>
            </a:r>
            <a:r>
              <a:rPr lang="en-US" altLang="zh-CN" sz="3200" i="1" dirty="0"/>
              <a:t>D</a:t>
            </a:r>
            <a:r>
              <a:rPr lang="zh-CN" altLang="en-US" sz="3200" dirty="0"/>
              <a:t>，内圆直径 </a:t>
            </a:r>
            <a:r>
              <a:rPr lang="en-US" altLang="zh-CN" sz="3200" i="1" dirty="0"/>
              <a:t>d</a:t>
            </a:r>
            <a:r>
              <a:rPr lang="zh-CN" altLang="en-US" sz="3200" dirty="0"/>
              <a:t>，求圆环的面积：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6CDC757-CCDC-5268-0C6A-C44689AB9823}"/>
              </a:ext>
            </a:extLst>
          </p:cNvPr>
          <p:cNvGrpSpPr/>
          <p:nvPr/>
        </p:nvGrpSpPr>
        <p:grpSpPr>
          <a:xfrm>
            <a:off x="1160017" y="4018696"/>
            <a:ext cx="10421774" cy="1198854"/>
            <a:chOff x="1076040" y="3972041"/>
            <a:chExt cx="10421774" cy="11988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5F9AB5A-65D6-365D-4CE9-70F26150F568}"/>
                    </a:ext>
                  </a:extLst>
                </p:cNvPr>
                <p:cNvSpPr txBox="1"/>
                <p:nvPr/>
              </p:nvSpPr>
              <p:spPr>
                <a:xfrm>
                  <a:off x="1076040" y="3972041"/>
                  <a:ext cx="5088072" cy="11988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3000" b="1" strike="noStrike">
                      <a:solidFill>
                        <a:srgbClr val="FF00FF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US" altLang="zh-CN" sz="3200" b="1" i="1" smtClean="0">
                                <a:latin typeface="+mj-lt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US" altLang="zh-CN" sz="3200" b="1" i="1" smtClean="0">
                                <a:latin typeface="+mj-lt"/>
                              </a:rPr>
                              <m:t>S</m:t>
                            </m:r>
                          </m:e>
                          <m:sub>
                            <m:r>
                              <a:rPr lang="zh-CN" altLang="en-US" sz="3200" i="1">
                                <a:latin typeface="Cambria Math" panose="02040503050406030204" pitchFamily="18" charset="0"/>
                              </a:rPr>
                              <m:t>圆环</m:t>
                            </m:r>
                          </m:sub>
                        </m:sSub>
                        <m:r>
                          <a:rPr lang="en-US" altLang="zh-CN" sz="32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zh-CN" altLang="en-US" sz="3200" b="1" i="0" smtClean="0">
                            <a:latin typeface="+mj-lt"/>
                          </a:rPr>
                          <m:t>π</m:t>
                        </m:r>
                        <m:d>
                          <m:dPr>
                            <m:ctrlPr>
                              <a:rPr lang="zh-CN" alt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3200" i="1">
                                    <a:latin typeface="+mj-lt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3200" i="1">
                                    <a:latin typeface="+mj-lt"/>
                                  </a:rPr>
                                  <m:t>D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3200" i="0">
                                    <a:latin typeface="+mj-lt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m:rPr>
                            <m:nor/>
                          </m:rPr>
                          <a:rPr lang="en-US" altLang="zh-CN" sz="3200" b="1" i="0" baseline="30000" smtClean="0">
                            <a:latin typeface="+mj-lt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zh-CN" altLang="en-US" sz="3200" i="0" dirty="0"/>
                          <m:t>－</m:t>
                        </m:r>
                        <m:r>
                          <m:rPr>
                            <m:nor/>
                          </m:rPr>
                          <a:rPr lang="zh-CN" altLang="en-US" sz="3200" b="1" i="0" smtClean="0">
                            <a:latin typeface="+mj-lt"/>
                          </a:rPr>
                          <m:t>π</m:t>
                        </m:r>
                        <m:d>
                          <m:dPr>
                            <m:ctrlPr>
                              <a:rPr lang="zh-CN" altLang="en-US" sz="3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3200" i="1">
                                    <a:latin typeface="+mj-lt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altLang="zh-CN" sz="3200" i="1">
                                    <a:latin typeface="+mj-lt"/>
                                  </a:rPr>
                                  <m:t>d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altLang="zh-CN" sz="3200" i="0">
                                    <a:latin typeface="+mj-lt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m:rPr>
                            <m:nor/>
                          </m:rPr>
                          <a:rPr lang="en-US" altLang="zh-CN" sz="3200" i="0" baseline="30000">
                            <a:latin typeface="+mj-lt"/>
                          </a:rPr>
                          <m:t>2</m:t>
                        </m:r>
                      </m:oMath>
                    </m:oMathPara>
                  </a14:m>
                  <a:endParaRPr lang="zh-CN" altLang="en-US" sz="32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65F9AB5A-65D6-365D-4CE9-70F26150F5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040" y="3972041"/>
                  <a:ext cx="5088072" cy="119885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E5C9929-E590-3ABC-BF7C-C463C9973FF7}"/>
                </a:ext>
              </a:extLst>
            </p:cNvPr>
            <p:cNvSpPr txBox="1"/>
            <p:nvPr/>
          </p:nvSpPr>
          <p:spPr>
            <a:xfrm>
              <a:off x="5467663" y="4366484"/>
              <a:ext cx="9420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3200" dirty="0">
                  <a:solidFill>
                    <a:srgbClr val="FF00FF"/>
                  </a:solidFill>
                  <a:ea typeface="+mj-ea"/>
                </a:rPr>
                <a:t>或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8B462B01-A882-412A-97CB-780F7002A70C}"/>
                    </a:ext>
                  </a:extLst>
                </p:cNvPr>
                <p:cNvSpPr txBox="1"/>
                <p:nvPr/>
              </p:nvSpPr>
              <p:spPr>
                <a:xfrm>
                  <a:off x="6409742" y="4074097"/>
                  <a:ext cx="5088072" cy="8920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defRPr sz="3000" b="1" strike="noStrike">
                      <a:solidFill>
                        <a:srgbClr val="FF00FF"/>
                      </a:solidFill>
                      <a:latin typeface="楷体" panose="02010609060101010101" pitchFamily="49" charset="-122"/>
                      <a:ea typeface="楷体" panose="02010609060101010101" pitchFamily="49" charset="-122"/>
                    </a:defRPr>
                  </a:lvl1pPr>
                </a:lstStyle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3200" b="1" i="1" smtClean="0">
                              <a:latin typeface="+mj-lt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altLang="zh-CN" sz="3200" b="1" i="1" smtClean="0">
                              <a:latin typeface="+mj-lt"/>
                            </a:rPr>
                            <m:t>S</m:t>
                          </m:r>
                        </m:e>
                        <m:sub>
                          <m:r>
                            <a:rPr lang="zh-CN" altLang="en-US" sz="3200" i="1">
                              <a:latin typeface="Cambria Math" panose="02040503050406030204" pitchFamily="18" charset="0"/>
                            </a:rPr>
                            <m:t>圆环</m:t>
                          </m:r>
                        </m:sub>
                      </m:sSub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zh-CN" altLang="en-US" sz="3200" b="1" i="0" smtClean="0">
                          <a:latin typeface="+mj-lt"/>
                        </a:rPr>
                        <m:t>π</m:t>
                      </m:r>
                      <m:r>
                        <m:rPr>
                          <m:nor/>
                        </m:rPr>
                        <a:rPr lang="en-US" altLang="zh-CN" sz="3200" b="1" i="0" smtClean="0">
                          <a:latin typeface="+mj-lt"/>
                        </a:rPr>
                        <m:t>[</m:t>
                      </m:r>
                      <m:d>
                        <m:dPr>
                          <m:ctrlPr>
                            <a:rPr lang="zh-CN" alt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1">
                                  <a:latin typeface="+mj-lt"/>
                                </a:rPr>
                                <m:t>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b="1" i="0" baseline="30000" smtClean="0">
                          <a:latin typeface="+mj-lt"/>
                        </a:rPr>
                        <m:t>2</m:t>
                      </m:r>
                      <m:r>
                        <m:rPr>
                          <m:nor/>
                        </m:rPr>
                        <a:rPr lang="zh-CN" altLang="en-US" sz="3200" i="0" dirty="0"/>
                        <m:t>－</m:t>
                      </m:r>
                      <m:d>
                        <m:dPr>
                          <m:ctrlPr>
                            <a:rPr lang="zh-CN" alt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3200" i="1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200" i="1">
                                  <a:latin typeface="+mj-lt"/>
                                </a:rPr>
                                <m:t>d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200" i="0">
                                  <a:latin typeface="+mj-lt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altLang="zh-CN" sz="3200" i="0" baseline="30000">
                          <a:latin typeface="+mj-lt"/>
                        </a:rPr>
                        <m:t>2</m:t>
                      </m:r>
                    </m:oMath>
                  </a14:m>
                  <a:r>
                    <a:rPr lang="en-US" altLang="zh-CN" sz="3200" dirty="0">
                      <a:latin typeface="+mj-lt"/>
                    </a:rPr>
                    <a:t>]</a:t>
                  </a:r>
                  <a:endParaRPr lang="zh-CN" altLang="en-US" sz="32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8B462B01-A882-412A-97CB-780F7002A7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9742" y="4074097"/>
                  <a:ext cx="5088072" cy="892039"/>
                </a:xfrm>
                <a:prstGeom prst="rect">
                  <a:avLst/>
                </a:prstGeom>
                <a:blipFill>
                  <a:blip r:embed="rId3"/>
                  <a:stretch>
                    <a:fillRect b="-753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509013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B61E70E6-2796-FEF2-9AC3-B526F895BC67}"/>
              </a:ext>
            </a:extLst>
          </p:cNvPr>
          <p:cNvSpPr txBox="1"/>
          <p:nvPr/>
        </p:nvSpPr>
        <p:spPr>
          <a:xfrm>
            <a:off x="1969659" y="1209036"/>
            <a:ext cx="4692399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求下面图形的面积。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7DFDE1FB-C871-956F-BF4F-2C9BE1E4A01A}"/>
              </a:ext>
            </a:extLst>
          </p:cNvPr>
          <p:cNvSpPr/>
          <p:nvPr/>
        </p:nvSpPr>
        <p:spPr>
          <a:xfrm>
            <a:off x="928624" y="1279057"/>
            <a:ext cx="936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3" name="弧形 22">
            <a:extLst>
              <a:ext uri="{FF2B5EF4-FFF2-40B4-BE49-F238E27FC236}">
                <a16:creationId xmlns:a16="http://schemas.microsoft.com/office/drawing/2014/main" id="{CB5A63DA-2E67-5B39-B97C-55000990102B}"/>
              </a:ext>
            </a:extLst>
          </p:cNvPr>
          <p:cNvSpPr/>
          <p:nvPr/>
        </p:nvSpPr>
        <p:spPr>
          <a:xfrm>
            <a:off x="8353076" y="1660847"/>
            <a:ext cx="2880000" cy="2880000"/>
          </a:xfrm>
          <a:prstGeom prst="arc">
            <a:avLst>
              <a:gd name="adj1" fmla="val 10824341"/>
              <a:gd name="adj2" fmla="val 0"/>
            </a:avLst>
          </a:prstGeom>
          <a:solidFill>
            <a:srgbClr val="D1EBE9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弧形 26">
            <a:extLst>
              <a:ext uri="{FF2B5EF4-FFF2-40B4-BE49-F238E27FC236}">
                <a16:creationId xmlns:a16="http://schemas.microsoft.com/office/drawing/2014/main" id="{DFBC6668-48CF-0812-85B7-CF67EE059CA3}"/>
              </a:ext>
            </a:extLst>
          </p:cNvPr>
          <p:cNvSpPr/>
          <p:nvPr/>
        </p:nvSpPr>
        <p:spPr>
          <a:xfrm>
            <a:off x="8353076" y="2380847"/>
            <a:ext cx="1440000" cy="1440000"/>
          </a:xfrm>
          <a:prstGeom prst="arc">
            <a:avLst>
              <a:gd name="adj1" fmla="val 10824341"/>
              <a:gd name="adj2" fmla="val 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</a:t>
            </a:r>
            <a:endParaRPr lang="zh-CN" altLang="en-US" dirty="0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4B0C423C-D1F2-25F0-D82E-51078D585E77}"/>
              </a:ext>
            </a:extLst>
          </p:cNvPr>
          <p:cNvSpPr/>
          <p:nvPr/>
        </p:nvSpPr>
        <p:spPr>
          <a:xfrm flipV="1">
            <a:off x="9793076" y="2373227"/>
            <a:ext cx="1440000" cy="1440000"/>
          </a:xfrm>
          <a:prstGeom prst="arc">
            <a:avLst>
              <a:gd name="adj1" fmla="val 10824341"/>
              <a:gd name="adj2" fmla="val 0"/>
            </a:avLst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>
            <a:extLst>
              <a:ext uri="{FF2B5EF4-FFF2-40B4-BE49-F238E27FC236}">
                <a16:creationId xmlns:a16="http://schemas.microsoft.com/office/drawing/2014/main" id="{B6FDABC0-1EB9-FE6E-DF1B-12662371D0EB}"/>
              </a:ext>
            </a:extLst>
          </p:cNvPr>
          <p:cNvSpPr/>
          <p:nvPr/>
        </p:nvSpPr>
        <p:spPr>
          <a:xfrm flipV="1">
            <a:off x="9793076" y="2373227"/>
            <a:ext cx="1440000" cy="1440000"/>
          </a:xfrm>
          <a:prstGeom prst="arc">
            <a:avLst>
              <a:gd name="adj1" fmla="val 10824341"/>
              <a:gd name="adj2" fmla="val 0"/>
            </a:avLst>
          </a:prstGeom>
          <a:solidFill>
            <a:srgbClr val="D1EBE9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7F9A043A-24BF-1392-1E4E-4C9E60A0DA61}"/>
              </a:ext>
            </a:extLst>
          </p:cNvPr>
          <p:cNvCxnSpPr/>
          <p:nvPr/>
        </p:nvCxnSpPr>
        <p:spPr>
          <a:xfrm>
            <a:off x="8353076" y="3093227"/>
            <a:ext cx="28800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>
            <a:extLst>
              <a:ext uri="{FF2B5EF4-FFF2-40B4-BE49-F238E27FC236}">
                <a16:creationId xmlns:a16="http://schemas.microsoft.com/office/drawing/2014/main" id="{4324071E-5C84-2B6D-015A-8672B003879F}"/>
              </a:ext>
            </a:extLst>
          </p:cNvPr>
          <p:cNvSpPr/>
          <p:nvPr/>
        </p:nvSpPr>
        <p:spPr>
          <a:xfrm>
            <a:off x="9753264" y="3048283"/>
            <a:ext cx="98286" cy="9828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D076FC3-4025-07F7-3020-95BB00BD0D2B}"/>
              </a:ext>
            </a:extLst>
          </p:cNvPr>
          <p:cNvCxnSpPr/>
          <p:nvPr/>
        </p:nvCxnSpPr>
        <p:spPr>
          <a:xfrm>
            <a:off x="8353076" y="3100847"/>
            <a:ext cx="0" cy="36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715EBEDE-4A8F-4436-1E74-3FE3E3F1D61E}"/>
              </a:ext>
            </a:extLst>
          </p:cNvPr>
          <p:cNvSpPr txBox="1"/>
          <p:nvPr/>
        </p:nvSpPr>
        <p:spPr>
          <a:xfrm>
            <a:off x="8551153" y="3093859"/>
            <a:ext cx="1079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rgbClr val="0070C0"/>
                </a:solidFill>
              </a:rPr>
              <a:t>5 cm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DECB6861-1B0E-0FAC-368C-07055D6BB831}"/>
              </a:ext>
            </a:extLst>
          </p:cNvPr>
          <p:cNvCxnSpPr/>
          <p:nvPr/>
        </p:nvCxnSpPr>
        <p:spPr>
          <a:xfrm>
            <a:off x="9414148" y="3315983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9F11AFD9-0F0E-4496-7DB1-1F0E79EC143A}"/>
              </a:ext>
            </a:extLst>
          </p:cNvPr>
          <p:cNvCxnSpPr/>
          <p:nvPr/>
        </p:nvCxnSpPr>
        <p:spPr>
          <a:xfrm>
            <a:off x="9797828" y="3100847"/>
            <a:ext cx="0" cy="36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95C77AA6-E83A-6431-D85A-53D90A84403F}"/>
              </a:ext>
            </a:extLst>
          </p:cNvPr>
          <p:cNvCxnSpPr>
            <a:cxnSpLocks/>
          </p:cNvCxnSpPr>
          <p:nvPr/>
        </p:nvCxnSpPr>
        <p:spPr>
          <a:xfrm flipH="1">
            <a:off x="8359540" y="3315983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DAD2613A-8EF7-0AE7-F512-CFA8CBC215E7}"/>
              </a:ext>
            </a:extLst>
          </p:cNvPr>
          <p:cNvCxnSpPr/>
          <p:nvPr/>
        </p:nvCxnSpPr>
        <p:spPr>
          <a:xfrm>
            <a:off x="11224292" y="3100847"/>
            <a:ext cx="0" cy="360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FF226D02-21BB-96CB-CAD6-4393F6D191E9}"/>
              </a:ext>
            </a:extLst>
          </p:cNvPr>
          <p:cNvSpPr txBox="1"/>
          <p:nvPr/>
        </p:nvSpPr>
        <p:spPr>
          <a:xfrm>
            <a:off x="10004033" y="3093859"/>
            <a:ext cx="10796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400" dirty="0">
                <a:solidFill>
                  <a:srgbClr val="0070C0"/>
                </a:solidFill>
              </a:rPr>
              <a:t>5 cm</a:t>
            </a:r>
            <a:endParaRPr lang="zh-CN" altLang="en-US" sz="2400" dirty="0">
              <a:solidFill>
                <a:srgbClr val="0070C0"/>
              </a:solidFill>
            </a:endParaRPr>
          </a:p>
        </p:txBody>
      </p: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C9595FEC-EA82-C215-C374-DE65C97C8AF8}"/>
              </a:ext>
            </a:extLst>
          </p:cNvPr>
          <p:cNvCxnSpPr/>
          <p:nvPr/>
        </p:nvCxnSpPr>
        <p:spPr>
          <a:xfrm>
            <a:off x="10867028" y="3315983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37340514-B312-12A4-2303-0F1E77EC2C54}"/>
              </a:ext>
            </a:extLst>
          </p:cNvPr>
          <p:cNvCxnSpPr>
            <a:cxnSpLocks/>
          </p:cNvCxnSpPr>
          <p:nvPr/>
        </p:nvCxnSpPr>
        <p:spPr>
          <a:xfrm flipH="1">
            <a:off x="9812420" y="3315983"/>
            <a:ext cx="3600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48B21B32-A4C8-E4D7-6F34-76194C459783}"/>
              </a:ext>
            </a:extLst>
          </p:cNvPr>
          <p:cNvSpPr txBox="1"/>
          <p:nvPr/>
        </p:nvSpPr>
        <p:spPr>
          <a:xfrm>
            <a:off x="855291" y="3991972"/>
            <a:ext cx="10835963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可以将右边的小半圆绕大半圆的圆心顺时针旋转 </a:t>
            </a:r>
            <a:r>
              <a:rPr lang="en-US" altLang="zh-CN" sz="2800" dirty="0">
                <a:solidFill>
                  <a:srgbClr val="0070C0"/>
                </a:solidFill>
              </a:rPr>
              <a:t>180°</a:t>
            </a:r>
            <a:r>
              <a:rPr lang="zh-CN" altLang="en-US" sz="2800" dirty="0">
                <a:solidFill>
                  <a:srgbClr val="0070C0"/>
                </a:solidFill>
              </a:rPr>
              <a:t>到左边小半圆的位置，涂色部分刚好是一个大半圆。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ED899226-60B3-0571-B754-92F9D628FF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968" y="2230650"/>
            <a:ext cx="1362571" cy="1370326"/>
          </a:xfrm>
          <a:prstGeom prst="rect">
            <a:avLst/>
          </a:prstGeom>
        </p:spPr>
      </p:pic>
      <p:sp>
        <p:nvSpPr>
          <p:cNvPr id="53" name="对话气泡: 圆角矩形 52">
            <a:extLst>
              <a:ext uri="{FF2B5EF4-FFF2-40B4-BE49-F238E27FC236}">
                <a16:creationId xmlns:a16="http://schemas.microsoft.com/office/drawing/2014/main" id="{BE988AD8-6E14-1D7B-7C1C-EA66D09E143C}"/>
              </a:ext>
            </a:extLst>
          </p:cNvPr>
          <p:cNvSpPr/>
          <p:nvPr/>
        </p:nvSpPr>
        <p:spPr>
          <a:xfrm>
            <a:off x="2626488" y="2230650"/>
            <a:ext cx="5096029" cy="1532671"/>
          </a:xfrm>
          <a:prstGeom prst="wedgeRoundRectCallout">
            <a:avLst>
              <a:gd name="adj1" fmla="val -58351"/>
              <a:gd name="adj2" fmla="val -21034"/>
              <a:gd name="adj3" fmla="val 16667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这个图形是由一个大半圆挖去一个小半圆，再加一个小半圆拼接而成的。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1BE3A310-F630-B548-6303-911BFDA99C49}"/>
              </a:ext>
            </a:extLst>
          </p:cNvPr>
          <p:cNvSpPr txBox="1"/>
          <p:nvPr/>
        </p:nvSpPr>
        <p:spPr>
          <a:xfrm>
            <a:off x="3206503" y="5333303"/>
            <a:ext cx="558293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i="1" kern="0">
                <a:latin typeface="+mn-lt"/>
                <a:ea typeface="+mn-ea"/>
              </a:defRPr>
            </a:lvl1pPr>
          </a:lstStyle>
          <a:p>
            <a:r>
              <a:rPr lang="en-US" altLang="zh-CN" sz="3400" i="0" dirty="0">
                <a:solidFill>
                  <a:srgbClr val="FF0000"/>
                </a:solidFill>
              </a:rPr>
              <a:t>3.14 ×5</a:t>
            </a:r>
            <a:r>
              <a:rPr lang="en-US" altLang="zh-CN" sz="3400" i="0" baseline="30000" dirty="0">
                <a:solidFill>
                  <a:srgbClr val="FF0000"/>
                </a:solidFill>
              </a:rPr>
              <a:t>2</a:t>
            </a:r>
            <a:r>
              <a:rPr lang="en-US" altLang="zh-CN" sz="3400" i="0" dirty="0">
                <a:solidFill>
                  <a:srgbClr val="FF0000"/>
                </a:solidFill>
              </a:rPr>
              <a:t> ÷2 = 39.25</a:t>
            </a:r>
            <a:r>
              <a:rPr lang="en-US" altLang="zh-CN" sz="3400" i="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en-US" altLang="zh-CN" sz="3400" i="0" dirty="0">
                <a:solidFill>
                  <a:srgbClr val="FF0000"/>
                </a:solidFill>
                <a:ea typeface="+mj-ea"/>
              </a:rPr>
              <a:t>c</a:t>
            </a:r>
            <a:r>
              <a:rPr lang="en-US" altLang="zh-CN" sz="3400" i="0" dirty="0">
                <a:solidFill>
                  <a:srgbClr val="FF0000"/>
                </a:solidFill>
              </a:rPr>
              <a:t>m</a:t>
            </a:r>
            <a:r>
              <a:rPr lang="en-US" altLang="zh-CN" sz="3400" i="0" baseline="30000" dirty="0">
                <a:solidFill>
                  <a:srgbClr val="FF0000"/>
                </a:solidFill>
              </a:rPr>
              <a:t>2</a:t>
            </a:r>
            <a:r>
              <a:rPr lang="en-US" altLang="zh-CN" sz="3400" i="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400" i="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07407E-6 L -0.11849 -0.1064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-532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49" grpId="0"/>
      <p:bldP spid="53" grpId="0" animBg="1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>
            <a:extLst>
              <a:ext uri="{FF2B5EF4-FFF2-40B4-BE49-F238E27FC236}">
                <a16:creationId xmlns:a16="http://schemas.microsoft.com/office/drawing/2014/main" id="{9083D669-FD30-9CAE-E2BA-04C43A916C6E}"/>
              </a:ext>
            </a:extLst>
          </p:cNvPr>
          <p:cNvSpPr/>
          <p:nvPr/>
        </p:nvSpPr>
        <p:spPr>
          <a:xfrm>
            <a:off x="8213118" y="2690299"/>
            <a:ext cx="2880000" cy="1440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>
            <a:extLst>
              <a:ext uri="{FF2B5EF4-FFF2-40B4-BE49-F238E27FC236}">
                <a16:creationId xmlns:a16="http://schemas.microsoft.com/office/drawing/2014/main" id="{27D7CCB9-B45B-000F-5DE9-7BA6541A7DD8}"/>
              </a:ext>
            </a:extLst>
          </p:cNvPr>
          <p:cNvSpPr/>
          <p:nvPr/>
        </p:nvSpPr>
        <p:spPr>
          <a:xfrm>
            <a:off x="8213118" y="2696544"/>
            <a:ext cx="2880000" cy="2880000"/>
          </a:xfrm>
          <a:prstGeom prst="arc">
            <a:avLst>
              <a:gd name="adj1" fmla="val 10824341"/>
              <a:gd name="adj2" fmla="val 0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C62BD96-C1F5-CAB7-EFE6-065380EE2E49}"/>
              </a:ext>
            </a:extLst>
          </p:cNvPr>
          <p:cNvGrpSpPr/>
          <p:nvPr/>
        </p:nvGrpSpPr>
        <p:grpSpPr>
          <a:xfrm>
            <a:off x="7679466" y="626357"/>
            <a:ext cx="3941137" cy="4163591"/>
            <a:chOff x="7698128" y="1064897"/>
            <a:chExt cx="3941137" cy="4163591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9E428FA7-D414-03CE-9BC3-847758FA512E}"/>
                </a:ext>
              </a:extLst>
            </p:cNvPr>
            <p:cNvCxnSpPr/>
            <p:nvPr/>
          </p:nvCxnSpPr>
          <p:spPr>
            <a:xfrm>
              <a:off x="8231780" y="4568839"/>
              <a:ext cx="288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1D7C3CC1-0967-9359-2101-CD8BAE527590}"/>
                </a:ext>
              </a:extLst>
            </p:cNvPr>
            <p:cNvCxnSpPr/>
            <p:nvPr/>
          </p:nvCxnSpPr>
          <p:spPr>
            <a:xfrm>
              <a:off x="8231780" y="1676349"/>
              <a:ext cx="288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A7EA555B-4434-9965-8471-399F9C28662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11780" y="2396349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2857A93-1591-5EEB-5528-0AFA00C1B1D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394940" y="2396349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72221FFB-F772-E963-447D-157E8927D6E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11780" y="3814602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52D50F40-BFE8-3023-3663-0FA5778AC6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0394940" y="3814602"/>
              <a:ext cx="144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45D2F12-731B-490E-8BDB-46EA0F46C649}"/>
                </a:ext>
              </a:extLst>
            </p:cNvPr>
            <p:cNvCxnSpPr/>
            <p:nvPr/>
          </p:nvCxnSpPr>
          <p:spPr>
            <a:xfrm>
              <a:off x="8231780" y="3131924"/>
              <a:ext cx="2880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35821F68-7215-30BB-A014-064A11D56A72}"/>
                </a:ext>
              </a:extLst>
            </p:cNvPr>
            <p:cNvSpPr txBox="1"/>
            <p:nvPr/>
          </p:nvSpPr>
          <p:spPr>
            <a:xfrm>
              <a:off x="7978045" y="1119192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A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01FC0EC2-FD6A-4E5E-C626-9CD2D48EDBDB}"/>
                </a:ext>
              </a:extLst>
            </p:cNvPr>
            <p:cNvSpPr txBox="1"/>
            <p:nvPr/>
          </p:nvSpPr>
          <p:spPr>
            <a:xfrm>
              <a:off x="10833212" y="1119192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D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AF2066E-4BA3-3E1F-E809-BBE946088C01}"/>
                </a:ext>
              </a:extLst>
            </p:cNvPr>
            <p:cNvSpPr txBox="1"/>
            <p:nvPr/>
          </p:nvSpPr>
          <p:spPr>
            <a:xfrm>
              <a:off x="7709341" y="4294329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B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55649970-36DA-0180-6903-0FF75401A693}"/>
                </a:ext>
              </a:extLst>
            </p:cNvPr>
            <p:cNvSpPr txBox="1"/>
            <p:nvPr/>
          </p:nvSpPr>
          <p:spPr>
            <a:xfrm>
              <a:off x="11077980" y="4277510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C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726B21C-5D60-5CE9-41B3-4C03D5B52331}"/>
                </a:ext>
              </a:extLst>
            </p:cNvPr>
            <p:cNvSpPr txBox="1"/>
            <p:nvPr/>
          </p:nvSpPr>
          <p:spPr>
            <a:xfrm>
              <a:off x="7698128" y="2854685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E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E0C43EF-4397-1295-E8CF-A706EDC73790}"/>
                </a:ext>
              </a:extLst>
            </p:cNvPr>
            <p:cNvSpPr txBox="1"/>
            <p:nvPr/>
          </p:nvSpPr>
          <p:spPr>
            <a:xfrm>
              <a:off x="11113133" y="2854685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F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39CD4D6B-BA51-816A-91FF-CC9DAEBA070A}"/>
                </a:ext>
              </a:extLst>
            </p:cNvPr>
            <p:cNvSpPr/>
            <p:nvPr/>
          </p:nvSpPr>
          <p:spPr>
            <a:xfrm>
              <a:off x="9622637" y="4519697"/>
              <a:ext cx="98286" cy="9828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E9838218-687A-B509-09BF-A0D4273A2184}"/>
                </a:ext>
              </a:extLst>
            </p:cNvPr>
            <p:cNvSpPr txBox="1"/>
            <p:nvPr/>
          </p:nvSpPr>
          <p:spPr>
            <a:xfrm>
              <a:off x="9642038" y="4674490"/>
              <a:ext cx="1688473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r</a:t>
              </a:r>
              <a:r>
                <a:rPr lang="en-US" altLang="zh-CN" sz="3000" dirty="0">
                  <a:solidFill>
                    <a:schemeClr val="tx1"/>
                  </a:solidFill>
                </a:rPr>
                <a:t> = 3 cm</a:t>
              </a:r>
              <a:endParaRPr lang="zh-CN" altLang="en-US" sz="3000" dirty="0">
                <a:solidFill>
                  <a:schemeClr val="tx1"/>
                </a:solidFill>
              </a:endParaRPr>
            </a:p>
          </p:txBody>
        </p: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9A89C6E8-C8F1-7FEF-ECCA-D15840259F23}"/>
                </a:ext>
              </a:extLst>
            </p:cNvPr>
            <p:cNvSpPr txBox="1"/>
            <p:nvPr/>
          </p:nvSpPr>
          <p:spPr>
            <a:xfrm>
              <a:off x="9378972" y="1064897"/>
              <a:ext cx="52613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000" i="1" dirty="0">
                  <a:solidFill>
                    <a:schemeClr val="tx1"/>
                  </a:solidFill>
                </a:rPr>
                <a:t>G</a:t>
              </a:r>
              <a:endParaRPr lang="zh-CN" altLang="en-US" sz="3000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73690F36-C320-05E1-78DE-AA3B8AFDF2FB}"/>
              </a:ext>
            </a:extLst>
          </p:cNvPr>
          <p:cNvGrpSpPr/>
          <p:nvPr/>
        </p:nvGrpSpPr>
        <p:grpSpPr>
          <a:xfrm>
            <a:off x="520481" y="647556"/>
            <a:ext cx="6830599" cy="1728585"/>
            <a:chOff x="772005" y="2933564"/>
            <a:chExt cx="6830599" cy="1728585"/>
          </a:xfrm>
        </p:grpSpPr>
        <p:sp>
          <p:nvSpPr>
            <p:cNvPr id="39" name="对话气泡: 圆角矩形 38">
              <a:extLst>
                <a:ext uri="{FF2B5EF4-FFF2-40B4-BE49-F238E27FC236}">
                  <a16:creationId xmlns:a16="http://schemas.microsoft.com/office/drawing/2014/main" id="{8A7EDD80-BAA5-B21F-60E8-E5D312A6FEBC}"/>
                </a:ext>
              </a:extLst>
            </p:cNvPr>
            <p:cNvSpPr/>
            <p:nvPr/>
          </p:nvSpPr>
          <p:spPr>
            <a:xfrm>
              <a:off x="2528593" y="3077082"/>
              <a:ext cx="5074011" cy="1585067"/>
            </a:xfrm>
            <a:prstGeom prst="wedgeRoundRectCallout">
              <a:avLst>
                <a:gd name="adj1" fmla="val -56292"/>
                <a:gd name="adj2" fmla="val -21294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这个图形是由一个长方形挖去一个半圆，再加一个相同的半圆拼接而成的。</a:t>
              </a:r>
            </a:p>
          </p:txBody>
        </p:sp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6841A005-35AB-C27F-79A7-35653F665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005" y="2933564"/>
              <a:ext cx="1411738" cy="1424749"/>
            </a:xfrm>
            <a:prstGeom prst="rect">
              <a:avLst/>
            </a:prstGeom>
          </p:spPr>
        </p:pic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8F974CC8-5BBF-18C0-C378-5CFBDF347101}"/>
              </a:ext>
            </a:extLst>
          </p:cNvPr>
          <p:cNvSpPr txBox="1"/>
          <p:nvPr/>
        </p:nvSpPr>
        <p:spPr>
          <a:xfrm>
            <a:off x="668677" y="2676355"/>
            <a:ext cx="7055120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>
                <a:solidFill>
                  <a:srgbClr val="0070C0"/>
                </a:solidFill>
              </a:rPr>
              <a:t>可以把上面的半圆平移到下面半圆的位置，涂色部分刚好是一个长方形。</a:t>
            </a:r>
          </a:p>
        </p:txBody>
      </p:sp>
      <p:sp>
        <p:nvSpPr>
          <p:cNvPr id="45" name="弧形 44">
            <a:extLst>
              <a:ext uri="{FF2B5EF4-FFF2-40B4-BE49-F238E27FC236}">
                <a16:creationId xmlns:a16="http://schemas.microsoft.com/office/drawing/2014/main" id="{89E6E349-E23B-1E25-A6AA-6122EC3DA0BD}"/>
              </a:ext>
            </a:extLst>
          </p:cNvPr>
          <p:cNvSpPr/>
          <p:nvPr/>
        </p:nvSpPr>
        <p:spPr>
          <a:xfrm>
            <a:off x="8213118" y="1250299"/>
            <a:ext cx="2880000" cy="2880000"/>
          </a:xfrm>
          <a:prstGeom prst="arc">
            <a:avLst>
              <a:gd name="adj1" fmla="val 10824341"/>
              <a:gd name="adj2" fmla="val 0"/>
            </a:avLst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弧形 45">
            <a:extLst>
              <a:ext uri="{FF2B5EF4-FFF2-40B4-BE49-F238E27FC236}">
                <a16:creationId xmlns:a16="http://schemas.microsoft.com/office/drawing/2014/main" id="{27332A5C-76A7-8B86-7863-AECA454951E2}"/>
              </a:ext>
            </a:extLst>
          </p:cNvPr>
          <p:cNvSpPr/>
          <p:nvPr/>
        </p:nvSpPr>
        <p:spPr>
          <a:xfrm>
            <a:off x="8213118" y="1250299"/>
            <a:ext cx="2880000" cy="2880000"/>
          </a:xfrm>
          <a:prstGeom prst="arc">
            <a:avLst>
              <a:gd name="adj1" fmla="val 10824341"/>
              <a:gd name="adj2" fmla="val 0"/>
            </a:avLst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DBE8793-522E-EA93-E074-506770C7608E}"/>
              </a:ext>
            </a:extLst>
          </p:cNvPr>
          <p:cNvSpPr txBox="1"/>
          <p:nvPr/>
        </p:nvSpPr>
        <p:spPr>
          <a:xfrm>
            <a:off x="1367958" y="3876940"/>
            <a:ext cx="558293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i="1" kern="0">
                <a:latin typeface="+mn-lt"/>
                <a:ea typeface="+mn-ea"/>
              </a:defRPr>
            </a:lvl1pPr>
          </a:lstStyle>
          <a:p>
            <a:r>
              <a:rPr lang="en-US" altLang="zh-CN" sz="3400" i="0" dirty="0">
                <a:solidFill>
                  <a:srgbClr val="FF0000"/>
                </a:solidFill>
              </a:rPr>
              <a:t>(3×2) ×3 = 18</a:t>
            </a:r>
            <a:r>
              <a:rPr lang="en-US" altLang="zh-CN" sz="3400" i="0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en-US" altLang="zh-CN" sz="3400" i="0" dirty="0">
                <a:solidFill>
                  <a:srgbClr val="FF0000"/>
                </a:solidFill>
                <a:ea typeface="+mj-ea"/>
              </a:rPr>
              <a:t>c</a:t>
            </a:r>
            <a:r>
              <a:rPr lang="en-US" altLang="zh-CN" sz="3400" i="0" dirty="0">
                <a:solidFill>
                  <a:srgbClr val="FF0000"/>
                </a:solidFill>
              </a:rPr>
              <a:t>m</a:t>
            </a:r>
            <a:r>
              <a:rPr lang="en-US" altLang="zh-CN" sz="3400" i="0" baseline="30000" dirty="0">
                <a:solidFill>
                  <a:srgbClr val="FF0000"/>
                </a:solidFill>
              </a:rPr>
              <a:t>2</a:t>
            </a:r>
            <a:r>
              <a:rPr lang="en-US" altLang="zh-CN" sz="3400" i="0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zh-CN" altLang="en-US" sz="3400" i="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5D75E38-CA25-B39B-1F5A-19AE92F20B02}"/>
              </a:ext>
            </a:extLst>
          </p:cNvPr>
          <p:cNvSpPr txBox="1"/>
          <p:nvPr/>
        </p:nvSpPr>
        <p:spPr>
          <a:xfrm>
            <a:off x="1391805" y="5230909"/>
            <a:ext cx="9277755" cy="11473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000" b="1" strike="noStrike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归纳：求不规则图形的面积，可以先通过旋转或平移 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            </a:t>
            </a:r>
            <a:r>
              <a:rPr lang="zh-CN" altLang="en-US" dirty="0">
                <a:solidFill>
                  <a:schemeClr val="tx1"/>
                </a:solidFill>
              </a:rPr>
              <a:t>将不规则图形转化为规则图形，再计算面积。</a:t>
            </a:r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3.125E-6 0.2090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6" grpId="0" animBg="1"/>
      <p:bldP spid="50" grpId="0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1191978" y="1337766"/>
            <a:ext cx="10060743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求下面各图形中涂色部分的面积。（单位：</a:t>
            </a:r>
            <a:r>
              <a:rPr lang="en-US" altLang="zh-CN" dirty="0"/>
              <a:t>cm</a:t>
            </a:r>
            <a:r>
              <a:rPr lang="zh-CN" altLang="en-US" dirty="0"/>
              <a:t>）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68730" y="874131"/>
            <a:ext cx="328784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63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BD6EBBB-DEDF-3598-D8D3-AC2F4CF4FF85}"/>
              </a:ext>
            </a:extLst>
          </p:cNvPr>
          <p:cNvSpPr txBox="1"/>
          <p:nvPr/>
        </p:nvSpPr>
        <p:spPr>
          <a:xfrm>
            <a:off x="1191978" y="2511574"/>
            <a:ext cx="607584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方法提示：</a:t>
            </a:r>
            <a:r>
              <a:rPr lang="en-US" altLang="zh-CN" sz="3200" i="1" dirty="0"/>
              <a:t>S</a:t>
            </a:r>
            <a:r>
              <a:rPr lang="zh-CN" altLang="en-US" sz="3200" baseline="-25000" dirty="0"/>
              <a:t>圆环</a:t>
            </a:r>
            <a:r>
              <a:rPr lang="zh-CN" altLang="en-US" sz="3200" dirty="0"/>
              <a:t> </a:t>
            </a:r>
            <a:r>
              <a:rPr lang="en-US" altLang="zh-CN" sz="3200" dirty="0"/>
              <a:t>=</a:t>
            </a:r>
            <a:r>
              <a:rPr lang="en-US" altLang="zh-CN" sz="3200" i="1" dirty="0"/>
              <a:t> S</a:t>
            </a:r>
            <a:r>
              <a:rPr lang="zh-CN" altLang="en-US" sz="3200" baseline="-25000" dirty="0"/>
              <a:t>外圆</a:t>
            </a:r>
            <a:r>
              <a:rPr lang="zh-CN" altLang="en-US" sz="3200" dirty="0"/>
              <a:t>－</a:t>
            </a:r>
            <a:r>
              <a:rPr lang="en-US" altLang="zh-CN" sz="3200" i="1" dirty="0"/>
              <a:t>S</a:t>
            </a:r>
            <a:r>
              <a:rPr lang="zh-CN" altLang="en-US" sz="3200" baseline="-25000" dirty="0"/>
              <a:t>内圆</a:t>
            </a:r>
            <a:r>
              <a:rPr lang="zh-CN" altLang="en-US" sz="3200" dirty="0"/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B9DAF41-98F1-1E02-B43D-C789F6E6655B}"/>
              </a:ext>
            </a:extLst>
          </p:cNvPr>
          <p:cNvSpPr txBox="1"/>
          <p:nvPr/>
        </p:nvSpPr>
        <p:spPr>
          <a:xfrm>
            <a:off x="1191978" y="3720107"/>
            <a:ext cx="755008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/>
              <a:t>3.14×4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 </a:t>
            </a:r>
            <a:r>
              <a:rPr lang="zh-CN" altLang="en-US" sz="3600" dirty="0"/>
              <a:t>－</a:t>
            </a:r>
            <a:r>
              <a:rPr lang="en-US" altLang="zh-CN" sz="3600" dirty="0"/>
              <a:t>3.14×2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 = 37.68 (cm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EEEAF7C-615B-0D92-9FC5-77F58027E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826" y="2661507"/>
            <a:ext cx="2654092" cy="25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945A832-13CD-442D-8819-8AC149330EBE}"/>
              </a:ext>
            </a:extLst>
          </p:cNvPr>
          <p:cNvSpPr txBox="1"/>
          <p:nvPr/>
        </p:nvSpPr>
        <p:spPr>
          <a:xfrm>
            <a:off x="1041185" y="3381339"/>
            <a:ext cx="4155212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通过平移将涂色部分转化成一个长方形。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D87C1F9-7F58-4311-776A-1B73DB585A32}"/>
              </a:ext>
            </a:extLst>
          </p:cNvPr>
          <p:cNvSpPr/>
          <p:nvPr/>
        </p:nvSpPr>
        <p:spPr>
          <a:xfrm>
            <a:off x="1293847" y="1153637"/>
            <a:ext cx="3600000" cy="14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>
            <a:extLst>
              <a:ext uri="{FF2B5EF4-FFF2-40B4-BE49-F238E27FC236}">
                <a16:creationId xmlns:a16="http://schemas.microsoft.com/office/drawing/2014/main" id="{FE17EED1-B5CD-3EBF-43C3-979EF7D04DD7}"/>
              </a:ext>
            </a:extLst>
          </p:cNvPr>
          <p:cNvSpPr/>
          <p:nvPr/>
        </p:nvSpPr>
        <p:spPr>
          <a:xfrm>
            <a:off x="-146153" y="1153637"/>
            <a:ext cx="2880000" cy="2880000"/>
          </a:xfrm>
          <a:prstGeom prst="arc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FAE7444-02C4-D6CE-9F92-AC72BF87643B}"/>
              </a:ext>
            </a:extLst>
          </p:cNvPr>
          <p:cNvSpPr/>
          <p:nvPr/>
        </p:nvSpPr>
        <p:spPr>
          <a:xfrm>
            <a:off x="3453847" y="1153637"/>
            <a:ext cx="1440000" cy="1440000"/>
          </a:xfrm>
          <a:prstGeom prst="rect">
            <a:avLst/>
          </a:prstGeom>
          <a:solidFill>
            <a:schemeClr val="bg1"/>
          </a:solidFill>
          <a:ln w="28575"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DF27149-3109-378C-D855-646268C9ACB6}"/>
              </a:ext>
            </a:extLst>
          </p:cNvPr>
          <p:cNvCxnSpPr/>
          <p:nvPr/>
        </p:nvCxnSpPr>
        <p:spPr>
          <a:xfrm>
            <a:off x="1295296" y="1153637"/>
            <a:ext cx="360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355C4A6-FF2B-E5BE-F91B-AF10BDC96801}"/>
              </a:ext>
            </a:extLst>
          </p:cNvPr>
          <p:cNvCxnSpPr>
            <a:cxnSpLocks/>
          </p:cNvCxnSpPr>
          <p:nvPr/>
        </p:nvCxnSpPr>
        <p:spPr>
          <a:xfrm rot="5400000">
            <a:off x="4166963" y="1873637"/>
            <a:ext cx="144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弧形 22">
            <a:extLst>
              <a:ext uri="{FF2B5EF4-FFF2-40B4-BE49-F238E27FC236}">
                <a16:creationId xmlns:a16="http://schemas.microsoft.com/office/drawing/2014/main" id="{24A0B5E6-D841-9589-D6C1-9D337536267F}"/>
              </a:ext>
            </a:extLst>
          </p:cNvPr>
          <p:cNvSpPr/>
          <p:nvPr/>
        </p:nvSpPr>
        <p:spPr>
          <a:xfrm>
            <a:off x="2004516" y="1153637"/>
            <a:ext cx="2880000" cy="2880000"/>
          </a:xfrm>
          <a:prstGeom prst="arc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E5A78BA2-8E14-3B28-0D7F-C8C91C64D77F}"/>
              </a:ext>
            </a:extLst>
          </p:cNvPr>
          <p:cNvCxnSpPr>
            <a:cxnSpLocks/>
          </p:cNvCxnSpPr>
          <p:nvPr/>
        </p:nvCxnSpPr>
        <p:spPr>
          <a:xfrm rot="5400000">
            <a:off x="2730046" y="1873637"/>
            <a:ext cx="14400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38613607-C9C1-8E04-18B3-63346BDBB5F9}"/>
              </a:ext>
            </a:extLst>
          </p:cNvPr>
          <p:cNvCxnSpPr>
            <a:cxnSpLocks/>
          </p:cNvCxnSpPr>
          <p:nvPr/>
        </p:nvCxnSpPr>
        <p:spPr>
          <a:xfrm rot="5400000">
            <a:off x="573847" y="1873637"/>
            <a:ext cx="144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4480B0E-7EE3-74A2-DE75-0C752346955C}"/>
              </a:ext>
            </a:extLst>
          </p:cNvPr>
          <p:cNvCxnSpPr>
            <a:cxnSpLocks/>
          </p:cNvCxnSpPr>
          <p:nvPr/>
        </p:nvCxnSpPr>
        <p:spPr>
          <a:xfrm rot="5400000">
            <a:off x="2020919" y="1873637"/>
            <a:ext cx="1440000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D39FC4C5-312B-5D36-7A05-A38AEB7D1BA8}"/>
              </a:ext>
            </a:extLst>
          </p:cNvPr>
          <p:cNvGrpSpPr/>
          <p:nvPr/>
        </p:nvGrpSpPr>
        <p:grpSpPr>
          <a:xfrm>
            <a:off x="1293112" y="2587842"/>
            <a:ext cx="3603842" cy="469415"/>
            <a:chOff x="1115829" y="2597173"/>
            <a:chExt cx="3603842" cy="469415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7B41C25-A4F5-D11D-DD61-C687F2CE7015}"/>
                </a:ext>
              </a:extLst>
            </p:cNvPr>
            <p:cNvCxnSpPr/>
            <p:nvPr/>
          </p:nvCxnSpPr>
          <p:spPr>
            <a:xfrm>
              <a:off x="1119671" y="2618545"/>
              <a:ext cx="360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2D36230C-96A1-F464-7CB1-72BEC8E62E5B}"/>
                </a:ext>
              </a:extLst>
            </p:cNvPr>
            <p:cNvCxnSpPr/>
            <p:nvPr/>
          </p:nvCxnSpPr>
          <p:spPr>
            <a:xfrm>
              <a:off x="1115829" y="2647581"/>
              <a:ext cx="0" cy="36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A42111B-79D7-F4EE-8B43-56956C6C40CB}"/>
                </a:ext>
              </a:extLst>
            </p:cNvPr>
            <p:cNvSpPr txBox="1"/>
            <p:nvPr/>
          </p:nvSpPr>
          <p:spPr>
            <a:xfrm>
              <a:off x="1628038" y="2597173"/>
              <a:ext cx="39127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0070C0"/>
                  </a:solidFill>
                </a:rPr>
                <a:t>2</a:t>
              </a:r>
              <a:endParaRPr lang="zh-CN" altLang="en-US" sz="2400" dirty="0">
                <a:solidFill>
                  <a:srgbClr val="0070C0"/>
                </a:solidFill>
              </a:endParaRP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9BAD45EE-5015-4390-AADE-E102C85AF7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22293" y="2825393"/>
              <a:ext cx="540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2631A3E8-4558-A6C0-690D-A70B37AE149D}"/>
                </a:ext>
              </a:extLst>
            </p:cNvPr>
            <p:cNvCxnSpPr>
              <a:cxnSpLocks/>
            </p:cNvCxnSpPr>
            <p:nvPr/>
          </p:nvCxnSpPr>
          <p:spPr>
            <a:xfrm>
              <a:off x="2001859" y="2825393"/>
              <a:ext cx="540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36185348-1D8E-6668-3D0A-876D3D0CAB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1201" y="2831489"/>
              <a:ext cx="540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AA657D3E-0C09-21BB-E146-151659688F96}"/>
                </a:ext>
              </a:extLst>
            </p:cNvPr>
            <p:cNvCxnSpPr/>
            <p:nvPr/>
          </p:nvCxnSpPr>
          <p:spPr>
            <a:xfrm>
              <a:off x="2562074" y="2647581"/>
              <a:ext cx="0" cy="36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CE2531F7-5BAF-1CB2-0142-1CB81C99F6A5}"/>
                </a:ext>
              </a:extLst>
            </p:cNvPr>
            <p:cNvCxnSpPr/>
            <p:nvPr/>
          </p:nvCxnSpPr>
          <p:spPr>
            <a:xfrm>
              <a:off x="3271201" y="2647581"/>
              <a:ext cx="0" cy="36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B341EF4-BE51-C383-1330-61BCF669C526}"/>
                </a:ext>
              </a:extLst>
            </p:cNvPr>
            <p:cNvSpPr txBox="1"/>
            <p:nvPr/>
          </p:nvSpPr>
          <p:spPr>
            <a:xfrm>
              <a:off x="2670454" y="2603269"/>
              <a:ext cx="4915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0070C0"/>
                  </a:solidFill>
                </a:rPr>
                <a:t>1</a:t>
              </a:r>
              <a:endParaRPr lang="zh-CN" altLang="en-US" sz="2400" dirty="0">
                <a:solidFill>
                  <a:srgbClr val="0070C0"/>
                </a:solidFill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8EAAB2D-FB2F-CEAC-3AC7-F0837F20D56E}"/>
                </a:ext>
              </a:extLst>
            </p:cNvPr>
            <p:cNvSpPr txBox="1"/>
            <p:nvPr/>
          </p:nvSpPr>
          <p:spPr>
            <a:xfrm>
              <a:off x="3729718" y="2604923"/>
              <a:ext cx="49155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2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400" dirty="0">
                  <a:solidFill>
                    <a:srgbClr val="0070C0"/>
                  </a:solidFill>
                </a:rPr>
                <a:t>2</a:t>
              </a:r>
              <a:endParaRPr lang="zh-CN" altLang="en-US" sz="2400" dirty="0">
                <a:solidFill>
                  <a:srgbClr val="0070C0"/>
                </a:solidFill>
              </a:endParaRPr>
            </a:p>
          </p:txBody>
        </p: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5DC502E6-E08B-3769-4045-B79EA308BA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2691" y="2825393"/>
              <a:ext cx="216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CA11204D-C615-982E-432E-8ABE5AE9B1A0}"/>
                </a:ext>
              </a:extLst>
            </p:cNvPr>
            <p:cNvCxnSpPr>
              <a:cxnSpLocks/>
            </p:cNvCxnSpPr>
            <p:nvPr/>
          </p:nvCxnSpPr>
          <p:spPr>
            <a:xfrm>
              <a:off x="3044275" y="2825393"/>
              <a:ext cx="216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5BFC0C04-DA41-2F1B-2377-2D1C5E4DBD17}"/>
                </a:ext>
              </a:extLst>
            </p:cNvPr>
            <p:cNvCxnSpPr/>
            <p:nvPr/>
          </p:nvCxnSpPr>
          <p:spPr>
            <a:xfrm>
              <a:off x="4709857" y="2647581"/>
              <a:ext cx="0" cy="360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箭头连接符 39">
              <a:extLst>
                <a:ext uri="{FF2B5EF4-FFF2-40B4-BE49-F238E27FC236}">
                  <a16:creationId xmlns:a16="http://schemas.microsoft.com/office/drawing/2014/main" id="{F142B74C-0F06-B48D-7062-6A1975D5FCE9}"/>
                </a:ext>
              </a:extLst>
            </p:cNvPr>
            <p:cNvCxnSpPr>
              <a:cxnSpLocks/>
            </p:cNvCxnSpPr>
            <p:nvPr/>
          </p:nvCxnSpPr>
          <p:spPr>
            <a:xfrm>
              <a:off x="4153747" y="2825393"/>
              <a:ext cx="5400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81CCC9C8-8307-32B7-FA28-8FA51C5800DA}"/>
              </a:ext>
            </a:extLst>
          </p:cNvPr>
          <p:cNvSpPr txBox="1"/>
          <p:nvPr/>
        </p:nvSpPr>
        <p:spPr>
          <a:xfrm>
            <a:off x="771144" y="4755455"/>
            <a:ext cx="460224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sz="3600" dirty="0"/>
              <a:t>(1 + 2)×2 = 6 (cm</a:t>
            </a:r>
            <a:r>
              <a:rPr lang="en-US" altLang="zh-CN" sz="3600" baseline="30000" dirty="0"/>
              <a:t>2</a:t>
            </a:r>
            <a:r>
              <a:rPr lang="en-US" altLang="zh-CN" sz="3600" dirty="0"/>
              <a:t>)</a:t>
            </a:r>
            <a:endParaRPr lang="zh-CN" altLang="en-US" sz="3600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1BCB5321-7B3F-B648-0D1A-1388442EEF60}"/>
              </a:ext>
            </a:extLst>
          </p:cNvPr>
          <p:cNvGrpSpPr/>
          <p:nvPr/>
        </p:nvGrpSpPr>
        <p:grpSpPr>
          <a:xfrm>
            <a:off x="7751005" y="1445970"/>
            <a:ext cx="1440565" cy="1433904"/>
            <a:chOff x="3122394" y="1419435"/>
            <a:chExt cx="1440565" cy="1433904"/>
          </a:xfrm>
        </p:grpSpPr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id="{D9AC8E89-C3A9-3D13-175C-227D86298145}"/>
                </a:ext>
              </a:extLst>
            </p:cNvPr>
            <p:cNvSpPr/>
            <p:nvPr/>
          </p:nvSpPr>
          <p:spPr>
            <a:xfrm flipV="1">
              <a:off x="3842959" y="1419435"/>
              <a:ext cx="720000" cy="720000"/>
            </a:xfrm>
            <a:custGeom>
              <a:avLst/>
              <a:gdLst>
                <a:gd name="csX0" fmla="*/ 0 w 720000"/>
                <a:gd name="csY0" fmla="*/ 720000 h 720000"/>
                <a:gd name="csX1" fmla="*/ 720000 w 720000"/>
                <a:gd name="csY1" fmla="*/ 0 h 720000"/>
                <a:gd name="csX2" fmla="*/ 0 w 720000"/>
                <a:gd name="csY2" fmla="*/ 0 h 720000"/>
                <a:gd name="csX3" fmla="*/ 0 w 720000"/>
                <a:gd name="csY3" fmla="*/ 72000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20000" h="720000">
                  <a:moveTo>
                    <a:pt x="0" y="720000"/>
                  </a:moveTo>
                  <a:cubicBezTo>
                    <a:pt x="397645" y="720000"/>
                    <a:pt x="720000" y="397645"/>
                    <a:pt x="720000" y="0"/>
                  </a:cubicBezTo>
                  <a:lnTo>
                    <a:pt x="0" y="0"/>
                  </a:lnTo>
                  <a:lnTo>
                    <a:pt x="0" y="72000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: 形状 70">
              <a:extLst>
                <a:ext uri="{FF2B5EF4-FFF2-40B4-BE49-F238E27FC236}">
                  <a16:creationId xmlns:a16="http://schemas.microsoft.com/office/drawing/2014/main" id="{58BE4366-89A3-7051-7F87-884164AED687}"/>
                </a:ext>
              </a:extLst>
            </p:cNvPr>
            <p:cNvSpPr/>
            <p:nvPr/>
          </p:nvSpPr>
          <p:spPr>
            <a:xfrm flipH="1">
              <a:off x="3122394" y="2133339"/>
              <a:ext cx="720000" cy="720000"/>
            </a:xfrm>
            <a:custGeom>
              <a:avLst/>
              <a:gdLst>
                <a:gd name="csX0" fmla="*/ 0 w 720000"/>
                <a:gd name="csY0" fmla="*/ 720000 h 720000"/>
                <a:gd name="csX1" fmla="*/ 720000 w 720000"/>
                <a:gd name="csY1" fmla="*/ 0 h 720000"/>
                <a:gd name="csX2" fmla="*/ 0 w 720000"/>
                <a:gd name="csY2" fmla="*/ 0 h 720000"/>
                <a:gd name="csX3" fmla="*/ 0 w 720000"/>
                <a:gd name="csY3" fmla="*/ 720000 h 72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20000" h="720000">
                  <a:moveTo>
                    <a:pt x="0" y="720000"/>
                  </a:moveTo>
                  <a:cubicBezTo>
                    <a:pt x="397645" y="720000"/>
                    <a:pt x="720000" y="397645"/>
                    <a:pt x="720000" y="0"/>
                  </a:cubicBezTo>
                  <a:lnTo>
                    <a:pt x="0" y="0"/>
                  </a:lnTo>
                  <a:lnTo>
                    <a:pt x="0" y="720000"/>
                  </a:ln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id="{C0CD5EC2-85F7-56A2-FE98-86E9AF02B421}"/>
              </a:ext>
            </a:extLst>
          </p:cNvPr>
          <p:cNvSpPr/>
          <p:nvPr/>
        </p:nvSpPr>
        <p:spPr>
          <a:xfrm>
            <a:off x="7396349" y="1075121"/>
            <a:ext cx="1080000" cy="1080000"/>
          </a:xfrm>
          <a:custGeom>
            <a:avLst/>
            <a:gdLst>
              <a:gd name="csX0" fmla="*/ 1080000 w 1080000"/>
              <a:gd name="csY0" fmla="*/ 0 h 1080000"/>
              <a:gd name="csX1" fmla="*/ 1080000 w 1080000"/>
              <a:gd name="csY1" fmla="*/ 360000 h 1080000"/>
              <a:gd name="csX2" fmla="*/ 360000 w 1080000"/>
              <a:gd name="csY2" fmla="*/ 1080000 h 1080000"/>
              <a:gd name="csX3" fmla="*/ 0 w 1080000"/>
              <a:gd name="csY3" fmla="*/ 1080000 h 1080000"/>
              <a:gd name="csX4" fmla="*/ 1080000 w 1080000"/>
              <a:gd name="csY4" fmla="*/ 0 h 10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080000" h="1080000">
                <a:moveTo>
                  <a:pt x="1080000" y="0"/>
                </a:moveTo>
                <a:lnTo>
                  <a:pt x="1080000" y="360000"/>
                </a:lnTo>
                <a:cubicBezTo>
                  <a:pt x="682355" y="360000"/>
                  <a:pt x="360000" y="682355"/>
                  <a:pt x="360000" y="1080000"/>
                </a:cubicBezTo>
                <a:lnTo>
                  <a:pt x="0" y="1080000"/>
                </a:lnTo>
                <a:cubicBezTo>
                  <a:pt x="0" y="483532"/>
                  <a:pt x="483532" y="0"/>
                  <a:pt x="1080000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B2CA1B6-9866-EC2C-EECD-81875710B9D2}"/>
              </a:ext>
            </a:extLst>
          </p:cNvPr>
          <p:cNvGrpSpPr/>
          <p:nvPr/>
        </p:nvGrpSpPr>
        <p:grpSpPr>
          <a:xfrm>
            <a:off x="7033369" y="697989"/>
            <a:ext cx="2880000" cy="2906463"/>
            <a:chOff x="5569356" y="3001654"/>
            <a:chExt cx="2880000" cy="2906463"/>
          </a:xfrm>
        </p:grpSpPr>
        <p:sp>
          <p:nvSpPr>
            <p:cNvPr id="74" name="任意多边形: 形状 73">
              <a:extLst>
                <a:ext uri="{FF2B5EF4-FFF2-40B4-BE49-F238E27FC236}">
                  <a16:creationId xmlns:a16="http://schemas.microsoft.com/office/drawing/2014/main" id="{E7EC02F5-58CC-0B91-7C2D-183CCF0534AF}"/>
                </a:ext>
              </a:extLst>
            </p:cNvPr>
            <p:cNvSpPr/>
            <p:nvPr/>
          </p:nvSpPr>
          <p:spPr>
            <a:xfrm>
              <a:off x="5569356" y="4468117"/>
              <a:ext cx="1440000" cy="1440000"/>
            </a:xfrm>
            <a:custGeom>
              <a:avLst/>
              <a:gdLst>
                <a:gd name="csX0" fmla="*/ 0 w 1440000"/>
                <a:gd name="csY0" fmla="*/ 0 h 1440000"/>
                <a:gd name="csX1" fmla="*/ 354597 w 1440000"/>
                <a:gd name="csY1" fmla="*/ 0 h 1440000"/>
                <a:gd name="csX2" fmla="*/ 360045 w 1440000"/>
                <a:gd name="csY2" fmla="*/ 107883 h 1440000"/>
                <a:gd name="csX3" fmla="*/ 1434469 w 1440000"/>
                <a:gd name="csY3" fmla="*/ 1077459 h 1440000"/>
                <a:gd name="csX4" fmla="*/ 1440000 w 1440000"/>
                <a:gd name="csY4" fmla="*/ 1077197 h 1440000"/>
                <a:gd name="csX5" fmla="*/ 1440000 w 1440000"/>
                <a:gd name="csY5" fmla="*/ 1440000 h 1440000"/>
                <a:gd name="csX6" fmla="*/ 0 w 1440000"/>
                <a:gd name="csY6" fmla="*/ 0 h 144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0000" h="1440000">
                  <a:moveTo>
                    <a:pt x="0" y="0"/>
                  </a:moveTo>
                  <a:lnTo>
                    <a:pt x="354597" y="0"/>
                  </a:lnTo>
                  <a:lnTo>
                    <a:pt x="360045" y="107883"/>
                  </a:lnTo>
                  <a:cubicBezTo>
                    <a:pt x="415352" y="652480"/>
                    <a:pt x="875280" y="1077459"/>
                    <a:pt x="1434469" y="1077459"/>
                  </a:cubicBezTo>
                  <a:lnTo>
                    <a:pt x="1440000" y="1077197"/>
                  </a:lnTo>
                  <a:lnTo>
                    <a:pt x="1440000" y="1440000"/>
                  </a:lnTo>
                  <a:cubicBezTo>
                    <a:pt x="644710" y="1440000"/>
                    <a:pt x="0" y="79529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: 形状 74">
              <a:extLst>
                <a:ext uri="{FF2B5EF4-FFF2-40B4-BE49-F238E27FC236}">
                  <a16:creationId xmlns:a16="http://schemas.microsoft.com/office/drawing/2014/main" id="{6C5F730F-16C4-868B-E3D2-9BCA4580AC37}"/>
                </a:ext>
              </a:extLst>
            </p:cNvPr>
            <p:cNvSpPr/>
            <p:nvPr/>
          </p:nvSpPr>
          <p:spPr>
            <a:xfrm flipH="1" flipV="1">
              <a:off x="7009356" y="3001654"/>
              <a:ext cx="1440000" cy="1440000"/>
            </a:xfrm>
            <a:custGeom>
              <a:avLst/>
              <a:gdLst>
                <a:gd name="csX0" fmla="*/ 0 w 1440000"/>
                <a:gd name="csY0" fmla="*/ 0 h 1440000"/>
                <a:gd name="csX1" fmla="*/ 354597 w 1440000"/>
                <a:gd name="csY1" fmla="*/ 0 h 1440000"/>
                <a:gd name="csX2" fmla="*/ 360045 w 1440000"/>
                <a:gd name="csY2" fmla="*/ 107883 h 1440000"/>
                <a:gd name="csX3" fmla="*/ 1434469 w 1440000"/>
                <a:gd name="csY3" fmla="*/ 1077459 h 1440000"/>
                <a:gd name="csX4" fmla="*/ 1440000 w 1440000"/>
                <a:gd name="csY4" fmla="*/ 1077197 h 1440000"/>
                <a:gd name="csX5" fmla="*/ 1440000 w 1440000"/>
                <a:gd name="csY5" fmla="*/ 1440000 h 1440000"/>
                <a:gd name="csX6" fmla="*/ 0 w 1440000"/>
                <a:gd name="csY6" fmla="*/ 0 h 144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440000" h="1440000">
                  <a:moveTo>
                    <a:pt x="0" y="0"/>
                  </a:moveTo>
                  <a:lnTo>
                    <a:pt x="354597" y="0"/>
                  </a:lnTo>
                  <a:lnTo>
                    <a:pt x="360045" y="107883"/>
                  </a:lnTo>
                  <a:cubicBezTo>
                    <a:pt x="415352" y="652480"/>
                    <a:pt x="875280" y="1077459"/>
                    <a:pt x="1434469" y="1077459"/>
                  </a:cubicBezTo>
                  <a:lnTo>
                    <a:pt x="1440000" y="1077197"/>
                  </a:lnTo>
                  <a:lnTo>
                    <a:pt x="1440000" y="1440000"/>
                  </a:lnTo>
                  <a:cubicBezTo>
                    <a:pt x="644710" y="1440000"/>
                    <a:pt x="0" y="795290"/>
                    <a:pt x="0" y="0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6" name="椭圆 75">
            <a:extLst>
              <a:ext uri="{FF2B5EF4-FFF2-40B4-BE49-F238E27FC236}">
                <a16:creationId xmlns:a16="http://schemas.microsoft.com/office/drawing/2014/main" id="{B46C4DBE-7ED9-5E51-48F0-3AB331CC0D6B}"/>
              </a:ext>
            </a:extLst>
          </p:cNvPr>
          <p:cNvSpPr/>
          <p:nvPr/>
        </p:nvSpPr>
        <p:spPr>
          <a:xfrm>
            <a:off x="7030818" y="715121"/>
            <a:ext cx="2880000" cy="288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0DB5F7EC-7E53-3FC8-F045-048EF8B113D1}"/>
              </a:ext>
            </a:extLst>
          </p:cNvPr>
          <p:cNvSpPr/>
          <p:nvPr/>
        </p:nvSpPr>
        <p:spPr>
          <a:xfrm>
            <a:off x="7385287" y="1072580"/>
            <a:ext cx="2160000" cy="216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24E22797-9D4C-FFD7-200C-F54FD1FBA5A4}"/>
              </a:ext>
            </a:extLst>
          </p:cNvPr>
          <p:cNvSpPr/>
          <p:nvPr/>
        </p:nvSpPr>
        <p:spPr>
          <a:xfrm>
            <a:off x="7750818" y="1435121"/>
            <a:ext cx="1440000" cy="14400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1EA449EA-0EBB-ECAB-5ADC-B9C4EF4F5F7B}"/>
              </a:ext>
            </a:extLst>
          </p:cNvPr>
          <p:cNvCxnSpPr>
            <a:cxnSpLocks/>
          </p:cNvCxnSpPr>
          <p:nvPr/>
        </p:nvCxnSpPr>
        <p:spPr>
          <a:xfrm>
            <a:off x="6767234" y="2152580"/>
            <a:ext cx="360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9ABAA1B9-7E2F-B613-8BE2-8CEAB1DDECA4}"/>
              </a:ext>
            </a:extLst>
          </p:cNvPr>
          <p:cNvCxnSpPr>
            <a:cxnSpLocks/>
          </p:cNvCxnSpPr>
          <p:nvPr/>
        </p:nvCxnSpPr>
        <p:spPr>
          <a:xfrm rot="5400000">
            <a:off x="6670818" y="2155121"/>
            <a:ext cx="360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BE17C736-EF93-7C63-531D-D71BEE840C8A}"/>
              </a:ext>
            </a:extLst>
          </p:cNvPr>
          <p:cNvSpPr txBox="1"/>
          <p:nvPr/>
        </p:nvSpPr>
        <p:spPr>
          <a:xfrm>
            <a:off x="8407430" y="1590515"/>
            <a:ext cx="491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1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6992AB3-39B2-2F9B-683E-DBA81C80FDD2}"/>
              </a:ext>
            </a:extLst>
          </p:cNvPr>
          <p:cNvSpPr txBox="1"/>
          <p:nvPr/>
        </p:nvSpPr>
        <p:spPr>
          <a:xfrm>
            <a:off x="8407430" y="1012018"/>
            <a:ext cx="491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1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84412770-93F5-1A9B-A792-9B3C35EA549A}"/>
              </a:ext>
            </a:extLst>
          </p:cNvPr>
          <p:cNvSpPr txBox="1"/>
          <p:nvPr/>
        </p:nvSpPr>
        <p:spPr>
          <a:xfrm>
            <a:off x="8407430" y="628758"/>
            <a:ext cx="491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chemeClr val="tx1"/>
                </a:solidFill>
              </a:rPr>
              <a:t>1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38AAD07F-0257-2428-1369-A2D1FC0239CB}"/>
                  </a:ext>
                </a:extLst>
              </p:cNvPr>
              <p:cNvSpPr txBox="1"/>
              <p:nvPr/>
            </p:nvSpPr>
            <p:spPr>
              <a:xfrm>
                <a:off x="5561680" y="4092523"/>
                <a:ext cx="6574328" cy="932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>
                    <a:solidFill>
                      <a:srgbClr val="0070C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zh-CN" altLang="en-US" sz="2800" dirty="0"/>
                  <a:t>通过旋转将涂色部分转化成一个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0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sz="2800" b="1" i="0" smtClean="0">
                            <a:latin typeface="+mj-lt"/>
                          </a:rPr>
                          <m:t>4</m:t>
                        </m:r>
                      </m:den>
                    </m:f>
                  </m:oMath>
                </a14:m>
                <a:r>
                  <a:rPr lang="zh-CN" altLang="en-US" sz="2800" dirty="0"/>
                  <a:t> 圆。</a:t>
                </a:r>
              </a:p>
            </p:txBody>
          </p:sp>
        </mc:Choice>
        <mc:Fallback xmlns=""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38AAD07F-0257-2428-1369-A2D1FC023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680" y="4092523"/>
                <a:ext cx="6574328" cy="932884"/>
              </a:xfrm>
              <a:prstGeom prst="rect">
                <a:avLst/>
              </a:prstGeom>
              <a:blipFill>
                <a:blip r:embed="rId3"/>
                <a:stretch>
                  <a:fillRect l="-1854" b="-45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3C2BA327-1630-FE44-6CAA-33A251375A3E}"/>
                  </a:ext>
                </a:extLst>
              </p:cNvPr>
              <p:cNvSpPr txBox="1"/>
              <p:nvPr/>
            </p:nvSpPr>
            <p:spPr>
              <a:xfrm>
                <a:off x="5520614" y="5188540"/>
                <a:ext cx="6615401" cy="9966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r>
                  <a:rPr lang="en-US" altLang="zh-CN" dirty="0"/>
                  <a:t>3.14×(1 + 1 + 1)</a:t>
                </a:r>
                <a:r>
                  <a:rPr lang="en-US" altLang="zh-CN" baseline="30000" dirty="0"/>
                  <a:t>2</a:t>
                </a:r>
                <a:r>
                  <a:rPr lang="en-US" altLang="zh-CN" dirty="0"/>
                  <a:t>×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0" smtClean="0">
                            <a:latin typeface="+mj-lt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zh-CN" b="1" i="0" smtClean="0">
                            <a:latin typeface="+mj-lt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altLang="zh-CN" dirty="0">
                    <a:latin typeface="+mj-lt"/>
                  </a:rPr>
                  <a:t> </a:t>
                </a:r>
                <a:r>
                  <a:rPr lang="en-US" altLang="zh-CN" dirty="0"/>
                  <a:t>= 7.065 (cm</a:t>
                </a:r>
                <a:r>
                  <a:rPr lang="en-US" altLang="zh-CN" baseline="30000" dirty="0"/>
                  <a:t>2</a:t>
                </a:r>
                <a:r>
                  <a:rPr lang="en-US" altLang="zh-CN" dirty="0"/>
                  <a:t>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3C2BA327-1630-FE44-6CAA-33A251375A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614" y="5188540"/>
                <a:ext cx="6615401" cy="996619"/>
              </a:xfrm>
              <a:prstGeom prst="rect">
                <a:avLst/>
              </a:prstGeom>
              <a:blipFill>
                <a:blip r:embed="rId4"/>
                <a:stretch>
                  <a:fillRect l="-2396" b="-73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-0.17695 -7.40741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5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9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3" grpId="0" animBg="1"/>
      <p:bldP spid="44" grpId="0"/>
      <p:bldP spid="85" grpId="0"/>
      <p:bldP spid="8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68040" y="1215352"/>
            <a:ext cx="9071700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通过这节课的学习，你们有哪些收获？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CF5E7B5-4B0A-BA56-3316-F913F3A99DC5}"/>
              </a:ext>
            </a:extLst>
          </p:cNvPr>
          <p:cNvGrpSpPr/>
          <p:nvPr/>
        </p:nvGrpSpPr>
        <p:grpSpPr>
          <a:xfrm>
            <a:off x="940834" y="2160041"/>
            <a:ext cx="10330546" cy="4016823"/>
            <a:chOff x="940834" y="2160041"/>
            <a:chExt cx="10330546" cy="4016823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627C8F85-4D31-CB09-38B1-383DE42413B7}"/>
                </a:ext>
              </a:extLst>
            </p:cNvPr>
            <p:cNvSpPr/>
            <p:nvPr/>
          </p:nvSpPr>
          <p:spPr>
            <a:xfrm>
              <a:off x="1237282" y="2594698"/>
              <a:ext cx="2880000" cy="288000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1F61D1A4-4A94-F0CC-9A8B-98DB0E93DFE6}"/>
                </a:ext>
              </a:extLst>
            </p:cNvPr>
            <p:cNvSpPr/>
            <p:nvPr/>
          </p:nvSpPr>
          <p:spPr>
            <a:xfrm>
              <a:off x="1777282" y="3134698"/>
              <a:ext cx="1800000" cy="1800000"/>
            </a:xfrm>
            <a:prstGeom prst="ellipse">
              <a:avLst/>
            </a:prstGeom>
            <a:solidFill>
              <a:schemeClr val="bg1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6A9CFA5-45C7-DEA8-2BB4-1E924444F2D3}"/>
                </a:ext>
              </a:extLst>
            </p:cNvPr>
            <p:cNvCxnSpPr/>
            <p:nvPr/>
          </p:nvCxnSpPr>
          <p:spPr>
            <a:xfrm>
              <a:off x="2677282" y="4034698"/>
              <a:ext cx="144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A2FD8809-3484-4B31-4903-6DDD0315F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238141" y="4484698"/>
              <a:ext cx="900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6667125-29DD-8AD3-0FD1-A6DBADB89C4B}"/>
                </a:ext>
              </a:extLst>
            </p:cNvPr>
            <p:cNvSpPr txBox="1"/>
            <p:nvPr/>
          </p:nvSpPr>
          <p:spPr>
            <a:xfrm>
              <a:off x="2840194" y="3517031"/>
              <a:ext cx="6196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/>
                <a:t>R</a:t>
              </a:r>
              <a:endParaRPr lang="zh-CN" altLang="en-US" i="1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9C80449-9A15-5329-5635-F1E42607AB6B}"/>
                </a:ext>
              </a:extLst>
            </p:cNvPr>
            <p:cNvSpPr txBox="1"/>
            <p:nvPr/>
          </p:nvSpPr>
          <p:spPr>
            <a:xfrm>
              <a:off x="2185690" y="4150647"/>
              <a:ext cx="61966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800" b="1">
                  <a:solidFill>
                    <a:srgbClr val="0070C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i="1" dirty="0"/>
                <a:t>r</a:t>
              </a:r>
              <a:endParaRPr lang="zh-CN" altLang="en-US" i="1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F69D8B8-3437-A95B-617E-D6A962E26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623" y="2474875"/>
              <a:ext cx="636584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圆环面积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外圆面积</a:t>
              </a:r>
              <a:r>
                <a:rPr lang="zh-CN" altLang="en-US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－</a:t>
              </a:r>
              <a:r>
                <a: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内圆面积</a:t>
              </a: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2B48D8A-7EBB-83CC-BBD1-F78C1C413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623" y="3248583"/>
              <a:ext cx="32356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</a:t>
              </a:r>
              <a:r>
                <a:rPr lang="zh-CN" altLang="zh-CN" sz="3200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环</a:t>
              </a:r>
              <a:r>
                <a:rPr lang="en-US" altLang="zh-CN" sz="3200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π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R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 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－ </a:t>
              </a:r>
              <a:r>
                <a:rPr lang="zh-CN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π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r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B0360C13-B783-9BCF-7C53-08539CD9C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8623" y="4022291"/>
              <a:ext cx="288572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eaLnBrk="1" latinLnBrk="1" hangingPunct="1">
                <a:buFont typeface="Arial" panose="020B0604020202020204" pitchFamily="34" charset="0"/>
                <a:buNone/>
              </a:pP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S</a:t>
              </a:r>
              <a:r>
                <a:rPr lang="zh-CN" altLang="zh-CN" sz="3200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环</a:t>
              </a:r>
              <a:r>
                <a:rPr lang="en-US" altLang="zh-CN" sz="3200" b="1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＝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π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R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－</a:t>
              </a:r>
              <a:r>
                <a:rPr lang="en-US" altLang="zh-CN" sz="3200" b="1" i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r</a:t>
              </a:r>
              <a:r>
                <a:rPr lang="en-US" altLang="zh-CN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C269CCDE-3047-720D-27F7-4D12415A1681}"/>
                </a:ext>
              </a:extLst>
            </p:cNvPr>
            <p:cNvGrpSpPr/>
            <p:nvPr/>
          </p:nvGrpSpPr>
          <p:grpSpPr>
            <a:xfrm>
              <a:off x="4508623" y="4882300"/>
              <a:ext cx="6432540" cy="836699"/>
              <a:chOff x="4723228" y="4854307"/>
              <a:chExt cx="6432540" cy="836699"/>
            </a:xfrm>
          </p:grpSpPr>
          <p:cxnSp>
            <p:nvCxnSpPr>
              <p:cNvPr id="11" name="直接箭头连接符 10">
                <a:extLst>
                  <a:ext uri="{FF2B5EF4-FFF2-40B4-BE49-F238E27FC236}">
                    <a16:creationId xmlns:a16="http://schemas.microsoft.com/office/drawing/2014/main" id="{DFFED909-4070-7C27-BC82-A019CCDED6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67753" y="5401338"/>
                <a:ext cx="2340000" cy="0"/>
              </a:xfrm>
              <a:prstGeom prst="straightConnector1">
                <a:avLst/>
              </a:prstGeom>
              <a:ln w="3810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CE48BEE1-807A-F254-ED35-B2FDD465E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3228" y="5106231"/>
                <a:ext cx="224452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eaLnBrk="1" latin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不规则图形</a:t>
                </a:r>
                <a:endPara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9DAA8620-4CD2-29A8-A7D3-F9E7376A9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3215" y="5106231"/>
                <a:ext cx="1832553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eaLnBrk="1" latin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规则图形</a:t>
                </a:r>
                <a:endParaRPr lang="zh-CN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5DC0F234-6B78-A17B-D9EE-D33B9A25F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02533" y="4854307"/>
                <a:ext cx="1988045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ulim" panose="020B0600000101010101" pitchFamily="34" charset="-127"/>
                    <a:ea typeface="Gulim" panose="020B0600000101010101" pitchFamily="34" charset="-127"/>
                  </a:defRPr>
                </a:lvl9pPr>
              </a:lstStyle>
              <a:p>
                <a:pPr eaLnBrk="1" latinLnBrk="1" hangingPunct="1">
                  <a:buFont typeface="Arial" panose="020B0604020202020204" pitchFamily="34" charset="0"/>
                  <a:buNone/>
                </a:pPr>
                <a:r>
                  <a:rPr lang="zh-CN" altLang="en-US" sz="2800" b="1" dirty="0">
                    <a:solidFill>
                      <a:srgbClr val="0070C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旋转或平移</a:t>
                </a:r>
                <a:endParaRPr lang="zh-CN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2DEA2D89-C325-2D11-13C8-E8653359C308}"/>
                </a:ext>
              </a:extLst>
            </p:cNvPr>
            <p:cNvSpPr/>
            <p:nvPr/>
          </p:nvSpPr>
          <p:spPr>
            <a:xfrm>
              <a:off x="940834" y="2160041"/>
              <a:ext cx="10330546" cy="4016823"/>
            </a:xfrm>
            <a:prstGeom prst="roundRect">
              <a:avLst>
                <a:gd name="adj" fmla="val 7107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20194</TotalTime>
  <Words>919</Words>
  <Application>Microsoft Office PowerPoint</Application>
  <PresentationFormat>宽屏</PresentationFormat>
  <Paragraphs>95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FZSSK--GBK1-0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WF</cp:lastModifiedBy>
  <cp:revision>3944</cp:revision>
  <dcterms:created xsi:type="dcterms:W3CDTF">2016-01-14T07:05:00Z</dcterms:created>
  <dcterms:modified xsi:type="dcterms:W3CDTF">2026-09-04T06:12:11Z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