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682" r:id="rId2"/>
    <p:sldId id="811" r:id="rId3"/>
    <p:sldId id="743" r:id="rId4"/>
    <p:sldId id="814" r:id="rId5"/>
    <p:sldId id="972" r:id="rId6"/>
    <p:sldId id="974" r:id="rId7"/>
    <p:sldId id="958" r:id="rId8"/>
    <p:sldId id="975" r:id="rId9"/>
    <p:sldId id="976" r:id="rId10"/>
    <p:sldId id="934" r:id="rId11"/>
    <p:sldId id="680" r:id="rId12"/>
    <p:sldId id="331" r:id="rId13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FFFF8B"/>
    <a:srgbClr val="FFFF53"/>
    <a:srgbClr val="D1EBE9"/>
    <a:srgbClr val="E6E0EC"/>
    <a:srgbClr val="FCD7A1"/>
    <a:srgbClr val="81C8CD"/>
    <a:srgbClr val="FADCE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82" autoAdjust="0"/>
    <p:restoredTop sz="95026" autoAdjust="0"/>
  </p:normalViewPr>
  <p:slideViewPr>
    <p:cSldViewPr snapToGrid="0" showGuides="1">
      <p:cViewPr varScale="1">
        <p:scale>
          <a:sx n="64" d="100"/>
          <a:sy n="64" d="100"/>
        </p:scale>
        <p:origin x="84" y="1050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2026/7/24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1865118" y="913651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四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六年级数学上册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1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971468" y="214046"/>
            <a:ext cx="2344387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情境引入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68269" y="214043"/>
            <a:ext cx="2760022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问题探究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52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23684" y="214043"/>
            <a:ext cx="4533407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求涂色部分的面积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428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2026/7/24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2026/7/24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47677" y="473343"/>
            <a:ext cx="2531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巩固应用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9582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703" y="2925146"/>
            <a:ext cx="9333419" cy="85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解决问题</a:t>
            </a:r>
            <a:endParaRPr lang="en-US" altLang="zh-CN" sz="54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sp>
        <p:nvSpPr>
          <p:cNvPr id="3" name="矩形 259">
            <a:extLst>
              <a:ext uri="{FF2B5EF4-FFF2-40B4-BE49-F238E27FC236}">
                <a16:creationId xmlns:a16="http://schemas.microsoft.com/office/drawing/2014/main" id="{87EACCDC-1F3A-E7E1-2B80-18DEECDC2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5716" y="1068347"/>
            <a:ext cx="6447453" cy="11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7200" b="1" spc="600" dirty="0">
                <a:cs typeface="+mn-ea"/>
                <a:sym typeface="华文细黑" panose="02010600040101010101" charset="-122"/>
              </a:rPr>
              <a:t>圆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4D8C0427-46B0-62EA-4598-47B50A9DA147}"/>
              </a:ext>
            </a:extLst>
          </p:cNvPr>
          <p:cNvSpPr/>
          <p:nvPr/>
        </p:nvSpPr>
        <p:spPr>
          <a:xfrm>
            <a:off x="9050696" y="4056563"/>
            <a:ext cx="1800808" cy="1800808"/>
          </a:xfrm>
          <a:prstGeom prst="ellipse">
            <a:avLst/>
          </a:prstGeom>
          <a:noFill/>
          <a:ln w="28575">
            <a:solidFill>
              <a:srgbClr val="81C8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F9E07EBD-A66E-D21C-BD1B-312F0108D675}"/>
              </a:ext>
            </a:extLst>
          </p:cNvPr>
          <p:cNvSpPr/>
          <p:nvPr/>
        </p:nvSpPr>
        <p:spPr>
          <a:xfrm>
            <a:off x="10515297" y="3015631"/>
            <a:ext cx="1800808" cy="1800808"/>
          </a:xfrm>
          <a:prstGeom prst="ellipse">
            <a:avLst/>
          </a:prstGeom>
          <a:noFill/>
          <a:ln w="28575">
            <a:solidFill>
              <a:srgbClr val="81C8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BE0F95B-F151-875D-FAE5-23C146A01069}"/>
              </a:ext>
            </a:extLst>
          </p:cNvPr>
          <p:cNvSpPr/>
          <p:nvPr/>
        </p:nvSpPr>
        <p:spPr>
          <a:xfrm>
            <a:off x="11159415" y="1301780"/>
            <a:ext cx="1800808" cy="1800808"/>
          </a:xfrm>
          <a:prstGeom prst="ellipse">
            <a:avLst/>
          </a:prstGeom>
          <a:noFill/>
          <a:ln w="28575">
            <a:solidFill>
              <a:srgbClr val="81C8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CD1447A1-6802-C75B-FBAF-362FA47B51B9}"/>
              </a:ext>
            </a:extLst>
          </p:cNvPr>
          <p:cNvSpPr/>
          <p:nvPr/>
        </p:nvSpPr>
        <p:spPr>
          <a:xfrm>
            <a:off x="11415701" y="-499028"/>
            <a:ext cx="1800808" cy="1800808"/>
          </a:xfrm>
          <a:prstGeom prst="ellipse">
            <a:avLst/>
          </a:prstGeom>
          <a:noFill/>
          <a:ln w="28575">
            <a:solidFill>
              <a:srgbClr val="81C8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70657E-749D-D176-F63D-F2A1B6E3CBBC}"/>
              </a:ext>
            </a:extLst>
          </p:cNvPr>
          <p:cNvSpPr/>
          <p:nvPr/>
        </p:nvSpPr>
        <p:spPr>
          <a:xfrm>
            <a:off x="655077" y="1364740"/>
            <a:ext cx="10924212" cy="4978910"/>
          </a:xfrm>
          <a:prstGeom prst="roundRect">
            <a:avLst>
              <a:gd name="adj" fmla="val 4535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7B929-2AC1-2C2B-0AFB-EF652ACF00B7}"/>
              </a:ext>
            </a:extLst>
          </p:cNvPr>
          <p:cNvSpPr txBox="1"/>
          <p:nvPr/>
        </p:nvSpPr>
        <p:spPr>
          <a:xfrm>
            <a:off x="875522" y="1402840"/>
            <a:ext cx="10440178" cy="48521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60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3000" dirty="0"/>
              <a:t>1. </a:t>
            </a:r>
            <a:r>
              <a:rPr lang="zh-CN" altLang="en-US" sz="3000" dirty="0"/>
              <a:t>运用圆的面积公式探究“外方内圆”和“外圆内方”这</a:t>
            </a:r>
            <a:endParaRPr lang="en-US" altLang="zh-CN" sz="30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zh-CN" altLang="en-US" sz="3000" dirty="0"/>
              <a:t>    两种设计中正方形和圆之间的关系，结合具体情境认识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zh-CN" altLang="en-US" sz="3000" dirty="0"/>
              <a:t>    与圆相关的组合图形的特征；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3000" dirty="0"/>
              <a:t>2. </a:t>
            </a:r>
            <a:r>
              <a:rPr lang="zh-CN" altLang="en-US" sz="3000" dirty="0"/>
              <a:t>在解决实际问题的过程中，通过独立思考、合作探究、</a:t>
            </a:r>
            <a:endParaRPr lang="en-US" altLang="zh-CN" sz="30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3000" dirty="0"/>
              <a:t>    </a:t>
            </a:r>
            <a:r>
              <a:rPr lang="zh-CN" altLang="en-US" sz="3000" dirty="0"/>
              <a:t>讨论交流等活动，培养学生分析问题和解决问题的能力；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3000" dirty="0"/>
              <a:t>3. </a:t>
            </a:r>
            <a:r>
              <a:rPr lang="zh-CN" altLang="en-US" sz="3000" dirty="0"/>
              <a:t>结合例题渗透传统文化的教育，使学生将数学和实际生活 </a:t>
            </a:r>
            <a:endParaRPr lang="en-US" altLang="zh-CN" sz="30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3000" dirty="0"/>
              <a:t>    </a:t>
            </a:r>
            <a:r>
              <a:rPr lang="zh-CN" altLang="en-US" sz="3000" dirty="0"/>
              <a:t>联系起来，感受数学的价值，提升学习的兴趣。</a:t>
            </a:r>
            <a:endParaRPr lang="en-US" altLang="zh-CN" sz="3000" dirty="0"/>
          </a:p>
        </p:txBody>
      </p:sp>
    </p:spTree>
    <p:extLst>
      <p:ext uri="{BB962C8B-B14F-4D97-AF65-F5344CB8AC3E}">
        <p14:creationId xmlns:p14="http://schemas.microsoft.com/office/powerpoint/2010/main" val="1914893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1CE42478-F871-0B71-9F7B-FD62C0D12404}"/>
              </a:ext>
            </a:extLst>
          </p:cNvPr>
          <p:cNvSpPr txBox="1"/>
          <p:nvPr/>
        </p:nvSpPr>
        <p:spPr>
          <a:xfrm>
            <a:off x="863909" y="1205374"/>
            <a:ext cx="10520168" cy="1379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r>
              <a:rPr lang="zh-CN" altLang="en-US" dirty="0">
                <a:latin typeface="+mn-lt"/>
              </a:rPr>
              <a:t>         我国是文明古国，文化博大精深，在建筑设计上也追求文化底蕴和内涵。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EEB8BC4-51DB-B08F-B2C5-ED4344647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6195" y="2897114"/>
            <a:ext cx="2460339" cy="247216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7241B63-D417-59E2-FD50-D9D7E9401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217" y="2918270"/>
            <a:ext cx="2389368" cy="244851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BE443E7A-F56E-AECF-2310-8643D53505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504" y="5376111"/>
            <a:ext cx="16273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外方内圆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A225E94-6736-8756-2D7E-E5A41DA3DF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34168" y="5366780"/>
            <a:ext cx="16273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外圆内方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3D08B15-109E-F838-3CB7-EA5EE8FA6204}"/>
              </a:ext>
            </a:extLst>
          </p:cNvPr>
          <p:cNvGrpSpPr/>
          <p:nvPr/>
        </p:nvGrpSpPr>
        <p:grpSpPr>
          <a:xfrm>
            <a:off x="486481" y="3144416"/>
            <a:ext cx="5690381" cy="1931436"/>
            <a:chOff x="523805" y="3051108"/>
            <a:chExt cx="5690381" cy="1931436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D6C31409-A077-37BE-CC6D-0A3DF0E80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3805" y="3149304"/>
              <a:ext cx="1369401" cy="1353242"/>
            </a:xfrm>
            <a:prstGeom prst="rect">
              <a:avLst/>
            </a:prstGeom>
          </p:spPr>
        </p:pic>
        <p:sp>
          <p:nvSpPr>
            <p:cNvPr id="14" name="对话气泡: 圆角矩形 13">
              <a:extLst>
                <a:ext uri="{FF2B5EF4-FFF2-40B4-BE49-F238E27FC236}">
                  <a16:creationId xmlns:a16="http://schemas.microsoft.com/office/drawing/2014/main" id="{4674A261-950B-C992-9FA2-C6D1AE5F3709}"/>
                </a:ext>
              </a:extLst>
            </p:cNvPr>
            <p:cNvSpPr/>
            <p:nvPr/>
          </p:nvSpPr>
          <p:spPr>
            <a:xfrm>
              <a:off x="2249237" y="3051108"/>
              <a:ext cx="3964949" cy="1931436"/>
            </a:xfrm>
            <a:prstGeom prst="wedgeRoundRectCallout">
              <a:avLst>
                <a:gd name="adj1" fmla="val -58351"/>
                <a:gd name="adj2" fmla="val -21034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今天这一节课就来研究这两种设计中正方形和圆之间的关系。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DE9F207-5C23-641E-B5E0-2841CE54A329}"/>
              </a:ext>
            </a:extLst>
          </p:cNvPr>
          <p:cNvSpPr txBox="1"/>
          <p:nvPr/>
        </p:nvSpPr>
        <p:spPr>
          <a:xfrm>
            <a:off x="1900216" y="1151831"/>
            <a:ext cx="9707066" cy="19439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sz="3200" dirty="0"/>
              <a:t>许多建筑和物品上都可以见到“</a:t>
            </a:r>
            <a:r>
              <a:rPr lang="zh-CN" altLang="en-US" sz="3200" dirty="0">
                <a:solidFill>
                  <a:srgbClr val="FF00FF"/>
                </a:solidFill>
              </a:rPr>
              <a:t>外方内圆</a:t>
            </a:r>
            <a:r>
              <a:rPr lang="zh-CN" altLang="en-US" sz="3200" dirty="0"/>
              <a:t>”和“</a:t>
            </a:r>
            <a:r>
              <a:rPr lang="zh-CN" altLang="en-US" sz="3200" dirty="0">
                <a:solidFill>
                  <a:srgbClr val="0000FF"/>
                </a:solidFill>
              </a:rPr>
              <a:t>外圆内方</a:t>
            </a:r>
            <a:r>
              <a:rPr lang="zh-CN" altLang="en-US" sz="3200" dirty="0"/>
              <a:t>”的设计。你能研究一下这两种设计中正方形和圆面积之间的关系吗？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22FFA775-5B98-33D1-B2E3-2A317C37DEDB}"/>
              </a:ext>
            </a:extLst>
          </p:cNvPr>
          <p:cNvSpPr/>
          <p:nvPr/>
        </p:nvSpPr>
        <p:spPr>
          <a:xfrm>
            <a:off x="881969" y="1250791"/>
            <a:ext cx="936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4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619EAB23-2D44-91F4-6A21-F32FBD75B49B}"/>
              </a:ext>
            </a:extLst>
          </p:cNvPr>
          <p:cNvGrpSpPr/>
          <p:nvPr/>
        </p:nvGrpSpPr>
        <p:grpSpPr>
          <a:xfrm>
            <a:off x="7199095" y="2759921"/>
            <a:ext cx="1800000" cy="1800000"/>
            <a:chOff x="5682342" y="3806890"/>
            <a:chExt cx="1800000" cy="1800000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90A096E8-1C62-F014-0BF7-5EF2DA0594C3}"/>
                </a:ext>
              </a:extLst>
            </p:cNvPr>
            <p:cNvSpPr/>
            <p:nvPr/>
          </p:nvSpPr>
          <p:spPr>
            <a:xfrm>
              <a:off x="5682342" y="3806890"/>
              <a:ext cx="1800000" cy="1800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4244C7C5-FBA9-2BF3-9D37-6CC9A896FCD2}"/>
                </a:ext>
              </a:extLst>
            </p:cNvPr>
            <p:cNvSpPr/>
            <p:nvPr/>
          </p:nvSpPr>
          <p:spPr>
            <a:xfrm>
              <a:off x="5682342" y="3806890"/>
              <a:ext cx="1800000" cy="1800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6E04E637-C115-3CFB-FEED-3FBB86FB4C56}"/>
              </a:ext>
            </a:extLst>
          </p:cNvPr>
          <p:cNvGrpSpPr/>
          <p:nvPr/>
        </p:nvGrpSpPr>
        <p:grpSpPr>
          <a:xfrm>
            <a:off x="9774340" y="2759921"/>
            <a:ext cx="1800000" cy="1800000"/>
            <a:chOff x="8593493" y="3825552"/>
            <a:chExt cx="1800000" cy="1800000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759BC398-6EF7-00DE-0DC2-5210D8458607}"/>
                </a:ext>
              </a:extLst>
            </p:cNvPr>
            <p:cNvSpPr/>
            <p:nvPr/>
          </p:nvSpPr>
          <p:spPr>
            <a:xfrm>
              <a:off x="8593493" y="3825552"/>
              <a:ext cx="1800000" cy="1800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937212C7-119C-649E-C940-5C1D2C0ABEC0}"/>
                </a:ext>
              </a:extLst>
            </p:cNvPr>
            <p:cNvSpPr/>
            <p:nvPr/>
          </p:nvSpPr>
          <p:spPr>
            <a:xfrm>
              <a:off x="8863493" y="4095552"/>
              <a:ext cx="1260000" cy="1260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A453018D-BB9C-67FC-D71C-F55D068A98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4402" y="4623104"/>
            <a:ext cx="16273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zh-CN" altLang="en-US" sz="28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外方内圆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B7D6014-DF60-D842-D349-CB032D709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4814" y="4623104"/>
            <a:ext cx="16273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外圆内方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F94E4027-B923-36CA-6011-BF3A00BBD92A}"/>
              </a:ext>
            </a:extLst>
          </p:cNvPr>
          <p:cNvGrpSpPr/>
          <p:nvPr/>
        </p:nvGrpSpPr>
        <p:grpSpPr>
          <a:xfrm>
            <a:off x="774408" y="3458845"/>
            <a:ext cx="5849005" cy="1353242"/>
            <a:chOff x="523805" y="3149304"/>
            <a:chExt cx="5849005" cy="1353242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876EA48F-4729-E28C-3576-F35D1BC0A6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3805" y="3149304"/>
              <a:ext cx="1369401" cy="1353242"/>
            </a:xfrm>
            <a:prstGeom prst="rect">
              <a:avLst/>
            </a:prstGeom>
          </p:spPr>
        </p:pic>
        <p:sp>
          <p:nvSpPr>
            <p:cNvPr id="20" name="对话气泡: 圆角矩形 19">
              <a:extLst>
                <a:ext uri="{FF2B5EF4-FFF2-40B4-BE49-F238E27FC236}">
                  <a16:creationId xmlns:a16="http://schemas.microsoft.com/office/drawing/2014/main" id="{E5807897-972F-82D2-B966-0CF1D776665A}"/>
                </a:ext>
              </a:extLst>
            </p:cNvPr>
            <p:cNvSpPr/>
            <p:nvPr/>
          </p:nvSpPr>
          <p:spPr>
            <a:xfrm>
              <a:off x="2249237" y="3480693"/>
              <a:ext cx="4123573" cy="690464"/>
            </a:xfrm>
            <a:prstGeom prst="wedgeRoundRectCallout">
              <a:avLst>
                <a:gd name="adj1" fmla="val -58351"/>
                <a:gd name="adj2" fmla="val -21034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你获得了哪些数学信息</a:t>
              </a:r>
              <a:r>
                <a:rPr lang="en-US" altLang="zh-CN" sz="2800" b="1" dirty="0">
                  <a:solidFill>
                    <a:schemeClr val="tx1"/>
                  </a:solidFill>
                  <a:latin typeface="+mj-ea"/>
                  <a:ea typeface="+mj-ea"/>
                </a:rPr>
                <a:t>?</a:t>
              </a:r>
              <a:endParaRPr lang="zh-CN" altLang="en-US" sz="2800" b="1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1D83F5B2-0202-83EC-630D-77E7198CC706}"/>
              </a:ext>
            </a:extLst>
          </p:cNvPr>
          <p:cNvSpPr txBox="1"/>
          <p:nvPr/>
        </p:nvSpPr>
        <p:spPr>
          <a:xfrm>
            <a:off x="1270802" y="5249756"/>
            <a:ext cx="798021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“外方内圆”就是研究正方形内最大的圆。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883E2AEE-74EF-6243-A2BB-0B2260EF8091}"/>
              </a:ext>
            </a:extLst>
          </p:cNvPr>
          <p:cNvSpPr txBox="1"/>
          <p:nvPr/>
        </p:nvSpPr>
        <p:spPr>
          <a:xfrm>
            <a:off x="1270802" y="5967314"/>
            <a:ext cx="770929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“外圆内方”就是研究圆内最大的正方形。</a:t>
            </a:r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箭头: 五边形 6">
            <a:extLst>
              <a:ext uri="{FF2B5EF4-FFF2-40B4-BE49-F238E27FC236}">
                <a16:creationId xmlns:a16="http://schemas.microsoft.com/office/drawing/2014/main" id="{92EA4873-46DB-01BA-7F4C-410FF8B88AC8}"/>
              </a:ext>
            </a:extLst>
          </p:cNvPr>
          <p:cNvSpPr/>
          <p:nvPr/>
        </p:nvSpPr>
        <p:spPr>
          <a:xfrm>
            <a:off x="417545" y="354564"/>
            <a:ext cx="2733869" cy="720000"/>
          </a:xfrm>
          <a:prstGeom prst="homePlat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外方内圆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91363DB-8F51-F5CD-AE6D-559DF132ED40}"/>
              </a:ext>
            </a:extLst>
          </p:cNvPr>
          <p:cNvSpPr txBox="1"/>
          <p:nvPr/>
        </p:nvSpPr>
        <p:spPr>
          <a:xfrm>
            <a:off x="846755" y="1144945"/>
            <a:ext cx="9388928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sz="3600" dirty="0"/>
              <a:t>圆的半径和正方形的边长都不知道，怎么办？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3DBABBBB-49B8-C895-D19F-EC3E8938D84C}"/>
              </a:ext>
            </a:extLst>
          </p:cNvPr>
          <p:cNvGrpSpPr/>
          <p:nvPr/>
        </p:nvGrpSpPr>
        <p:grpSpPr>
          <a:xfrm>
            <a:off x="9371838" y="2652247"/>
            <a:ext cx="1800000" cy="1800000"/>
            <a:chOff x="5682342" y="3806890"/>
            <a:chExt cx="1800000" cy="1800000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27245E5E-116A-1165-94E2-4AB7361EED8B}"/>
                </a:ext>
              </a:extLst>
            </p:cNvPr>
            <p:cNvSpPr/>
            <p:nvPr/>
          </p:nvSpPr>
          <p:spPr>
            <a:xfrm>
              <a:off x="5682342" y="3806890"/>
              <a:ext cx="1800000" cy="18000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78288772-41CA-21CA-26B5-7E147DB4B4B4}"/>
                </a:ext>
              </a:extLst>
            </p:cNvPr>
            <p:cNvSpPr/>
            <p:nvPr/>
          </p:nvSpPr>
          <p:spPr>
            <a:xfrm>
              <a:off x="5682342" y="3806890"/>
              <a:ext cx="1800000" cy="1800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7E4C132E-8B50-C8B6-3E78-4ECA82DC4361}"/>
              </a:ext>
            </a:extLst>
          </p:cNvPr>
          <p:cNvGrpSpPr/>
          <p:nvPr/>
        </p:nvGrpSpPr>
        <p:grpSpPr>
          <a:xfrm>
            <a:off x="893410" y="2361278"/>
            <a:ext cx="7662765" cy="1560664"/>
            <a:chOff x="856086" y="2379939"/>
            <a:chExt cx="7662765" cy="1560664"/>
          </a:xfrm>
        </p:grpSpPr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id="{ED899226-60B3-0571-B754-92F9D628F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56086" y="2379939"/>
              <a:ext cx="1362571" cy="1370326"/>
            </a:xfrm>
            <a:prstGeom prst="rect">
              <a:avLst/>
            </a:prstGeom>
          </p:spPr>
        </p:pic>
        <p:sp>
          <p:nvSpPr>
            <p:cNvPr id="53" name="对话气泡: 圆角矩形 52">
              <a:extLst>
                <a:ext uri="{FF2B5EF4-FFF2-40B4-BE49-F238E27FC236}">
                  <a16:creationId xmlns:a16="http://schemas.microsoft.com/office/drawing/2014/main" id="{BE988AD8-6E14-1D7B-7C1C-EA66D09E143C}"/>
                </a:ext>
              </a:extLst>
            </p:cNvPr>
            <p:cNvSpPr/>
            <p:nvPr/>
          </p:nvSpPr>
          <p:spPr>
            <a:xfrm>
              <a:off x="2692592" y="2407932"/>
              <a:ext cx="5826259" cy="1532671"/>
            </a:xfrm>
            <a:prstGeom prst="wedgeRoundRectCallout">
              <a:avLst>
                <a:gd name="adj1" fmla="val -58351"/>
                <a:gd name="adj2" fmla="val -21034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1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可以假设圆的半径分别是 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1 cm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，</a:t>
              </a:r>
              <a:endParaRPr lang="en-US" altLang="zh-CN" sz="2800" b="1" dirty="0">
                <a:solidFill>
                  <a:schemeClr val="tx1"/>
                </a:solidFill>
                <a:ea typeface="+mj-ea"/>
              </a:endParaRPr>
            </a:p>
            <a:p>
              <a:pPr algn="ctr">
                <a:lnSpc>
                  <a:spcPct val="110000"/>
                </a:lnSpc>
              </a:pP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2 cm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，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3 cm</a:t>
              </a:r>
              <a:r>
                <a:rPr lang="en-US" altLang="zh-CN" sz="2800" b="1" dirty="0">
                  <a:solidFill>
                    <a:schemeClr val="tx1"/>
                  </a:solidFill>
                  <a:latin typeface="+mj-ea"/>
                  <a:ea typeface="+mj-ea"/>
                </a:rPr>
                <a:t>……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分别计算圆的面积和正方形的面积来研究。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9A78EB59-83E6-8DEF-02A2-BB4707EBFE83}"/>
              </a:ext>
            </a:extLst>
          </p:cNvPr>
          <p:cNvGrpSpPr/>
          <p:nvPr/>
        </p:nvGrpSpPr>
        <p:grpSpPr>
          <a:xfrm>
            <a:off x="9371838" y="3053494"/>
            <a:ext cx="1061203" cy="1848752"/>
            <a:chOff x="9371838" y="3053494"/>
            <a:chExt cx="1061203" cy="1848752"/>
          </a:xfrm>
        </p:grpSpPr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64376567-F9DC-15C4-8C22-8A86BF859D22}"/>
                </a:ext>
              </a:extLst>
            </p:cNvPr>
            <p:cNvSpPr/>
            <p:nvPr/>
          </p:nvSpPr>
          <p:spPr>
            <a:xfrm>
              <a:off x="10217838" y="3498247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FF"/>
                </a:solidFill>
              </a:endParaRPr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C754AF7D-FBAA-AF02-EAC4-48302ADF4290}"/>
                </a:ext>
              </a:extLst>
            </p:cNvPr>
            <p:cNvCxnSpPr/>
            <p:nvPr/>
          </p:nvCxnSpPr>
          <p:spPr>
            <a:xfrm>
              <a:off x="9371838" y="3552247"/>
              <a:ext cx="900000" cy="0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FE59E85B-406B-1048-1D3D-C480B73D42CE}"/>
                </a:ext>
              </a:extLst>
            </p:cNvPr>
            <p:cNvSpPr txBox="1"/>
            <p:nvPr/>
          </p:nvSpPr>
          <p:spPr>
            <a:xfrm>
              <a:off x="9638919" y="3053494"/>
              <a:ext cx="41968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solidFill>
                    <a:srgbClr val="FF00FF"/>
                  </a:solidFill>
                  <a:latin typeface="+mn-lt"/>
                  <a:ea typeface="+mj-ea"/>
                </a:rPr>
                <a:t>r </a:t>
              </a:r>
              <a:endParaRPr lang="zh-CN" altLang="en-US" sz="2800" i="1" dirty="0">
                <a:solidFill>
                  <a:srgbClr val="FF00FF"/>
                </a:solidFill>
                <a:latin typeface="+mn-lt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30E2C315-9F76-E065-65D7-1B46A9ED93E5}"/>
                </a:ext>
              </a:extLst>
            </p:cNvPr>
            <p:cNvSpPr txBox="1"/>
            <p:nvPr/>
          </p:nvSpPr>
          <p:spPr>
            <a:xfrm>
              <a:off x="10013361" y="4379026"/>
              <a:ext cx="41968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solidFill>
                    <a:srgbClr val="FF00FF"/>
                  </a:solidFill>
                  <a:latin typeface="+mn-lt"/>
                  <a:ea typeface="+mj-ea"/>
                </a:rPr>
                <a:t>a </a:t>
              </a:r>
              <a:endParaRPr lang="zh-CN" altLang="en-US" sz="2800" i="1" dirty="0">
                <a:solidFill>
                  <a:srgbClr val="FF00FF"/>
                </a:solidFill>
                <a:latin typeface="+mn-lt"/>
              </a:endParaRPr>
            </a:p>
          </p:txBody>
        </p:sp>
      </p:grpSp>
      <p:sp>
        <p:nvSpPr>
          <p:cNvPr id="39" name="文本框 38">
            <a:extLst>
              <a:ext uri="{FF2B5EF4-FFF2-40B4-BE49-F238E27FC236}">
                <a16:creationId xmlns:a16="http://schemas.microsoft.com/office/drawing/2014/main" id="{D2434E05-FF35-B544-12D0-295552393A08}"/>
              </a:ext>
            </a:extLst>
          </p:cNvPr>
          <p:cNvSpPr txBox="1"/>
          <p:nvPr/>
        </p:nvSpPr>
        <p:spPr>
          <a:xfrm>
            <a:off x="3170074" y="4175248"/>
            <a:ext cx="1800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sz="3200" i="1" dirty="0">
                <a:latin typeface="+mn-lt"/>
              </a:rPr>
              <a:t>a</a:t>
            </a:r>
            <a:r>
              <a:rPr lang="en-US" altLang="zh-CN" sz="3200" dirty="0">
                <a:latin typeface="+mn-lt"/>
              </a:rPr>
              <a:t> = 2</a:t>
            </a:r>
            <a:r>
              <a:rPr lang="en-US" altLang="zh-CN" sz="3200" i="1" dirty="0">
                <a:latin typeface="+mn-lt"/>
              </a:rPr>
              <a:t>r</a:t>
            </a:r>
            <a:endParaRPr lang="zh-CN" altLang="en-US" sz="3200" i="1" dirty="0">
              <a:latin typeface="+mn-lt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A8E6BA4-DE16-2EB0-6DAD-ED6F119FA804}"/>
              </a:ext>
            </a:extLst>
          </p:cNvPr>
          <p:cNvSpPr txBox="1"/>
          <p:nvPr/>
        </p:nvSpPr>
        <p:spPr>
          <a:xfrm>
            <a:off x="3170074" y="4855987"/>
            <a:ext cx="23816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sz="3200" i="1" dirty="0">
                <a:latin typeface="+mn-lt"/>
              </a:rPr>
              <a:t>S</a:t>
            </a:r>
            <a:r>
              <a:rPr lang="zh-CN" altLang="en-US" sz="3200" baseline="-25000" dirty="0">
                <a:latin typeface="+mn-lt"/>
              </a:rPr>
              <a:t>圆</a:t>
            </a:r>
            <a:r>
              <a:rPr lang="en-US" altLang="zh-CN" sz="3200" dirty="0">
                <a:latin typeface="+mn-lt"/>
              </a:rPr>
              <a:t> = π</a:t>
            </a:r>
            <a:r>
              <a:rPr lang="en-US" altLang="zh-CN" sz="3200" i="1" dirty="0">
                <a:latin typeface="+mn-lt"/>
              </a:rPr>
              <a:t>r</a:t>
            </a:r>
            <a:r>
              <a:rPr lang="en-US" altLang="zh-CN" sz="3200" baseline="30000" dirty="0">
                <a:latin typeface="+mn-lt"/>
              </a:rPr>
              <a:t>2</a:t>
            </a:r>
            <a:endParaRPr lang="zh-CN" altLang="en-US" sz="3200" baseline="30000" dirty="0">
              <a:latin typeface="+mn-lt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561EC01E-5D12-1D39-7A9D-4C6AC85C22E6}"/>
              </a:ext>
            </a:extLst>
          </p:cNvPr>
          <p:cNvSpPr txBox="1"/>
          <p:nvPr/>
        </p:nvSpPr>
        <p:spPr>
          <a:xfrm>
            <a:off x="3170074" y="5536727"/>
            <a:ext cx="50875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sz="3200" i="1" dirty="0">
                <a:latin typeface="+mn-lt"/>
              </a:rPr>
              <a:t>S</a:t>
            </a:r>
            <a:r>
              <a:rPr lang="zh-CN" altLang="en-US" sz="3200" baseline="-25000" dirty="0">
                <a:latin typeface="+mn-lt"/>
              </a:rPr>
              <a:t>正方形</a:t>
            </a:r>
            <a:r>
              <a:rPr lang="en-US" altLang="zh-CN" sz="3200" dirty="0">
                <a:latin typeface="+mn-lt"/>
              </a:rPr>
              <a:t> = </a:t>
            </a:r>
            <a:r>
              <a:rPr lang="en-US" altLang="zh-CN" sz="3200" i="1" dirty="0">
                <a:latin typeface="+mn-lt"/>
              </a:rPr>
              <a:t>a</a:t>
            </a:r>
            <a:r>
              <a:rPr lang="en-US" altLang="zh-CN" sz="3200" baseline="30000" dirty="0">
                <a:latin typeface="+mn-lt"/>
              </a:rPr>
              <a:t>2</a:t>
            </a:r>
            <a:r>
              <a:rPr lang="en-US" altLang="zh-CN" sz="3200" dirty="0">
                <a:latin typeface="+mn-lt"/>
              </a:rPr>
              <a:t> = (2</a:t>
            </a:r>
            <a:r>
              <a:rPr lang="en-US" altLang="zh-CN" sz="3200" i="1" dirty="0">
                <a:latin typeface="+mn-lt"/>
              </a:rPr>
              <a:t>r</a:t>
            </a:r>
            <a:r>
              <a:rPr lang="en-US" altLang="zh-CN" sz="3200" dirty="0">
                <a:latin typeface="+mn-lt"/>
              </a:rPr>
              <a:t>)</a:t>
            </a:r>
            <a:r>
              <a:rPr lang="en-US" altLang="zh-CN" sz="3200" baseline="30000" dirty="0">
                <a:latin typeface="+mn-lt"/>
              </a:rPr>
              <a:t>2</a:t>
            </a:r>
            <a:r>
              <a:rPr lang="en-US" altLang="zh-CN" sz="3200" dirty="0">
                <a:latin typeface="+mn-lt"/>
              </a:rPr>
              <a:t> = 4</a:t>
            </a:r>
            <a:r>
              <a:rPr lang="en-US" altLang="zh-CN" sz="3200" i="1" dirty="0">
                <a:latin typeface="+mn-lt"/>
              </a:rPr>
              <a:t>r</a:t>
            </a:r>
            <a:r>
              <a:rPr lang="en-US" altLang="zh-CN" sz="3200" baseline="30000" dirty="0">
                <a:latin typeface="+mn-lt"/>
              </a:rPr>
              <a:t>2</a:t>
            </a:r>
            <a:endParaRPr lang="zh-CN" altLang="en-US" sz="3200" baseline="30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347257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C1FB1066-973F-88E1-B57B-A00A3B84E4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7339915"/>
              </p:ext>
            </p:extLst>
          </p:nvPr>
        </p:nvGraphicFramePr>
        <p:xfrm>
          <a:off x="559838" y="1347929"/>
          <a:ext cx="11075435" cy="35693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71000">
                  <a:extLst>
                    <a:ext uri="{9D8B030D-6E8A-4147-A177-3AD203B41FA5}">
                      <a16:colId xmlns:a16="http://schemas.microsoft.com/office/drawing/2014/main" val="1754179558"/>
                    </a:ext>
                  </a:extLst>
                </a:gridCol>
                <a:gridCol w="1420887">
                  <a:extLst>
                    <a:ext uri="{9D8B030D-6E8A-4147-A177-3AD203B41FA5}">
                      <a16:colId xmlns:a16="http://schemas.microsoft.com/office/drawing/2014/main" val="627873898"/>
                    </a:ext>
                  </a:extLst>
                </a:gridCol>
                <a:gridCol w="1420887">
                  <a:extLst>
                    <a:ext uri="{9D8B030D-6E8A-4147-A177-3AD203B41FA5}">
                      <a16:colId xmlns:a16="http://schemas.microsoft.com/office/drawing/2014/main" val="1763103189"/>
                    </a:ext>
                  </a:extLst>
                </a:gridCol>
                <a:gridCol w="1420887">
                  <a:extLst>
                    <a:ext uri="{9D8B030D-6E8A-4147-A177-3AD203B41FA5}">
                      <a16:colId xmlns:a16="http://schemas.microsoft.com/office/drawing/2014/main" val="3666597491"/>
                    </a:ext>
                  </a:extLst>
                </a:gridCol>
                <a:gridCol w="1420887">
                  <a:extLst>
                    <a:ext uri="{9D8B030D-6E8A-4147-A177-3AD203B41FA5}">
                      <a16:colId xmlns:a16="http://schemas.microsoft.com/office/drawing/2014/main" val="4261478353"/>
                    </a:ext>
                  </a:extLst>
                </a:gridCol>
                <a:gridCol w="1420887">
                  <a:extLst>
                    <a:ext uri="{9D8B030D-6E8A-4147-A177-3AD203B41FA5}">
                      <a16:colId xmlns:a16="http://schemas.microsoft.com/office/drawing/2014/main" val="3226020536"/>
                    </a:ext>
                  </a:extLst>
                </a:gridCol>
              </a:tblGrid>
              <a:tr h="71386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圆的半径</a:t>
                      </a:r>
                      <a:r>
                        <a:rPr lang="en-US" altLang="zh-CN" sz="2800" b="1" dirty="0"/>
                        <a:t>/cm</a:t>
                      </a:r>
                      <a:endParaRPr lang="zh-CN" altLang="en-US" sz="2800" b="1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1</a:t>
                      </a:r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2</a:t>
                      </a:r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3</a:t>
                      </a:r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ea"/>
                          <a:ea typeface="+mj-ea"/>
                        </a:rPr>
                        <a:t>……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i="1" dirty="0"/>
                        <a:t>a</a:t>
                      </a:r>
                      <a:endParaRPr lang="zh-CN" altLang="en-US" sz="2800" b="1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6734973"/>
                  </a:ext>
                </a:extLst>
              </a:tr>
              <a:tr h="71386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圆的面积</a:t>
                      </a:r>
                      <a:r>
                        <a:rPr lang="en-US" altLang="zh-CN" sz="2800" b="1" dirty="0"/>
                        <a:t>/cm</a:t>
                      </a:r>
                      <a:r>
                        <a:rPr lang="en-US" altLang="zh-CN" sz="2800" b="1" baseline="30000" dirty="0"/>
                        <a:t>2</a:t>
                      </a:r>
                      <a:endParaRPr lang="zh-CN" altLang="en-US" sz="2800" b="1" baseline="30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……</a:t>
                      </a:r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7654906"/>
                  </a:ext>
                </a:extLst>
              </a:tr>
              <a:tr h="71386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正方形的面积</a:t>
                      </a:r>
                      <a:r>
                        <a:rPr lang="en-US" altLang="zh-CN" sz="2800" b="1" dirty="0"/>
                        <a:t>/cm</a:t>
                      </a:r>
                      <a:r>
                        <a:rPr lang="en-US" altLang="zh-CN" sz="2800" b="1" baseline="30000" dirty="0"/>
                        <a:t>2</a:t>
                      </a:r>
                      <a:endParaRPr lang="zh-CN" altLang="en-US" sz="2800" b="1" baseline="30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……</a:t>
                      </a:r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88185574"/>
                  </a:ext>
                </a:extLst>
              </a:tr>
              <a:tr h="142772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圆面积是正方形面积的几分之几</a:t>
                      </a:r>
                      <a:r>
                        <a:rPr lang="en-US" altLang="zh-CN" sz="2800" b="1" dirty="0"/>
                        <a:t>(</a:t>
                      </a:r>
                      <a:r>
                        <a:rPr lang="zh-CN" altLang="en-US" sz="2800" b="1" dirty="0"/>
                        <a:t>用</a:t>
                      </a:r>
                      <a:r>
                        <a:rPr lang="en-US" altLang="zh-CN" sz="2800" b="1" dirty="0"/>
                        <a:t>π</a:t>
                      </a:r>
                      <a:r>
                        <a:rPr lang="zh-CN" altLang="en-US" sz="2800" b="1" dirty="0"/>
                        <a:t>表示</a:t>
                      </a:r>
                      <a:r>
                        <a:rPr lang="en-US" altLang="zh-CN" sz="2800" b="1" dirty="0"/>
                        <a:t>)</a:t>
                      </a:r>
                      <a:endParaRPr lang="zh-CN" altLang="en-US" sz="2800" b="1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……</a:t>
                      </a:r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0704235"/>
                  </a:ext>
                </a:extLst>
              </a:tr>
            </a:tbl>
          </a:graphicData>
        </a:graphic>
      </p:graphicFrame>
      <p:sp>
        <p:nvSpPr>
          <p:cNvPr id="21" name="文本框 20">
            <a:extLst>
              <a:ext uri="{FF2B5EF4-FFF2-40B4-BE49-F238E27FC236}">
                <a16:creationId xmlns:a16="http://schemas.microsoft.com/office/drawing/2014/main" id="{5312790B-6472-B93F-5C47-062809B21B63}"/>
              </a:ext>
            </a:extLst>
          </p:cNvPr>
          <p:cNvSpPr txBox="1"/>
          <p:nvPr/>
        </p:nvSpPr>
        <p:spPr>
          <a:xfrm>
            <a:off x="4920433" y="2853556"/>
            <a:ext cx="5939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B14C43F-C861-BD14-AF42-F3C4B6D3DE25}"/>
              </a:ext>
            </a:extLst>
          </p:cNvPr>
          <p:cNvSpPr txBox="1"/>
          <p:nvPr/>
        </p:nvSpPr>
        <p:spPr>
          <a:xfrm>
            <a:off x="4920433" y="2116438"/>
            <a:ext cx="5939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/>
              <a:t>π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CF7BBE2C-10F5-7B8D-3C09-D5DFF01884A5}"/>
                  </a:ext>
                </a:extLst>
              </p:cNvPr>
              <p:cNvSpPr txBox="1"/>
              <p:nvPr/>
            </p:nvSpPr>
            <p:spPr>
              <a:xfrm>
                <a:off x="4967088" y="3782751"/>
                <a:ext cx="593959" cy="9363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2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zh-CN" altLang="en-US" i="0" smtClean="0">
                              <a:latin typeface="+mj-lt"/>
                            </a:rPr>
                            <m:t>π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b="1" i="0" smtClean="0">
                              <a:latin typeface="+mj-lt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zh-CN" altLang="en-US" dirty="0">
                  <a:latin typeface="+mj-lt"/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CF7BBE2C-10F5-7B8D-3C09-D5DFF01884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7088" y="3782751"/>
                <a:ext cx="593959" cy="93634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文本框 14">
            <a:extLst>
              <a:ext uri="{FF2B5EF4-FFF2-40B4-BE49-F238E27FC236}">
                <a16:creationId xmlns:a16="http://schemas.microsoft.com/office/drawing/2014/main" id="{D38995BE-5AF1-25BC-9232-D79F78FB8C1A}"/>
              </a:ext>
            </a:extLst>
          </p:cNvPr>
          <p:cNvSpPr txBox="1"/>
          <p:nvPr/>
        </p:nvSpPr>
        <p:spPr>
          <a:xfrm>
            <a:off x="6366678" y="2853556"/>
            <a:ext cx="5939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/>
              <a:t>16</a:t>
            </a:r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FC4AB9A-0D06-7F30-F893-3F6EE1E09E6B}"/>
              </a:ext>
            </a:extLst>
          </p:cNvPr>
          <p:cNvSpPr txBox="1"/>
          <p:nvPr/>
        </p:nvSpPr>
        <p:spPr>
          <a:xfrm>
            <a:off x="6273369" y="2116438"/>
            <a:ext cx="7805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/>
              <a:t>4π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19E30A59-2BA9-EA63-A933-71589FA6CEB5}"/>
                  </a:ext>
                </a:extLst>
              </p:cNvPr>
              <p:cNvSpPr txBox="1"/>
              <p:nvPr/>
            </p:nvSpPr>
            <p:spPr>
              <a:xfrm>
                <a:off x="6413333" y="3782751"/>
                <a:ext cx="593959" cy="9363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2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zh-CN" altLang="en-US" i="0" smtClean="0">
                              <a:latin typeface="+mj-lt"/>
                            </a:rPr>
                            <m:t>π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b="1" i="0" smtClean="0">
                              <a:latin typeface="+mj-lt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zh-CN" altLang="en-US" dirty="0">
                  <a:latin typeface="+mj-lt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19E30A59-2BA9-EA63-A933-71589FA6CE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3333" y="3782751"/>
                <a:ext cx="593959" cy="93634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文本框 18">
            <a:extLst>
              <a:ext uri="{FF2B5EF4-FFF2-40B4-BE49-F238E27FC236}">
                <a16:creationId xmlns:a16="http://schemas.microsoft.com/office/drawing/2014/main" id="{62B1B84E-8EE9-3DA1-D7D6-B323ACB9DFD0}"/>
              </a:ext>
            </a:extLst>
          </p:cNvPr>
          <p:cNvSpPr txBox="1"/>
          <p:nvPr/>
        </p:nvSpPr>
        <p:spPr>
          <a:xfrm>
            <a:off x="7756940" y="2853556"/>
            <a:ext cx="5939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/>
              <a:t>36</a:t>
            </a:r>
            <a:endParaRPr lang="zh-CN" altLang="en-US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F2359BC-3633-D3AC-DB8A-E3CB4C6D0706}"/>
              </a:ext>
            </a:extLst>
          </p:cNvPr>
          <p:cNvSpPr txBox="1"/>
          <p:nvPr/>
        </p:nvSpPr>
        <p:spPr>
          <a:xfrm>
            <a:off x="7663631" y="2116438"/>
            <a:ext cx="7805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/>
              <a:t>9π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7DC992E2-666B-7B82-52E6-9D37D22FAB3F}"/>
                  </a:ext>
                </a:extLst>
              </p:cNvPr>
              <p:cNvSpPr txBox="1"/>
              <p:nvPr/>
            </p:nvSpPr>
            <p:spPr>
              <a:xfrm>
                <a:off x="7803595" y="3782751"/>
                <a:ext cx="593959" cy="9363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2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zh-CN" altLang="en-US" i="0" smtClean="0">
                              <a:latin typeface="+mj-lt"/>
                            </a:rPr>
                            <m:t>π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b="1" i="0" smtClean="0">
                              <a:latin typeface="+mj-lt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zh-CN" altLang="en-US" dirty="0">
                  <a:latin typeface="+mj-lt"/>
                </a:endParaRPr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7DC992E2-666B-7B82-52E6-9D37D22FAB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3595" y="3782751"/>
                <a:ext cx="593959" cy="93634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文本框 23">
            <a:extLst>
              <a:ext uri="{FF2B5EF4-FFF2-40B4-BE49-F238E27FC236}">
                <a16:creationId xmlns:a16="http://schemas.microsoft.com/office/drawing/2014/main" id="{BCA43D15-2187-9586-CDA0-337742BD4FA7}"/>
              </a:ext>
            </a:extLst>
          </p:cNvPr>
          <p:cNvSpPr txBox="1"/>
          <p:nvPr/>
        </p:nvSpPr>
        <p:spPr>
          <a:xfrm>
            <a:off x="10504802" y="2853556"/>
            <a:ext cx="9018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/>
              <a:t>4</a:t>
            </a:r>
            <a:r>
              <a:rPr lang="en-US" altLang="zh-CN" i="1" dirty="0"/>
              <a:t>a</a:t>
            </a:r>
            <a:r>
              <a:rPr lang="en-US" altLang="zh-CN" baseline="30000" dirty="0"/>
              <a:t>2</a:t>
            </a:r>
            <a:endParaRPr lang="zh-CN" altLang="en-US" baseline="30000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227D7DCD-8422-71E9-6755-226A4C5A08EB}"/>
              </a:ext>
            </a:extLst>
          </p:cNvPr>
          <p:cNvSpPr txBox="1"/>
          <p:nvPr/>
        </p:nvSpPr>
        <p:spPr>
          <a:xfrm>
            <a:off x="10434820" y="2116438"/>
            <a:ext cx="104183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/>
              <a:t>π</a:t>
            </a:r>
            <a:r>
              <a:rPr lang="en-US" altLang="zh-CN" i="1" dirty="0"/>
              <a:t>a</a:t>
            </a:r>
            <a:r>
              <a:rPr lang="en-US" altLang="zh-CN" baseline="30000" dirty="0"/>
              <a:t>2</a:t>
            </a:r>
            <a:endParaRPr lang="zh-CN" altLang="en-US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DAB257D9-CE65-EB5F-D0FE-5ACF212F6828}"/>
                  </a:ext>
                </a:extLst>
              </p:cNvPr>
              <p:cNvSpPr txBox="1"/>
              <p:nvPr/>
            </p:nvSpPr>
            <p:spPr>
              <a:xfrm>
                <a:off x="10658756" y="3782751"/>
                <a:ext cx="593959" cy="9363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2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zh-CN" altLang="en-US" i="0" smtClean="0">
                              <a:latin typeface="+mj-lt"/>
                            </a:rPr>
                            <m:t>π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b="1" i="0" smtClean="0">
                              <a:latin typeface="+mj-lt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zh-CN" altLang="en-US" dirty="0">
                  <a:latin typeface="+mj-lt"/>
                </a:endParaRPr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DAB257D9-CE65-EB5F-D0FE-5ACF212F68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8756" y="3782751"/>
                <a:ext cx="593959" cy="93634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组合 39">
            <a:extLst>
              <a:ext uri="{FF2B5EF4-FFF2-40B4-BE49-F238E27FC236}">
                <a16:creationId xmlns:a16="http://schemas.microsoft.com/office/drawing/2014/main" id="{4FB66ACA-C3B1-3552-FE6F-AA9DFE099437}"/>
              </a:ext>
            </a:extLst>
          </p:cNvPr>
          <p:cNvGrpSpPr/>
          <p:nvPr/>
        </p:nvGrpSpPr>
        <p:grpSpPr>
          <a:xfrm>
            <a:off x="1320278" y="5186430"/>
            <a:ext cx="9773817" cy="830805"/>
            <a:chOff x="881739" y="5251745"/>
            <a:chExt cx="9773817" cy="830805"/>
          </a:xfrm>
        </p:grpSpPr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7F90A00A-99A3-A350-2466-AE1234C7CADD}"/>
                </a:ext>
              </a:extLst>
            </p:cNvPr>
            <p:cNvSpPr txBox="1"/>
            <p:nvPr/>
          </p:nvSpPr>
          <p:spPr>
            <a:xfrm>
              <a:off x="881739" y="5350578"/>
              <a:ext cx="9773817" cy="6267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3200" dirty="0"/>
                <a:t>“外方内圆”的图形中，圆是正方形面积的     。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文本框 41">
                  <a:extLst>
                    <a:ext uri="{FF2B5EF4-FFF2-40B4-BE49-F238E27FC236}">
                      <a16:creationId xmlns:a16="http://schemas.microsoft.com/office/drawing/2014/main" id="{6F81FD4A-B2A1-A0C9-A620-F6E495F46C51}"/>
                    </a:ext>
                  </a:extLst>
                </p:cNvPr>
                <p:cNvSpPr txBox="1"/>
                <p:nvPr/>
              </p:nvSpPr>
              <p:spPr>
                <a:xfrm>
                  <a:off x="8764652" y="5251745"/>
                  <a:ext cx="593959" cy="83080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defRPr sz="3200" b="1" strike="noStrike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defRPr>
                  </a:lvl1pPr>
                </a:lstStyle>
                <a:p>
                  <a:pPr algn="ctr"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zh-CN" altLang="en-US" sz="280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zh-CN" altLang="en-US" sz="2800" i="0" smtClean="0">
                                <a:solidFill>
                                  <a:srgbClr val="0070C0"/>
                                </a:solidFill>
                                <a:latin typeface="+mj-lt"/>
                              </a:rPr>
                              <m:t>π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0070C0"/>
                                </a:solidFill>
                                <a:latin typeface="+mj-lt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zh-CN" altLang="en-US" sz="2800" dirty="0">
                    <a:solidFill>
                      <a:srgbClr val="0070C0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42" name="文本框 41">
                  <a:extLst>
                    <a:ext uri="{FF2B5EF4-FFF2-40B4-BE49-F238E27FC236}">
                      <a16:creationId xmlns:a16="http://schemas.microsoft.com/office/drawing/2014/main" id="{6F81FD4A-B2A1-A0C9-A620-F6E495F46C5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64652" y="5251745"/>
                  <a:ext cx="593959" cy="83080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4718943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2" grpId="0"/>
      <p:bldP spid="14" grpId="0"/>
      <p:bldP spid="15" grpId="0"/>
      <p:bldP spid="16" grpId="0"/>
      <p:bldP spid="17" grpId="0"/>
      <p:bldP spid="19" grpId="0"/>
      <p:bldP spid="20" grpId="0"/>
      <p:bldP spid="23" grpId="0"/>
      <p:bldP spid="24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箭头: 五边形 22">
            <a:extLst>
              <a:ext uri="{FF2B5EF4-FFF2-40B4-BE49-F238E27FC236}">
                <a16:creationId xmlns:a16="http://schemas.microsoft.com/office/drawing/2014/main" id="{31986B24-87C0-152E-E464-946F3D3112E5}"/>
              </a:ext>
            </a:extLst>
          </p:cNvPr>
          <p:cNvSpPr/>
          <p:nvPr/>
        </p:nvSpPr>
        <p:spPr>
          <a:xfrm>
            <a:off x="417545" y="354564"/>
            <a:ext cx="2733869" cy="720000"/>
          </a:xfrm>
          <a:prstGeom prst="homePlat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外圆内方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5DAA6A1-268A-B4B9-F94E-F8BD88B283B3}"/>
              </a:ext>
            </a:extLst>
          </p:cNvPr>
          <p:cNvSpPr txBox="1"/>
          <p:nvPr/>
        </p:nvSpPr>
        <p:spPr>
          <a:xfrm>
            <a:off x="501519" y="1219591"/>
            <a:ext cx="11432332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“外圆内方”中正方形的边长不知道，怎样计算它的面积呢？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2A295F54-4A08-5E42-EBD5-4FF27DC83A8F}"/>
              </a:ext>
            </a:extLst>
          </p:cNvPr>
          <p:cNvGrpSpPr/>
          <p:nvPr/>
        </p:nvGrpSpPr>
        <p:grpSpPr>
          <a:xfrm>
            <a:off x="9037222" y="2638623"/>
            <a:ext cx="1800000" cy="1800000"/>
            <a:chOff x="8593493" y="3825552"/>
            <a:chExt cx="1800000" cy="1800000"/>
          </a:xfrm>
        </p:grpSpPr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D1758C0C-5FDA-9028-E78E-F2498C0F8843}"/>
                </a:ext>
              </a:extLst>
            </p:cNvPr>
            <p:cNvSpPr/>
            <p:nvPr/>
          </p:nvSpPr>
          <p:spPr>
            <a:xfrm>
              <a:off x="8593493" y="3825552"/>
              <a:ext cx="1800000" cy="1800000"/>
            </a:xfrm>
            <a:prstGeom prst="ellipse">
              <a:avLst/>
            </a:prstGeom>
            <a:solidFill>
              <a:srgbClr val="FFFF8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0B642C07-A815-13C6-A72F-63F12B4F2486}"/>
                </a:ext>
              </a:extLst>
            </p:cNvPr>
            <p:cNvSpPr/>
            <p:nvPr/>
          </p:nvSpPr>
          <p:spPr>
            <a:xfrm>
              <a:off x="8863493" y="4095552"/>
              <a:ext cx="1260000" cy="1260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73690F36-C320-05E1-78DE-AA3B8AFDF2FB}"/>
              </a:ext>
            </a:extLst>
          </p:cNvPr>
          <p:cNvGrpSpPr/>
          <p:nvPr/>
        </p:nvGrpSpPr>
        <p:grpSpPr>
          <a:xfrm>
            <a:off x="633017" y="2355059"/>
            <a:ext cx="7633905" cy="1504651"/>
            <a:chOff x="772005" y="2933564"/>
            <a:chExt cx="7633905" cy="1504651"/>
          </a:xfrm>
        </p:grpSpPr>
        <p:sp>
          <p:nvSpPr>
            <p:cNvPr id="39" name="对话气泡: 圆角矩形 38">
              <a:extLst>
                <a:ext uri="{FF2B5EF4-FFF2-40B4-BE49-F238E27FC236}">
                  <a16:creationId xmlns:a16="http://schemas.microsoft.com/office/drawing/2014/main" id="{8A7EDD80-BAA5-B21F-60E8-E5D312A6FEBC}"/>
                </a:ext>
              </a:extLst>
            </p:cNvPr>
            <p:cNvSpPr/>
            <p:nvPr/>
          </p:nvSpPr>
          <p:spPr>
            <a:xfrm>
              <a:off x="2547255" y="3049179"/>
              <a:ext cx="5858655" cy="1389036"/>
            </a:xfrm>
            <a:prstGeom prst="wedgeRoundRectCallout">
              <a:avLst>
                <a:gd name="adj1" fmla="val -56292"/>
                <a:gd name="adj2" fmla="val -21294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将正方形看作两个三角形，它们的底是圆的直径，高是圆的半径。</a:t>
              </a:r>
            </a:p>
          </p:txBody>
        </p:sp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6841A005-35AB-C27F-79A7-35653F6652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2005" y="2933564"/>
              <a:ext cx="1411738" cy="1424749"/>
            </a:xfrm>
            <a:prstGeom prst="rect">
              <a:avLst/>
            </a:prstGeom>
          </p:spPr>
        </p:pic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1EC0BFD5-38EE-DE1B-80C6-8F95B9BB6EC6}"/>
              </a:ext>
            </a:extLst>
          </p:cNvPr>
          <p:cNvGrpSpPr/>
          <p:nvPr/>
        </p:nvGrpSpPr>
        <p:grpSpPr>
          <a:xfrm>
            <a:off x="9307221" y="2903040"/>
            <a:ext cx="1256253" cy="1265583"/>
            <a:chOff x="9307221" y="2903040"/>
            <a:chExt cx="1256253" cy="1265583"/>
          </a:xfrm>
        </p:grpSpPr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01B49614-DEA4-F1BB-A838-0CFF0F0299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16552" y="2921701"/>
              <a:ext cx="1246922" cy="1246922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1EF7A972-CB9B-3529-D470-1D285A5185AF}"/>
                </a:ext>
              </a:extLst>
            </p:cNvPr>
            <p:cNvCxnSpPr>
              <a:cxnSpLocks/>
            </p:cNvCxnSpPr>
            <p:nvPr/>
          </p:nvCxnSpPr>
          <p:spPr>
            <a:xfrm>
              <a:off x="9307221" y="2903040"/>
              <a:ext cx="633262" cy="633262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文本框 43">
            <a:extLst>
              <a:ext uri="{FF2B5EF4-FFF2-40B4-BE49-F238E27FC236}">
                <a16:creationId xmlns:a16="http://schemas.microsoft.com/office/drawing/2014/main" id="{0997CB20-CBF1-0158-F927-1FC93E028929}"/>
              </a:ext>
            </a:extLst>
          </p:cNvPr>
          <p:cNvSpPr txBox="1"/>
          <p:nvPr/>
        </p:nvSpPr>
        <p:spPr>
          <a:xfrm>
            <a:off x="2087721" y="4164897"/>
            <a:ext cx="64124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3200" dirty="0">
                <a:solidFill>
                  <a:srgbClr val="0000FF"/>
                </a:solidFill>
                <a:latin typeface="+mn-lt"/>
              </a:rPr>
              <a:t>正方形的面积</a:t>
            </a:r>
            <a:r>
              <a:rPr lang="en-US" altLang="zh-CN" sz="3200" dirty="0">
                <a:solidFill>
                  <a:srgbClr val="0000FF"/>
                </a:solidFill>
                <a:latin typeface="+mn-lt"/>
              </a:rPr>
              <a:t> = </a:t>
            </a:r>
            <a:r>
              <a:rPr lang="zh-CN" altLang="en-US" sz="3200" dirty="0">
                <a:solidFill>
                  <a:srgbClr val="0000FF"/>
                </a:solidFill>
                <a:latin typeface="+mn-lt"/>
              </a:rPr>
              <a:t>三角形的面积</a:t>
            </a:r>
            <a:r>
              <a:rPr lang="en-US" altLang="zh-CN" sz="3200" dirty="0">
                <a:solidFill>
                  <a:srgbClr val="0000FF"/>
                </a:solidFill>
                <a:latin typeface="+mn-lt"/>
              </a:rPr>
              <a:t>×2</a:t>
            </a:r>
            <a:endParaRPr lang="zh-CN" altLang="en-US" sz="32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236A0EAA-E441-D51F-EAA2-A6ED0B981F8B}"/>
              </a:ext>
            </a:extLst>
          </p:cNvPr>
          <p:cNvSpPr txBox="1"/>
          <p:nvPr/>
        </p:nvSpPr>
        <p:spPr>
          <a:xfrm>
            <a:off x="4625648" y="4918703"/>
            <a:ext cx="43970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sz="3200" dirty="0">
                <a:solidFill>
                  <a:srgbClr val="0000FF"/>
                </a:solidFill>
                <a:latin typeface="+mn-lt"/>
              </a:rPr>
              <a:t>= </a:t>
            </a:r>
            <a:r>
              <a:rPr lang="zh-CN" altLang="en-US" sz="3200" dirty="0">
                <a:solidFill>
                  <a:srgbClr val="0000FF"/>
                </a:solidFill>
                <a:latin typeface="+mn-lt"/>
              </a:rPr>
              <a:t>直径</a:t>
            </a:r>
            <a:r>
              <a:rPr lang="en-US" altLang="zh-CN" sz="3200" dirty="0">
                <a:solidFill>
                  <a:srgbClr val="0000FF"/>
                </a:solidFill>
                <a:latin typeface="+mn-lt"/>
              </a:rPr>
              <a:t>×</a:t>
            </a:r>
            <a:r>
              <a:rPr lang="zh-CN" altLang="en-US" sz="3200" dirty="0">
                <a:solidFill>
                  <a:srgbClr val="0000FF"/>
                </a:solidFill>
                <a:latin typeface="+mn-lt"/>
              </a:rPr>
              <a:t>半径</a:t>
            </a:r>
            <a:r>
              <a:rPr lang="en-US" altLang="zh-CN" sz="3200" dirty="0">
                <a:solidFill>
                  <a:srgbClr val="0000FF"/>
                </a:solidFill>
                <a:latin typeface="+mn-lt"/>
              </a:rPr>
              <a:t>÷2×2</a:t>
            </a:r>
            <a:endParaRPr lang="zh-CN" altLang="en-US" sz="32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798CCBC9-F7D2-240D-C085-91978714F884}"/>
              </a:ext>
            </a:extLst>
          </p:cNvPr>
          <p:cNvSpPr txBox="1"/>
          <p:nvPr/>
        </p:nvSpPr>
        <p:spPr>
          <a:xfrm>
            <a:off x="4625648" y="5672509"/>
            <a:ext cx="28948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sz="3200" dirty="0">
                <a:solidFill>
                  <a:srgbClr val="0000FF"/>
                </a:solidFill>
                <a:latin typeface="+mn-lt"/>
              </a:rPr>
              <a:t>= </a:t>
            </a:r>
            <a:r>
              <a:rPr lang="zh-CN" altLang="en-US" sz="3200" dirty="0">
                <a:solidFill>
                  <a:srgbClr val="0000FF"/>
                </a:solidFill>
                <a:latin typeface="+mn-lt"/>
              </a:rPr>
              <a:t>直径</a:t>
            </a:r>
            <a:r>
              <a:rPr lang="en-US" altLang="zh-CN" sz="3200" dirty="0">
                <a:solidFill>
                  <a:srgbClr val="0000FF"/>
                </a:solidFill>
                <a:latin typeface="+mn-lt"/>
              </a:rPr>
              <a:t>×</a:t>
            </a:r>
            <a:r>
              <a:rPr lang="zh-CN" altLang="en-US" sz="3200" dirty="0">
                <a:solidFill>
                  <a:srgbClr val="0000FF"/>
                </a:solidFill>
                <a:latin typeface="+mn-lt"/>
              </a:rPr>
              <a:t>半径</a:t>
            </a:r>
          </a:p>
        </p:txBody>
      </p:sp>
    </p:spTree>
    <p:extLst>
      <p:ext uri="{BB962C8B-B14F-4D97-AF65-F5344CB8AC3E}">
        <p14:creationId xmlns:p14="http://schemas.microsoft.com/office/powerpoint/2010/main" val="24862066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3C243924-EAD4-966C-A773-7EA386D5B2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9945488"/>
              </p:ext>
            </p:extLst>
          </p:nvPr>
        </p:nvGraphicFramePr>
        <p:xfrm>
          <a:off x="559838" y="1347929"/>
          <a:ext cx="11075435" cy="35693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71000">
                  <a:extLst>
                    <a:ext uri="{9D8B030D-6E8A-4147-A177-3AD203B41FA5}">
                      <a16:colId xmlns:a16="http://schemas.microsoft.com/office/drawing/2014/main" val="1754179558"/>
                    </a:ext>
                  </a:extLst>
                </a:gridCol>
                <a:gridCol w="1420887">
                  <a:extLst>
                    <a:ext uri="{9D8B030D-6E8A-4147-A177-3AD203B41FA5}">
                      <a16:colId xmlns:a16="http://schemas.microsoft.com/office/drawing/2014/main" val="627873898"/>
                    </a:ext>
                  </a:extLst>
                </a:gridCol>
                <a:gridCol w="1420887">
                  <a:extLst>
                    <a:ext uri="{9D8B030D-6E8A-4147-A177-3AD203B41FA5}">
                      <a16:colId xmlns:a16="http://schemas.microsoft.com/office/drawing/2014/main" val="1763103189"/>
                    </a:ext>
                  </a:extLst>
                </a:gridCol>
                <a:gridCol w="1420887">
                  <a:extLst>
                    <a:ext uri="{9D8B030D-6E8A-4147-A177-3AD203B41FA5}">
                      <a16:colId xmlns:a16="http://schemas.microsoft.com/office/drawing/2014/main" val="3666597491"/>
                    </a:ext>
                  </a:extLst>
                </a:gridCol>
                <a:gridCol w="1420887">
                  <a:extLst>
                    <a:ext uri="{9D8B030D-6E8A-4147-A177-3AD203B41FA5}">
                      <a16:colId xmlns:a16="http://schemas.microsoft.com/office/drawing/2014/main" val="4261478353"/>
                    </a:ext>
                  </a:extLst>
                </a:gridCol>
                <a:gridCol w="1420887">
                  <a:extLst>
                    <a:ext uri="{9D8B030D-6E8A-4147-A177-3AD203B41FA5}">
                      <a16:colId xmlns:a16="http://schemas.microsoft.com/office/drawing/2014/main" val="3226020536"/>
                    </a:ext>
                  </a:extLst>
                </a:gridCol>
              </a:tblGrid>
              <a:tr h="71386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圆的半径</a:t>
                      </a:r>
                      <a:r>
                        <a:rPr lang="en-US" altLang="zh-CN" sz="2800" b="1" dirty="0"/>
                        <a:t>/cm</a:t>
                      </a:r>
                      <a:endParaRPr lang="zh-CN" altLang="en-US" sz="2800" b="1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1</a:t>
                      </a:r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2</a:t>
                      </a:r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3</a:t>
                      </a:r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ea"/>
                          <a:ea typeface="+mj-ea"/>
                        </a:rPr>
                        <a:t>……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i="1" dirty="0"/>
                        <a:t>a</a:t>
                      </a:r>
                      <a:endParaRPr lang="zh-CN" altLang="en-US" sz="2800" b="1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6734973"/>
                  </a:ext>
                </a:extLst>
              </a:tr>
              <a:tr h="71386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圆的面积</a:t>
                      </a:r>
                      <a:r>
                        <a:rPr lang="en-US" altLang="zh-CN" sz="2800" b="1" dirty="0"/>
                        <a:t>/cm</a:t>
                      </a:r>
                      <a:r>
                        <a:rPr lang="en-US" altLang="zh-CN" sz="2800" b="1" baseline="30000" dirty="0"/>
                        <a:t>2</a:t>
                      </a:r>
                      <a:endParaRPr lang="zh-CN" altLang="en-US" sz="2800" b="1" baseline="30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……</a:t>
                      </a:r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7654906"/>
                  </a:ext>
                </a:extLst>
              </a:tr>
              <a:tr h="71386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正方形的面积</a:t>
                      </a:r>
                      <a:r>
                        <a:rPr lang="en-US" altLang="zh-CN" sz="2800" b="1" dirty="0"/>
                        <a:t>/cm</a:t>
                      </a:r>
                      <a:r>
                        <a:rPr lang="en-US" altLang="zh-CN" sz="2800" b="1" baseline="30000" dirty="0"/>
                        <a:t>2</a:t>
                      </a:r>
                      <a:endParaRPr lang="zh-CN" altLang="en-US" sz="2800" b="1" baseline="300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……</a:t>
                      </a:r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88185574"/>
                  </a:ext>
                </a:extLst>
              </a:tr>
              <a:tr h="142772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圆面积是正方形面积的几分之几</a:t>
                      </a:r>
                      <a:r>
                        <a:rPr lang="en-US" altLang="zh-CN" sz="2800" b="1" dirty="0"/>
                        <a:t>(</a:t>
                      </a:r>
                      <a:r>
                        <a:rPr lang="zh-CN" altLang="en-US" sz="2800" b="1" dirty="0"/>
                        <a:t>用</a:t>
                      </a:r>
                      <a:r>
                        <a:rPr lang="en-US" altLang="zh-CN" sz="2800" b="1" dirty="0"/>
                        <a:t>π</a:t>
                      </a:r>
                      <a:r>
                        <a:rPr lang="zh-CN" altLang="en-US" sz="2800" b="1" dirty="0"/>
                        <a:t>表示</a:t>
                      </a:r>
                      <a:r>
                        <a:rPr lang="en-US" altLang="zh-CN" sz="2800" b="1" dirty="0"/>
                        <a:t>)</a:t>
                      </a:r>
                      <a:endParaRPr lang="zh-CN" altLang="en-US" sz="2800" b="1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……</a:t>
                      </a:r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0704235"/>
                  </a:ext>
                </a:extLst>
              </a:tr>
            </a:tbl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DCD83DB0-7E41-C3F1-52A0-B66B7DBEB9DE}"/>
              </a:ext>
            </a:extLst>
          </p:cNvPr>
          <p:cNvSpPr txBox="1"/>
          <p:nvPr/>
        </p:nvSpPr>
        <p:spPr>
          <a:xfrm>
            <a:off x="4920433" y="2853556"/>
            <a:ext cx="5939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6C8D3A3-5260-8A1D-D3DB-F921562C461A}"/>
              </a:ext>
            </a:extLst>
          </p:cNvPr>
          <p:cNvSpPr txBox="1"/>
          <p:nvPr/>
        </p:nvSpPr>
        <p:spPr>
          <a:xfrm>
            <a:off x="4920433" y="2116438"/>
            <a:ext cx="5939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/>
              <a:t>π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FF01BA50-921A-F82D-8D11-77EF71FDEEA7}"/>
                  </a:ext>
                </a:extLst>
              </p:cNvPr>
              <p:cNvSpPr txBox="1"/>
              <p:nvPr/>
            </p:nvSpPr>
            <p:spPr>
              <a:xfrm>
                <a:off x="4967088" y="3782751"/>
                <a:ext cx="593959" cy="9363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2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zh-CN" altLang="en-US" i="0" smtClean="0"/>
                            <m:t>π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b="1" i="0" smtClean="0"/>
                            <m:t>2</m:t>
                          </m:r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FF01BA50-921A-F82D-8D11-77EF71FDEE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7088" y="3782751"/>
                <a:ext cx="593959" cy="93634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FFC3DBDB-086E-DBC0-C1B6-0D80C0B88A78}"/>
              </a:ext>
            </a:extLst>
          </p:cNvPr>
          <p:cNvSpPr txBox="1"/>
          <p:nvPr/>
        </p:nvSpPr>
        <p:spPr>
          <a:xfrm>
            <a:off x="6366678" y="2853556"/>
            <a:ext cx="5939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/>
              <a:t>8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3A4D566-D9D7-B588-ACC0-AC7735C3079D}"/>
              </a:ext>
            </a:extLst>
          </p:cNvPr>
          <p:cNvSpPr txBox="1"/>
          <p:nvPr/>
        </p:nvSpPr>
        <p:spPr>
          <a:xfrm>
            <a:off x="6273369" y="2116438"/>
            <a:ext cx="7805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/>
              <a:t>4π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10CF3349-6192-CD75-8B92-0D4D28BD359D}"/>
                  </a:ext>
                </a:extLst>
              </p:cNvPr>
              <p:cNvSpPr txBox="1"/>
              <p:nvPr/>
            </p:nvSpPr>
            <p:spPr>
              <a:xfrm>
                <a:off x="6413333" y="3782751"/>
                <a:ext cx="593959" cy="9363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2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zh-CN" altLang="en-US" i="0" smtClean="0"/>
                            <m:t>π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b="1" i="0" smtClean="0"/>
                            <m:t>2</m:t>
                          </m:r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10CF3349-6192-CD75-8B92-0D4D28BD35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3333" y="3782751"/>
                <a:ext cx="593959" cy="93634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57786572-84E5-2D4E-7DE2-69C8419A816D}"/>
              </a:ext>
            </a:extLst>
          </p:cNvPr>
          <p:cNvSpPr txBox="1"/>
          <p:nvPr/>
        </p:nvSpPr>
        <p:spPr>
          <a:xfrm>
            <a:off x="7756940" y="2853556"/>
            <a:ext cx="5939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/>
              <a:t>18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5219707-9D13-CFA3-287F-AC9E5D2C983E}"/>
              </a:ext>
            </a:extLst>
          </p:cNvPr>
          <p:cNvSpPr txBox="1"/>
          <p:nvPr/>
        </p:nvSpPr>
        <p:spPr>
          <a:xfrm>
            <a:off x="7663631" y="2116438"/>
            <a:ext cx="7805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/>
              <a:t>9π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DB919578-C6F5-BD1B-3003-FDB48C917000}"/>
                  </a:ext>
                </a:extLst>
              </p:cNvPr>
              <p:cNvSpPr txBox="1"/>
              <p:nvPr/>
            </p:nvSpPr>
            <p:spPr>
              <a:xfrm>
                <a:off x="7803595" y="3782751"/>
                <a:ext cx="593959" cy="9363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2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zh-CN" altLang="en-US" i="0" smtClean="0"/>
                            <m:t>π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b="1" i="0" smtClean="0"/>
                            <m:t>2</m:t>
                          </m:r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DB919578-C6F5-BD1B-3003-FDB48C9170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3595" y="3782751"/>
                <a:ext cx="593959" cy="93634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>
            <a:extLst>
              <a:ext uri="{FF2B5EF4-FFF2-40B4-BE49-F238E27FC236}">
                <a16:creationId xmlns:a16="http://schemas.microsoft.com/office/drawing/2014/main" id="{AA8D068F-4D99-4B53-ECAC-5A3109E69275}"/>
              </a:ext>
            </a:extLst>
          </p:cNvPr>
          <p:cNvSpPr txBox="1"/>
          <p:nvPr/>
        </p:nvSpPr>
        <p:spPr>
          <a:xfrm>
            <a:off x="10504802" y="2853556"/>
            <a:ext cx="9018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/>
              <a:t>2</a:t>
            </a:r>
            <a:r>
              <a:rPr lang="en-US" altLang="zh-CN" i="1" dirty="0"/>
              <a:t>a</a:t>
            </a:r>
            <a:r>
              <a:rPr lang="en-US" altLang="zh-CN" baseline="30000" dirty="0"/>
              <a:t>2</a:t>
            </a:r>
            <a:endParaRPr lang="zh-CN" altLang="en-US" baseline="300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EC7280D-6D74-DF6E-416D-8A88CA45BB11}"/>
              </a:ext>
            </a:extLst>
          </p:cNvPr>
          <p:cNvSpPr txBox="1"/>
          <p:nvPr/>
        </p:nvSpPr>
        <p:spPr>
          <a:xfrm>
            <a:off x="10434820" y="2116438"/>
            <a:ext cx="104183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/>
              <a:t>π</a:t>
            </a:r>
            <a:r>
              <a:rPr lang="en-US" altLang="zh-CN" i="1" dirty="0"/>
              <a:t>a</a:t>
            </a:r>
            <a:r>
              <a:rPr lang="en-US" altLang="zh-CN" baseline="30000" dirty="0"/>
              <a:t>2</a:t>
            </a:r>
            <a:endParaRPr lang="zh-CN" altLang="en-US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487639B6-E843-3E31-E453-B55395F82D65}"/>
                  </a:ext>
                </a:extLst>
              </p:cNvPr>
              <p:cNvSpPr txBox="1"/>
              <p:nvPr/>
            </p:nvSpPr>
            <p:spPr>
              <a:xfrm>
                <a:off x="10658756" y="3782751"/>
                <a:ext cx="593959" cy="9363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2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zh-CN" altLang="en-US" i="0" smtClean="0"/>
                            <m:t>π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b="1" i="0" smtClean="0"/>
                            <m:t>2</m:t>
                          </m:r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487639B6-E843-3E31-E453-B55395F82D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8756" y="3782751"/>
                <a:ext cx="593959" cy="93634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组合 16">
            <a:extLst>
              <a:ext uri="{FF2B5EF4-FFF2-40B4-BE49-F238E27FC236}">
                <a16:creationId xmlns:a16="http://schemas.microsoft.com/office/drawing/2014/main" id="{869BAAD1-B630-50E2-E31F-733B2CF7C768}"/>
              </a:ext>
            </a:extLst>
          </p:cNvPr>
          <p:cNvGrpSpPr/>
          <p:nvPr/>
        </p:nvGrpSpPr>
        <p:grpSpPr>
          <a:xfrm>
            <a:off x="1320278" y="5186430"/>
            <a:ext cx="9773817" cy="830805"/>
            <a:chOff x="881739" y="5251745"/>
            <a:chExt cx="9773817" cy="830805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D0DB30F5-2FC5-FD9C-008A-9A3F8C52545B}"/>
                </a:ext>
              </a:extLst>
            </p:cNvPr>
            <p:cNvSpPr txBox="1"/>
            <p:nvPr/>
          </p:nvSpPr>
          <p:spPr>
            <a:xfrm>
              <a:off x="881739" y="5350578"/>
              <a:ext cx="9773817" cy="6267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3200" dirty="0"/>
                <a:t>“外圆内方”的图形中，圆是正方形面积的     。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BF8C5D06-A02D-7D3E-3477-89CB32061287}"/>
                    </a:ext>
                  </a:extLst>
                </p:cNvPr>
                <p:cNvSpPr txBox="1"/>
                <p:nvPr/>
              </p:nvSpPr>
              <p:spPr>
                <a:xfrm>
                  <a:off x="8764652" y="5251745"/>
                  <a:ext cx="593959" cy="83080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defRPr sz="3200" b="1" strike="noStrike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defRPr>
                  </a:lvl1pPr>
                </a:lstStyle>
                <a:p>
                  <a:pPr algn="ctr"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zh-CN" altLang="en-US" sz="280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zh-CN" altLang="en-US" sz="2800" i="0" smtClean="0">
                                <a:solidFill>
                                  <a:srgbClr val="0070C0"/>
                                </a:solidFill>
                              </a:rPr>
                              <m:t>π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0070C0"/>
                                </a:solidFill>
                              </a:rPr>
                              <m:t>2</m:t>
                            </m:r>
                          </m:den>
                        </m:f>
                      </m:oMath>
                    </m:oMathPara>
                  </a14:m>
                  <a:endParaRPr lang="zh-CN" altLang="en-US" sz="28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BF8C5D06-A02D-7D3E-3477-89CB3206128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64652" y="5251745"/>
                  <a:ext cx="593959" cy="83080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6611559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1BB763F-52C2-4AB8-676B-E6F7C8A1F1F3}"/>
              </a:ext>
            </a:extLst>
          </p:cNvPr>
          <p:cNvSpPr txBox="1"/>
          <p:nvPr/>
        </p:nvSpPr>
        <p:spPr>
          <a:xfrm>
            <a:off x="589771" y="363868"/>
            <a:ext cx="10471279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        如果把“外方内圆”和“外圆内方”的两个图形重叠</a:t>
            </a:r>
          </a:p>
          <a:p>
            <a:r>
              <a:rPr lang="zh-CN" altLang="en-US" dirty="0"/>
              <a:t>在一起，你能发现什么？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6C34781D-B058-BFF3-F375-835ECEFD71EF}"/>
              </a:ext>
            </a:extLst>
          </p:cNvPr>
          <p:cNvGrpSpPr/>
          <p:nvPr/>
        </p:nvGrpSpPr>
        <p:grpSpPr>
          <a:xfrm>
            <a:off x="1544098" y="2088117"/>
            <a:ext cx="1800000" cy="1800000"/>
            <a:chOff x="2486489" y="3338419"/>
            <a:chExt cx="1800000" cy="1800000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C3178DB4-AAD9-E4C7-77DC-D7CB664D6957}"/>
                </a:ext>
              </a:extLst>
            </p:cNvPr>
            <p:cNvSpPr/>
            <p:nvPr/>
          </p:nvSpPr>
          <p:spPr>
            <a:xfrm>
              <a:off x="2486489" y="3338419"/>
              <a:ext cx="1800000" cy="18000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D9F87F6D-C609-6E2C-9E46-FE8E8C5E6972}"/>
                </a:ext>
              </a:extLst>
            </p:cNvPr>
            <p:cNvSpPr/>
            <p:nvPr/>
          </p:nvSpPr>
          <p:spPr>
            <a:xfrm>
              <a:off x="2486489" y="3338419"/>
              <a:ext cx="1800000" cy="1800000"/>
            </a:xfrm>
            <a:prstGeom prst="ellipse">
              <a:avLst/>
            </a:prstGeom>
            <a:solidFill>
              <a:srgbClr val="FFFF8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A0098CBE-0EB2-61F1-31A9-ED8DF827EA9E}"/>
              </a:ext>
            </a:extLst>
          </p:cNvPr>
          <p:cNvGrpSpPr/>
          <p:nvPr/>
        </p:nvGrpSpPr>
        <p:grpSpPr>
          <a:xfrm>
            <a:off x="3735398" y="2216284"/>
            <a:ext cx="7756316" cy="1506341"/>
            <a:chOff x="3735398" y="2234946"/>
            <a:chExt cx="7756316" cy="1506341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F29A217A-B036-2FD2-74AC-692C9D96AC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72043" y="2234946"/>
              <a:ext cx="1519671" cy="1506341"/>
            </a:xfrm>
            <a:prstGeom prst="rect">
              <a:avLst/>
            </a:prstGeom>
          </p:spPr>
        </p:pic>
        <p:sp>
          <p:nvSpPr>
            <p:cNvPr id="20" name="对话气泡: 圆角矩形 19">
              <a:extLst>
                <a:ext uri="{FF2B5EF4-FFF2-40B4-BE49-F238E27FC236}">
                  <a16:creationId xmlns:a16="http://schemas.microsoft.com/office/drawing/2014/main" id="{4335127C-748B-3B4C-98A3-A17ACBE79FE4}"/>
                </a:ext>
              </a:extLst>
            </p:cNvPr>
            <p:cNvSpPr/>
            <p:nvPr/>
          </p:nvSpPr>
          <p:spPr>
            <a:xfrm>
              <a:off x="3735398" y="2312260"/>
              <a:ext cx="5858655" cy="1389036"/>
            </a:xfrm>
            <a:prstGeom prst="wedgeRoundRectCallout">
              <a:avLst>
                <a:gd name="adj1" fmla="val 56784"/>
                <a:gd name="adj2" fmla="val -22637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从表中可以知道，大正方形的面积是小正方形的 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2 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倍。</a:t>
              </a:r>
            </a:p>
          </p:txBody>
        </p:sp>
      </p:grpSp>
      <p:sp>
        <p:nvSpPr>
          <p:cNvPr id="33" name="矩形 32">
            <a:extLst>
              <a:ext uri="{FF2B5EF4-FFF2-40B4-BE49-F238E27FC236}">
                <a16:creationId xmlns:a16="http://schemas.microsoft.com/office/drawing/2014/main" id="{719A4887-57D5-8329-C2BE-023B95C6E79F}"/>
              </a:ext>
            </a:extLst>
          </p:cNvPr>
          <p:cNvSpPr/>
          <p:nvPr/>
        </p:nvSpPr>
        <p:spPr>
          <a:xfrm>
            <a:off x="1814098" y="2358117"/>
            <a:ext cx="1260000" cy="1260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C6D96238-C4C6-7983-67FE-032E9582C1BA}"/>
              </a:ext>
            </a:extLst>
          </p:cNvPr>
          <p:cNvCxnSpPr/>
          <p:nvPr/>
        </p:nvCxnSpPr>
        <p:spPr>
          <a:xfrm>
            <a:off x="1544098" y="2985797"/>
            <a:ext cx="1800000" cy="0"/>
          </a:xfrm>
          <a:prstGeom prst="line">
            <a:avLst/>
          </a:prstGeom>
          <a:ln w="28575">
            <a:solidFill>
              <a:srgbClr val="FF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E668003D-2127-DE0B-D37A-C5BB6880A0A8}"/>
              </a:ext>
            </a:extLst>
          </p:cNvPr>
          <p:cNvCxnSpPr>
            <a:cxnSpLocks/>
          </p:cNvCxnSpPr>
          <p:nvPr/>
        </p:nvCxnSpPr>
        <p:spPr>
          <a:xfrm rot="5400000">
            <a:off x="1544099" y="2985797"/>
            <a:ext cx="1800000" cy="0"/>
          </a:xfrm>
          <a:prstGeom prst="line">
            <a:avLst/>
          </a:prstGeom>
          <a:ln w="28575">
            <a:solidFill>
              <a:srgbClr val="FF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13353B21-9B1A-8AD0-934C-BCD3F9A0D993}"/>
              </a:ext>
            </a:extLst>
          </p:cNvPr>
          <p:cNvGrpSpPr/>
          <p:nvPr/>
        </p:nvGrpSpPr>
        <p:grpSpPr>
          <a:xfrm>
            <a:off x="989012" y="4106856"/>
            <a:ext cx="8248294" cy="1353242"/>
            <a:chOff x="523805" y="3149304"/>
            <a:chExt cx="8248294" cy="1353242"/>
          </a:xfrm>
        </p:grpSpPr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id="{02ED12E4-2FA8-2B36-D315-5996E7E86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3805" y="3149304"/>
              <a:ext cx="1369401" cy="1353242"/>
            </a:xfrm>
            <a:prstGeom prst="rect">
              <a:avLst/>
            </a:prstGeom>
          </p:spPr>
        </p:pic>
        <p:sp>
          <p:nvSpPr>
            <p:cNvPr id="39" name="对话气泡: 圆角矩形 38">
              <a:extLst>
                <a:ext uri="{FF2B5EF4-FFF2-40B4-BE49-F238E27FC236}">
                  <a16:creationId xmlns:a16="http://schemas.microsoft.com/office/drawing/2014/main" id="{9AC9482C-8D74-5964-331D-F8E5E811FE34}"/>
                </a:ext>
              </a:extLst>
            </p:cNvPr>
            <p:cNvSpPr/>
            <p:nvPr/>
          </p:nvSpPr>
          <p:spPr>
            <a:xfrm>
              <a:off x="2249237" y="3480693"/>
              <a:ext cx="6522862" cy="690464"/>
            </a:xfrm>
            <a:prstGeom prst="wedgeRoundRectCallout">
              <a:avLst>
                <a:gd name="adj1" fmla="val -55633"/>
                <a:gd name="adj2" fmla="val -16980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将小正方形进行旋转，你能发现什么？</a:t>
              </a:r>
            </a:p>
          </p:txBody>
        </p: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A0A4910A-07B2-04C7-9C46-F26A9C8B412B}"/>
              </a:ext>
            </a:extLst>
          </p:cNvPr>
          <p:cNvSpPr txBox="1"/>
          <p:nvPr/>
        </p:nvSpPr>
        <p:spPr>
          <a:xfrm>
            <a:off x="2775516" y="5522740"/>
            <a:ext cx="71498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+mn-lt"/>
              </a:rPr>
              <a:t>大正方形的面积是小正方形的 </a:t>
            </a:r>
            <a:r>
              <a:rPr lang="en-US" altLang="zh-CN" sz="3200" b="1" i="0" u="none" strike="noStrike" baseline="0" dirty="0">
                <a:solidFill>
                  <a:srgbClr val="FF0000"/>
                </a:solidFill>
                <a:latin typeface="+mn-lt"/>
              </a:rPr>
              <a:t>2 </a:t>
            </a:r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+mn-lt"/>
              </a:rPr>
              <a:t>倍。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039073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16656D9-1127-ACBC-1E9F-47B5D0913603}"/>
              </a:ext>
            </a:extLst>
          </p:cNvPr>
          <p:cNvSpPr txBox="1"/>
          <p:nvPr/>
        </p:nvSpPr>
        <p:spPr>
          <a:xfrm>
            <a:off x="598806" y="1393718"/>
            <a:ext cx="11447013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sz="3200" dirty="0"/>
              <a:t>已知图中正方形的面积是 </a:t>
            </a:r>
            <a:r>
              <a:rPr lang="en-US" altLang="zh-CN" sz="3200" dirty="0"/>
              <a:t>20 cm</a:t>
            </a:r>
            <a:r>
              <a:rPr lang="en-US" altLang="zh-CN" sz="3200" baseline="30000" dirty="0"/>
              <a:t>2</a:t>
            </a:r>
            <a:r>
              <a:rPr lang="zh-CN" altLang="en-US" sz="3200" dirty="0"/>
              <a:t>，圆的面积是多少平方厘米？</a:t>
            </a:r>
            <a:endParaRPr lang="en-US" altLang="zh-CN" sz="3200" dirty="0"/>
          </a:p>
          <a:p>
            <a:r>
              <a:rPr lang="zh-CN" altLang="en-US" sz="3200" dirty="0"/>
              <a:t>涂色部分的面积是多少？</a:t>
            </a:r>
            <a:endParaRPr lang="en-US" altLang="zh-CN" sz="32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94118F5-FA3C-F953-CFE2-F2D2A5C2C813}"/>
              </a:ext>
            </a:extLst>
          </p:cNvPr>
          <p:cNvSpPr txBox="1"/>
          <p:nvPr/>
        </p:nvSpPr>
        <p:spPr>
          <a:xfrm>
            <a:off x="3868730" y="874131"/>
            <a:ext cx="328784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65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BD6EBBB-DEDF-3598-D8D3-AC2F4CF4FF85}"/>
                  </a:ext>
                </a:extLst>
              </p:cNvPr>
              <p:cNvSpPr txBox="1"/>
              <p:nvPr/>
            </p:nvSpPr>
            <p:spPr>
              <a:xfrm>
                <a:off x="628891" y="2853975"/>
                <a:ext cx="8143252" cy="14996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>
                    <a:solidFill>
                      <a:srgbClr val="0070C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r>
                  <a:rPr lang="zh-CN" altLang="en-US" sz="3000" dirty="0"/>
                  <a:t>方法提示：“外方内圆”的图形中，圆的面积是正方形面积的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sz="3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zh-CN" altLang="en-US" sz="3000" i="0" smtClean="0">
                            <a:latin typeface="+mj-lt"/>
                          </a:rPr>
                          <m:t>π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sz="3000" b="1" i="0" smtClean="0">
                            <a:latin typeface="+mj-lt"/>
                          </a:rPr>
                          <m:t>4</m:t>
                        </m:r>
                      </m:den>
                    </m:f>
                  </m:oMath>
                </a14:m>
                <a:r>
                  <a:rPr lang="zh-CN" altLang="en-US" sz="3000" dirty="0"/>
                  <a:t>，据此可求出圆的面积</a:t>
                </a:r>
                <a:r>
                  <a:rPr lang="en-US" altLang="zh-CN" sz="3000" dirty="0"/>
                  <a:t>.</a:t>
                </a:r>
                <a:endParaRPr lang="zh-CN" altLang="en-US" sz="3000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BD6EBBB-DEDF-3598-D8D3-AC2F4CF4FF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891" y="2853975"/>
                <a:ext cx="8143252" cy="1499641"/>
              </a:xfrm>
              <a:prstGeom prst="rect">
                <a:avLst/>
              </a:prstGeom>
              <a:blipFill>
                <a:blip r:embed="rId2"/>
                <a:stretch>
                  <a:fillRect l="-1722" t="-1626" b="-44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AB9DAF41-98F1-1E02-B43D-C789F6E6655B}"/>
                  </a:ext>
                </a:extLst>
              </p:cNvPr>
              <p:cNvSpPr txBox="1"/>
              <p:nvPr/>
            </p:nvSpPr>
            <p:spPr>
              <a:xfrm>
                <a:off x="628891" y="4535873"/>
                <a:ext cx="5746010" cy="8829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2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3600"/>
                  <a:t>20×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zh-CN" altLang="en-US" sz="3600" i="0" smtClean="0">
                            <a:latin typeface="+mj-lt"/>
                          </a:rPr>
                          <m:t>π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sz="3600" b="1" i="0" smtClean="0">
                            <a:latin typeface="+mj-lt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altLang="zh-CN" sz="3600" dirty="0"/>
                  <a:t> = 15.7 (cm</a:t>
                </a:r>
                <a:r>
                  <a:rPr lang="en-US" altLang="zh-CN" sz="3600" baseline="30000" dirty="0"/>
                  <a:t>2</a:t>
                </a:r>
                <a:r>
                  <a:rPr lang="en-US" altLang="zh-CN" sz="3600" dirty="0"/>
                  <a:t>)</a:t>
                </a:r>
                <a:endParaRPr lang="zh-CN" altLang="en-US" sz="3600" dirty="0"/>
              </a:p>
            </p:txBody>
          </p:sp>
        </mc:Choice>
        <mc:Fallback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AB9DAF41-98F1-1E02-B43D-C789F6E665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891" y="4535873"/>
                <a:ext cx="5746010" cy="882934"/>
              </a:xfrm>
              <a:prstGeom prst="rect">
                <a:avLst/>
              </a:prstGeom>
              <a:blipFill>
                <a:blip r:embed="rId3"/>
                <a:stretch>
                  <a:fillRect l="-3181" t="-2069" b="-96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>
            <a:extLst>
              <a:ext uri="{FF2B5EF4-FFF2-40B4-BE49-F238E27FC236}">
                <a16:creationId xmlns:a16="http://schemas.microsoft.com/office/drawing/2014/main" id="{F6062031-298D-FBEE-43BF-8E99EFAF7D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7544" y="2973452"/>
            <a:ext cx="2537224" cy="2472168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6649135E-49A0-B2A1-145F-824F2CD2822E}"/>
              </a:ext>
            </a:extLst>
          </p:cNvPr>
          <p:cNvSpPr txBox="1"/>
          <p:nvPr/>
        </p:nvSpPr>
        <p:spPr>
          <a:xfrm>
            <a:off x="628891" y="5561473"/>
            <a:ext cx="52773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20</a:t>
            </a:r>
            <a:r>
              <a:rPr lang="zh-CN" altLang="en-US" sz="3600" dirty="0"/>
              <a:t>－</a:t>
            </a:r>
            <a:r>
              <a:rPr lang="en-US" altLang="zh-CN" sz="3600" dirty="0"/>
              <a:t>15.7 = 4.3 (cm</a:t>
            </a:r>
            <a:r>
              <a:rPr lang="en-US" altLang="zh-CN" sz="3600" baseline="30000" dirty="0"/>
              <a:t>2</a:t>
            </a:r>
            <a:r>
              <a:rPr lang="en-US" altLang="zh-CN" sz="3600" dirty="0"/>
              <a:t>)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192394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968040" y="1215352"/>
            <a:ext cx="9071700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600" dirty="0"/>
              <a:t>通过这节课的学习，你们有哪些收获？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505E6E64-4F25-C970-88DA-E2A9AB0EF7D6}"/>
              </a:ext>
            </a:extLst>
          </p:cNvPr>
          <p:cNvGrpSpPr/>
          <p:nvPr/>
        </p:nvGrpSpPr>
        <p:grpSpPr>
          <a:xfrm>
            <a:off x="2607145" y="2092407"/>
            <a:ext cx="1800000" cy="1800000"/>
            <a:chOff x="5682342" y="3806890"/>
            <a:chExt cx="1800000" cy="1800000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BD5041CD-88D6-408B-865C-9B9408F143F3}"/>
                </a:ext>
              </a:extLst>
            </p:cNvPr>
            <p:cNvSpPr/>
            <p:nvPr/>
          </p:nvSpPr>
          <p:spPr>
            <a:xfrm>
              <a:off x="5682342" y="3806890"/>
              <a:ext cx="1800000" cy="18000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F19D7F39-68DA-1A36-4341-741719CEE01D}"/>
                </a:ext>
              </a:extLst>
            </p:cNvPr>
            <p:cNvSpPr/>
            <p:nvPr/>
          </p:nvSpPr>
          <p:spPr>
            <a:xfrm>
              <a:off x="5682342" y="3806890"/>
              <a:ext cx="1800000" cy="1800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A37D4E81-257B-7545-B28B-115D426AF89C}"/>
              </a:ext>
            </a:extLst>
          </p:cNvPr>
          <p:cNvGrpSpPr/>
          <p:nvPr/>
        </p:nvGrpSpPr>
        <p:grpSpPr>
          <a:xfrm>
            <a:off x="6395405" y="2127745"/>
            <a:ext cx="1800000" cy="1800000"/>
            <a:chOff x="8593493" y="3825552"/>
            <a:chExt cx="1800000" cy="1800000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22B12A5D-EDB2-D9D4-9EE3-99D2A3DFD09B}"/>
                </a:ext>
              </a:extLst>
            </p:cNvPr>
            <p:cNvSpPr/>
            <p:nvPr/>
          </p:nvSpPr>
          <p:spPr>
            <a:xfrm>
              <a:off x="8593493" y="3825552"/>
              <a:ext cx="1800000" cy="1800000"/>
            </a:xfrm>
            <a:prstGeom prst="ellipse">
              <a:avLst/>
            </a:prstGeom>
            <a:solidFill>
              <a:srgbClr val="FFFF8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F6C62F9C-9551-DFD5-046B-5A534819EE17}"/>
                </a:ext>
              </a:extLst>
            </p:cNvPr>
            <p:cNvSpPr/>
            <p:nvPr/>
          </p:nvSpPr>
          <p:spPr>
            <a:xfrm>
              <a:off x="8863493" y="4095552"/>
              <a:ext cx="1260000" cy="1260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7A34E092-6011-C676-F289-10A3563002A8}"/>
              </a:ext>
            </a:extLst>
          </p:cNvPr>
          <p:cNvGrpSpPr/>
          <p:nvPr/>
        </p:nvGrpSpPr>
        <p:grpSpPr>
          <a:xfrm>
            <a:off x="1581537" y="4076641"/>
            <a:ext cx="9773817" cy="778162"/>
            <a:chOff x="881739" y="5215123"/>
            <a:chExt cx="9773817" cy="778162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FB02D696-8E2C-3977-0876-121695426840}"/>
                </a:ext>
              </a:extLst>
            </p:cNvPr>
            <p:cNvSpPr txBox="1"/>
            <p:nvPr/>
          </p:nvSpPr>
          <p:spPr>
            <a:xfrm>
              <a:off x="881739" y="5350578"/>
              <a:ext cx="9773817" cy="5598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/>
                <a:t>“外方内圆”的图形中，圆是正方形面积的     。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文本框 34">
                  <a:extLst>
                    <a:ext uri="{FF2B5EF4-FFF2-40B4-BE49-F238E27FC236}">
                      <a16:creationId xmlns:a16="http://schemas.microsoft.com/office/drawing/2014/main" id="{9993F1DB-5C8F-E5B5-792F-FE1A845BF22C}"/>
                    </a:ext>
                  </a:extLst>
                </p:cNvPr>
                <p:cNvSpPr txBox="1"/>
                <p:nvPr/>
              </p:nvSpPr>
              <p:spPr>
                <a:xfrm>
                  <a:off x="7756945" y="5215123"/>
                  <a:ext cx="593959" cy="77816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defRPr sz="3200" b="1" strike="noStrike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defRPr>
                  </a:lvl1pPr>
                </a:lstStyle>
                <a:p>
                  <a:pPr algn="ctr"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zh-CN" altLang="en-US" sz="260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zh-CN" altLang="en-US" sz="2600" i="0" smtClean="0">
                                <a:solidFill>
                                  <a:srgbClr val="0070C0"/>
                                </a:solidFill>
                                <a:latin typeface="+mj-lt"/>
                              </a:rPr>
                              <m:t>π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600" b="1" i="0" smtClean="0">
                                <a:solidFill>
                                  <a:srgbClr val="0070C0"/>
                                </a:solidFill>
                                <a:latin typeface="+mj-lt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zh-CN" altLang="en-US" sz="2600" dirty="0">
                    <a:solidFill>
                      <a:srgbClr val="0070C0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35" name="文本框 34">
                  <a:extLst>
                    <a:ext uri="{FF2B5EF4-FFF2-40B4-BE49-F238E27FC236}">
                      <a16:creationId xmlns:a16="http://schemas.microsoft.com/office/drawing/2014/main" id="{9993F1DB-5C8F-E5B5-792F-FE1A845BF22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56945" y="5215123"/>
                  <a:ext cx="593959" cy="778162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C7868243-919C-7F31-4CED-EDA98632505E}"/>
              </a:ext>
            </a:extLst>
          </p:cNvPr>
          <p:cNvGrpSpPr/>
          <p:nvPr/>
        </p:nvGrpSpPr>
        <p:grpSpPr>
          <a:xfrm>
            <a:off x="1581537" y="5019487"/>
            <a:ext cx="9773817" cy="778162"/>
            <a:chOff x="881739" y="5233785"/>
            <a:chExt cx="9773817" cy="778162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BF6E2DDB-DC50-5895-8118-9095B6E0B60C}"/>
                </a:ext>
              </a:extLst>
            </p:cNvPr>
            <p:cNvSpPr txBox="1"/>
            <p:nvPr/>
          </p:nvSpPr>
          <p:spPr>
            <a:xfrm>
              <a:off x="881739" y="5350578"/>
              <a:ext cx="9773817" cy="5598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/>
                <a:t>“外圆内方”的图形中，圆是正方形面积的     。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文本框 37">
                  <a:extLst>
                    <a:ext uri="{FF2B5EF4-FFF2-40B4-BE49-F238E27FC236}">
                      <a16:creationId xmlns:a16="http://schemas.microsoft.com/office/drawing/2014/main" id="{686EB4EE-29B6-BE32-928D-F3FDA4CFAFA1}"/>
                    </a:ext>
                  </a:extLst>
                </p:cNvPr>
                <p:cNvSpPr txBox="1"/>
                <p:nvPr/>
              </p:nvSpPr>
              <p:spPr>
                <a:xfrm>
                  <a:off x="7756945" y="5233785"/>
                  <a:ext cx="593959" cy="77816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defRPr sz="3200" b="1" strike="noStrike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defRPr>
                  </a:lvl1pPr>
                </a:lstStyle>
                <a:p>
                  <a:pPr algn="ctr"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zh-CN" altLang="en-US" sz="260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zh-CN" altLang="en-US" sz="2600" i="0" smtClean="0">
                                <a:solidFill>
                                  <a:srgbClr val="0070C0"/>
                                </a:solidFill>
                                <a:latin typeface="+mj-lt"/>
                              </a:rPr>
                              <m:t>π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600" b="1" i="0" smtClean="0">
                                <a:solidFill>
                                  <a:srgbClr val="0070C0"/>
                                </a:solidFill>
                                <a:latin typeface="+mj-lt"/>
                              </a:rPr>
                              <m:t>2</m:t>
                            </m:r>
                          </m:den>
                        </m:f>
                      </m:oMath>
                    </m:oMathPara>
                  </a14:m>
                  <a:endParaRPr lang="zh-CN" altLang="en-US" sz="2600" dirty="0">
                    <a:solidFill>
                      <a:srgbClr val="0070C0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38" name="文本框 37">
                  <a:extLst>
                    <a:ext uri="{FF2B5EF4-FFF2-40B4-BE49-F238E27FC236}">
                      <a16:creationId xmlns:a16="http://schemas.microsoft.com/office/drawing/2014/main" id="{686EB4EE-29B6-BE32-928D-F3FDA4CFAFA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56945" y="5233785"/>
                  <a:ext cx="593959" cy="77816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9" name="文本框 38">
            <a:extLst>
              <a:ext uri="{FF2B5EF4-FFF2-40B4-BE49-F238E27FC236}">
                <a16:creationId xmlns:a16="http://schemas.microsoft.com/office/drawing/2014/main" id="{101D9A3D-CC0E-0E73-B9E7-3664732280A3}"/>
              </a:ext>
            </a:extLst>
          </p:cNvPr>
          <p:cNvSpPr txBox="1"/>
          <p:nvPr/>
        </p:nvSpPr>
        <p:spPr>
          <a:xfrm>
            <a:off x="1702836" y="5962334"/>
            <a:ext cx="7149872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/>
              <a:t>大正方形的面积是小正方形的 </a:t>
            </a:r>
            <a:r>
              <a:rPr lang="en-US" altLang="zh-CN" sz="2800" dirty="0"/>
              <a:t>2 </a:t>
            </a:r>
            <a:r>
              <a:rPr lang="zh-CN" altLang="en-US" sz="2800" dirty="0"/>
              <a:t>倍。</a:t>
            </a:r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20359</TotalTime>
  <Words>618</Words>
  <Application>Microsoft Office PowerPoint</Application>
  <PresentationFormat>宽屏</PresentationFormat>
  <Paragraphs>105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8" baseType="lpstr">
      <vt:lpstr>Gill Sans</vt:lpstr>
      <vt:lpstr>等线</vt:lpstr>
      <vt:lpstr>黑体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Cambria Math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状元成才路</dc:creator>
  <cp:lastModifiedBy>Administrator</cp:lastModifiedBy>
  <cp:revision>3973</cp:revision>
  <dcterms:created xsi:type="dcterms:W3CDTF">2016-01-14T07:05:00Z</dcterms:created>
  <dcterms:modified xsi:type="dcterms:W3CDTF">2026-07-24T07:36:30Z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