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682" r:id="rId2"/>
    <p:sldId id="811" r:id="rId3"/>
    <p:sldId id="743" r:id="rId4"/>
    <p:sldId id="955" r:id="rId5"/>
    <p:sldId id="952" r:id="rId6"/>
    <p:sldId id="814" r:id="rId7"/>
    <p:sldId id="956" r:id="rId8"/>
    <p:sldId id="957" r:id="rId9"/>
    <p:sldId id="953" r:id="rId10"/>
    <p:sldId id="921" r:id="rId11"/>
    <p:sldId id="945" r:id="rId12"/>
    <p:sldId id="954" r:id="rId13"/>
    <p:sldId id="934" r:id="rId14"/>
    <p:sldId id="905" r:id="rId15"/>
    <p:sldId id="680" r:id="rId16"/>
    <p:sldId id="331" r:id="rId17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ADCE3"/>
    <a:srgbClr val="E6E0EC"/>
    <a:srgbClr val="FFFFFF"/>
    <a:srgbClr val="FCD7A1"/>
    <a:srgbClr val="BCE2DF"/>
    <a:srgbClr val="DFF1F0"/>
    <a:srgbClr val="D1EBE9"/>
    <a:srgbClr val="DFD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4110" autoAdjust="0"/>
  </p:normalViewPr>
  <p:slideViewPr>
    <p:cSldViewPr snapToGrid="0" showGuides="1">
      <p:cViewPr varScale="1">
        <p:scale>
          <a:sx n="113" d="100"/>
          <a:sy n="113" d="100"/>
        </p:scale>
        <p:origin x="33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2429375" y="913651"/>
            <a:ext cx="809837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4860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4912096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在直线上表示负数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32923" y="214046"/>
            <a:ext cx="2676895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课前调查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1017645" y="214043"/>
            <a:ext cx="2344391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认识负数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503093" y="473343"/>
            <a:ext cx="2476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520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寻找及认识负数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7057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生活中的负数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04368" y="1441329"/>
            <a:ext cx="10700276" cy="4138376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997790" y="1558222"/>
            <a:ext cx="10380511" cy="3888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引导学生在熟悉的生活情境中初步认识负数，理解在直线上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表示正、负数的意义，初步学会利用直线上的点表示负数，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明白 </a:t>
            </a:r>
            <a:r>
              <a:rPr lang="en-US" altLang="zh-CN" sz="2800" dirty="0"/>
              <a:t>0</a:t>
            </a:r>
            <a:r>
              <a:rPr lang="zh-CN" altLang="en-US" sz="2800" dirty="0"/>
              <a:t> 是正数和负数的分界点；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结合现实情境理解正数和负数可以表示相反意义的量，感受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负数的应用价值，培养学生应用数学的能力；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通过寻找负数，进一步锻炼学生的能力，发展学生的数感。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848245" y="1166660"/>
            <a:ext cx="100032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在生活中寻找带“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”的数，了解它们的含义。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0928F0B-94A2-F85E-251F-6F8B15DCE914}"/>
              </a:ext>
            </a:extLst>
          </p:cNvPr>
          <p:cNvGrpSpPr/>
          <p:nvPr/>
        </p:nvGrpSpPr>
        <p:grpSpPr>
          <a:xfrm>
            <a:off x="969259" y="2118674"/>
            <a:ext cx="3155039" cy="3240000"/>
            <a:chOff x="1211857" y="2230646"/>
            <a:chExt cx="3155039" cy="324000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388803AC-3D2E-EBE2-CAF4-8C336646FA8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491"/>
            <a:stretch>
              <a:fillRect/>
            </a:stretch>
          </p:blipFill>
          <p:spPr bwMode="auto">
            <a:xfrm>
              <a:off x="1211857" y="2230646"/>
              <a:ext cx="3155039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5E29260-5B2A-D278-1D32-948A7CF281B0}"/>
                </a:ext>
              </a:extLst>
            </p:cNvPr>
            <p:cNvSpPr txBox="1"/>
            <p:nvPr/>
          </p:nvSpPr>
          <p:spPr>
            <a:xfrm>
              <a:off x="2559544" y="2284398"/>
              <a:ext cx="1764703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－</a:t>
              </a:r>
              <a:r>
                <a:rPr lang="en-US" altLang="zh-CN" sz="2800" dirty="0"/>
                <a:t>4 ~ 0 </a:t>
              </a:r>
              <a:r>
                <a:rPr lang="zh-CN" altLang="en-US" sz="2800" dirty="0"/>
                <a:t>℃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E74F602-3B65-E82D-AB9C-A27D7558960D}"/>
                </a:ext>
              </a:extLst>
            </p:cNvPr>
            <p:cNvSpPr txBox="1"/>
            <p:nvPr/>
          </p:nvSpPr>
          <p:spPr>
            <a:xfrm>
              <a:off x="1271183" y="2284398"/>
              <a:ext cx="902113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北京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29D4892F-CF6B-1ACA-3DFE-A8C223925FD1}"/>
              </a:ext>
            </a:extLst>
          </p:cNvPr>
          <p:cNvSpPr txBox="1"/>
          <p:nvPr/>
        </p:nvSpPr>
        <p:spPr>
          <a:xfrm>
            <a:off x="869151" y="5487074"/>
            <a:ext cx="3273644" cy="10066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600" dirty="0"/>
              <a:t>－</a:t>
            </a:r>
            <a:r>
              <a:rPr lang="en-US" altLang="zh-CN" sz="2600" dirty="0"/>
              <a:t>4</a:t>
            </a:r>
            <a:r>
              <a:rPr lang="zh-CN" altLang="en-US" sz="2600" dirty="0"/>
              <a:t> ℃表示北京最低</a:t>
            </a:r>
            <a:endParaRPr lang="en-US" altLang="zh-CN" sz="2600" dirty="0"/>
          </a:p>
          <a:p>
            <a:pPr algn="ctr">
              <a:lnSpc>
                <a:spcPct val="120000"/>
              </a:lnSpc>
            </a:pPr>
            <a:r>
              <a:rPr lang="zh-CN" altLang="en-US" sz="2600" dirty="0"/>
              <a:t>气温是零下 </a:t>
            </a:r>
            <a:r>
              <a:rPr lang="en-US" altLang="zh-CN" sz="2600" dirty="0"/>
              <a:t>4</a:t>
            </a:r>
            <a:r>
              <a:rPr lang="zh-CN" altLang="en-US" sz="2600" dirty="0"/>
              <a:t> ℃</a:t>
            </a:r>
            <a:r>
              <a:rPr lang="en-US" altLang="zh-CN" sz="2600" dirty="0"/>
              <a:t>.</a:t>
            </a:r>
            <a:endParaRPr lang="zh-CN" altLang="en-US" sz="2600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FB19812-3D4C-C113-9AA0-4974014C8CA4}"/>
              </a:ext>
            </a:extLst>
          </p:cNvPr>
          <p:cNvSpPr/>
          <p:nvPr/>
        </p:nvSpPr>
        <p:spPr>
          <a:xfrm>
            <a:off x="3208628" y="2109343"/>
            <a:ext cx="943495" cy="59653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AACFECD2-7B67-2DC8-DC52-A85FD09FEF6D}"/>
              </a:ext>
            </a:extLst>
          </p:cNvPr>
          <p:cNvCxnSpPr/>
          <p:nvPr/>
        </p:nvCxnSpPr>
        <p:spPr>
          <a:xfrm>
            <a:off x="4254755" y="2407610"/>
            <a:ext cx="811341" cy="0"/>
          </a:xfrm>
          <a:prstGeom prst="straightConnector1">
            <a:avLst/>
          </a:prstGeom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85BAB3E9-60B4-76E4-F189-1EDB65AE7AD4}"/>
              </a:ext>
            </a:extLst>
          </p:cNvPr>
          <p:cNvSpPr txBox="1"/>
          <p:nvPr/>
        </p:nvSpPr>
        <p:spPr>
          <a:xfrm>
            <a:off x="5140744" y="2163094"/>
            <a:ext cx="46347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sz="2800" dirty="0">
                <a:solidFill>
                  <a:srgbClr val="FF00FF"/>
                </a:solidFill>
                <a:ea typeface="+mj-ea"/>
              </a:rPr>
              <a:t>0 </a:t>
            </a:r>
            <a:r>
              <a:rPr lang="zh-CN" altLang="en-US" sz="2800" dirty="0">
                <a:solidFill>
                  <a:srgbClr val="FF00FF"/>
                </a:solidFill>
                <a:ea typeface="+mj-ea"/>
              </a:rPr>
              <a:t>℃ 是不是表示没有温度？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E0600E4-224C-195A-AA59-D7ABD8D6D030}"/>
              </a:ext>
            </a:extLst>
          </p:cNvPr>
          <p:cNvGrpSpPr/>
          <p:nvPr/>
        </p:nvGrpSpPr>
        <p:grpSpPr>
          <a:xfrm>
            <a:off x="5131412" y="3014686"/>
            <a:ext cx="5216239" cy="2425732"/>
            <a:chOff x="5131412" y="3014686"/>
            <a:chExt cx="5216239" cy="242573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654041C-C537-BF5A-A377-E60F4573DA4F}"/>
                </a:ext>
              </a:extLst>
            </p:cNvPr>
            <p:cNvSpPr txBox="1"/>
            <p:nvPr/>
          </p:nvSpPr>
          <p:spPr>
            <a:xfrm>
              <a:off x="5657036" y="3061340"/>
              <a:ext cx="4280070" cy="22726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en-US" altLang="zh-CN" sz="2800" b="1" i="0" u="none" strike="noStrike" baseline="0" dirty="0">
                  <a:latin typeface="+mn-lt"/>
                  <a:ea typeface="+mj-ea"/>
                </a:rPr>
                <a:t>0 ℃ </a:t>
              </a:r>
              <a:r>
                <a:rPr lang="zh-CN" altLang="en-US" sz="2800" b="1" i="0" u="none" strike="noStrike" baseline="0" dirty="0">
                  <a:latin typeface="+mn-lt"/>
                  <a:ea typeface="+mj-ea"/>
                </a:rPr>
                <a:t>表示在标准大气压下冰水混合物的温度，而不是没有温度，它是零上温度和零下温度的分界点。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D26E10A3-0C91-F3CD-9B95-2CC6809FDAEE}"/>
                </a:ext>
              </a:extLst>
            </p:cNvPr>
            <p:cNvSpPr/>
            <p:nvPr/>
          </p:nvSpPr>
          <p:spPr>
            <a:xfrm>
              <a:off x="5131412" y="3014686"/>
              <a:ext cx="5216239" cy="2425732"/>
            </a:xfrm>
            <a:prstGeom prst="roundRect">
              <a:avLst>
                <a:gd name="adj" fmla="val 7435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A895F5B0-563F-8843-DE58-8583570F6CBD}"/>
              </a:ext>
            </a:extLst>
          </p:cNvPr>
          <p:cNvGrpSpPr/>
          <p:nvPr/>
        </p:nvGrpSpPr>
        <p:grpSpPr>
          <a:xfrm>
            <a:off x="5244465" y="2118674"/>
            <a:ext cx="2160000" cy="3240000"/>
            <a:chOff x="4889912" y="2230646"/>
            <a:chExt cx="2160000" cy="3240000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B0BB92B7-E337-369A-B5EC-486A661F9A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912" y="2230646"/>
              <a:ext cx="2160000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AEB4B77-2857-0A02-9E7E-994959B9B6DE}"/>
                </a:ext>
              </a:extLst>
            </p:cNvPr>
            <p:cNvSpPr txBox="1"/>
            <p:nvPr/>
          </p:nvSpPr>
          <p:spPr>
            <a:xfrm>
              <a:off x="4928783" y="2275067"/>
              <a:ext cx="902113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冰箱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4D947B89-1829-C7AC-3759-D2C81E66EA4F}"/>
              </a:ext>
            </a:extLst>
          </p:cNvPr>
          <p:cNvGrpSpPr/>
          <p:nvPr/>
        </p:nvGrpSpPr>
        <p:grpSpPr>
          <a:xfrm>
            <a:off x="8394023" y="2137336"/>
            <a:ext cx="3347889" cy="3240000"/>
            <a:chOff x="7572928" y="2230646"/>
            <a:chExt cx="3347889" cy="3240000"/>
          </a:xfrm>
        </p:grpSpPr>
        <p:pic>
          <p:nvPicPr>
            <p:cNvPr id="33" name="Picture 6">
              <a:extLst>
                <a:ext uri="{FF2B5EF4-FFF2-40B4-BE49-F238E27FC236}">
                  <a16:creationId xmlns:a16="http://schemas.microsoft.com/office/drawing/2014/main" id="{6EAF4CA1-8E26-6E36-ACF8-7AF215375E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" r="4"/>
            <a:stretch/>
          </p:blipFill>
          <p:spPr bwMode="auto">
            <a:xfrm>
              <a:off x="7572928" y="2230646"/>
              <a:ext cx="3347889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D784E94B-922B-0BE5-79A0-FDCB8CE74715}"/>
                </a:ext>
              </a:extLst>
            </p:cNvPr>
            <p:cNvSpPr txBox="1"/>
            <p:nvPr/>
          </p:nvSpPr>
          <p:spPr>
            <a:xfrm>
              <a:off x="9976645" y="2275066"/>
              <a:ext cx="902113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电梯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2B2B9D20-D30A-7EE5-B197-A486DDF56192}"/>
              </a:ext>
            </a:extLst>
          </p:cNvPr>
          <p:cNvSpPr txBox="1"/>
          <p:nvPr/>
        </p:nvSpPr>
        <p:spPr>
          <a:xfrm>
            <a:off x="4312141" y="5487074"/>
            <a:ext cx="4038753" cy="10066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600" dirty="0"/>
              <a:t>冰箱上的－</a:t>
            </a:r>
            <a:r>
              <a:rPr lang="en-US" altLang="zh-CN" sz="2600" dirty="0"/>
              <a:t>16</a:t>
            </a:r>
            <a:r>
              <a:rPr lang="zh-CN" altLang="en-US" sz="2600" dirty="0"/>
              <a:t> ℃表示冰箱冷冻的温度是零下 </a:t>
            </a:r>
            <a:r>
              <a:rPr lang="en-US" altLang="zh-CN" sz="2600" dirty="0"/>
              <a:t>16</a:t>
            </a:r>
            <a:r>
              <a:rPr lang="zh-CN" altLang="en-US" sz="2600" dirty="0"/>
              <a:t> ℃</a:t>
            </a:r>
            <a:r>
              <a:rPr lang="en-US" altLang="zh-CN" sz="2600" dirty="0"/>
              <a:t>.</a:t>
            </a:r>
            <a:endParaRPr lang="zh-CN" altLang="en-US" sz="2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A41BAF3-DDB4-EF4F-05DC-891C528D9ABB}"/>
              </a:ext>
            </a:extLst>
          </p:cNvPr>
          <p:cNvSpPr txBox="1"/>
          <p:nvPr/>
        </p:nvSpPr>
        <p:spPr>
          <a:xfrm>
            <a:off x="8632218" y="5487074"/>
            <a:ext cx="3031046" cy="10066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600" dirty="0"/>
              <a:t>电梯上的按键</a:t>
            </a:r>
            <a:endParaRPr lang="en-US" altLang="zh-CN" sz="2600" dirty="0"/>
          </a:p>
          <a:p>
            <a:pPr algn="ctr">
              <a:lnSpc>
                <a:spcPct val="120000"/>
              </a:lnSpc>
            </a:pPr>
            <a:r>
              <a:rPr lang="zh-CN" altLang="en-US" sz="2600" dirty="0"/>
              <a:t>－</a:t>
            </a:r>
            <a:r>
              <a:rPr lang="en-US" altLang="zh-CN" sz="2600" dirty="0"/>
              <a:t>1</a:t>
            </a:r>
            <a:r>
              <a:rPr lang="zh-CN" altLang="en-US" sz="2600" dirty="0"/>
              <a:t> 表示地下 </a:t>
            </a:r>
            <a:r>
              <a:rPr lang="en-US" altLang="zh-CN" sz="2600" dirty="0"/>
              <a:t>1</a:t>
            </a:r>
            <a:r>
              <a:rPr lang="zh-CN" altLang="en-US" sz="2600" dirty="0"/>
              <a:t> 层</a:t>
            </a:r>
            <a:r>
              <a:rPr lang="en-US" altLang="zh-CN" sz="2600" dirty="0"/>
              <a:t>.</a:t>
            </a:r>
            <a:endParaRPr lang="zh-CN" altLang="en-US" sz="26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3C4A53C-B33A-B3C4-4F24-4F987341E7A8}"/>
              </a:ext>
            </a:extLst>
          </p:cNvPr>
          <p:cNvSpPr txBox="1"/>
          <p:nvPr/>
        </p:nvSpPr>
        <p:spPr>
          <a:xfrm>
            <a:off x="848245" y="1166660"/>
            <a:ext cx="100032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在生活中寻找带“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”的数，了解它们的含义。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52C8BAD-05A4-FDD6-BADB-52EEAF76CABC}"/>
              </a:ext>
            </a:extLst>
          </p:cNvPr>
          <p:cNvGrpSpPr/>
          <p:nvPr/>
        </p:nvGrpSpPr>
        <p:grpSpPr>
          <a:xfrm>
            <a:off x="969259" y="2118674"/>
            <a:ext cx="3155039" cy="3240000"/>
            <a:chOff x="1211857" y="2230646"/>
            <a:chExt cx="3155039" cy="3240000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D2849090-58FD-76C0-5F04-B4D50613B7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491"/>
            <a:stretch>
              <a:fillRect/>
            </a:stretch>
          </p:blipFill>
          <p:spPr bwMode="auto">
            <a:xfrm>
              <a:off x="1211857" y="2230646"/>
              <a:ext cx="3155039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5C778F4-22C7-4B1D-19CC-94AAEB2B54C2}"/>
                </a:ext>
              </a:extLst>
            </p:cNvPr>
            <p:cNvSpPr txBox="1"/>
            <p:nvPr/>
          </p:nvSpPr>
          <p:spPr>
            <a:xfrm>
              <a:off x="2559544" y="2284398"/>
              <a:ext cx="1764703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－</a:t>
              </a:r>
              <a:r>
                <a:rPr lang="en-US" altLang="zh-CN" sz="2800" dirty="0"/>
                <a:t>4 ~ 0 </a:t>
              </a:r>
              <a:r>
                <a:rPr lang="zh-CN" altLang="en-US" sz="2800" dirty="0"/>
                <a:t>℃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313C119-6425-5064-4935-BB4596DC89BE}"/>
                </a:ext>
              </a:extLst>
            </p:cNvPr>
            <p:cNvSpPr txBox="1"/>
            <p:nvPr/>
          </p:nvSpPr>
          <p:spPr>
            <a:xfrm>
              <a:off x="1271183" y="2284398"/>
              <a:ext cx="902113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北京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370F9665-69B6-A58E-E8B6-1A8C3DC7F68D}"/>
              </a:ext>
            </a:extLst>
          </p:cNvPr>
          <p:cNvSpPr txBox="1"/>
          <p:nvPr/>
        </p:nvSpPr>
        <p:spPr>
          <a:xfrm>
            <a:off x="869151" y="5487074"/>
            <a:ext cx="3273644" cy="10066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600" dirty="0"/>
              <a:t>－</a:t>
            </a:r>
            <a:r>
              <a:rPr lang="en-US" altLang="zh-CN" sz="2600" dirty="0"/>
              <a:t>4</a:t>
            </a:r>
            <a:r>
              <a:rPr lang="zh-CN" altLang="en-US" sz="2600" dirty="0"/>
              <a:t> ℃表示北京最低</a:t>
            </a:r>
            <a:endParaRPr lang="en-US" altLang="zh-CN" sz="2600" dirty="0"/>
          </a:p>
          <a:p>
            <a:pPr algn="ctr">
              <a:lnSpc>
                <a:spcPct val="120000"/>
              </a:lnSpc>
            </a:pPr>
            <a:r>
              <a:rPr lang="zh-CN" altLang="en-US" sz="2600" dirty="0"/>
              <a:t>气温是零下 </a:t>
            </a:r>
            <a:r>
              <a:rPr lang="en-US" altLang="zh-CN" sz="2600" dirty="0"/>
              <a:t>4</a:t>
            </a:r>
            <a:r>
              <a:rPr lang="zh-CN" altLang="en-US" sz="2600" dirty="0"/>
              <a:t> ℃</a:t>
            </a:r>
            <a:r>
              <a:rPr lang="en-US" altLang="zh-CN" sz="2600" dirty="0"/>
              <a:t>.</a:t>
            </a: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5699381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CF749FE4-A134-DA8D-1696-630C82BEE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53" y="383669"/>
            <a:ext cx="5174685" cy="353407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F17B6CE-17E0-140C-E85F-ED5E1D921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42" y="4427115"/>
            <a:ext cx="5170598" cy="1512086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3EE0737C-3784-5BF2-F9ED-EB3E7428DC48}"/>
              </a:ext>
            </a:extLst>
          </p:cNvPr>
          <p:cNvSpPr/>
          <p:nvPr/>
        </p:nvSpPr>
        <p:spPr>
          <a:xfrm>
            <a:off x="335899" y="4152124"/>
            <a:ext cx="5374433" cy="2052735"/>
          </a:xfrm>
          <a:prstGeom prst="roundRect">
            <a:avLst>
              <a:gd name="adj" fmla="val 5758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AA58CA7-8202-C1AD-9A8E-53E56A1569E7}"/>
              </a:ext>
            </a:extLst>
          </p:cNvPr>
          <p:cNvSpPr txBox="1"/>
          <p:nvPr/>
        </p:nvSpPr>
        <p:spPr>
          <a:xfrm>
            <a:off x="5597847" y="1004989"/>
            <a:ext cx="4217956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6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l"/>
            <a:r>
              <a:rPr lang="zh-CN" altLang="en-US" sz="2800" dirty="0"/>
              <a:t>－</a:t>
            </a:r>
            <a:r>
              <a:rPr lang="en-US" altLang="zh-CN" sz="2800" dirty="0"/>
              <a:t>85 </a:t>
            </a:r>
            <a:r>
              <a:rPr lang="zh-CN" altLang="en-US" sz="2800" dirty="0"/>
              <a:t>表示支出 </a:t>
            </a:r>
            <a:r>
              <a:rPr lang="en-US" altLang="zh-CN" sz="2800" dirty="0"/>
              <a:t>85</a:t>
            </a:r>
            <a:r>
              <a:rPr lang="zh-CN" altLang="en-US" sz="2800" dirty="0"/>
              <a:t> 元</a:t>
            </a:r>
            <a:r>
              <a:rPr lang="en-US" altLang="ii-CN" sz="2800" dirty="0"/>
              <a:t>.</a:t>
            </a:r>
            <a:endParaRPr lang="zh-CN" altLang="en-US" sz="28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7AB5B1B-FABA-2D76-D239-E672821E8774}"/>
              </a:ext>
            </a:extLst>
          </p:cNvPr>
          <p:cNvSpPr txBox="1"/>
          <p:nvPr/>
        </p:nvSpPr>
        <p:spPr>
          <a:xfrm>
            <a:off x="5597847" y="1967471"/>
            <a:ext cx="4591180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6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l"/>
            <a:r>
              <a:rPr lang="zh-CN" altLang="en-US" sz="2800" dirty="0"/>
              <a:t>－</a:t>
            </a:r>
            <a:r>
              <a:rPr lang="en-US" altLang="zh-CN" sz="2800" dirty="0"/>
              <a:t>500 </a:t>
            </a:r>
            <a:r>
              <a:rPr lang="zh-CN" altLang="en-US" sz="2800" dirty="0"/>
              <a:t>表示支出 </a:t>
            </a:r>
            <a:r>
              <a:rPr lang="en-US" altLang="zh-CN" sz="2800" dirty="0"/>
              <a:t>500</a:t>
            </a:r>
            <a:r>
              <a:rPr lang="zh-CN" altLang="en-US" sz="2800" dirty="0"/>
              <a:t> 元</a:t>
            </a:r>
            <a:r>
              <a:rPr lang="en-US" altLang="ii-CN" sz="2800" dirty="0"/>
              <a:t>.</a:t>
            </a:r>
            <a:endParaRPr lang="zh-CN" altLang="en-US" sz="28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064CF66-A51A-0AA6-8FC4-EA102BA05151}"/>
              </a:ext>
            </a:extLst>
          </p:cNvPr>
          <p:cNvSpPr txBox="1"/>
          <p:nvPr/>
        </p:nvSpPr>
        <p:spPr>
          <a:xfrm>
            <a:off x="5597846" y="2956604"/>
            <a:ext cx="4507205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6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l"/>
            <a:r>
              <a:rPr lang="en-US" altLang="zh-CN" sz="2800" dirty="0"/>
              <a:t>+ 500 </a:t>
            </a:r>
            <a:r>
              <a:rPr lang="zh-CN" altLang="en-US" sz="2800" dirty="0"/>
              <a:t>表示收入 </a:t>
            </a:r>
            <a:r>
              <a:rPr lang="en-US" altLang="zh-CN" sz="2800" dirty="0"/>
              <a:t>500</a:t>
            </a:r>
            <a:r>
              <a:rPr lang="zh-CN" altLang="en-US" sz="2800" dirty="0"/>
              <a:t> 元</a:t>
            </a:r>
            <a:r>
              <a:rPr lang="en-US" altLang="ii-CN" sz="2800" dirty="0"/>
              <a:t>.</a:t>
            </a:r>
            <a:endParaRPr lang="zh-CN" altLang="en-US" sz="28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B3B7414E-A1DF-ABCF-6C4C-18221D114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1531" y="4078032"/>
            <a:ext cx="1386731" cy="2201960"/>
          </a:xfrm>
          <a:prstGeom prst="rect">
            <a:avLst/>
          </a:prstGeom>
        </p:spPr>
      </p:pic>
      <p:sp>
        <p:nvSpPr>
          <p:cNvPr id="25" name="对话气泡: 圆角矩形 24">
            <a:extLst>
              <a:ext uri="{FF2B5EF4-FFF2-40B4-BE49-F238E27FC236}">
                <a16:creationId xmlns:a16="http://schemas.microsoft.com/office/drawing/2014/main" id="{5613B7B5-AD4A-1B7E-ED81-33487B5C7C6F}"/>
              </a:ext>
            </a:extLst>
          </p:cNvPr>
          <p:cNvSpPr/>
          <p:nvPr/>
        </p:nvSpPr>
        <p:spPr>
          <a:xfrm>
            <a:off x="7482891" y="4105469"/>
            <a:ext cx="3836699" cy="1064803"/>
          </a:xfrm>
          <a:prstGeom prst="wedgeRoundRectCallout">
            <a:avLst>
              <a:gd name="adj1" fmla="val -60474"/>
              <a:gd name="adj2" fmla="val -18117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吐鲁番盆地最低点的海拔是－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154.31 m.</a:t>
            </a:r>
            <a:endParaRPr lang="zh-CN" altLang="en-US" sz="2400" b="1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A41071D-644D-61F0-5A5A-B2A7FF7AF36F}"/>
              </a:ext>
            </a:extLst>
          </p:cNvPr>
          <p:cNvSpPr txBox="1"/>
          <p:nvPr/>
        </p:nvSpPr>
        <p:spPr>
          <a:xfrm>
            <a:off x="7149600" y="5367070"/>
            <a:ext cx="4728287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－</a:t>
            </a:r>
            <a:r>
              <a:rPr lang="en-US" altLang="zh-CN" dirty="0"/>
              <a:t>154.31</a:t>
            </a:r>
            <a:r>
              <a:rPr lang="zh-CN" altLang="en-US" dirty="0"/>
              <a:t> </a:t>
            </a:r>
            <a:r>
              <a:rPr lang="en-US" altLang="zh-CN" dirty="0"/>
              <a:t>m</a:t>
            </a:r>
            <a:r>
              <a:rPr lang="zh-CN" altLang="en-US" dirty="0"/>
              <a:t> 表示吐鲁番盆地最低点比海平面低 </a:t>
            </a:r>
            <a:r>
              <a:rPr lang="en-US" altLang="zh-CN" dirty="0"/>
              <a:t>154.31</a:t>
            </a:r>
            <a:r>
              <a:rPr lang="zh-CN" altLang="en-US" dirty="0"/>
              <a:t> </a:t>
            </a:r>
            <a:r>
              <a:rPr lang="en-US" altLang="zh-CN" dirty="0"/>
              <a:t>m.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20497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F8887E8C-407B-A6C0-042E-5C61B6E103AB}"/>
              </a:ext>
            </a:extLst>
          </p:cNvPr>
          <p:cNvSpPr txBox="1"/>
          <p:nvPr/>
        </p:nvSpPr>
        <p:spPr>
          <a:xfrm>
            <a:off x="1077273" y="1185722"/>
            <a:ext cx="10567329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议一议：这些带“</a:t>
            </a:r>
            <a:r>
              <a:rPr lang="zh-CN" altLang="en-US" dirty="0">
                <a:solidFill>
                  <a:srgbClr val="FF0000"/>
                </a:solidFill>
              </a:rPr>
              <a:t>－</a:t>
            </a:r>
            <a:r>
              <a:rPr lang="en-US" altLang="zh-CN" dirty="0"/>
              <a:t>”</a:t>
            </a:r>
            <a:r>
              <a:rPr lang="zh-CN" altLang="en-US" dirty="0"/>
              <a:t>的数的含义有什么共同特点？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2330652-2EAF-7F2B-27D5-481D19BA2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917" y="2296440"/>
            <a:ext cx="5174685" cy="353407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C2886ED-C2F5-1BD9-5EF4-007D82E82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659" y="2339319"/>
            <a:ext cx="4069725" cy="356027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FD7E78E-7197-C1AF-5A09-DD6E65B73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124" y="2162543"/>
            <a:ext cx="1136586" cy="368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79933B3-262A-A985-11D5-BF5CB51A9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399" y="838009"/>
            <a:ext cx="1664077" cy="538976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13BFC97-7E62-F18F-D837-12A79A431B93}"/>
              </a:ext>
            </a:extLst>
          </p:cNvPr>
          <p:cNvCxnSpPr>
            <a:cxnSpLocks/>
          </p:cNvCxnSpPr>
          <p:nvPr/>
        </p:nvCxnSpPr>
        <p:spPr>
          <a:xfrm>
            <a:off x="1352942" y="3629610"/>
            <a:ext cx="923734" cy="0"/>
          </a:xfrm>
          <a:prstGeom prst="line">
            <a:avLst/>
          </a:prstGeom>
          <a:ln w="38100">
            <a:solidFill>
              <a:srgbClr val="FF00FF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8DC83D92-BDBD-E590-2F47-EE1D65CBFD71}"/>
              </a:ext>
            </a:extLst>
          </p:cNvPr>
          <p:cNvSpPr txBox="1"/>
          <p:nvPr/>
        </p:nvSpPr>
        <p:spPr>
          <a:xfrm>
            <a:off x="464202" y="3352611"/>
            <a:ext cx="103330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000" dirty="0">
                <a:solidFill>
                  <a:srgbClr val="FF00FF"/>
                </a:solidFill>
                <a:latin typeface="+mn-lt"/>
              </a:rPr>
              <a:t>0</a:t>
            </a:r>
            <a:r>
              <a:rPr lang="zh-CN" altLang="en-US" sz="3000" dirty="0">
                <a:solidFill>
                  <a:srgbClr val="FF00FF"/>
                </a:solidFill>
                <a:latin typeface="+mn-lt"/>
              </a:rPr>
              <a:t> ℃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E19151B-77AF-5EEC-3AE6-51C931AAFAD2}"/>
              </a:ext>
            </a:extLst>
          </p:cNvPr>
          <p:cNvSpPr txBox="1"/>
          <p:nvPr/>
        </p:nvSpPr>
        <p:spPr>
          <a:xfrm>
            <a:off x="3132753" y="931801"/>
            <a:ext cx="8782439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 eaLnBrk="1" hangingPunct="1"/>
            <a:r>
              <a:rPr lang="zh-CN" altLang="en-US" sz="3200" dirty="0">
                <a:latin typeface="+mn-lt"/>
              </a:rPr>
              <a:t>（</a:t>
            </a:r>
            <a:r>
              <a:rPr lang="en-US" altLang="zh-CN" sz="3200" dirty="0">
                <a:latin typeface="+mn-lt"/>
              </a:rPr>
              <a:t>1</a:t>
            </a:r>
            <a:r>
              <a:rPr lang="zh-CN" altLang="en-US" sz="3200" dirty="0">
                <a:latin typeface="+mn-lt"/>
              </a:rPr>
              <a:t>）温度以 </a:t>
            </a:r>
            <a:r>
              <a:rPr lang="en-US" altLang="zh-CN" sz="3200" dirty="0">
                <a:latin typeface="+mn-lt"/>
              </a:rPr>
              <a:t>0</a:t>
            </a:r>
            <a:r>
              <a:rPr lang="zh-CN" altLang="en-US" sz="3200" dirty="0">
                <a:latin typeface="+mn-lt"/>
              </a:rPr>
              <a:t> ℃ 为分界线，分为零上温度和 </a:t>
            </a:r>
            <a:endParaRPr lang="en-US" altLang="zh-CN" sz="3200" dirty="0">
              <a:latin typeface="+mn-lt"/>
            </a:endParaRPr>
          </a:p>
          <a:p>
            <a:pPr eaLnBrk="1" hangingPunct="1"/>
            <a:r>
              <a:rPr lang="en-US" altLang="zh-CN" sz="3200" dirty="0">
                <a:latin typeface="+mn-lt"/>
              </a:rPr>
              <a:t>          </a:t>
            </a:r>
            <a:r>
              <a:rPr lang="zh-CN" altLang="en-US" sz="3200" dirty="0">
                <a:latin typeface="+mn-lt"/>
              </a:rPr>
              <a:t>零下温度，零下温度用带“－”的数表示， </a:t>
            </a:r>
            <a:endParaRPr lang="en-US" altLang="zh-CN" sz="3200" dirty="0">
              <a:latin typeface="+mn-lt"/>
            </a:endParaRPr>
          </a:p>
          <a:p>
            <a:pPr eaLnBrk="1" hangingPunct="1"/>
            <a:r>
              <a:rPr lang="en-US" altLang="zh-CN" sz="3200" dirty="0">
                <a:latin typeface="+mn-lt"/>
              </a:rPr>
              <a:t>          </a:t>
            </a:r>
            <a:r>
              <a:rPr lang="zh-CN" altLang="en-US" sz="3200" dirty="0">
                <a:latin typeface="+mn-lt"/>
              </a:rPr>
              <a:t>零上温度前面没有“－”。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E04CB99-B654-0382-90FE-383604F40151}"/>
              </a:ext>
            </a:extLst>
          </p:cNvPr>
          <p:cNvSpPr/>
          <p:nvPr/>
        </p:nvSpPr>
        <p:spPr>
          <a:xfrm>
            <a:off x="1586204" y="4170784"/>
            <a:ext cx="522514" cy="335895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E2959B1B-0738-3E46-0D4D-91906F3921BB}"/>
              </a:ext>
            </a:extLst>
          </p:cNvPr>
          <p:cNvCxnSpPr/>
          <p:nvPr/>
        </p:nvCxnSpPr>
        <p:spPr>
          <a:xfrm>
            <a:off x="2715209" y="4366716"/>
            <a:ext cx="1175658" cy="0"/>
          </a:xfrm>
          <a:prstGeom prst="straightConnector1">
            <a:avLst/>
          </a:prstGeom>
          <a:ln w="38100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D9341570-7567-63D1-992A-BF89E989B754}"/>
              </a:ext>
            </a:extLst>
          </p:cNvPr>
          <p:cNvSpPr txBox="1"/>
          <p:nvPr/>
        </p:nvSpPr>
        <p:spPr>
          <a:xfrm>
            <a:off x="3946850" y="4016232"/>
            <a:ext cx="6400800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 eaLnBrk="1" hangingPunct="1"/>
            <a:r>
              <a:rPr lang="zh-CN" altLang="en-US" sz="3200" dirty="0">
                <a:latin typeface="+mn-lt"/>
              </a:rPr>
              <a:t>－</a:t>
            </a:r>
            <a:r>
              <a:rPr lang="en-US" altLang="zh-CN" sz="3200" dirty="0">
                <a:latin typeface="+mn-lt"/>
              </a:rPr>
              <a:t>10</a:t>
            </a:r>
            <a:r>
              <a:rPr lang="zh-CN" altLang="en-US" sz="3200" dirty="0">
                <a:latin typeface="+mn-lt"/>
              </a:rPr>
              <a:t> ℃ 表示</a:t>
            </a:r>
            <a:r>
              <a:rPr lang="en-US" altLang="zh-CN" sz="3200" dirty="0">
                <a:latin typeface="+mn-lt"/>
              </a:rPr>
              <a:t>___________</a:t>
            </a:r>
            <a:r>
              <a:rPr lang="zh-CN" altLang="en-US" sz="3200" dirty="0">
                <a:latin typeface="+mn-lt"/>
              </a:rPr>
              <a:t>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E12820E-204E-CD03-F061-F0777C900B76}"/>
              </a:ext>
            </a:extLst>
          </p:cNvPr>
          <p:cNvSpPr txBox="1"/>
          <p:nvPr/>
        </p:nvSpPr>
        <p:spPr>
          <a:xfrm>
            <a:off x="6379809" y="4033739"/>
            <a:ext cx="21203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零下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10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 ℃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C1575678-6399-89A6-DF6B-70EC4D8A3515}"/>
              </a:ext>
            </a:extLst>
          </p:cNvPr>
          <p:cNvSpPr/>
          <p:nvPr/>
        </p:nvSpPr>
        <p:spPr>
          <a:xfrm>
            <a:off x="1701048" y="1175660"/>
            <a:ext cx="531612" cy="60026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0A4933F-C4EB-01BE-5108-C567003A2751}"/>
              </a:ext>
            </a:extLst>
          </p:cNvPr>
          <p:cNvSpPr txBox="1"/>
          <p:nvPr/>
        </p:nvSpPr>
        <p:spPr>
          <a:xfrm>
            <a:off x="342282" y="1165671"/>
            <a:ext cx="146365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000" dirty="0">
                <a:solidFill>
                  <a:srgbClr val="FF00FF"/>
                </a:solidFill>
                <a:latin typeface="+mj-ea"/>
                <a:ea typeface="+mj-ea"/>
              </a:rPr>
              <a:t>摄氏度</a:t>
            </a:r>
          </a:p>
        </p:txBody>
      </p:sp>
    </p:spTree>
    <p:extLst>
      <p:ext uri="{BB962C8B-B14F-4D97-AF65-F5344CB8AC3E}">
        <p14:creationId xmlns:p14="http://schemas.microsoft.com/office/powerpoint/2010/main" val="1114070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 animBg="1"/>
      <p:bldP spid="20" grpId="0"/>
      <p:bldP spid="21" grpId="0"/>
      <p:bldP spid="22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6D80498-74AB-94F5-A5F4-2C3CE7F81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61" y="417204"/>
            <a:ext cx="4069725" cy="3560276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4599BB8-263D-6F78-A609-1A9DBCB347DA}"/>
              </a:ext>
            </a:extLst>
          </p:cNvPr>
          <p:cNvCxnSpPr>
            <a:cxnSpLocks/>
          </p:cNvCxnSpPr>
          <p:nvPr/>
        </p:nvCxnSpPr>
        <p:spPr>
          <a:xfrm>
            <a:off x="725455" y="3368342"/>
            <a:ext cx="3408005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43D2C524-A010-4FCB-A1FC-8858E1DD9315}"/>
              </a:ext>
            </a:extLst>
          </p:cNvPr>
          <p:cNvSpPr txBox="1"/>
          <p:nvPr/>
        </p:nvSpPr>
        <p:spPr>
          <a:xfrm>
            <a:off x="4152122" y="3091343"/>
            <a:ext cx="92373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000" dirty="0">
                <a:solidFill>
                  <a:srgbClr val="FF00FF"/>
                </a:solidFill>
                <a:latin typeface="+mn-lt"/>
              </a:rPr>
              <a:t>0 m</a:t>
            </a:r>
            <a:endParaRPr lang="zh-CN" altLang="en-US" sz="3000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46AF20C-F423-19A7-E7DA-D944E5CE7532}"/>
              </a:ext>
            </a:extLst>
          </p:cNvPr>
          <p:cNvSpPr txBox="1"/>
          <p:nvPr/>
        </p:nvSpPr>
        <p:spPr>
          <a:xfrm>
            <a:off x="4961553" y="247787"/>
            <a:ext cx="6347148" cy="18282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000" dirty="0"/>
              <a:t>（</a:t>
            </a:r>
            <a:r>
              <a:rPr lang="en-US" altLang="zh-CN" sz="3000" dirty="0"/>
              <a:t>2</a:t>
            </a:r>
            <a:r>
              <a:rPr lang="zh-CN" altLang="en-US" sz="3000" dirty="0"/>
              <a:t>）以海平面为分界线，海拔低于 </a:t>
            </a:r>
            <a:endParaRPr lang="en-US" altLang="zh-CN" sz="3000" dirty="0"/>
          </a:p>
          <a:p>
            <a:pPr eaLnBrk="1" hangingPunct="1"/>
            <a:r>
              <a:rPr lang="en-US" altLang="zh-CN" sz="3000" dirty="0"/>
              <a:t>          </a:t>
            </a:r>
            <a:r>
              <a:rPr lang="zh-CN" altLang="en-US" sz="3000" dirty="0"/>
              <a:t>海平面的用带“－”的数表示， </a:t>
            </a:r>
            <a:endParaRPr lang="en-US" altLang="zh-CN" sz="3000" dirty="0"/>
          </a:p>
          <a:p>
            <a:pPr eaLnBrk="1" hangingPunct="1"/>
            <a:r>
              <a:rPr lang="en-US" altLang="zh-CN" sz="3000" dirty="0"/>
              <a:t>          </a:t>
            </a:r>
            <a:r>
              <a:rPr lang="zh-CN" altLang="en-US" sz="3000" dirty="0"/>
              <a:t>高于海平面的没有“－”。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7E9F246-2251-5C92-1CEE-6EC907BB1EEC}"/>
              </a:ext>
            </a:extLst>
          </p:cNvPr>
          <p:cNvSpPr/>
          <p:nvPr/>
        </p:nvSpPr>
        <p:spPr>
          <a:xfrm>
            <a:off x="2389847" y="1715950"/>
            <a:ext cx="2425959" cy="867743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9AB9A197-861F-32AF-2935-465FE1D2BE36}"/>
              </a:ext>
            </a:extLst>
          </p:cNvPr>
          <p:cNvSpPr/>
          <p:nvPr/>
        </p:nvSpPr>
        <p:spPr>
          <a:xfrm>
            <a:off x="4488023" y="2453942"/>
            <a:ext cx="1922106" cy="323954"/>
          </a:xfrm>
          <a:custGeom>
            <a:avLst/>
            <a:gdLst>
              <a:gd name="csX0" fmla="*/ 0 w 1922106"/>
              <a:gd name="csY0" fmla="*/ 0 h 323954"/>
              <a:gd name="csX1" fmla="*/ 811763 w 1922106"/>
              <a:gd name="csY1" fmla="*/ 289249 h 323954"/>
              <a:gd name="csX2" fmla="*/ 1922106 w 1922106"/>
              <a:gd name="csY2" fmla="*/ 307910 h 3239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22106" h="323954">
                <a:moveTo>
                  <a:pt x="0" y="0"/>
                </a:moveTo>
                <a:cubicBezTo>
                  <a:pt x="245706" y="118965"/>
                  <a:pt x="491412" y="237931"/>
                  <a:pt x="811763" y="289249"/>
                </a:cubicBezTo>
                <a:cubicBezTo>
                  <a:pt x="1132114" y="340567"/>
                  <a:pt x="1527110" y="324238"/>
                  <a:pt x="1922106" y="307910"/>
                </a:cubicBezTo>
              </a:path>
            </a:pathLst>
          </a:custGeom>
          <a:noFill/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EFECFBE-CE5A-B90A-2CFF-DF50FC64C0F8}"/>
              </a:ext>
            </a:extLst>
          </p:cNvPr>
          <p:cNvSpPr txBox="1"/>
          <p:nvPr/>
        </p:nvSpPr>
        <p:spPr>
          <a:xfrm>
            <a:off x="6377818" y="2439946"/>
            <a:ext cx="34709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FF00FF"/>
                </a:solidFill>
                <a:latin typeface="+mn-lt"/>
              </a:rPr>
              <a:t>“</a:t>
            </a:r>
            <a:r>
              <a:rPr lang="en-US" altLang="zh-CN" sz="3200" dirty="0">
                <a:solidFill>
                  <a:srgbClr val="FF00FF"/>
                </a:solidFill>
                <a:latin typeface="+mn-lt"/>
              </a:rPr>
              <a:t>+ 8848.86 m</a:t>
            </a:r>
            <a:r>
              <a:rPr lang="zh-CN" altLang="en-US" sz="3200" dirty="0">
                <a:solidFill>
                  <a:srgbClr val="FF00FF"/>
                </a:solidFill>
                <a:latin typeface="+mn-lt"/>
              </a:rPr>
              <a:t>”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59A5400-521E-D5DD-CC1B-8C3262B5B0C8}"/>
              </a:ext>
            </a:extLst>
          </p:cNvPr>
          <p:cNvSpPr txBox="1"/>
          <p:nvPr/>
        </p:nvSpPr>
        <p:spPr>
          <a:xfrm>
            <a:off x="6480455" y="3127013"/>
            <a:ext cx="39511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>
                <a:solidFill>
                  <a:srgbClr val="FF00FF"/>
                </a:solidFill>
                <a:latin typeface="+mn-lt"/>
              </a:rPr>
              <a:t>“</a:t>
            </a:r>
            <a:r>
              <a:rPr lang="en-US" altLang="zh-CN" sz="2800" dirty="0">
                <a:solidFill>
                  <a:srgbClr val="FF00FF"/>
                </a:solidFill>
                <a:latin typeface="+mn-lt"/>
              </a:rPr>
              <a:t>+</a:t>
            </a:r>
            <a:r>
              <a:rPr lang="zh-CN" altLang="en-US" sz="2800" dirty="0">
                <a:solidFill>
                  <a:srgbClr val="FF00FF"/>
                </a:solidFill>
                <a:latin typeface="+mn-lt"/>
              </a:rPr>
              <a:t>”可以省略不写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DFE0FF5-DD2C-39B9-3822-DCC24C0F8C8C}"/>
              </a:ext>
            </a:extLst>
          </p:cNvPr>
          <p:cNvSpPr txBox="1"/>
          <p:nvPr/>
        </p:nvSpPr>
        <p:spPr>
          <a:xfrm>
            <a:off x="1238078" y="5973375"/>
            <a:ext cx="25320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+mj-ea"/>
                <a:ea typeface="+mj-ea"/>
              </a:rPr>
              <a:t>马里亚纳海沟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E01A9E6-FD46-0047-FC39-55C2EAAB1F3C}"/>
              </a:ext>
            </a:extLst>
          </p:cNvPr>
          <p:cNvCxnSpPr/>
          <p:nvPr/>
        </p:nvCxnSpPr>
        <p:spPr>
          <a:xfrm>
            <a:off x="1297516" y="5908059"/>
            <a:ext cx="241662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D600D528-C7A3-2B28-11B9-F1DAA17FCAA0}"/>
              </a:ext>
            </a:extLst>
          </p:cNvPr>
          <p:cNvCxnSpPr/>
          <p:nvPr/>
        </p:nvCxnSpPr>
        <p:spPr>
          <a:xfrm>
            <a:off x="2494772" y="3397954"/>
            <a:ext cx="0" cy="248373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1054A522-3718-5CD0-04E2-36CDC84F6B06}"/>
              </a:ext>
            </a:extLst>
          </p:cNvPr>
          <p:cNvSpPr txBox="1"/>
          <p:nvPr/>
        </p:nvSpPr>
        <p:spPr>
          <a:xfrm>
            <a:off x="2494772" y="4396573"/>
            <a:ext cx="19932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+mn-lt"/>
              </a:rPr>
              <a:t>10984 </a:t>
            </a:r>
            <a:r>
              <a:rPr lang="en-US" altLang="zh-CN" dirty="0">
                <a:latin typeface="+mn-lt"/>
              </a:rPr>
              <a:t>m</a:t>
            </a:r>
            <a:endParaRPr lang="zh-CN" altLang="en-US" dirty="0">
              <a:latin typeface="+mn-l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63053290-4D61-EDB2-25C8-D67ED6DC2657}"/>
              </a:ext>
            </a:extLst>
          </p:cNvPr>
          <p:cNvSpPr/>
          <p:nvPr/>
        </p:nvSpPr>
        <p:spPr>
          <a:xfrm>
            <a:off x="2660436" y="4225885"/>
            <a:ext cx="1748648" cy="867743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2B257C2C-FB89-B81F-41BD-1542C6E56509}"/>
              </a:ext>
            </a:extLst>
          </p:cNvPr>
          <p:cNvSpPr/>
          <p:nvPr/>
        </p:nvSpPr>
        <p:spPr>
          <a:xfrm>
            <a:off x="4404047" y="4702620"/>
            <a:ext cx="1922106" cy="323954"/>
          </a:xfrm>
          <a:custGeom>
            <a:avLst/>
            <a:gdLst>
              <a:gd name="csX0" fmla="*/ 0 w 1922106"/>
              <a:gd name="csY0" fmla="*/ 0 h 323954"/>
              <a:gd name="csX1" fmla="*/ 811763 w 1922106"/>
              <a:gd name="csY1" fmla="*/ 289249 h 323954"/>
              <a:gd name="csX2" fmla="*/ 1922106 w 1922106"/>
              <a:gd name="csY2" fmla="*/ 307910 h 3239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22106" h="323954">
                <a:moveTo>
                  <a:pt x="0" y="0"/>
                </a:moveTo>
                <a:cubicBezTo>
                  <a:pt x="245706" y="118965"/>
                  <a:pt x="491412" y="237931"/>
                  <a:pt x="811763" y="289249"/>
                </a:cubicBezTo>
                <a:cubicBezTo>
                  <a:pt x="1132114" y="340567"/>
                  <a:pt x="1527110" y="324238"/>
                  <a:pt x="1922106" y="307910"/>
                </a:cubicBezTo>
              </a:path>
            </a:pathLst>
          </a:custGeom>
          <a:noFill/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65845F1-4DAC-9319-6B99-427CDBC12B32}"/>
              </a:ext>
            </a:extLst>
          </p:cNvPr>
          <p:cNvSpPr txBox="1"/>
          <p:nvPr/>
        </p:nvSpPr>
        <p:spPr>
          <a:xfrm>
            <a:off x="6377818" y="4669962"/>
            <a:ext cx="34709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FF00FF"/>
                </a:solidFill>
                <a:latin typeface="+mn-lt"/>
              </a:rPr>
              <a:t>“－</a:t>
            </a:r>
            <a:r>
              <a:rPr lang="en-US" altLang="zh-CN" sz="3200" dirty="0">
                <a:solidFill>
                  <a:srgbClr val="FF00FF"/>
                </a:solidFill>
                <a:latin typeface="+mn-lt"/>
              </a:rPr>
              <a:t> 10984 m</a:t>
            </a:r>
            <a:r>
              <a:rPr lang="zh-CN" altLang="en-US" sz="3200" dirty="0">
                <a:solidFill>
                  <a:srgbClr val="FF00FF"/>
                </a:solidFill>
                <a:latin typeface="+mn-lt"/>
              </a:rPr>
              <a:t>”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9D9E07D-C9A8-D5A3-340B-D8E036E81797}"/>
              </a:ext>
            </a:extLst>
          </p:cNvPr>
          <p:cNvSpPr txBox="1"/>
          <p:nvPr/>
        </p:nvSpPr>
        <p:spPr>
          <a:xfrm>
            <a:off x="6461793" y="5357029"/>
            <a:ext cx="39511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>
                <a:solidFill>
                  <a:srgbClr val="FF00FF"/>
                </a:solidFill>
                <a:latin typeface="+mn-lt"/>
              </a:rPr>
              <a:t>“－”不能省略</a:t>
            </a:r>
          </a:p>
        </p:txBody>
      </p:sp>
    </p:spTree>
    <p:extLst>
      <p:ext uri="{BB962C8B-B14F-4D97-AF65-F5344CB8AC3E}">
        <p14:creationId xmlns:p14="http://schemas.microsoft.com/office/powerpoint/2010/main" val="2031690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2" grpId="0" animBg="1"/>
      <p:bldP spid="13" grpId="0"/>
      <p:bldP spid="14" grpId="0"/>
      <p:bldP spid="23" grpId="0" animBg="1"/>
      <p:bldP spid="24" grpId="0" animBg="1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385B0F2-E864-B371-6ED6-D9664F95D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92" y="810956"/>
            <a:ext cx="5174685" cy="353407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F6E8C15-690F-39F5-8BD8-B6EA43A8E538}"/>
              </a:ext>
            </a:extLst>
          </p:cNvPr>
          <p:cNvSpPr txBox="1"/>
          <p:nvPr/>
        </p:nvSpPr>
        <p:spPr>
          <a:xfrm>
            <a:off x="5922603" y="1544761"/>
            <a:ext cx="5759321" cy="18282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000" dirty="0"/>
              <a:t>（</a:t>
            </a:r>
            <a:r>
              <a:rPr lang="en-US" altLang="zh-CN" sz="3000" dirty="0"/>
              <a:t>3</a:t>
            </a:r>
            <a:r>
              <a:rPr lang="zh-CN" altLang="en-US" sz="3000" dirty="0"/>
              <a:t>）电子账单中带“－”的数</a:t>
            </a:r>
            <a:endParaRPr lang="en-US" altLang="zh-CN" sz="3000" dirty="0"/>
          </a:p>
          <a:p>
            <a:r>
              <a:rPr lang="en-US" altLang="zh-CN" sz="3000" dirty="0"/>
              <a:t>          </a:t>
            </a:r>
            <a:r>
              <a:rPr lang="zh-CN" altLang="en-US" sz="3000" dirty="0"/>
              <a:t>表示支出的钱，带“＋”</a:t>
            </a:r>
            <a:endParaRPr lang="en-US" altLang="zh-CN" sz="3000" dirty="0"/>
          </a:p>
          <a:p>
            <a:r>
              <a:rPr lang="en-US" altLang="zh-CN" sz="3000" dirty="0"/>
              <a:t>          </a:t>
            </a:r>
            <a:r>
              <a:rPr lang="zh-CN" altLang="en-US" sz="3000" dirty="0"/>
              <a:t>的数表示收入的钱。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0CD6FCB-6989-6A61-867C-08BA6D8480D8}"/>
              </a:ext>
            </a:extLst>
          </p:cNvPr>
          <p:cNvSpPr txBox="1"/>
          <p:nvPr/>
        </p:nvSpPr>
        <p:spPr>
          <a:xfrm>
            <a:off x="705624" y="4681440"/>
            <a:ext cx="10976300" cy="915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/>
          <a:lstStyle>
            <a:defPPr>
              <a:defRPr lang="zh-CN"/>
            </a:defPPr>
            <a:lvl1pPr algn="ctr" latinLnBrk="1">
              <a:lnSpc>
                <a:spcPct val="120000"/>
              </a:lnSpc>
              <a:spcBef>
                <a:spcPts val="0"/>
              </a:spcBef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sz="3200" dirty="0"/>
              <a:t>一个数前面有“－”和没有“－”，表示了</a:t>
            </a:r>
            <a:r>
              <a:rPr lang="zh-CN" altLang="en-US" sz="3200" dirty="0">
                <a:solidFill>
                  <a:srgbClr val="FF00FF"/>
                </a:solidFill>
              </a:rPr>
              <a:t>相反</a:t>
            </a:r>
            <a:r>
              <a:rPr lang="zh-CN" altLang="en-US" sz="3200" dirty="0"/>
              <a:t>意义的量。</a:t>
            </a:r>
          </a:p>
        </p:txBody>
      </p:sp>
    </p:spTree>
    <p:extLst>
      <p:ext uri="{BB962C8B-B14F-4D97-AF65-F5344CB8AC3E}">
        <p14:creationId xmlns:p14="http://schemas.microsoft.com/office/powerpoint/2010/main" val="8080013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D4BB3B80-B05E-FC87-07F5-A3888773C1BC}"/>
              </a:ext>
            </a:extLst>
          </p:cNvPr>
          <p:cNvSpPr/>
          <p:nvPr/>
        </p:nvSpPr>
        <p:spPr>
          <a:xfrm>
            <a:off x="699796" y="488106"/>
            <a:ext cx="2124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B5C15EB-31CE-F97E-C8BC-25A4CD7AE25F}"/>
              </a:ext>
            </a:extLst>
          </p:cNvPr>
          <p:cNvSpPr txBox="1"/>
          <p:nvPr/>
        </p:nvSpPr>
        <p:spPr>
          <a:xfrm>
            <a:off x="1306287" y="3590939"/>
            <a:ext cx="8882744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正数和负数可以用来表示</a:t>
            </a:r>
            <a:r>
              <a:rPr lang="zh-CN" altLang="en-US" dirty="0">
                <a:solidFill>
                  <a:srgbClr val="FF00FF"/>
                </a:solidFill>
              </a:rPr>
              <a:t>相反</a:t>
            </a:r>
            <a:r>
              <a:rPr lang="zh-CN" altLang="en-US" dirty="0"/>
              <a:t>意义的量。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6CEE346-B294-5239-60A1-42F05BB4F452}"/>
              </a:ext>
            </a:extLst>
          </p:cNvPr>
          <p:cNvGrpSpPr/>
          <p:nvPr/>
        </p:nvGrpSpPr>
        <p:grpSpPr>
          <a:xfrm>
            <a:off x="1306287" y="1117800"/>
            <a:ext cx="9747382" cy="1015727"/>
            <a:chOff x="1306287" y="1537679"/>
            <a:chExt cx="9747382" cy="1015727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33F9B25A-A45F-3F7E-84FA-59EF740C30EB}"/>
                </a:ext>
              </a:extLst>
            </p:cNvPr>
            <p:cNvSpPr txBox="1"/>
            <p:nvPr/>
          </p:nvSpPr>
          <p:spPr>
            <a:xfrm>
              <a:off x="1306287" y="1734147"/>
              <a:ext cx="9747382" cy="660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buFont typeface="Arial" panose="020B0604020202020204" pitchFamily="34" charset="0"/>
                <a:defRPr sz="3400" b="1"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/>
              <a:lvl7pPr marL="2971800" indent="-228600"/>
              <a:lvl8pPr marL="3429000" indent="-228600"/>
              <a:lvl9pPr marL="3886200" indent="-228600"/>
            </a:lstStyle>
            <a:p>
              <a:r>
                <a:rPr lang="zh-CN" altLang="en-US" dirty="0"/>
                <a:t>我们以前学过的数，</a:t>
              </a:r>
              <a:r>
                <a:rPr lang="zh-CN" altLang="en-US"/>
                <a:t>如                   等</a:t>
              </a:r>
              <a:r>
                <a:rPr lang="zh-CN" altLang="en-US" dirty="0"/>
                <a:t>是</a:t>
              </a:r>
              <a:r>
                <a:rPr lang="zh-CN" altLang="en-US" dirty="0">
                  <a:solidFill>
                    <a:srgbClr val="FF00FF"/>
                  </a:solidFill>
                </a:rPr>
                <a:t>正数</a:t>
              </a:r>
              <a:r>
                <a:rPr lang="zh-CN" altLang="en-US" dirty="0"/>
                <a:t>，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B60FB1F5-9591-9192-1700-B06784713057}"/>
                    </a:ext>
                  </a:extLst>
                </p:cNvPr>
                <p:cNvSpPr txBox="1"/>
                <p:nvPr/>
              </p:nvSpPr>
              <p:spPr bwMode="auto">
                <a:xfrm>
                  <a:off x="5778349" y="1537679"/>
                  <a:ext cx="2124001" cy="10157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zh-CN" altLang="en-US" sz="3200" b="1" i="0">
                            <a:latin typeface="+mj-lt"/>
                            <a:ea typeface="Cambria Math" panose="02040503050406030204" pitchFamily="18" charset="0"/>
                          </a:rPr>
                          <m:t>、</m:t>
                        </m:r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  <a:ea typeface="Cambria Math" panose="02040503050406030204" pitchFamily="18" charset="0"/>
                          </a:rPr>
                          <m:t>4.7</m:t>
                        </m:r>
                        <m:r>
                          <m:rPr>
                            <m:nor/>
                          </m:rPr>
                          <a:rPr lang="zh-CN" altLang="en-US" sz="3200" b="1" i="0">
                            <a:latin typeface="+mj-lt"/>
                            <a:ea typeface="Cambria Math" panose="02040503050406030204" pitchFamily="18" charset="0"/>
                          </a:rPr>
                          <m:t>、</m:t>
                        </m:r>
                        <m:f>
                          <m:fPr>
                            <m:ctrlPr>
                              <a:rPr lang="en-US" altLang="zh-CN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en-US" altLang="zh-CN" sz="32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B60FB1F5-9591-9192-1700-B067847130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78349" y="1537679"/>
                  <a:ext cx="2124001" cy="101572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5DA29FC-12FC-B75A-3F84-731E39389B44}"/>
              </a:ext>
            </a:extLst>
          </p:cNvPr>
          <p:cNvGrpSpPr/>
          <p:nvPr/>
        </p:nvGrpSpPr>
        <p:grpSpPr>
          <a:xfrm>
            <a:off x="1411624" y="2200149"/>
            <a:ext cx="7426000" cy="1017715"/>
            <a:chOff x="1411624" y="2722666"/>
            <a:chExt cx="7426000" cy="1017715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075076BA-F9F6-AC87-318F-78DF94C52BBF}"/>
                </a:ext>
              </a:extLst>
            </p:cNvPr>
            <p:cNvSpPr txBox="1"/>
            <p:nvPr/>
          </p:nvSpPr>
          <p:spPr>
            <a:xfrm>
              <a:off x="4685500" y="2947126"/>
              <a:ext cx="4152124" cy="660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buFont typeface="Arial" panose="020B0604020202020204" pitchFamily="34" charset="0"/>
                <a:defRPr sz="3400" b="1"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/>
              <a:lvl7pPr marL="2971800" indent="-228600"/>
              <a:lvl8pPr marL="3429000" indent="-228600"/>
              <a:lvl9pPr marL="3886200" indent="-228600"/>
            </a:lstStyle>
            <a:p>
              <a:r>
                <a:rPr lang="zh-CN" altLang="en-US"/>
                <a:t>等是</a:t>
              </a:r>
              <a:r>
                <a:rPr lang="zh-CN" altLang="en-US" dirty="0">
                  <a:solidFill>
                    <a:srgbClr val="FF00FF"/>
                  </a:solidFill>
                </a:rPr>
                <a:t>负数</a:t>
              </a:r>
              <a:r>
                <a:rPr lang="zh-CN" altLang="en-US" dirty="0"/>
                <a:t>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3642077C-D7B3-14FC-C4F7-A6B8296039B2}"/>
                    </a:ext>
                  </a:extLst>
                </p:cNvPr>
                <p:cNvSpPr txBox="1"/>
                <p:nvPr/>
              </p:nvSpPr>
              <p:spPr bwMode="auto">
                <a:xfrm>
                  <a:off x="1411624" y="2722666"/>
                  <a:ext cx="3440293" cy="101771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a:rPr lang="zh-CN" altLang="en-US" sz="3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、</m:t>
                        </m:r>
                        <m:r>
                          <a:rPr lang="en-US" altLang="zh-CN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  <a:ea typeface="Cambria Math" panose="02040503050406030204" pitchFamily="18" charset="0"/>
                          </a:rPr>
                          <m:t>4.7</m:t>
                        </m:r>
                        <m:r>
                          <a:rPr lang="zh-CN" altLang="en-US" sz="3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、</m:t>
                        </m:r>
                        <m:r>
                          <a:rPr lang="en-US" altLang="zh-CN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en-US" altLang="zh-CN" sz="32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3642077C-D7B3-14FC-C4F7-A6B8296039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11624" y="2722666"/>
                  <a:ext cx="3440293" cy="101771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A4788E0-00B9-EEFC-13FB-FC3B1B17BBE0}"/>
              </a:ext>
            </a:extLst>
          </p:cNvPr>
          <p:cNvGrpSpPr/>
          <p:nvPr/>
        </p:nvGrpSpPr>
        <p:grpSpPr>
          <a:xfrm>
            <a:off x="6162049" y="4564689"/>
            <a:ext cx="5497369" cy="1389598"/>
            <a:chOff x="5728991" y="2307411"/>
            <a:chExt cx="5497369" cy="1389598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5BBF4F7-25CE-DF3B-CD2A-1A6C9C469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56959" y="2307411"/>
              <a:ext cx="1369401" cy="1389598"/>
            </a:xfrm>
            <a:prstGeom prst="rect">
              <a:avLst/>
            </a:prstGeom>
          </p:spPr>
        </p:pic>
        <p:sp>
          <p:nvSpPr>
            <p:cNvPr id="20" name="AutoShape 3">
              <a:extLst>
                <a:ext uri="{FF2B5EF4-FFF2-40B4-BE49-F238E27FC236}">
                  <a16:creationId xmlns:a16="http://schemas.microsoft.com/office/drawing/2014/main" id="{9F0C311C-305E-7966-A902-68647C69C986}"/>
                </a:ext>
              </a:extLst>
            </p:cNvPr>
            <p:cNvSpPr/>
            <p:nvPr/>
          </p:nvSpPr>
          <p:spPr bwMode="auto">
            <a:xfrm>
              <a:off x="5728991" y="2701362"/>
              <a:ext cx="3862136" cy="699359"/>
            </a:xfrm>
            <a:prstGeom prst="wedgeRoundRectCallout">
              <a:avLst>
                <a:gd name="adj1" fmla="val 56800"/>
                <a:gd name="adj2" fmla="val -18840"/>
                <a:gd name="adj3" fmla="val 16667"/>
              </a:avLst>
            </a:prstGeom>
            <a:solidFill>
              <a:srgbClr val="FADCE3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ts val="0"/>
                </a:spcBef>
                <a:defRPr/>
              </a:pPr>
              <a:r>
                <a:rPr lang="zh-CN" altLang="en-US" sz="3000" b="1" dirty="0">
                  <a:latin typeface="+mn-lt"/>
                  <a:ea typeface="+mj-ea"/>
                </a:rPr>
                <a:t>负数如何读、写？</a:t>
              </a:r>
              <a:endParaRPr lang="en-US" altLang="zh-CN" sz="3000" b="1" dirty="0">
                <a:latin typeface="+mn-lt"/>
                <a:ea typeface="+mj-ea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D1F1DD47-0AFF-3B0E-00FA-5622E78E9899}"/>
              </a:ext>
            </a:extLst>
          </p:cNvPr>
          <p:cNvSpPr txBox="1"/>
          <p:nvPr/>
        </p:nvSpPr>
        <p:spPr>
          <a:xfrm>
            <a:off x="1560917" y="4393368"/>
            <a:ext cx="4289380" cy="19217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800" b="1">
                <a:latin typeface="+mn-lt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</a:rPr>
              <a:t>读负数时，先读“负”，再读数；写负数时，一定要在数前面添加“－”。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50E12E95-299D-38A1-095D-3C40572C52A3}"/>
              </a:ext>
            </a:extLst>
          </p:cNvPr>
          <p:cNvSpPr/>
          <p:nvPr/>
        </p:nvSpPr>
        <p:spPr>
          <a:xfrm>
            <a:off x="1411624" y="2443271"/>
            <a:ext cx="846384" cy="660117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2550756-070D-0EDF-5B42-3712BEF3DF41}"/>
              </a:ext>
            </a:extLst>
          </p:cNvPr>
          <p:cNvSpPr txBox="1"/>
          <p:nvPr/>
        </p:nvSpPr>
        <p:spPr>
          <a:xfrm>
            <a:off x="603213" y="2502935"/>
            <a:ext cx="9483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00FF"/>
                </a:solidFill>
              </a:rPr>
              <a:t>负</a:t>
            </a:r>
            <a:r>
              <a:rPr lang="en-US" altLang="zh-CN" sz="2800" dirty="0">
                <a:solidFill>
                  <a:srgbClr val="0000FF"/>
                </a:solidFill>
              </a:rPr>
              <a:t>6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6DC9A531-FE60-43F4-2832-7FFAD51126A8}"/>
              </a:ext>
            </a:extLst>
          </p:cNvPr>
          <p:cNvSpPr/>
          <p:nvPr/>
        </p:nvSpPr>
        <p:spPr>
          <a:xfrm>
            <a:off x="2521966" y="2396618"/>
            <a:ext cx="1110343" cy="660117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95785B0-B21C-956A-F359-C7965603553C}"/>
              </a:ext>
            </a:extLst>
          </p:cNvPr>
          <p:cNvSpPr txBox="1"/>
          <p:nvPr/>
        </p:nvSpPr>
        <p:spPr>
          <a:xfrm>
            <a:off x="2543980" y="3072104"/>
            <a:ext cx="17387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00FF"/>
                </a:solidFill>
              </a:rPr>
              <a:t>负四点七</a:t>
            </a: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E25A7C62-50A7-E455-7BC5-89C26A749408}"/>
              </a:ext>
            </a:extLst>
          </p:cNvPr>
          <p:cNvSpPr/>
          <p:nvPr/>
        </p:nvSpPr>
        <p:spPr>
          <a:xfrm>
            <a:off x="4042860" y="2219337"/>
            <a:ext cx="699791" cy="1013896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F7C8491-E1F2-0E8A-8043-F3A70F210A70}"/>
              </a:ext>
            </a:extLst>
          </p:cNvPr>
          <p:cNvSpPr txBox="1"/>
          <p:nvPr/>
        </p:nvSpPr>
        <p:spPr>
          <a:xfrm>
            <a:off x="4764666" y="3053444"/>
            <a:ext cx="21493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00FF"/>
                </a:solidFill>
              </a:rPr>
              <a:t>负八分之三</a:t>
            </a:r>
          </a:p>
        </p:txBody>
      </p:sp>
    </p:spTree>
    <p:extLst>
      <p:ext uri="{BB962C8B-B14F-4D97-AF65-F5344CB8AC3E}">
        <p14:creationId xmlns:p14="http://schemas.microsoft.com/office/powerpoint/2010/main" val="244189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animBg="1"/>
      <p:bldP spid="17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3DCC4AC8-C46D-C48F-AB02-BDEAEFFAF4B5}"/>
              </a:ext>
            </a:extLst>
          </p:cNvPr>
          <p:cNvSpPr/>
          <p:nvPr/>
        </p:nvSpPr>
        <p:spPr>
          <a:xfrm>
            <a:off x="1513840" y="2832842"/>
            <a:ext cx="4065658" cy="6993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52BD687-B808-1B60-0200-11A83E10B375}"/>
              </a:ext>
            </a:extLst>
          </p:cNvPr>
          <p:cNvSpPr/>
          <p:nvPr/>
        </p:nvSpPr>
        <p:spPr>
          <a:xfrm>
            <a:off x="5587264" y="2832842"/>
            <a:ext cx="5075656" cy="6993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CE1BE28-1580-8467-7A7D-0E39CB0D0014}"/>
              </a:ext>
            </a:extLst>
          </p:cNvPr>
          <p:cNvSpPr txBox="1"/>
          <p:nvPr/>
        </p:nvSpPr>
        <p:spPr>
          <a:xfrm>
            <a:off x="968051" y="1200925"/>
            <a:ext cx="8735786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想一想：负数应该在下图中的什么位置？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516A49B-75B3-FE14-AF5D-4E008C5A561E}"/>
              </a:ext>
            </a:extLst>
          </p:cNvPr>
          <p:cNvSpPr txBox="1"/>
          <p:nvPr/>
        </p:nvSpPr>
        <p:spPr>
          <a:xfrm>
            <a:off x="968051" y="1962443"/>
            <a:ext cx="609755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标出－</a:t>
            </a:r>
            <a:r>
              <a:rPr lang="en-US" altLang="zh-CN" dirty="0"/>
              <a:t>1</a:t>
            </a:r>
            <a:r>
              <a:rPr lang="zh-CN" altLang="en-US" dirty="0"/>
              <a:t>、－</a:t>
            </a:r>
            <a:r>
              <a:rPr lang="en-US" altLang="zh-CN" dirty="0"/>
              <a:t>2</a:t>
            </a:r>
            <a:r>
              <a:rPr lang="zh-CN" altLang="en-US" dirty="0"/>
              <a:t>、－</a:t>
            </a:r>
            <a:r>
              <a:rPr lang="en-US" altLang="zh-CN" dirty="0"/>
              <a:t>3</a:t>
            </a:r>
            <a:r>
              <a:rPr lang="zh-CN" altLang="en-US" dirty="0"/>
              <a:t>、－</a:t>
            </a:r>
            <a:r>
              <a:rPr lang="en-US" altLang="zh-CN" dirty="0"/>
              <a:t>4</a:t>
            </a:r>
            <a:r>
              <a:rPr lang="zh-CN" altLang="en-US" dirty="0"/>
              <a:t>。</a:t>
            </a:r>
          </a:p>
        </p:txBody>
      </p: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0D2C214E-5E17-8DB5-1B30-1D107F4B6DAC}"/>
              </a:ext>
            </a:extLst>
          </p:cNvPr>
          <p:cNvCxnSpPr>
            <a:cxnSpLocks/>
          </p:cNvCxnSpPr>
          <p:nvPr/>
        </p:nvCxnSpPr>
        <p:spPr>
          <a:xfrm>
            <a:off x="1035699" y="3554961"/>
            <a:ext cx="1014237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B3D0A13B-92FA-E2B8-DD42-B8A20244351F}"/>
              </a:ext>
            </a:extLst>
          </p:cNvPr>
          <p:cNvGrpSpPr/>
          <p:nvPr/>
        </p:nvGrpSpPr>
        <p:grpSpPr>
          <a:xfrm>
            <a:off x="1530223" y="3338961"/>
            <a:ext cx="9125343" cy="216000"/>
            <a:chOff x="1306287" y="3618881"/>
            <a:chExt cx="9125343" cy="216000"/>
          </a:xfrm>
        </p:grpSpPr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F889EA3E-1CAE-5239-EEAD-797D901A3DD5}"/>
                </a:ext>
              </a:extLst>
            </p:cNvPr>
            <p:cNvCxnSpPr/>
            <p:nvPr/>
          </p:nvCxnSpPr>
          <p:spPr>
            <a:xfrm>
              <a:off x="1306287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330839C8-F9BB-09C3-07B5-BF86CB58722E}"/>
                </a:ext>
              </a:extLst>
            </p:cNvPr>
            <p:cNvCxnSpPr/>
            <p:nvPr/>
          </p:nvCxnSpPr>
          <p:spPr>
            <a:xfrm>
              <a:off x="2320214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AE7DF2CD-7E67-7FB6-AC50-E8F895DB55E9}"/>
                </a:ext>
              </a:extLst>
            </p:cNvPr>
            <p:cNvCxnSpPr/>
            <p:nvPr/>
          </p:nvCxnSpPr>
          <p:spPr>
            <a:xfrm>
              <a:off x="3334141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012B90D6-1C23-1B91-5D91-5A2DF2F409AF}"/>
                </a:ext>
              </a:extLst>
            </p:cNvPr>
            <p:cNvCxnSpPr/>
            <p:nvPr/>
          </p:nvCxnSpPr>
          <p:spPr>
            <a:xfrm>
              <a:off x="4348068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BD6A6AFA-EA1D-C6F9-33DC-8E2A86A50024}"/>
                </a:ext>
              </a:extLst>
            </p:cNvPr>
            <p:cNvCxnSpPr/>
            <p:nvPr/>
          </p:nvCxnSpPr>
          <p:spPr>
            <a:xfrm>
              <a:off x="5361995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828333E7-994F-4BBE-69B7-65ACC6A5936A}"/>
                </a:ext>
              </a:extLst>
            </p:cNvPr>
            <p:cNvCxnSpPr/>
            <p:nvPr/>
          </p:nvCxnSpPr>
          <p:spPr>
            <a:xfrm>
              <a:off x="6375922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0FDAA17B-E15C-5972-14CE-D2D754E40A1D}"/>
                </a:ext>
              </a:extLst>
            </p:cNvPr>
            <p:cNvCxnSpPr/>
            <p:nvPr/>
          </p:nvCxnSpPr>
          <p:spPr>
            <a:xfrm>
              <a:off x="7389849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2A2AAF6B-AB02-1EE0-72F0-5044F26A9812}"/>
                </a:ext>
              </a:extLst>
            </p:cNvPr>
            <p:cNvCxnSpPr/>
            <p:nvPr/>
          </p:nvCxnSpPr>
          <p:spPr>
            <a:xfrm>
              <a:off x="8403776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23CF9259-F330-7288-78BC-D6AE4E62FAD2}"/>
                </a:ext>
              </a:extLst>
            </p:cNvPr>
            <p:cNvCxnSpPr/>
            <p:nvPr/>
          </p:nvCxnSpPr>
          <p:spPr>
            <a:xfrm>
              <a:off x="9417703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6954E25B-483F-C498-DCDB-9481E27F5979}"/>
                </a:ext>
              </a:extLst>
            </p:cNvPr>
            <p:cNvCxnSpPr/>
            <p:nvPr/>
          </p:nvCxnSpPr>
          <p:spPr>
            <a:xfrm>
              <a:off x="10431630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8FEB8C59-7DAC-1D75-D2CD-52D7D5A1EC09}"/>
              </a:ext>
            </a:extLst>
          </p:cNvPr>
          <p:cNvGrpSpPr/>
          <p:nvPr/>
        </p:nvGrpSpPr>
        <p:grpSpPr>
          <a:xfrm>
            <a:off x="5341791" y="3564292"/>
            <a:ext cx="5584361" cy="523220"/>
            <a:chOff x="5341791" y="3340357"/>
            <a:chExt cx="5584361" cy="523220"/>
          </a:xfrm>
        </p:grpSpPr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17970999-8E50-866E-1157-CB91980F3742}"/>
                </a:ext>
              </a:extLst>
            </p:cNvPr>
            <p:cNvSpPr txBox="1"/>
            <p:nvPr/>
          </p:nvSpPr>
          <p:spPr>
            <a:xfrm>
              <a:off x="10419966" y="3340357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5</a:t>
              </a:r>
              <a:endParaRPr lang="zh-CN" altLang="en-US" sz="2800" dirty="0"/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911686E3-2027-5012-81FA-07262E24609F}"/>
                </a:ext>
              </a:extLst>
            </p:cNvPr>
            <p:cNvSpPr txBox="1"/>
            <p:nvPr/>
          </p:nvSpPr>
          <p:spPr>
            <a:xfrm>
              <a:off x="9402925" y="3340357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4</a:t>
              </a:r>
              <a:endParaRPr lang="zh-CN" altLang="en-US" sz="2800" dirty="0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2E364C4B-806B-D532-1840-FA0912633082}"/>
                </a:ext>
              </a:extLst>
            </p:cNvPr>
            <p:cNvSpPr txBox="1"/>
            <p:nvPr/>
          </p:nvSpPr>
          <p:spPr>
            <a:xfrm>
              <a:off x="8385886" y="3340357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3</a:t>
              </a:r>
              <a:endParaRPr lang="zh-CN" altLang="en-US" sz="2800" dirty="0"/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C6E9CD44-94E8-C15C-69EC-C08C8FE9107C}"/>
                </a:ext>
              </a:extLst>
            </p:cNvPr>
            <p:cNvSpPr txBox="1"/>
            <p:nvPr/>
          </p:nvSpPr>
          <p:spPr>
            <a:xfrm>
              <a:off x="7368842" y="3340357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2</a:t>
              </a:r>
              <a:endParaRPr lang="zh-CN" altLang="en-US" sz="2800" dirty="0"/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DF16C78D-152E-AF8C-6BDE-505A304FD5EF}"/>
                </a:ext>
              </a:extLst>
            </p:cNvPr>
            <p:cNvSpPr txBox="1"/>
            <p:nvPr/>
          </p:nvSpPr>
          <p:spPr>
            <a:xfrm>
              <a:off x="6347929" y="3340357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1</a:t>
              </a:r>
              <a:endParaRPr lang="zh-CN" altLang="en-US" sz="2800" dirty="0"/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59194914-3533-E93D-DB62-1142FE1023F6}"/>
                </a:ext>
              </a:extLst>
            </p:cNvPr>
            <p:cNvSpPr txBox="1"/>
            <p:nvPr/>
          </p:nvSpPr>
          <p:spPr>
            <a:xfrm>
              <a:off x="5341791" y="3340357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0</a:t>
              </a:r>
              <a:endParaRPr lang="zh-CN" altLang="en-US" sz="2800" dirty="0"/>
            </a:p>
          </p:txBody>
        </p:sp>
      </p:grpSp>
      <p:sp>
        <p:nvSpPr>
          <p:cNvPr id="80" name="文本框 79">
            <a:extLst>
              <a:ext uri="{FF2B5EF4-FFF2-40B4-BE49-F238E27FC236}">
                <a16:creationId xmlns:a16="http://schemas.microsoft.com/office/drawing/2014/main" id="{63FC9578-F8F9-85BC-7C53-BA53FF87D83D}"/>
              </a:ext>
            </a:extLst>
          </p:cNvPr>
          <p:cNvSpPr txBox="1"/>
          <p:nvPr/>
        </p:nvSpPr>
        <p:spPr>
          <a:xfrm>
            <a:off x="4029314" y="3564292"/>
            <a:ext cx="7759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－</a:t>
            </a:r>
            <a:r>
              <a:rPr lang="en-US" altLang="zh-CN" sz="2800" dirty="0">
                <a:solidFill>
                  <a:srgbClr val="FF0000"/>
                </a:solidFill>
              </a:rPr>
              <a:t>1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C0F31DDE-C063-F36D-858F-5454FE7028A0}"/>
              </a:ext>
            </a:extLst>
          </p:cNvPr>
          <p:cNvSpPr txBox="1"/>
          <p:nvPr/>
        </p:nvSpPr>
        <p:spPr>
          <a:xfrm>
            <a:off x="3023990" y="3564292"/>
            <a:ext cx="7759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－</a:t>
            </a:r>
            <a:r>
              <a:rPr lang="en-US" altLang="zh-CN" sz="2800" dirty="0">
                <a:solidFill>
                  <a:srgbClr val="FF0000"/>
                </a:solidFill>
              </a:rPr>
              <a:t>2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5A43B879-E535-E5F2-6F64-0F46D6B8C5AC}"/>
              </a:ext>
            </a:extLst>
          </p:cNvPr>
          <p:cNvSpPr txBox="1"/>
          <p:nvPr/>
        </p:nvSpPr>
        <p:spPr>
          <a:xfrm>
            <a:off x="2007768" y="3564292"/>
            <a:ext cx="7759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－</a:t>
            </a:r>
            <a:r>
              <a:rPr lang="en-US" altLang="zh-CN" sz="2800" dirty="0">
                <a:solidFill>
                  <a:srgbClr val="FF0000"/>
                </a:solidFill>
              </a:rPr>
              <a:t>3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1C74491A-0582-B0AB-881D-179A1AA07116}"/>
              </a:ext>
            </a:extLst>
          </p:cNvPr>
          <p:cNvSpPr txBox="1"/>
          <p:nvPr/>
        </p:nvSpPr>
        <p:spPr>
          <a:xfrm>
            <a:off x="989957" y="3564292"/>
            <a:ext cx="7759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－</a:t>
            </a:r>
            <a:r>
              <a:rPr lang="en-US" altLang="zh-CN" sz="2800" dirty="0">
                <a:solidFill>
                  <a:srgbClr val="FF0000"/>
                </a:solidFill>
              </a:rPr>
              <a:t>4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E99AA02-D352-6D93-A47F-9B2747FB9349}"/>
              </a:ext>
            </a:extLst>
          </p:cNvPr>
          <p:cNvSpPr txBox="1"/>
          <p:nvPr/>
        </p:nvSpPr>
        <p:spPr>
          <a:xfrm>
            <a:off x="5341791" y="3567198"/>
            <a:ext cx="5061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FF00FF"/>
                </a:solidFill>
              </a:rPr>
              <a:t>0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FBD26E4-E8AE-5374-FBEE-DC4B48CAFB1F}"/>
              </a:ext>
            </a:extLst>
          </p:cNvPr>
          <p:cNvCxnSpPr>
            <a:cxnSpLocks/>
          </p:cNvCxnSpPr>
          <p:nvPr/>
        </p:nvCxnSpPr>
        <p:spPr>
          <a:xfrm flipV="1">
            <a:off x="5585931" y="2817844"/>
            <a:ext cx="0" cy="727786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13C3C6B-F2D8-5D65-AA96-3DF42DD7EF62}"/>
              </a:ext>
            </a:extLst>
          </p:cNvPr>
          <p:cNvSpPr txBox="1"/>
          <p:nvPr/>
        </p:nvSpPr>
        <p:spPr>
          <a:xfrm>
            <a:off x="1035698" y="4285400"/>
            <a:ext cx="10142375" cy="9117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/>
          <a:lstStyle>
            <a:defPPr>
              <a:defRPr lang="zh-CN"/>
            </a:defPPr>
            <a:lvl1pPr algn="ctr" latinLnBrk="1">
              <a:lnSpc>
                <a:spcPct val="120000"/>
              </a:lnSpc>
              <a:spcBef>
                <a:spcPts val="0"/>
              </a:spcBef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sz="3200" dirty="0"/>
              <a:t>在数线上，</a:t>
            </a:r>
            <a:r>
              <a:rPr lang="en-US" altLang="zh-CN" sz="3200" dirty="0"/>
              <a:t>0 </a:t>
            </a:r>
            <a:r>
              <a:rPr lang="zh-CN" altLang="en-US" sz="3200" dirty="0"/>
              <a:t>左边的数是负数，</a:t>
            </a:r>
            <a:r>
              <a:rPr lang="en-US" altLang="zh-CN" sz="3200" dirty="0"/>
              <a:t>0 </a:t>
            </a:r>
            <a:r>
              <a:rPr lang="zh-CN" altLang="en-US" sz="3200" dirty="0"/>
              <a:t>右边的数是正数。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0D307A0-1734-A93A-3040-49A3C7B33E96}"/>
              </a:ext>
            </a:extLst>
          </p:cNvPr>
          <p:cNvSpPr txBox="1"/>
          <p:nvPr/>
        </p:nvSpPr>
        <p:spPr>
          <a:xfrm>
            <a:off x="7415504" y="2867514"/>
            <a:ext cx="12487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latin typeface="+mj-ea"/>
                <a:ea typeface="+mj-ea"/>
              </a:rPr>
              <a:t>正数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7654B6C-8297-DED7-5CEB-F20920520DC9}"/>
              </a:ext>
            </a:extLst>
          </p:cNvPr>
          <p:cNvSpPr txBox="1"/>
          <p:nvPr/>
        </p:nvSpPr>
        <p:spPr>
          <a:xfrm>
            <a:off x="2778190" y="2867514"/>
            <a:ext cx="12487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latin typeface="+mj-ea"/>
                <a:ea typeface="+mj-ea"/>
              </a:rPr>
              <a:t>负数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20FBC971-7222-81FB-77D0-588604CEE4F6}"/>
              </a:ext>
            </a:extLst>
          </p:cNvPr>
          <p:cNvGrpSpPr/>
          <p:nvPr/>
        </p:nvGrpSpPr>
        <p:grpSpPr>
          <a:xfrm>
            <a:off x="732249" y="5332769"/>
            <a:ext cx="5670318" cy="1133649"/>
            <a:chOff x="809525" y="4361907"/>
            <a:chExt cx="5670318" cy="1133649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49C6CF88-3731-29AE-2959-6CC968FCA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9525" y="4361907"/>
              <a:ext cx="1136975" cy="1133649"/>
            </a:xfrm>
            <a:prstGeom prst="rect">
              <a:avLst/>
            </a:prstGeom>
          </p:spPr>
        </p:pic>
        <p:sp>
          <p:nvSpPr>
            <p:cNvPr id="34" name="AutoShape 3">
              <a:extLst>
                <a:ext uri="{FF2B5EF4-FFF2-40B4-BE49-F238E27FC236}">
                  <a16:creationId xmlns:a16="http://schemas.microsoft.com/office/drawing/2014/main" id="{7F560FB7-8B02-8F03-F283-1168E31F74D4}"/>
                </a:ext>
              </a:extLst>
            </p:cNvPr>
            <p:cNvSpPr/>
            <p:nvPr/>
          </p:nvSpPr>
          <p:spPr bwMode="auto">
            <a:xfrm>
              <a:off x="2255665" y="4618654"/>
              <a:ext cx="4224178" cy="681129"/>
            </a:xfrm>
            <a:prstGeom prst="wedgeRoundRectCallout">
              <a:avLst>
                <a:gd name="adj1" fmla="val -55745"/>
                <a:gd name="adj2" fmla="val -15857"/>
                <a:gd name="adj3" fmla="val 16667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ts val="0"/>
                </a:spcBef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0 </a:t>
              </a:r>
              <a:r>
                <a:rPr lang="zh-CN" altLang="en-US" sz="2800" b="1" dirty="0">
                  <a:latin typeface="+mn-lt"/>
                  <a:ea typeface="+mj-ea"/>
                </a:rPr>
                <a:t>是正数还是负数呢？</a:t>
              </a:r>
              <a:endParaRPr lang="en-US" altLang="zh-CN" sz="2800" b="1" dirty="0">
                <a:latin typeface="+mn-lt"/>
                <a:ea typeface="+mj-ea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7CE3C035-380C-C5F1-51F7-1022AB7EC3E7}"/>
              </a:ext>
            </a:extLst>
          </p:cNvPr>
          <p:cNvSpPr txBox="1"/>
          <p:nvPr/>
        </p:nvSpPr>
        <p:spPr>
          <a:xfrm>
            <a:off x="6590527" y="5616536"/>
            <a:ext cx="51714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sz="3200" dirty="0">
                <a:ea typeface="+mj-ea"/>
              </a:rPr>
              <a:t>0 </a:t>
            </a:r>
            <a:r>
              <a:rPr lang="zh-CN" altLang="en-US" sz="3200" dirty="0">
                <a:ea typeface="+mj-ea"/>
              </a:rPr>
              <a:t>既不是正数，也不是负数</a:t>
            </a:r>
          </a:p>
        </p:txBody>
      </p:sp>
    </p:spTree>
    <p:extLst>
      <p:ext uri="{BB962C8B-B14F-4D97-AF65-F5344CB8AC3E}">
        <p14:creationId xmlns:p14="http://schemas.microsoft.com/office/powerpoint/2010/main" val="11495852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80" grpId="0"/>
      <p:bldP spid="82" grpId="0"/>
      <p:bldP spid="83" grpId="0"/>
      <p:bldP spid="84" grpId="0"/>
      <p:bldP spid="6" grpId="0"/>
      <p:bldP spid="11" grpId="0" animBg="1"/>
      <p:bldP spid="13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DE42C077-C6FF-44BA-766F-C082C5FD6B13}"/>
              </a:ext>
            </a:extLst>
          </p:cNvPr>
          <p:cNvCxnSpPr>
            <a:cxnSpLocks/>
          </p:cNvCxnSpPr>
          <p:nvPr/>
        </p:nvCxnSpPr>
        <p:spPr>
          <a:xfrm>
            <a:off x="1035699" y="3554961"/>
            <a:ext cx="1014237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4B095CD1-D98C-F957-BFF0-05EBA585C794}"/>
              </a:ext>
            </a:extLst>
          </p:cNvPr>
          <p:cNvGrpSpPr/>
          <p:nvPr/>
        </p:nvGrpSpPr>
        <p:grpSpPr>
          <a:xfrm>
            <a:off x="1530223" y="3338961"/>
            <a:ext cx="9125343" cy="216000"/>
            <a:chOff x="1306287" y="3618881"/>
            <a:chExt cx="9125343" cy="216000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B38438A-D041-1A9D-C521-7A0A9A49ABEC}"/>
                </a:ext>
              </a:extLst>
            </p:cNvPr>
            <p:cNvCxnSpPr/>
            <p:nvPr/>
          </p:nvCxnSpPr>
          <p:spPr>
            <a:xfrm>
              <a:off x="1306287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CCF1086-DF4E-3209-0446-75BAA270A05E}"/>
                </a:ext>
              </a:extLst>
            </p:cNvPr>
            <p:cNvCxnSpPr/>
            <p:nvPr/>
          </p:nvCxnSpPr>
          <p:spPr>
            <a:xfrm>
              <a:off x="2320214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8D5165F6-3ECF-8902-2DE4-7ED4D5B968CB}"/>
                </a:ext>
              </a:extLst>
            </p:cNvPr>
            <p:cNvCxnSpPr/>
            <p:nvPr/>
          </p:nvCxnSpPr>
          <p:spPr>
            <a:xfrm>
              <a:off x="3334141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7FED774E-A961-0F51-36DC-91F1182849F6}"/>
                </a:ext>
              </a:extLst>
            </p:cNvPr>
            <p:cNvCxnSpPr/>
            <p:nvPr/>
          </p:nvCxnSpPr>
          <p:spPr>
            <a:xfrm>
              <a:off x="4348068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FDFD4E37-9588-BE59-DBCA-BB634566541D}"/>
                </a:ext>
              </a:extLst>
            </p:cNvPr>
            <p:cNvCxnSpPr/>
            <p:nvPr/>
          </p:nvCxnSpPr>
          <p:spPr>
            <a:xfrm>
              <a:off x="5361995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2EC87B3D-B4B5-89BB-DF4C-72E29CD9F976}"/>
                </a:ext>
              </a:extLst>
            </p:cNvPr>
            <p:cNvCxnSpPr/>
            <p:nvPr/>
          </p:nvCxnSpPr>
          <p:spPr>
            <a:xfrm>
              <a:off x="6375922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E14528AC-A528-0D3D-001D-724873E9AF8A}"/>
                </a:ext>
              </a:extLst>
            </p:cNvPr>
            <p:cNvCxnSpPr/>
            <p:nvPr/>
          </p:nvCxnSpPr>
          <p:spPr>
            <a:xfrm>
              <a:off x="7389849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87500CA5-D259-4632-E405-F59C19CAC166}"/>
                </a:ext>
              </a:extLst>
            </p:cNvPr>
            <p:cNvCxnSpPr/>
            <p:nvPr/>
          </p:nvCxnSpPr>
          <p:spPr>
            <a:xfrm>
              <a:off x="8403776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8E9B5B36-2354-517E-907D-DB10BCE3C264}"/>
                </a:ext>
              </a:extLst>
            </p:cNvPr>
            <p:cNvCxnSpPr/>
            <p:nvPr/>
          </p:nvCxnSpPr>
          <p:spPr>
            <a:xfrm>
              <a:off x="9417703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117B6AF8-EBA0-B8E9-CDEF-8D5E6C250EA1}"/>
                </a:ext>
              </a:extLst>
            </p:cNvPr>
            <p:cNvCxnSpPr/>
            <p:nvPr/>
          </p:nvCxnSpPr>
          <p:spPr>
            <a:xfrm>
              <a:off x="10431630" y="3618881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0163B8D-4F8C-85E1-EFAB-382DF34870D5}"/>
              </a:ext>
            </a:extLst>
          </p:cNvPr>
          <p:cNvGrpSpPr/>
          <p:nvPr/>
        </p:nvGrpSpPr>
        <p:grpSpPr>
          <a:xfrm>
            <a:off x="5341791" y="3564292"/>
            <a:ext cx="5584361" cy="523220"/>
            <a:chOff x="5341791" y="3340357"/>
            <a:chExt cx="5584361" cy="523220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9D48289-A1FC-B9F4-A1A0-2E19896F8491}"/>
                </a:ext>
              </a:extLst>
            </p:cNvPr>
            <p:cNvSpPr txBox="1"/>
            <p:nvPr/>
          </p:nvSpPr>
          <p:spPr>
            <a:xfrm>
              <a:off x="10419966" y="3340357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5</a:t>
              </a:r>
              <a:endParaRPr lang="zh-CN" altLang="en-US" sz="28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4D28208-0FC5-4A0D-30D5-353F0FF30D05}"/>
                </a:ext>
              </a:extLst>
            </p:cNvPr>
            <p:cNvSpPr txBox="1"/>
            <p:nvPr/>
          </p:nvSpPr>
          <p:spPr>
            <a:xfrm>
              <a:off x="9402925" y="3340357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4</a:t>
              </a:r>
              <a:endParaRPr lang="zh-CN" altLang="en-US" sz="28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DFE8093-364E-4B47-79CF-6341AF664AB9}"/>
                </a:ext>
              </a:extLst>
            </p:cNvPr>
            <p:cNvSpPr txBox="1"/>
            <p:nvPr/>
          </p:nvSpPr>
          <p:spPr>
            <a:xfrm>
              <a:off x="8385886" y="3340357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3</a:t>
              </a:r>
              <a:endParaRPr lang="zh-CN" altLang="en-US" sz="2800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3268A2B-DA02-3EAF-EBDB-9BE40119809F}"/>
                </a:ext>
              </a:extLst>
            </p:cNvPr>
            <p:cNvSpPr txBox="1"/>
            <p:nvPr/>
          </p:nvSpPr>
          <p:spPr>
            <a:xfrm>
              <a:off x="7368842" y="3340357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2</a:t>
              </a:r>
              <a:endParaRPr lang="zh-CN" altLang="en-US" sz="2800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3302BF5-B54D-456B-701B-618E66A96E62}"/>
                </a:ext>
              </a:extLst>
            </p:cNvPr>
            <p:cNvSpPr txBox="1"/>
            <p:nvPr/>
          </p:nvSpPr>
          <p:spPr>
            <a:xfrm>
              <a:off x="6347929" y="3340357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1</a:t>
              </a:r>
              <a:endParaRPr lang="zh-CN" altLang="en-US" sz="2800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5245F59C-AA8D-8130-DB91-FD92C78996E3}"/>
                </a:ext>
              </a:extLst>
            </p:cNvPr>
            <p:cNvSpPr txBox="1"/>
            <p:nvPr/>
          </p:nvSpPr>
          <p:spPr>
            <a:xfrm>
              <a:off x="5341791" y="3340357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0</a:t>
              </a:r>
              <a:endParaRPr lang="zh-CN" altLang="en-US" sz="2800" dirty="0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0FC0B66-F047-564D-8746-0443D235229F}"/>
              </a:ext>
            </a:extLst>
          </p:cNvPr>
          <p:cNvGrpSpPr/>
          <p:nvPr/>
        </p:nvGrpSpPr>
        <p:grpSpPr>
          <a:xfrm>
            <a:off x="989957" y="3564292"/>
            <a:ext cx="4858020" cy="526126"/>
            <a:chOff x="989957" y="3564292"/>
            <a:chExt cx="4858020" cy="526126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52CB517-7B35-9AD6-85C7-A85E61DA777A}"/>
                </a:ext>
              </a:extLst>
            </p:cNvPr>
            <p:cNvSpPr txBox="1"/>
            <p:nvPr/>
          </p:nvSpPr>
          <p:spPr>
            <a:xfrm>
              <a:off x="4029314" y="3564292"/>
              <a:ext cx="7759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>
                  <a:solidFill>
                    <a:srgbClr val="FF0000"/>
                  </a:solidFill>
                </a:rPr>
                <a:t>－</a:t>
              </a:r>
              <a:r>
                <a:rPr lang="en-US" altLang="zh-CN" sz="2800" dirty="0">
                  <a:solidFill>
                    <a:srgbClr val="FF0000"/>
                  </a:solidFill>
                </a:rPr>
                <a:t>1</a:t>
              </a:r>
              <a:endParaRPr lang="zh-CN" alt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AFD1B593-F3F7-4AFC-B6FA-8D9299E466A5}"/>
                </a:ext>
              </a:extLst>
            </p:cNvPr>
            <p:cNvSpPr txBox="1"/>
            <p:nvPr/>
          </p:nvSpPr>
          <p:spPr>
            <a:xfrm>
              <a:off x="3023990" y="3564292"/>
              <a:ext cx="7759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>
                  <a:solidFill>
                    <a:srgbClr val="FF0000"/>
                  </a:solidFill>
                </a:rPr>
                <a:t>－</a:t>
              </a:r>
              <a:r>
                <a:rPr lang="en-US" altLang="zh-CN" sz="2800" dirty="0">
                  <a:solidFill>
                    <a:srgbClr val="FF0000"/>
                  </a:solidFill>
                </a:rPr>
                <a:t>2</a:t>
              </a:r>
              <a:endParaRPr lang="zh-CN" alt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0F8F24B-FBED-280C-FF3E-C67C8404B873}"/>
                </a:ext>
              </a:extLst>
            </p:cNvPr>
            <p:cNvSpPr txBox="1"/>
            <p:nvPr/>
          </p:nvSpPr>
          <p:spPr>
            <a:xfrm>
              <a:off x="2007768" y="3564292"/>
              <a:ext cx="7759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>
                  <a:solidFill>
                    <a:srgbClr val="FF0000"/>
                  </a:solidFill>
                </a:rPr>
                <a:t>－</a:t>
              </a:r>
              <a:r>
                <a:rPr lang="en-US" altLang="zh-CN" sz="2800" dirty="0">
                  <a:solidFill>
                    <a:srgbClr val="FF0000"/>
                  </a:solidFill>
                </a:rPr>
                <a:t>3</a:t>
              </a:r>
              <a:endParaRPr lang="zh-CN" alt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D7D8AB7-74C8-8980-31B4-F3DCA9A7E08D}"/>
                </a:ext>
              </a:extLst>
            </p:cNvPr>
            <p:cNvSpPr txBox="1"/>
            <p:nvPr/>
          </p:nvSpPr>
          <p:spPr>
            <a:xfrm>
              <a:off x="989957" y="3564292"/>
              <a:ext cx="7759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>
                  <a:solidFill>
                    <a:srgbClr val="FF0000"/>
                  </a:solidFill>
                </a:rPr>
                <a:t>－</a:t>
              </a:r>
              <a:r>
                <a:rPr lang="en-US" altLang="zh-CN" sz="2800" dirty="0">
                  <a:solidFill>
                    <a:srgbClr val="FF0000"/>
                  </a:solidFill>
                </a:rPr>
                <a:t>4</a:t>
              </a:r>
              <a:endParaRPr lang="zh-CN" alt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3EB0A09E-3677-20DC-2C66-1CA605AD5AB8}"/>
                </a:ext>
              </a:extLst>
            </p:cNvPr>
            <p:cNvSpPr txBox="1"/>
            <p:nvPr/>
          </p:nvSpPr>
          <p:spPr>
            <a:xfrm>
              <a:off x="5341791" y="3567198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0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767CD2C4-3F53-3BF9-875F-EED2E79BF6E7}"/>
              </a:ext>
            </a:extLst>
          </p:cNvPr>
          <p:cNvSpPr txBox="1"/>
          <p:nvPr/>
        </p:nvSpPr>
        <p:spPr>
          <a:xfrm>
            <a:off x="831338" y="733241"/>
            <a:ext cx="9812611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你们能在直线上标出－    ，</a:t>
            </a:r>
            <a:r>
              <a:rPr lang="ii-CN" altLang="en-US" dirty="0"/>
              <a:t>－</a:t>
            </a:r>
            <a:r>
              <a:rPr lang="en-US" altLang="ii-CN" dirty="0"/>
              <a:t>3.5 </a:t>
            </a:r>
            <a:r>
              <a:rPr lang="zh-CN" altLang="en-US" dirty="0"/>
              <a:t>吗？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33DAFCEF-C2C7-99C7-7FDC-C8E091ED212C}"/>
                  </a:ext>
                </a:extLst>
              </p:cNvPr>
              <p:cNvSpPr txBox="1"/>
              <p:nvPr/>
            </p:nvSpPr>
            <p:spPr bwMode="auto">
              <a:xfrm>
                <a:off x="5201834" y="594416"/>
                <a:ext cx="562502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33DAFCEF-C2C7-99C7-7FDC-C8E091ED2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01834" y="594416"/>
                <a:ext cx="562502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椭圆 42">
            <a:extLst>
              <a:ext uri="{FF2B5EF4-FFF2-40B4-BE49-F238E27FC236}">
                <a16:creationId xmlns:a16="http://schemas.microsoft.com/office/drawing/2014/main" id="{ADC6279C-7EAA-6351-777F-C7A68FBCAD29}"/>
              </a:ext>
            </a:extLst>
          </p:cNvPr>
          <p:cNvSpPr/>
          <p:nvPr/>
        </p:nvSpPr>
        <p:spPr>
          <a:xfrm>
            <a:off x="5013654" y="3484285"/>
            <a:ext cx="130628" cy="130628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86B11530-18B5-5434-97C8-76685777129D}"/>
                  </a:ext>
                </a:extLst>
              </p:cNvPr>
              <p:cNvSpPr txBox="1"/>
              <p:nvPr/>
            </p:nvSpPr>
            <p:spPr bwMode="auto">
              <a:xfrm>
                <a:off x="4439066" y="2525370"/>
                <a:ext cx="959485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−</m:t>
                      </m:r>
                      <m:f>
                        <m:fPr>
                          <m:ctrlP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0000FF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86B11530-18B5-5434-97C8-766857771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39066" y="2525370"/>
                <a:ext cx="959485" cy="8989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椭圆 45">
            <a:extLst>
              <a:ext uri="{FF2B5EF4-FFF2-40B4-BE49-F238E27FC236}">
                <a16:creationId xmlns:a16="http://schemas.microsoft.com/office/drawing/2014/main" id="{360E4A87-2EF3-078C-9287-60E8440B28A6}"/>
              </a:ext>
            </a:extLst>
          </p:cNvPr>
          <p:cNvSpPr/>
          <p:nvPr/>
        </p:nvSpPr>
        <p:spPr>
          <a:xfrm>
            <a:off x="1962544" y="3484285"/>
            <a:ext cx="130628" cy="130628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201EF543-683A-9F30-8FB1-E377D0417862}"/>
                  </a:ext>
                </a:extLst>
              </p:cNvPr>
              <p:cNvSpPr txBox="1"/>
              <p:nvPr/>
            </p:nvSpPr>
            <p:spPr bwMode="auto">
              <a:xfrm>
                <a:off x="1387956" y="2851945"/>
                <a:ext cx="95948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−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0000FF"/>
                          </a:solidFill>
                          <a:latin typeface="+mj-lt"/>
                          <a:ea typeface="黑体" panose="02010609060101010101" pitchFamily="49" charset="-122"/>
                        </a:rPr>
                        <m:t>3.5</m:t>
                      </m:r>
                    </m:oMath>
                  </m:oMathPara>
                </a14:m>
                <a:endParaRPr lang="en-US" altLang="zh-CN" sz="2800" b="1" dirty="0">
                  <a:solidFill>
                    <a:srgbClr val="0000FF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201EF543-683A-9F30-8FB1-E377D0417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87956" y="2851945"/>
                <a:ext cx="95948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927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/>
      <p:bldP spid="46" grpId="0" animBg="1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CD20C0F-DCD4-E7BC-8786-E995152A3778}"/>
              </a:ext>
            </a:extLst>
          </p:cNvPr>
          <p:cNvSpPr txBox="1"/>
          <p:nvPr/>
        </p:nvSpPr>
        <p:spPr>
          <a:xfrm>
            <a:off x="1108011" y="1247583"/>
            <a:ext cx="8166618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指出下面哪些是正数？哪些是负数？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5CF777F-C779-3756-44C0-D4B448AB76FB}"/>
              </a:ext>
            </a:extLst>
          </p:cNvPr>
          <p:cNvSpPr txBox="1"/>
          <p:nvPr/>
        </p:nvSpPr>
        <p:spPr>
          <a:xfrm>
            <a:off x="1565210" y="2416433"/>
            <a:ext cx="109401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－</a:t>
            </a:r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BDE5A3D-050A-2AAB-963B-B524CEEDF087}"/>
              </a:ext>
            </a:extLst>
          </p:cNvPr>
          <p:cNvSpPr txBox="1"/>
          <p:nvPr/>
        </p:nvSpPr>
        <p:spPr>
          <a:xfrm>
            <a:off x="2869699" y="2416433"/>
            <a:ext cx="109401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2.5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6FC9B9D-B3EB-C24C-4E24-79790F795E7E}"/>
                  </a:ext>
                </a:extLst>
              </p:cNvPr>
              <p:cNvSpPr txBox="1"/>
              <p:nvPr/>
            </p:nvSpPr>
            <p:spPr>
              <a:xfrm>
                <a:off x="4024896" y="2216346"/>
                <a:ext cx="1094013" cy="10157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zh-CN" altLang="en-U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6FC9B9D-B3EB-C24C-4E24-79790F79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896" y="2216346"/>
                <a:ext cx="1094013" cy="10157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8E37055B-B205-2CB3-3C6A-6ABD25301C1C}"/>
              </a:ext>
            </a:extLst>
          </p:cNvPr>
          <p:cNvSpPr txBox="1"/>
          <p:nvPr/>
        </p:nvSpPr>
        <p:spPr>
          <a:xfrm>
            <a:off x="5665291" y="2416433"/>
            <a:ext cx="109401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5955375-01D4-086F-8437-07657C6021C4}"/>
              </a:ext>
            </a:extLst>
          </p:cNvPr>
          <p:cNvSpPr txBox="1"/>
          <p:nvPr/>
        </p:nvSpPr>
        <p:spPr>
          <a:xfrm>
            <a:off x="6820490" y="2416433"/>
            <a:ext cx="1355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－</a:t>
            </a:r>
            <a:r>
              <a:rPr lang="en-US" altLang="zh-CN" dirty="0"/>
              <a:t>5.2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73CB05D-40AC-8A3B-02B2-28DD8C594350}"/>
                  </a:ext>
                </a:extLst>
              </p:cNvPr>
              <p:cNvSpPr txBox="1"/>
              <p:nvPr/>
            </p:nvSpPr>
            <p:spPr>
              <a:xfrm>
                <a:off x="8367575" y="2215448"/>
                <a:ext cx="1315117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zh-CN" altLang="en-U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73CB05D-40AC-8A3B-02B2-28DD8C594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7575" y="2215448"/>
                <a:ext cx="1315117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>
            <a:extLst>
              <a:ext uri="{FF2B5EF4-FFF2-40B4-BE49-F238E27FC236}">
                <a16:creationId xmlns:a16="http://schemas.microsoft.com/office/drawing/2014/main" id="{3636F7DE-59BB-92CB-1C7E-CAE0ADC070D1}"/>
              </a:ext>
            </a:extLst>
          </p:cNvPr>
          <p:cNvSpPr txBox="1"/>
          <p:nvPr/>
        </p:nvSpPr>
        <p:spPr>
          <a:xfrm>
            <a:off x="9921161" y="2416433"/>
            <a:ext cx="135527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+ 41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5B4F62B-9D60-F2E5-0D2D-C2D66A68466F}"/>
              </a:ext>
            </a:extLst>
          </p:cNvPr>
          <p:cNvSpPr txBox="1"/>
          <p:nvPr/>
        </p:nvSpPr>
        <p:spPr>
          <a:xfrm>
            <a:off x="1219978" y="4359404"/>
            <a:ext cx="101913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既不是正数，也不是负数，它是正数和负数的分界点。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5E0F3EE5-3C67-65AA-5F75-1593E415FF05}"/>
              </a:ext>
            </a:extLst>
          </p:cNvPr>
          <p:cNvSpPr/>
          <p:nvPr/>
        </p:nvSpPr>
        <p:spPr>
          <a:xfrm>
            <a:off x="1555879" y="2283338"/>
            <a:ext cx="870080" cy="900404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1E0C2DD-4E9D-F80F-188C-599CC2121E61}"/>
              </a:ext>
            </a:extLst>
          </p:cNvPr>
          <p:cNvSpPr txBox="1"/>
          <p:nvPr/>
        </p:nvSpPr>
        <p:spPr>
          <a:xfrm>
            <a:off x="1444387" y="3288881"/>
            <a:ext cx="1074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>
                <a:solidFill>
                  <a:srgbClr val="0000FF"/>
                </a:solidFill>
              </a:rPr>
              <a:t>负数</a:t>
            </a: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604C5800-353E-2445-E6C9-8158DCE08774}"/>
              </a:ext>
            </a:extLst>
          </p:cNvPr>
          <p:cNvSpPr/>
          <p:nvPr/>
        </p:nvSpPr>
        <p:spPr>
          <a:xfrm>
            <a:off x="6837005" y="2283338"/>
            <a:ext cx="1159330" cy="900404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47675C50-C772-FBD8-0B9D-BBF6DB6B8ED8}"/>
              </a:ext>
            </a:extLst>
          </p:cNvPr>
          <p:cNvSpPr/>
          <p:nvPr/>
        </p:nvSpPr>
        <p:spPr>
          <a:xfrm>
            <a:off x="8563169" y="2208692"/>
            <a:ext cx="1159330" cy="1201645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D264D7D3-2709-B040-B818-10D5B13258CF}"/>
              </a:ext>
            </a:extLst>
          </p:cNvPr>
          <p:cNvSpPr/>
          <p:nvPr/>
        </p:nvSpPr>
        <p:spPr>
          <a:xfrm>
            <a:off x="2806181" y="2283338"/>
            <a:ext cx="870080" cy="90040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09C895A-429F-AB73-885F-E5B780890CB5}"/>
              </a:ext>
            </a:extLst>
          </p:cNvPr>
          <p:cNvSpPr txBox="1"/>
          <p:nvPr/>
        </p:nvSpPr>
        <p:spPr>
          <a:xfrm>
            <a:off x="2694689" y="3288881"/>
            <a:ext cx="10744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>
                <a:solidFill>
                  <a:srgbClr val="FF00FF"/>
                </a:solidFill>
              </a:rPr>
              <a:t>正数</a:t>
            </a: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2AD333C9-A47D-31B5-04EB-BD3521509809}"/>
              </a:ext>
            </a:extLst>
          </p:cNvPr>
          <p:cNvSpPr/>
          <p:nvPr/>
        </p:nvSpPr>
        <p:spPr>
          <a:xfrm>
            <a:off x="4187111" y="2236683"/>
            <a:ext cx="992981" cy="101572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BD944D16-0FDC-72AA-1361-B11DF5E6EB5F}"/>
              </a:ext>
            </a:extLst>
          </p:cNvPr>
          <p:cNvSpPr/>
          <p:nvPr/>
        </p:nvSpPr>
        <p:spPr>
          <a:xfrm>
            <a:off x="9906776" y="2283338"/>
            <a:ext cx="972717" cy="90040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0A9B91F-0D5D-9EAC-9500-4AC96852B112}"/>
              </a:ext>
            </a:extLst>
          </p:cNvPr>
          <p:cNvSpPr txBox="1"/>
          <p:nvPr/>
        </p:nvSpPr>
        <p:spPr>
          <a:xfrm>
            <a:off x="1219978" y="5049869"/>
            <a:ext cx="59645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负数前面一定要写“－”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2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8FC279C-F51B-1C9F-5B51-FEB47E406687}"/>
              </a:ext>
            </a:extLst>
          </p:cNvPr>
          <p:cNvSpPr txBox="1"/>
          <p:nvPr/>
        </p:nvSpPr>
        <p:spPr>
          <a:xfrm>
            <a:off x="1219978" y="5740335"/>
            <a:ext cx="69744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正数前面的“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”可以省略不写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2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2F8E0424-88B6-D2D5-6A15-C36FDDE8F8CB}"/>
              </a:ext>
            </a:extLst>
          </p:cNvPr>
          <p:cNvSpPr/>
          <p:nvPr/>
        </p:nvSpPr>
        <p:spPr>
          <a:xfrm>
            <a:off x="690465" y="4161454"/>
            <a:ext cx="10954139" cy="2276669"/>
          </a:xfrm>
          <a:prstGeom prst="roundRect">
            <a:avLst>
              <a:gd name="adj" fmla="val 6421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9" grpId="0"/>
      <p:bldP spid="24" grpId="0" animBg="1"/>
      <p:bldP spid="25" grpId="0" animBg="1"/>
      <p:bldP spid="26" grpId="0" animBg="1"/>
      <p:bldP spid="27" grpId="0"/>
      <p:bldP spid="28" grpId="0" animBg="1"/>
      <p:bldP spid="31" grpId="0" animBg="1"/>
      <p:bldP spid="32" grpId="0"/>
      <p:bldP spid="34" grpId="0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3A4FB43-80E6-85E3-8FA1-D70EA0D1BE57}"/>
              </a:ext>
            </a:extLst>
          </p:cNvPr>
          <p:cNvSpPr txBox="1"/>
          <p:nvPr/>
        </p:nvSpPr>
        <p:spPr>
          <a:xfrm>
            <a:off x="622806" y="487578"/>
            <a:ext cx="522748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2. </a:t>
            </a:r>
            <a:r>
              <a:rPr lang="zh-CN" altLang="en-US" dirty="0"/>
              <a:t>在图中标出下列各数。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E3DDD8B-16BA-AD6F-FF7D-B3DF064D0FE5}"/>
              </a:ext>
            </a:extLst>
          </p:cNvPr>
          <p:cNvSpPr txBox="1"/>
          <p:nvPr/>
        </p:nvSpPr>
        <p:spPr>
          <a:xfrm>
            <a:off x="1266629" y="1651323"/>
            <a:ext cx="150456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－</a:t>
            </a:r>
            <a:r>
              <a:rPr lang="en-US" altLang="zh-CN" dirty="0"/>
              <a:t>2.5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F974727-E275-47A2-518A-4ED0B570A205}"/>
              </a:ext>
            </a:extLst>
          </p:cNvPr>
          <p:cNvSpPr txBox="1"/>
          <p:nvPr/>
        </p:nvSpPr>
        <p:spPr>
          <a:xfrm>
            <a:off x="3251141" y="1651323"/>
            <a:ext cx="53596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3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F52C2F9B-A37C-AAD1-D80E-9C613C149CB4}"/>
                  </a:ext>
                </a:extLst>
              </p:cNvPr>
              <p:cNvSpPr txBox="1"/>
              <p:nvPr/>
            </p:nvSpPr>
            <p:spPr>
              <a:xfrm>
                <a:off x="3968480" y="1450338"/>
                <a:ext cx="1315117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zh-CN" altLang="en-U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F52C2F9B-A37C-AAD1-D80E-9C613C149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480" y="1450338"/>
                <a:ext cx="1315117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文本框 25">
            <a:extLst>
              <a:ext uri="{FF2B5EF4-FFF2-40B4-BE49-F238E27FC236}">
                <a16:creationId xmlns:a16="http://schemas.microsoft.com/office/drawing/2014/main" id="{AD808AD1-2560-4775-4B26-0DF7E42721DA}"/>
              </a:ext>
            </a:extLst>
          </p:cNvPr>
          <p:cNvSpPr txBox="1"/>
          <p:nvPr/>
        </p:nvSpPr>
        <p:spPr>
          <a:xfrm>
            <a:off x="5875514" y="1651323"/>
            <a:ext cx="110027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3.5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BEF89FF-99CC-68E3-2E3C-9466A957DB7B}"/>
              </a:ext>
            </a:extLst>
          </p:cNvPr>
          <p:cNvSpPr txBox="1"/>
          <p:nvPr/>
        </p:nvSpPr>
        <p:spPr>
          <a:xfrm>
            <a:off x="7446406" y="1651323"/>
            <a:ext cx="150456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－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93959D0-8B47-A531-39CF-BB41A572978B}"/>
              </a:ext>
            </a:extLst>
          </p:cNvPr>
          <p:cNvSpPr txBox="1"/>
          <p:nvPr/>
        </p:nvSpPr>
        <p:spPr>
          <a:xfrm>
            <a:off x="9095012" y="1651323"/>
            <a:ext cx="150456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－</a:t>
            </a:r>
            <a:r>
              <a:rPr lang="en-US" altLang="zh-CN" dirty="0"/>
              <a:t>3.5</a:t>
            </a:r>
            <a:endParaRPr lang="zh-CN" altLang="en-US" dirty="0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A29E0EF9-8250-40B7-FE62-2065CFB88E46}"/>
              </a:ext>
            </a:extLst>
          </p:cNvPr>
          <p:cNvGrpSpPr/>
          <p:nvPr/>
        </p:nvGrpSpPr>
        <p:grpSpPr>
          <a:xfrm>
            <a:off x="1063692" y="3553570"/>
            <a:ext cx="10142376" cy="216000"/>
            <a:chOff x="1035699" y="3460260"/>
            <a:chExt cx="10142376" cy="216000"/>
          </a:xfrm>
        </p:grpSpPr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C0AEFDB2-2009-828C-93C5-0F5019A6A1B6}"/>
                </a:ext>
              </a:extLst>
            </p:cNvPr>
            <p:cNvCxnSpPr>
              <a:cxnSpLocks/>
            </p:cNvCxnSpPr>
            <p:nvPr/>
          </p:nvCxnSpPr>
          <p:spPr>
            <a:xfrm>
              <a:off x="1035699" y="3676260"/>
              <a:ext cx="1014237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DB476D22-4501-EAD8-DD92-BF950792B0E8}"/>
                </a:ext>
              </a:extLst>
            </p:cNvPr>
            <p:cNvCxnSpPr/>
            <p:nvPr/>
          </p:nvCxnSpPr>
          <p:spPr>
            <a:xfrm>
              <a:off x="1260414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5C1865F9-B1D7-ADA9-625C-912AE9DC0144}"/>
                </a:ext>
              </a:extLst>
            </p:cNvPr>
            <p:cNvCxnSpPr/>
            <p:nvPr/>
          </p:nvCxnSpPr>
          <p:spPr>
            <a:xfrm>
              <a:off x="1839495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1225FF59-0D05-FEB6-80BF-4CC9E0E153AB}"/>
                </a:ext>
              </a:extLst>
            </p:cNvPr>
            <p:cNvCxnSpPr/>
            <p:nvPr/>
          </p:nvCxnSpPr>
          <p:spPr>
            <a:xfrm>
              <a:off x="2418576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E8E7FC68-7043-1E7D-1572-58267975C922}"/>
                </a:ext>
              </a:extLst>
            </p:cNvPr>
            <p:cNvCxnSpPr/>
            <p:nvPr/>
          </p:nvCxnSpPr>
          <p:spPr>
            <a:xfrm>
              <a:off x="2997657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61694AC7-19D7-1590-34FC-93138021F2FC}"/>
                </a:ext>
              </a:extLst>
            </p:cNvPr>
            <p:cNvCxnSpPr/>
            <p:nvPr/>
          </p:nvCxnSpPr>
          <p:spPr>
            <a:xfrm>
              <a:off x="3576738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DC0E6184-C13E-7129-85F8-18A2617E7CD0}"/>
                </a:ext>
              </a:extLst>
            </p:cNvPr>
            <p:cNvCxnSpPr/>
            <p:nvPr/>
          </p:nvCxnSpPr>
          <p:spPr>
            <a:xfrm>
              <a:off x="4155819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8CFAED32-EE8C-D8E0-FE76-6ABC9F971571}"/>
                </a:ext>
              </a:extLst>
            </p:cNvPr>
            <p:cNvCxnSpPr/>
            <p:nvPr/>
          </p:nvCxnSpPr>
          <p:spPr>
            <a:xfrm>
              <a:off x="4734900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7AB76B92-4ECC-22DA-87B2-9D46D0001E6B}"/>
                </a:ext>
              </a:extLst>
            </p:cNvPr>
            <p:cNvCxnSpPr/>
            <p:nvPr/>
          </p:nvCxnSpPr>
          <p:spPr>
            <a:xfrm>
              <a:off x="5313981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AFB2667E-C6CC-AF1E-0259-013E1184812C}"/>
                </a:ext>
              </a:extLst>
            </p:cNvPr>
            <p:cNvCxnSpPr/>
            <p:nvPr/>
          </p:nvCxnSpPr>
          <p:spPr>
            <a:xfrm>
              <a:off x="5893062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BBA73AC7-8280-426B-9B94-EFB7A3742646}"/>
                </a:ext>
              </a:extLst>
            </p:cNvPr>
            <p:cNvCxnSpPr/>
            <p:nvPr/>
          </p:nvCxnSpPr>
          <p:spPr>
            <a:xfrm>
              <a:off x="6472143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95AD63E5-A119-C9DD-29AE-4F2ED0F6ADD0}"/>
                </a:ext>
              </a:extLst>
            </p:cNvPr>
            <p:cNvCxnSpPr/>
            <p:nvPr/>
          </p:nvCxnSpPr>
          <p:spPr>
            <a:xfrm>
              <a:off x="7051224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FD6B1AF9-65D2-B315-EC83-CA1F006B30A0}"/>
                </a:ext>
              </a:extLst>
            </p:cNvPr>
            <p:cNvCxnSpPr/>
            <p:nvPr/>
          </p:nvCxnSpPr>
          <p:spPr>
            <a:xfrm>
              <a:off x="7630305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CB2D0900-8665-A01F-4B81-F3DB3DDBC0AA}"/>
                </a:ext>
              </a:extLst>
            </p:cNvPr>
            <p:cNvCxnSpPr/>
            <p:nvPr/>
          </p:nvCxnSpPr>
          <p:spPr>
            <a:xfrm>
              <a:off x="8209386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5D68D33C-6FF5-AB54-D0E8-77925871B1D6}"/>
                </a:ext>
              </a:extLst>
            </p:cNvPr>
            <p:cNvCxnSpPr/>
            <p:nvPr/>
          </p:nvCxnSpPr>
          <p:spPr>
            <a:xfrm>
              <a:off x="8788467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D93781B6-2F3D-8CAC-773F-16A4D0F87AA1}"/>
                </a:ext>
              </a:extLst>
            </p:cNvPr>
            <p:cNvCxnSpPr/>
            <p:nvPr/>
          </p:nvCxnSpPr>
          <p:spPr>
            <a:xfrm>
              <a:off x="9367548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C78376CE-C7B5-CE27-FD7E-931DC2D90C1B}"/>
                </a:ext>
              </a:extLst>
            </p:cNvPr>
            <p:cNvCxnSpPr/>
            <p:nvPr/>
          </p:nvCxnSpPr>
          <p:spPr>
            <a:xfrm>
              <a:off x="9946629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D823A8B5-F7CB-389B-C32D-ADB3BA4476D4}"/>
                </a:ext>
              </a:extLst>
            </p:cNvPr>
            <p:cNvCxnSpPr/>
            <p:nvPr/>
          </p:nvCxnSpPr>
          <p:spPr>
            <a:xfrm>
              <a:off x="10525708" y="3460260"/>
              <a:ext cx="0" cy="216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A906B9F1-6E9B-EFA1-00F6-C64C191B6EEA}"/>
              </a:ext>
            </a:extLst>
          </p:cNvPr>
          <p:cNvGrpSpPr/>
          <p:nvPr/>
        </p:nvGrpSpPr>
        <p:grpSpPr>
          <a:xfrm>
            <a:off x="5678460" y="3778896"/>
            <a:ext cx="1663181" cy="523220"/>
            <a:chOff x="5678460" y="3666924"/>
            <a:chExt cx="1663181" cy="523220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C98255D-25E0-880A-0F0D-84AD7A3DA94F}"/>
                </a:ext>
              </a:extLst>
            </p:cNvPr>
            <p:cNvSpPr txBox="1"/>
            <p:nvPr/>
          </p:nvSpPr>
          <p:spPr>
            <a:xfrm>
              <a:off x="6835455" y="3666924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1</a:t>
              </a:r>
              <a:endParaRPr lang="zh-CN" altLang="en-US" sz="2800" dirty="0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112848B-8FCB-811C-5466-D950B9604B38}"/>
                </a:ext>
              </a:extLst>
            </p:cNvPr>
            <p:cNvSpPr txBox="1"/>
            <p:nvPr/>
          </p:nvSpPr>
          <p:spPr>
            <a:xfrm>
              <a:off x="5678460" y="3666924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0</a:t>
              </a:r>
              <a:endParaRPr lang="zh-CN" altLang="en-US" sz="2800" dirty="0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A14B1850-D61C-99E7-BE1A-C150D734F2EB}"/>
              </a:ext>
            </a:extLst>
          </p:cNvPr>
          <p:cNvGrpSpPr/>
          <p:nvPr/>
        </p:nvGrpSpPr>
        <p:grpSpPr>
          <a:xfrm>
            <a:off x="696500" y="3778896"/>
            <a:ext cx="10110294" cy="523220"/>
            <a:chOff x="696500" y="3666924"/>
            <a:chExt cx="10110294" cy="523220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232136A9-49D3-B24E-3FAD-FC3397AF3D4E}"/>
                </a:ext>
              </a:extLst>
            </p:cNvPr>
            <p:cNvSpPr txBox="1"/>
            <p:nvPr/>
          </p:nvSpPr>
          <p:spPr>
            <a:xfrm>
              <a:off x="7992451" y="3666924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0000FF"/>
                  </a:solidFill>
                </a:rPr>
                <a:t>2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9FD2515A-73E3-D99C-1837-94FFE5FEB974}"/>
                </a:ext>
              </a:extLst>
            </p:cNvPr>
            <p:cNvSpPr txBox="1"/>
            <p:nvPr/>
          </p:nvSpPr>
          <p:spPr>
            <a:xfrm>
              <a:off x="9151779" y="3666924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0000FF"/>
                  </a:solidFill>
                </a:rPr>
                <a:t>3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1D5FB41D-6A63-0E17-B611-464F8D96727B}"/>
                </a:ext>
              </a:extLst>
            </p:cNvPr>
            <p:cNvSpPr txBox="1"/>
            <p:nvPr/>
          </p:nvSpPr>
          <p:spPr>
            <a:xfrm>
              <a:off x="10300608" y="3666924"/>
              <a:ext cx="5061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0000FF"/>
                  </a:solidFill>
                </a:rPr>
                <a:t>4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A47D6766-C1B6-FA29-A838-AEA6987CA2C7}"/>
                </a:ext>
              </a:extLst>
            </p:cNvPr>
            <p:cNvSpPr txBox="1"/>
            <p:nvPr/>
          </p:nvSpPr>
          <p:spPr>
            <a:xfrm>
              <a:off x="4166897" y="3666924"/>
              <a:ext cx="85374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>
                  <a:solidFill>
                    <a:srgbClr val="0000FF"/>
                  </a:solidFill>
                </a:rPr>
                <a:t>－</a:t>
              </a:r>
              <a:r>
                <a:rPr lang="en-US" altLang="zh-CN" sz="2800" dirty="0">
                  <a:solidFill>
                    <a:srgbClr val="0000FF"/>
                  </a:solidFill>
                </a:rPr>
                <a:t>1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7744970D-56C7-C655-87EE-443FC8C19023}"/>
                </a:ext>
              </a:extLst>
            </p:cNvPr>
            <p:cNvSpPr txBox="1"/>
            <p:nvPr/>
          </p:nvSpPr>
          <p:spPr>
            <a:xfrm>
              <a:off x="3037893" y="3666924"/>
              <a:ext cx="85374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>
                  <a:solidFill>
                    <a:srgbClr val="0000FF"/>
                  </a:solidFill>
                </a:rPr>
                <a:t>－</a:t>
              </a:r>
              <a:r>
                <a:rPr lang="en-US" altLang="zh-CN" sz="2800" dirty="0">
                  <a:solidFill>
                    <a:srgbClr val="0000FF"/>
                  </a:solidFill>
                </a:rPr>
                <a:t>2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DBCFA85D-3ADB-9C47-B453-F087EF475706}"/>
                </a:ext>
              </a:extLst>
            </p:cNvPr>
            <p:cNvSpPr txBox="1"/>
            <p:nvPr/>
          </p:nvSpPr>
          <p:spPr>
            <a:xfrm>
              <a:off x="1852903" y="3666924"/>
              <a:ext cx="85374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>
                  <a:solidFill>
                    <a:srgbClr val="0000FF"/>
                  </a:solidFill>
                </a:rPr>
                <a:t>－</a:t>
              </a:r>
              <a:r>
                <a:rPr lang="en-US" altLang="zh-CN" sz="2800" dirty="0">
                  <a:solidFill>
                    <a:srgbClr val="0000FF"/>
                  </a:solidFill>
                </a:rPr>
                <a:t>3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F1B63D39-63E8-AF40-C361-D905F0ECE260}"/>
                </a:ext>
              </a:extLst>
            </p:cNvPr>
            <p:cNvSpPr txBox="1"/>
            <p:nvPr/>
          </p:nvSpPr>
          <p:spPr>
            <a:xfrm>
              <a:off x="696500" y="3666924"/>
              <a:ext cx="85374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>
                  <a:solidFill>
                    <a:srgbClr val="0000FF"/>
                  </a:solidFill>
                </a:rPr>
                <a:t>－</a:t>
              </a:r>
              <a:r>
                <a:rPr lang="en-US" altLang="zh-CN" sz="2800" dirty="0">
                  <a:solidFill>
                    <a:srgbClr val="0000FF"/>
                  </a:solidFill>
                </a:rPr>
                <a:t>4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</p:grpSp>
      <p:sp>
        <p:nvSpPr>
          <p:cNvPr id="60" name="椭圆 59">
            <a:extLst>
              <a:ext uri="{FF2B5EF4-FFF2-40B4-BE49-F238E27FC236}">
                <a16:creationId xmlns:a16="http://schemas.microsoft.com/office/drawing/2014/main" id="{7D9653D8-CFA4-225E-7768-259FE6BEA70E}"/>
              </a:ext>
            </a:extLst>
          </p:cNvPr>
          <p:cNvSpPr/>
          <p:nvPr/>
        </p:nvSpPr>
        <p:spPr>
          <a:xfrm>
            <a:off x="2966832" y="3722912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F77D5834-880B-DCCB-971F-09A3021E5B0C}"/>
              </a:ext>
            </a:extLst>
          </p:cNvPr>
          <p:cNvSpPr txBox="1"/>
          <p:nvPr/>
        </p:nvSpPr>
        <p:spPr>
          <a:xfrm>
            <a:off x="2408072" y="2973334"/>
            <a:ext cx="1088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>
                <a:solidFill>
                  <a:srgbClr val="FF00FF"/>
                </a:solidFill>
              </a:rPr>
              <a:t>－</a:t>
            </a:r>
            <a:r>
              <a:rPr lang="en-US" altLang="zh-CN" sz="2800" dirty="0">
                <a:solidFill>
                  <a:srgbClr val="FF00FF"/>
                </a:solidFill>
              </a:rPr>
              <a:t>2.5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883814E2-C090-7481-D28E-DBC723D35E52}"/>
              </a:ext>
            </a:extLst>
          </p:cNvPr>
          <p:cNvSpPr/>
          <p:nvPr/>
        </p:nvSpPr>
        <p:spPr>
          <a:xfrm>
            <a:off x="9339640" y="3722912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BE5008F4-79E1-53C6-416C-9DD317034499}"/>
              </a:ext>
            </a:extLst>
          </p:cNvPr>
          <p:cNvSpPr txBox="1"/>
          <p:nvPr/>
        </p:nvSpPr>
        <p:spPr>
          <a:xfrm>
            <a:off x="9225519" y="3783008"/>
            <a:ext cx="3708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>
                <a:solidFill>
                  <a:srgbClr val="FF00FF"/>
                </a:solidFill>
              </a:rPr>
              <a:t>3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274A365F-EADA-B7E5-49A9-3BE95463859A}"/>
              </a:ext>
            </a:extLst>
          </p:cNvPr>
          <p:cNvSpPr/>
          <p:nvPr/>
        </p:nvSpPr>
        <p:spPr>
          <a:xfrm>
            <a:off x="5290155" y="3722912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ED0F21C8-AF44-11D8-C325-B137923C0174}"/>
                  </a:ext>
                </a:extLst>
              </p:cNvPr>
              <p:cNvSpPr txBox="1"/>
              <p:nvPr/>
            </p:nvSpPr>
            <p:spPr>
              <a:xfrm>
                <a:off x="4864217" y="2728637"/>
                <a:ext cx="727287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zh-CN" altLang="en-US" sz="240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sz="2400" dirty="0">
                  <a:solidFill>
                    <a:srgbClr val="FF00FF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ED0F21C8-AF44-11D8-C325-B137923C0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217" y="2728637"/>
                <a:ext cx="727287" cy="7838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椭圆 66">
            <a:extLst>
              <a:ext uri="{FF2B5EF4-FFF2-40B4-BE49-F238E27FC236}">
                <a16:creationId xmlns:a16="http://schemas.microsoft.com/office/drawing/2014/main" id="{BE74DF3A-18A9-409D-EAE1-B827D0C4F453}"/>
              </a:ext>
            </a:extLst>
          </p:cNvPr>
          <p:cNvSpPr/>
          <p:nvPr/>
        </p:nvSpPr>
        <p:spPr>
          <a:xfrm>
            <a:off x="9918137" y="3722912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B1F9E251-F8E7-FB18-4694-4DAC77498A29}"/>
              </a:ext>
            </a:extLst>
          </p:cNvPr>
          <p:cNvSpPr txBox="1"/>
          <p:nvPr/>
        </p:nvSpPr>
        <p:spPr>
          <a:xfrm>
            <a:off x="9555321" y="2973334"/>
            <a:ext cx="823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FF00FF"/>
                </a:solidFill>
              </a:rPr>
              <a:t>3.5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295F5753-7DD9-1032-1F58-8A222A890B34}"/>
              </a:ext>
            </a:extLst>
          </p:cNvPr>
          <p:cNvSpPr/>
          <p:nvPr/>
        </p:nvSpPr>
        <p:spPr>
          <a:xfrm>
            <a:off x="1222006" y="3722912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2AC0AB84-17F9-AC00-FE56-E1EF07B5712D}"/>
              </a:ext>
            </a:extLst>
          </p:cNvPr>
          <p:cNvSpPr txBox="1"/>
          <p:nvPr/>
        </p:nvSpPr>
        <p:spPr>
          <a:xfrm>
            <a:off x="762078" y="3781674"/>
            <a:ext cx="7457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>
                <a:solidFill>
                  <a:srgbClr val="FF00FF"/>
                </a:solidFill>
              </a:rPr>
              <a:t>－</a:t>
            </a:r>
            <a:r>
              <a:rPr lang="en-US" altLang="zh-CN" sz="2800" dirty="0">
                <a:solidFill>
                  <a:srgbClr val="FF00FF"/>
                </a:solidFill>
              </a:rPr>
              <a:t>4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id="{A601EFC9-AC0A-9316-57E3-5E53DE2EACE7}"/>
              </a:ext>
            </a:extLst>
          </p:cNvPr>
          <p:cNvSpPr/>
          <p:nvPr/>
        </p:nvSpPr>
        <p:spPr>
          <a:xfrm>
            <a:off x="1800505" y="3722912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C56D61B7-502E-173F-2C12-1920AE4AF4EA}"/>
              </a:ext>
            </a:extLst>
          </p:cNvPr>
          <p:cNvSpPr txBox="1"/>
          <p:nvPr/>
        </p:nvSpPr>
        <p:spPr>
          <a:xfrm>
            <a:off x="1241745" y="2973334"/>
            <a:ext cx="1088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>
                <a:solidFill>
                  <a:srgbClr val="FF00FF"/>
                </a:solidFill>
              </a:rPr>
              <a:t>－</a:t>
            </a:r>
            <a:r>
              <a:rPr lang="en-US" altLang="zh-CN" sz="2800" dirty="0">
                <a:solidFill>
                  <a:srgbClr val="FF00FF"/>
                </a:solidFill>
              </a:rPr>
              <a:t>3.5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 animBg="1"/>
      <p:bldP spid="63" grpId="0"/>
      <p:bldP spid="64" grpId="0" animBg="1"/>
      <p:bldP spid="66" grpId="0"/>
      <p:bldP spid="67" grpId="0" animBg="1"/>
      <p:bldP spid="68" grpId="0"/>
      <p:bldP spid="69" grpId="0" animBg="1"/>
      <p:bldP spid="70" grpId="0"/>
      <p:bldP spid="71" grpId="0" animBg="1"/>
      <p:bldP spid="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061349" y="1206024"/>
            <a:ext cx="943558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通过本节课的学习，你们有哪些收获？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FFF96EF-005C-CCCF-FE6B-2285657D6760}"/>
              </a:ext>
            </a:extLst>
          </p:cNvPr>
          <p:cNvGrpSpPr/>
          <p:nvPr/>
        </p:nvGrpSpPr>
        <p:grpSpPr>
          <a:xfrm>
            <a:off x="1082349" y="2345646"/>
            <a:ext cx="3713586" cy="1015727"/>
            <a:chOff x="1306287" y="1537679"/>
            <a:chExt cx="3713586" cy="1015727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5B3D763-21C1-8E9B-AF6D-5A9B869F9919}"/>
                </a:ext>
              </a:extLst>
            </p:cNvPr>
            <p:cNvSpPr txBox="1"/>
            <p:nvPr/>
          </p:nvSpPr>
          <p:spPr>
            <a:xfrm>
              <a:off x="1306287" y="1734147"/>
              <a:ext cx="1567542" cy="660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buFont typeface="Arial" panose="020B0604020202020204" pitchFamily="34" charset="0"/>
                <a:defRPr sz="3400" b="1"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/>
              <a:lvl7pPr marL="2971800" indent="-228600"/>
              <a:lvl8pPr marL="3429000" indent="-228600"/>
              <a:lvl9pPr marL="3886200" indent="-228600"/>
            </a:lstStyle>
            <a:p>
              <a:r>
                <a:rPr lang="zh-CN" altLang="en-US" dirty="0">
                  <a:solidFill>
                    <a:srgbClr val="FF00FF"/>
                  </a:solidFill>
                </a:rPr>
                <a:t>正数：</a:t>
              </a:r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E19A2100-1A49-FA81-893B-EC68946E86B4}"/>
                    </a:ext>
                  </a:extLst>
                </p:cNvPr>
                <p:cNvSpPr txBox="1"/>
                <p:nvPr/>
              </p:nvSpPr>
              <p:spPr bwMode="auto">
                <a:xfrm>
                  <a:off x="2587282" y="1537679"/>
                  <a:ext cx="2432591" cy="10157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zh-CN" altLang="en-US" sz="3200" b="1" i="0">
                            <a:latin typeface="+mj-lt"/>
                            <a:ea typeface="Cambria Math" panose="02040503050406030204" pitchFamily="18" charset="0"/>
                          </a:rPr>
                          <m:t>、</m:t>
                        </m:r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  <a:ea typeface="Cambria Math" panose="02040503050406030204" pitchFamily="18" charset="0"/>
                          </a:rPr>
                          <m:t>4.7</m:t>
                        </m:r>
                        <m:r>
                          <m:rPr>
                            <m:nor/>
                          </m:rPr>
                          <a:rPr lang="zh-CN" altLang="en-US" sz="3200" b="1" i="0">
                            <a:latin typeface="+mj-lt"/>
                            <a:ea typeface="Cambria Math" panose="02040503050406030204" pitchFamily="18" charset="0"/>
                          </a:rPr>
                          <m:t>、</m:t>
                        </m:r>
                        <m:f>
                          <m:fPr>
                            <m:ctrlPr>
                              <a:rPr lang="en-US" altLang="zh-CN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en-US" altLang="zh-CN" sz="32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E19A2100-1A49-FA81-893B-EC68946E86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87282" y="1537679"/>
                  <a:ext cx="2432591" cy="101572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A54BF72-F5A7-8427-86F2-100D2008FC95}"/>
              </a:ext>
            </a:extLst>
          </p:cNvPr>
          <p:cNvGrpSpPr/>
          <p:nvPr/>
        </p:nvGrpSpPr>
        <p:grpSpPr>
          <a:xfrm>
            <a:off x="5934265" y="2344652"/>
            <a:ext cx="5038530" cy="1017715"/>
            <a:chOff x="503854" y="2722666"/>
            <a:chExt cx="5038530" cy="1017715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69618BF-9DE3-5F8E-B5C3-4D7AD8066E20}"/>
                </a:ext>
              </a:extLst>
            </p:cNvPr>
            <p:cNvSpPr txBox="1"/>
            <p:nvPr/>
          </p:nvSpPr>
          <p:spPr>
            <a:xfrm>
              <a:off x="503854" y="2891140"/>
              <a:ext cx="1667070" cy="660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buFont typeface="Arial" panose="020B0604020202020204" pitchFamily="34" charset="0"/>
                <a:defRPr sz="3400" b="1"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/>
              <a:lvl7pPr marL="2971800" indent="-228600"/>
              <a:lvl8pPr marL="3429000" indent="-228600"/>
              <a:lvl9pPr marL="3886200" indent="-228600"/>
            </a:lstStyle>
            <a:p>
              <a:r>
                <a:rPr lang="zh-CN" altLang="en-US" dirty="0">
                  <a:solidFill>
                    <a:srgbClr val="FF00FF"/>
                  </a:solidFill>
                </a:rPr>
                <a:t>负数：</a:t>
              </a:r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033FAA88-7178-22EA-B72B-1CB7466B725E}"/>
                    </a:ext>
                  </a:extLst>
                </p:cNvPr>
                <p:cNvSpPr txBox="1"/>
                <p:nvPr/>
              </p:nvSpPr>
              <p:spPr bwMode="auto">
                <a:xfrm>
                  <a:off x="1672882" y="2722666"/>
                  <a:ext cx="3869502" cy="101771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zh-CN" altLang="en-US" sz="3200" b="1" i="0">
                            <a:latin typeface="+mj-lt"/>
                            <a:ea typeface="Cambria Math" panose="02040503050406030204" pitchFamily="18" charset="0"/>
                          </a:rPr>
                          <m:t>、</m:t>
                        </m:r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  <a:ea typeface="Cambria Math" panose="02040503050406030204" pitchFamily="18" charset="0"/>
                          </a:rPr>
                          <m:t>−4.7</m:t>
                        </m:r>
                        <m:r>
                          <m:rPr>
                            <m:nor/>
                          </m:rPr>
                          <a:rPr lang="zh-CN" altLang="en-US" sz="3200" b="1" i="0">
                            <a:latin typeface="+mj-lt"/>
                            <a:ea typeface="Cambria Math" panose="02040503050406030204" pitchFamily="18" charset="0"/>
                          </a:rPr>
                          <m:t>、</m:t>
                        </m:r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en-US" altLang="zh-CN" sz="32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033FAA88-7178-22EA-B72B-1CB7466B72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72882" y="2722666"/>
                  <a:ext cx="3869502" cy="101771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88F7803-17D6-DB28-11DE-DDEA715F2400}"/>
              </a:ext>
            </a:extLst>
          </p:cNvPr>
          <p:cNvGrpSpPr/>
          <p:nvPr/>
        </p:nvGrpSpPr>
        <p:grpSpPr>
          <a:xfrm>
            <a:off x="1147669" y="3732245"/>
            <a:ext cx="9834463" cy="2556588"/>
            <a:chOff x="1147669" y="3732245"/>
            <a:chExt cx="9834463" cy="2556588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EBC79E6-CA40-83E0-D4C1-84744CA1D3C3}"/>
                </a:ext>
              </a:extLst>
            </p:cNvPr>
            <p:cNvSpPr txBox="1"/>
            <p:nvPr/>
          </p:nvSpPr>
          <p:spPr>
            <a:xfrm>
              <a:off x="1835792" y="3946551"/>
              <a:ext cx="843083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buFont typeface="Arial" panose="020B0604020202020204" pitchFamily="34" charset="0"/>
                <a:defRPr sz="3200" b="1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正数和负数可以用来表示相反意义的量。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EAD792D-0C7B-893A-C1F0-3B5E2A1B3E0F}"/>
                </a:ext>
              </a:extLst>
            </p:cNvPr>
            <p:cNvSpPr txBox="1"/>
            <p:nvPr/>
          </p:nvSpPr>
          <p:spPr>
            <a:xfrm>
              <a:off x="1835792" y="4733949"/>
              <a:ext cx="914634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buFont typeface="Arial" panose="020B0604020202020204" pitchFamily="34" charset="0"/>
                <a:defRPr sz="3200" b="1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直线上 </a:t>
              </a:r>
              <a:r>
                <a:rPr lang="en-US" altLang="zh-CN" dirty="0"/>
                <a:t>0</a:t>
              </a:r>
              <a:r>
                <a:rPr lang="zh-CN" altLang="en-US" dirty="0"/>
                <a:t> 右边的数是正数，</a:t>
              </a:r>
              <a:r>
                <a:rPr lang="en-US" altLang="zh-CN" dirty="0"/>
                <a:t>0</a:t>
              </a:r>
              <a:r>
                <a:rPr lang="zh-CN" altLang="en-US" dirty="0"/>
                <a:t> 左边的数是负数。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586AC03-59DB-9554-94A1-4CFC665E09C8}"/>
                </a:ext>
              </a:extLst>
            </p:cNvPr>
            <p:cNvSpPr txBox="1"/>
            <p:nvPr/>
          </p:nvSpPr>
          <p:spPr>
            <a:xfrm>
              <a:off x="1835792" y="5521348"/>
              <a:ext cx="571974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buFont typeface="Arial" panose="020B0604020202020204" pitchFamily="34" charset="0"/>
                <a:defRPr sz="3200" b="1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0</a:t>
              </a:r>
              <a:r>
                <a:rPr lang="zh-CN" altLang="en-US" dirty="0"/>
                <a:t> 既不是正数，也不是负数。</a:t>
              </a:r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4B848669-25B8-DB2B-3EDC-04941DF5649A}"/>
                </a:ext>
              </a:extLst>
            </p:cNvPr>
            <p:cNvSpPr/>
            <p:nvPr/>
          </p:nvSpPr>
          <p:spPr>
            <a:xfrm>
              <a:off x="1147669" y="3732245"/>
              <a:ext cx="9825134" cy="2556588"/>
            </a:xfrm>
            <a:prstGeom prst="roundRect">
              <a:avLst>
                <a:gd name="adj" fmla="val 8273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19074</TotalTime>
  <Words>777</Words>
  <Application>Microsoft Office PowerPoint</Application>
  <PresentationFormat>宽屏</PresentationFormat>
  <Paragraphs>140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1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3712</cp:revision>
  <dcterms:created xsi:type="dcterms:W3CDTF">2016-01-14T07:05:00Z</dcterms:created>
  <dcterms:modified xsi:type="dcterms:W3CDTF">2026-07-01T03:56:26Z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