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366" r:id="rId3"/>
    <p:sldId id="354" r:id="rId4"/>
    <p:sldId id="365" r:id="rId6"/>
    <p:sldId id="367" r:id="rId7"/>
    <p:sldId id="368" r:id="rId8"/>
    <p:sldId id="346" r:id="rId9"/>
    <p:sldId id="318" r:id="rId10"/>
    <p:sldId id="319" r:id="rId11"/>
    <p:sldId id="370" r:id="rId12"/>
    <p:sldId id="350" r:id="rId13"/>
    <p:sldId id="320" r:id="rId14"/>
    <p:sldId id="351" r:id="rId15"/>
    <p:sldId id="371" r:id="rId16"/>
    <p:sldId id="322" r:id="rId17"/>
    <p:sldId id="323" r:id="rId18"/>
    <p:sldId id="324" r:id="rId19"/>
    <p:sldId id="326" r:id="rId20"/>
    <p:sldId id="352" r:id="rId21"/>
    <p:sldId id="353" r:id="rId22"/>
    <p:sldId id="328" r:id="rId23"/>
    <p:sldId id="355" r:id="rId24"/>
    <p:sldId id="356" r:id="rId25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1"/>
    </p:embeddedFont>
    <p:embeddedFont>
      <p:font typeface="楷体" panose="02010609060101010101" pitchFamily="49" charset="-122"/>
      <p:regular r:id="rId32"/>
    </p:embeddedFont>
    <p:embeddedFont>
      <p:font typeface="幼圆" panose="02010509060101010101" pitchFamily="49" charset="-122"/>
      <p:regular r:id="rId33"/>
    </p:embeddedFont>
    <p:embeddedFont>
      <p:font typeface="方正仿宋_GBK" panose="03000509000000000000" pitchFamily="65" charset="-122"/>
      <p:regular r:id="rId34"/>
    </p:embeddedFont>
    <p:embeddedFont>
      <p:font typeface="等线" panose="02010600030101010101" pitchFamily="2" charset="-122"/>
      <p:regular r:id="rId35"/>
    </p:embeddedFont>
  </p:embeddedFontLst>
  <p:custDataLst>
    <p:tags r:id="rId3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6" userDrawn="1">
          <p15:clr>
            <a:srgbClr val="A4A3A4"/>
          </p15:clr>
        </p15:guide>
        <p15:guide id="2" pos="28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CC"/>
    <a:srgbClr val="FF7C80"/>
    <a:srgbClr val="E7F8FF"/>
    <a:srgbClr val="E4E77E"/>
    <a:srgbClr val="7BAB80"/>
    <a:srgbClr val="6AD0FE"/>
    <a:srgbClr val="01A0E9"/>
    <a:srgbClr val="ECFB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8" autoAdjust="0"/>
    <p:restoredTop sz="94660" autoAdjust="0"/>
  </p:normalViewPr>
  <p:slideViewPr>
    <p:cSldViewPr snapToGrid="0">
      <p:cViewPr varScale="1">
        <p:scale>
          <a:sx n="138" d="100"/>
          <a:sy n="138" d="100"/>
        </p:scale>
        <p:origin x="840" y="126"/>
      </p:cViewPr>
      <p:guideLst>
        <p:guide orient="horz" pos="1686"/>
        <p:guide pos="28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4152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6" Type="http://schemas.openxmlformats.org/officeDocument/2006/relationships/tags" Target="tags/tag4.xml"/><Relationship Id="rId35" Type="http://schemas.openxmlformats.org/officeDocument/2006/relationships/font" Target="fonts/font5.fntdata"/><Relationship Id="rId34" Type="http://schemas.openxmlformats.org/officeDocument/2006/relationships/font" Target="fonts/font4.fntdata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38.wmf"/><Relationship Id="rId4" Type="http://schemas.openxmlformats.org/officeDocument/2006/relationships/image" Target="../media/image37.wmf"/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7" Type="http://schemas.openxmlformats.org/officeDocument/2006/relationships/image" Target="../media/image50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99A8FB0-A5D4-49E0-89E8-C9BBA0480D78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2ED5963-09B0-4BE4-8241-3A1E0680C73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088A264-FAD6-4B49-9B06-BCAE52D7449E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ED5963-09B0-4BE4-8241-3A1E0680C7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746F899-C480-40B0-AD2C-F20F9D467C0A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765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ABA3F69-0C21-4001-812C-EDA4D6417F7C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4325"/>
            <a:ext cx="91440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0"/>
            <a:ext cx="9144000" cy="4895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175"/>
            <a:ext cx="9144000" cy="73025"/>
          </a:xfrm>
          <a:prstGeom prst="rect">
            <a:avLst/>
          </a:prstGeom>
          <a:solidFill>
            <a:srgbClr val="E4E77E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858544"/>
            <a:ext cx="9144000" cy="74612"/>
          </a:xfrm>
          <a:prstGeom prst="rect">
            <a:avLst/>
          </a:prstGeom>
          <a:solidFill>
            <a:srgbClr val="E4E77E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7" name="图片 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23825" y="123825"/>
            <a:ext cx="8934450" cy="4933950"/>
          </a:xfrm>
          <a:prstGeom prst="roundRect">
            <a:avLst>
              <a:gd name="adj" fmla="val 3815"/>
            </a:avLst>
          </a:prstGeom>
          <a:solidFill>
            <a:schemeClr val="bg1"/>
          </a:solidFill>
          <a:ln w="38100">
            <a:solidFill>
              <a:srgbClr val="E4E77E"/>
            </a:solidFill>
            <a:prstDash val="lg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7.png"/><Relationship Id="rId3" Type="http://schemas.openxmlformats.org/officeDocument/2006/relationships/hyperlink" Target="https://baike.baidu.com/item/%E6%91%84%E6%B0%8F%E6%B8%A9%E6%A0%87/10117452?fromModule=lemma_inlink" TargetMode="Externa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1.wmf"/><Relationship Id="rId1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26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2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4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23.wmf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.bin"/><Relationship Id="rId8" Type="http://schemas.openxmlformats.org/officeDocument/2006/relationships/image" Target="../media/image37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3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5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34.wmf"/><Relationship Id="rId13" Type="http://schemas.openxmlformats.org/officeDocument/2006/relationships/notesSlide" Target="../notesSlides/notesSlide5.xml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38.wmf"/><Relationship Id="rId1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47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4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5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44.wmf"/><Relationship Id="rId18" Type="http://schemas.openxmlformats.org/officeDocument/2006/relationships/vmlDrawing" Target="../drawings/vmlDrawing4.vml"/><Relationship Id="rId17" Type="http://schemas.openxmlformats.org/officeDocument/2006/relationships/slideLayout" Target="../slideLayouts/slideLayout4.xml"/><Relationship Id="rId16" Type="http://schemas.openxmlformats.org/officeDocument/2006/relationships/image" Target="../media/image51.wmf"/><Relationship Id="rId15" Type="http://schemas.openxmlformats.org/officeDocument/2006/relationships/oleObject" Target="../embeddings/oleObject19.bin"/><Relationship Id="rId14" Type="http://schemas.openxmlformats.org/officeDocument/2006/relationships/image" Target="../media/image50.wmf"/><Relationship Id="rId13" Type="http://schemas.openxmlformats.org/officeDocument/2006/relationships/oleObject" Target="../embeddings/oleObject18.bin"/><Relationship Id="rId12" Type="http://schemas.openxmlformats.org/officeDocument/2006/relationships/image" Target="../media/image49.wmf"/><Relationship Id="rId11" Type="http://schemas.openxmlformats.org/officeDocument/2006/relationships/oleObject" Target="../embeddings/oleObject17.bin"/><Relationship Id="rId10" Type="http://schemas.openxmlformats.org/officeDocument/2006/relationships/image" Target="../media/image48.wmf"/><Relationship Id="rId1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941513" y="2403475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111500" y="2403475"/>
            <a:ext cx="2249488" cy="5000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3317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970213" y="1487488"/>
            <a:ext cx="3267075" cy="91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800">
                <a:latin typeface="幼圆" panose="02010509060101010101" pitchFamily="49" charset="-122"/>
                <a:ea typeface="幼圆" panose="02010509060101010101" pitchFamily="49" charset="-122"/>
              </a:rPr>
              <a:t>负数的认识</a:t>
            </a:r>
            <a:endParaRPr lang="zh-CN" altLang="en-US" sz="48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6" y="1385726"/>
            <a:ext cx="999245" cy="101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1028700" y="1729468"/>
            <a:ext cx="4267200" cy="6426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</a:rPr>
              <a:t>  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）我们走进教室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4435475" y="1839323"/>
            <a:ext cx="3648075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（我们走出教室）</a:t>
            </a:r>
            <a:endParaRPr lang="zh-CN" altLang="en-US" sz="28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376363" y="2405108"/>
            <a:ext cx="3571875" cy="6426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向下看</a:t>
            </a:r>
            <a:endParaRPr lang="zh-CN" altLang="en-US" sz="28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4435475" y="2504168"/>
            <a:ext cx="3000375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向上看）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376363" y="3080748"/>
            <a:ext cx="3571875" cy="6426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）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向前走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米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4435475" y="3169013"/>
            <a:ext cx="2714625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（向后走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100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米）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TextBox 24"/>
          <p:cNvSpPr txBox="1">
            <a:spLocks noChangeArrowheads="1"/>
          </p:cNvSpPr>
          <p:nvPr/>
        </p:nvSpPr>
        <p:spPr bwMode="auto">
          <a:xfrm>
            <a:off x="1376363" y="1112248"/>
            <a:ext cx="636428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j-ea"/>
                <a:ea typeface="+mj-ea"/>
              </a:rPr>
              <a:t>你能说出与下列意思相反的话吗？</a:t>
            </a:r>
            <a:endParaRPr lang="zh-CN" altLang="en-US" sz="32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grpSp>
        <p:nvGrpSpPr>
          <p:cNvPr id="10249" name="组合 10"/>
          <p:cNvGrpSpPr/>
          <p:nvPr/>
        </p:nvGrpSpPr>
        <p:grpSpPr bwMode="auto">
          <a:xfrm>
            <a:off x="277813" y="331198"/>
            <a:ext cx="1725612" cy="601663"/>
            <a:chOff x="277139" y="651353"/>
            <a:chExt cx="1727025" cy="600625"/>
          </a:xfrm>
        </p:grpSpPr>
        <p:sp>
          <p:nvSpPr>
            <p:cNvPr id="10250" name="išḷïḑe"/>
            <p:cNvSpPr/>
            <p:nvPr/>
          </p:nvSpPr>
          <p:spPr bwMode="auto">
            <a:xfrm>
              <a:off x="277139" y="651353"/>
              <a:ext cx="1727025" cy="54189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0 h 21600"/>
                <a:gd name="T4" fmla="*/ 2147483646 w 21600"/>
                <a:gd name="T5" fmla="*/ 148946316 h 21600"/>
                <a:gd name="T6" fmla="*/ 2147483646 w 21600"/>
                <a:gd name="T7" fmla="*/ 1182458218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2147483646 w 21600"/>
                <a:gd name="T17" fmla="*/ 2147483646 h 21600"/>
                <a:gd name="T18" fmla="*/ 2147483646 w 21600"/>
                <a:gd name="T19" fmla="*/ 2147483646 h 21600"/>
                <a:gd name="T20" fmla="*/ 2147483646 w 21600"/>
                <a:gd name="T21" fmla="*/ 2147483646 h 21600"/>
                <a:gd name="T22" fmla="*/ 2147483646 w 21600"/>
                <a:gd name="T23" fmla="*/ 2147483646 h 21600"/>
                <a:gd name="T24" fmla="*/ 2147483646 w 21600"/>
                <a:gd name="T25" fmla="*/ 2147483646 h 21600"/>
                <a:gd name="T26" fmla="*/ 2147483646 w 21600"/>
                <a:gd name="T27" fmla="*/ 2147483646 h 21600"/>
                <a:gd name="T28" fmla="*/ 2147483646 w 21600"/>
                <a:gd name="T29" fmla="*/ 2147483646 h 21600"/>
                <a:gd name="T30" fmla="*/ 2147483646 w 21600"/>
                <a:gd name="T31" fmla="*/ 2147483646 h 21600"/>
                <a:gd name="T32" fmla="*/ 2147483646 w 21600"/>
                <a:gd name="T33" fmla="*/ 2147483646 h 21600"/>
                <a:gd name="T34" fmla="*/ 2147483646 w 21600"/>
                <a:gd name="T35" fmla="*/ 2147483646 h 21600"/>
                <a:gd name="T36" fmla="*/ 2147483646 w 21600"/>
                <a:gd name="T37" fmla="*/ 2147483646 h 21600"/>
                <a:gd name="T38" fmla="*/ 2147483646 w 21600"/>
                <a:gd name="T39" fmla="*/ 2147483646 h 21600"/>
                <a:gd name="T40" fmla="*/ 2147483646 w 21600"/>
                <a:gd name="T41" fmla="*/ 2147483646 h 21600"/>
                <a:gd name="T42" fmla="*/ 0 w 21600"/>
                <a:gd name="T43" fmla="*/ 2147483646 h 21600"/>
                <a:gd name="T44" fmla="*/ 0 w 21600"/>
                <a:gd name="T45" fmla="*/ 2147483646 h 21600"/>
                <a:gd name="T46" fmla="*/ 2147483646 w 21600"/>
                <a:gd name="T47" fmla="*/ 2147483646 h 21600"/>
                <a:gd name="T48" fmla="*/ 2147483646 w 21600"/>
                <a:gd name="T49" fmla="*/ 2147483646 h 21600"/>
                <a:gd name="T50" fmla="*/ 2147483646 w 21600"/>
                <a:gd name="T51" fmla="*/ 2147483646 h 21600"/>
                <a:gd name="T52" fmla="*/ 2147483646 w 21600"/>
                <a:gd name="T53" fmla="*/ 1182458218 h 21600"/>
                <a:gd name="T54" fmla="*/ 2147483646 w 21600"/>
                <a:gd name="T55" fmla="*/ 148946316 h 21600"/>
                <a:gd name="T56" fmla="*/ 2147483646 w 21600"/>
                <a:gd name="T57" fmla="*/ 0 h 21600"/>
                <a:gd name="T58" fmla="*/ 2147483646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124" y="0"/>
                  </a:moveTo>
                  <a:lnTo>
                    <a:pt x="20476" y="0"/>
                  </a:lnTo>
                  <a:cubicBezTo>
                    <a:pt x="20637" y="0"/>
                    <a:pt x="20758" y="0"/>
                    <a:pt x="20861" y="15"/>
                  </a:cubicBezTo>
                  <a:cubicBezTo>
                    <a:pt x="20964" y="30"/>
                    <a:pt x="21049" y="59"/>
                    <a:pt x="21136" y="119"/>
                  </a:cubicBezTo>
                  <a:cubicBezTo>
                    <a:pt x="21231" y="193"/>
                    <a:pt x="21316" y="311"/>
                    <a:pt x="21386" y="461"/>
                  </a:cubicBezTo>
                  <a:cubicBezTo>
                    <a:pt x="21455" y="612"/>
                    <a:pt x="21510" y="795"/>
                    <a:pt x="21545" y="999"/>
                  </a:cubicBezTo>
                  <a:cubicBezTo>
                    <a:pt x="21572" y="1186"/>
                    <a:pt x="21586" y="1368"/>
                    <a:pt x="21593" y="1591"/>
                  </a:cubicBezTo>
                  <a:cubicBezTo>
                    <a:pt x="21600" y="1813"/>
                    <a:pt x="21600" y="2077"/>
                    <a:pt x="21600" y="2430"/>
                  </a:cubicBezTo>
                  <a:lnTo>
                    <a:pt x="21600" y="19181"/>
                  </a:lnTo>
                  <a:cubicBezTo>
                    <a:pt x="21600" y="19528"/>
                    <a:pt x="21600" y="19789"/>
                    <a:pt x="21593" y="20011"/>
                  </a:cubicBezTo>
                  <a:cubicBezTo>
                    <a:pt x="21586" y="20232"/>
                    <a:pt x="21572" y="20414"/>
                    <a:pt x="21545" y="20601"/>
                  </a:cubicBezTo>
                  <a:cubicBezTo>
                    <a:pt x="21510" y="20805"/>
                    <a:pt x="21455" y="20988"/>
                    <a:pt x="21386" y="21139"/>
                  </a:cubicBezTo>
                  <a:cubicBezTo>
                    <a:pt x="21316" y="21289"/>
                    <a:pt x="21231" y="21407"/>
                    <a:pt x="21136" y="21481"/>
                  </a:cubicBezTo>
                  <a:cubicBezTo>
                    <a:pt x="21049" y="21541"/>
                    <a:pt x="20964" y="21570"/>
                    <a:pt x="20861" y="21585"/>
                  </a:cubicBezTo>
                  <a:cubicBezTo>
                    <a:pt x="20757" y="21600"/>
                    <a:pt x="20634" y="21600"/>
                    <a:pt x="20471" y="21600"/>
                  </a:cubicBezTo>
                  <a:lnTo>
                    <a:pt x="1124" y="21600"/>
                  </a:lnTo>
                  <a:cubicBezTo>
                    <a:pt x="963" y="21600"/>
                    <a:pt x="842" y="21600"/>
                    <a:pt x="739" y="21585"/>
                  </a:cubicBezTo>
                  <a:cubicBezTo>
                    <a:pt x="636" y="21570"/>
                    <a:pt x="551" y="21541"/>
                    <a:pt x="464" y="21481"/>
                  </a:cubicBezTo>
                  <a:cubicBezTo>
                    <a:pt x="369" y="21407"/>
                    <a:pt x="284" y="21289"/>
                    <a:pt x="214" y="21139"/>
                  </a:cubicBezTo>
                  <a:cubicBezTo>
                    <a:pt x="145" y="20988"/>
                    <a:pt x="90" y="20805"/>
                    <a:pt x="55" y="20601"/>
                  </a:cubicBezTo>
                  <a:cubicBezTo>
                    <a:pt x="28" y="20414"/>
                    <a:pt x="14" y="20232"/>
                    <a:pt x="7" y="20009"/>
                  </a:cubicBezTo>
                  <a:cubicBezTo>
                    <a:pt x="0" y="19787"/>
                    <a:pt x="0" y="19523"/>
                    <a:pt x="0" y="19170"/>
                  </a:cubicBezTo>
                  <a:lnTo>
                    <a:pt x="0" y="2419"/>
                  </a:lnTo>
                  <a:cubicBezTo>
                    <a:pt x="0" y="2072"/>
                    <a:pt x="0" y="1811"/>
                    <a:pt x="7" y="1589"/>
                  </a:cubicBezTo>
                  <a:cubicBezTo>
                    <a:pt x="14" y="1368"/>
                    <a:pt x="28" y="1186"/>
                    <a:pt x="55" y="999"/>
                  </a:cubicBezTo>
                  <a:cubicBezTo>
                    <a:pt x="90" y="795"/>
                    <a:pt x="145" y="612"/>
                    <a:pt x="214" y="461"/>
                  </a:cubicBezTo>
                  <a:cubicBezTo>
                    <a:pt x="284" y="311"/>
                    <a:pt x="369" y="193"/>
                    <a:pt x="464" y="119"/>
                  </a:cubicBezTo>
                  <a:cubicBezTo>
                    <a:pt x="551" y="59"/>
                    <a:pt x="636" y="30"/>
                    <a:pt x="739" y="15"/>
                  </a:cubicBezTo>
                  <a:cubicBezTo>
                    <a:pt x="843" y="0"/>
                    <a:pt x="966" y="0"/>
                    <a:pt x="1129" y="0"/>
                  </a:cubicBezTo>
                  <a:lnTo>
                    <a:pt x="1124" y="0"/>
                  </a:lnTo>
                  <a:close/>
                </a:path>
              </a:pathLst>
            </a:custGeom>
            <a:solidFill>
              <a:srgbClr val="7BA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" name="Rectangle 16"/>
            <p:cNvSpPr>
              <a:spLocks noChangeArrowheads="1"/>
            </p:cNvSpPr>
            <p:nvPr/>
          </p:nvSpPr>
          <p:spPr bwMode="auto">
            <a:xfrm>
              <a:off x="353473" y="667777"/>
              <a:ext cx="16244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</a:rPr>
                <a:t>新课导入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376363" y="3756388"/>
            <a:ext cx="3571875" cy="6426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）电梯上升</a:t>
            </a:r>
            <a:r>
              <a:rPr lang="en-US" altLang="zh-CN" sz="2800" b="1" dirty="0">
                <a:solidFill>
                  <a:srgbClr val="000000"/>
                </a:solidFill>
                <a:latin typeface="+mj-ea"/>
                <a:ea typeface="+mj-ea"/>
              </a:rPr>
              <a:t>15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层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4435475" y="3835763"/>
            <a:ext cx="27146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（电梯下降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层）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/>
          <p:cNvSpPr/>
          <p:nvPr/>
        </p:nvSpPr>
        <p:spPr>
          <a:xfrm>
            <a:off x="5561013" y="3762375"/>
            <a:ext cx="1704975" cy="558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600200" y="3082925"/>
            <a:ext cx="1196975" cy="461963"/>
            <a:chOff x="3641034" y="2221774"/>
            <a:chExt cx="1861931" cy="699953"/>
          </a:xfrm>
        </p:grpSpPr>
        <p:grpSp>
          <p:nvGrpSpPr>
            <p:cNvPr id="12306" name="组合 4"/>
            <p:cNvGrpSpPr/>
            <p:nvPr/>
          </p:nvGrpSpPr>
          <p:grpSpPr bwMode="auto">
            <a:xfrm>
              <a:off x="3641034" y="2276782"/>
              <a:ext cx="1861931" cy="644945"/>
              <a:chOff x="3246706" y="2620032"/>
              <a:chExt cx="1861931" cy="644945"/>
            </a:xfrm>
          </p:grpSpPr>
          <p:sp>
            <p:nvSpPr>
              <p:cNvPr id="7" name="六边形 8"/>
              <p:cNvSpPr/>
              <p:nvPr/>
            </p:nvSpPr>
            <p:spPr>
              <a:xfrm>
                <a:off x="3246706" y="2673265"/>
                <a:ext cx="1861931" cy="591712"/>
              </a:xfrm>
              <a:custGeom>
                <a:avLst/>
                <a:gdLst>
                  <a:gd name="connsiteX0" fmla="*/ 0 w 1835162"/>
                  <a:gd name="connsiteY0" fmla="*/ 296324 h 592647"/>
                  <a:gd name="connsiteX1" fmla="*/ 243412 w 1835162"/>
                  <a:gd name="connsiteY1" fmla="*/ 0 h 592647"/>
                  <a:gd name="connsiteX2" fmla="*/ 1591750 w 1835162"/>
                  <a:gd name="connsiteY2" fmla="*/ 0 h 592647"/>
                  <a:gd name="connsiteX3" fmla="*/ 1835162 w 1835162"/>
                  <a:gd name="connsiteY3" fmla="*/ 296324 h 592647"/>
                  <a:gd name="connsiteX4" fmla="*/ 1591750 w 1835162"/>
                  <a:gd name="connsiteY4" fmla="*/ 592647 h 592647"/>
                  <a:gd name="connsiteX5" fmla="*/ 243412 w 1835162"/>
                  <a:gd name="connsiteY5" fmla="*/ 592647 h 592647"/>
                  <a:gd name="connsiteX6" fmla="*/ 0 w 1835162"/>
                  <a:gd name="connsiteY6" fmla="*/ 296324 h 592647"/>
                  <a:gd name="connsiteX0-1" fmla="*/ 0 w 1835162"/>
                  <a:gd name="connsiteY0-2" fmla="*/ 296324 h 592647"/>
                  <a:gd name="connsiteX1-3" fmla="*/ 243412 w 1835162"/>
                  <a:gd name="connsiteY1-4" fmla="*/ 0 h 592647"/>
                  <a:gd name="connsiteX2-5" fmla="*/ 1591750 w 1835162"/>
                  <a:gd name="connsiteY2-6" fmla="*/ 0 h 592647"/>
                  <a:gd name="connsiteX3-7" fmla="*/ 1835162 w 1835162"/>
                  <a:gd name="connsiteY3-8" fmla="*/ 296324 h 592647"/>
                  <a:gd name="connsiteX4-9" fmla="*/ 1591750 w 1835162"/>
                  <a:gd name="connsiteY4-10" fmla="*/ 592647 h 592647"/>
                  <a:gd name="connsiteX5-11" fmla="*/ 895865 w 1835162"/>
                  <a:gd name="connsiteY5-12" fmla="*/ 573313 h 592647"/>
                  <a:gd name="connsiteX6-13" fmla="*/ 243412 w 1835162"/>
                  <a:gd name="connsiteY6-14" fmla="*/ 592647 h 592647"/>
                  <a:gd name="connsiteX7" fmla="*/ 0 w 1835162"/>
                  <a:gd name="connsiteY7" fmla="*/ 296324 h 592647"/>
                  <a:gd name="connsiteX0-15" fmla="*/ 0 w 1835162"/>
                  <a:gd name="connsiteY0-16" fmla="*/ 296324 h 592647"/>
                  <a:gd name="connsiteX1-17" fmla="*/ 243412 w 1835162"/>
                  <a:gd name="connsiteY1-18" fmla="*/ 0 h 592647"/>
                  <a:gd name="connsiteX2-19" fmla="*/ 1591750 w 1835162"/>
                  <a:gd name="connsiteY2-20" fmla="*/ 0 h 592647"/>
                  <a:gd name="connsiteX3-21" fmla="*/ 1835162 w 1835162"/>
                  <a:gd name="connsiteY3-22" fmla="*/ 296324 h 592647"/>
                  <a:gd name="connsiteX4-23" fmla="*/ 1591750 w 1835162"/>
                  <a:gd name="connsiteY4-24" fmla="*/ 592647 h 592647"/>
                  <a:gd name="connsiteX5-25" fmla="*/ 891103 w 1835162"/>
                  <a:gd name="connsiteY5-26" fmla="*/ 568550 h 592647"/>
                  <a:gd name="connsiteX6-27" fmla="*/ 243412 w 1835162"/>
                  <a:gd name="connsiteY6-28" fmla="*/ 592647 h 592647"/>
                  <a:gd name="connsiteX7-29" fmla="*/ 0 w 1835162"/>
                  <a:gd name="connsiteY7-30" fmla="*/ 296324 h 592647"/>
                  <a:gd name="connsiteX0-31" fmla="*/ 0 w 1835162"/>
                  <a:gd name="connsiteY0-32" fmla="*/ 296324 h 592647"/>
                  <a:gd name="connsiteX1-33" fmla="*/ 243412 w 1835162"/>
                  <a:gd name="connsiteY1-34" fmla="*/ 0 h 592647"/>
                  <a:gd name="connsiteX2-35" fmla="*/ 1591750 w 1835162"/>
                  <a:gd name="connsiteY2-36" fmla="*/ 0 h 592647"/>
                  <a:gd name="connsiteX3-37" fmla="*/ 1835162 w 1835162"/>
                  <a:gd name="connsiteY3-38" fmla="*/ 296324 h 592647"/>
                  <a:gd name="connsiteX4-39" fmla="*/ 1591750 w 1835162"/>
                  <a:gd name="connsiteY4-40" fmla="*/ 592647 h 592647"/>
                  <a:gd name="connsiteX5-41" fmla="*/ 914916 w 1835162"/>
                  <a:gd name="connsiteY5-42" fmla="*/ 568550 h 592647"/>
                  <a:gd name="connsiteX6-43" fmla="*/ 243412 w 1835162"/>
                  <a:gd name="connsiteY6-44" fmla="*/ 592647 h 592647"/>
                  <a:gd name="connsiteX7-45" fmla="*/ 0 w 1835162"/>
                  <a:gd name="connsiteY7-46" fmla="*/ 296324 h 592647"/>
                  <a:gd name="connsiteX0-47" fmla="*/ 0 w 1835162"/>
                  <a:gd name="connsiteY0-48" fmla="*/ 296324 h 592647"/>
                  <a:gd name="connsiteX1-49" fmla="*/ 243412 w 1835162"/>
                  <a:gd name="connsiteY1-50" fmla="*/ 0 h 592647"/>
                  <a:gd name="connsiteX2-51" fmla="*/ 1591750 w 1835162"/>
                  <a:gd name="connsiteY2-52" fmla="*/ 0 h 592647"/>
                  <a:gd name="connsiteX3-53" fmla="*/ 1835162 w 1835162"/>
                  <a:gd name="connsiteY3-54" fmla="*/ 296324 h 592647"/>
                  <a:gd name="connsiteX4-55" fmla="*/ 1591750 w 1835162"/>
                  <a:gd name="connsiteY4-56" fmla="*/ 592647 h 592647"/>
                  <a:gd name="connsiteX5-57" fmla="*/ 900628 w 1835162"/>
                  <a:gd name="connsiteY5-58" fmla="*/ 566169 h 592647"/>
                  <a:gd name="connsiteX6-59" fmla="*/ 243412 w 1835162"/>
                  <a:gd name="connsiteY6-60" fmla="*/ 592647 h 592647"/>
                  <a:gd name="connsiteX7-61" fmla="*/ 0 w 1835162"/>
                  <a:gd name="connsiteY7-62" fmla="*/ 296324 h 592647"/>
                  <a:gd name="connsiteX0-63" fmla="*/ 0 w 1835162"/>
                  <a:gd name="connsiteY0-64" fmla="*/ 296324 h 592647"/>
                  <a:gd name="connsiteX1-65" fmla="*/ 243412 w 1835162"/>
                  <a:gd name="connsiteY1-66" fmla="*/ 0 h 592647"/>
                  <a:gd name="connsiteX2-67" fmla="*/ 1591750 w 1835162"/>
                  <a:gd name="connsiteY2-68" fmla="*/ 0 h 592647"/>
                  <a:gd name="connsiteX3-69" fmla="*/ 1835162 w 1835162"/>
                  <a:gd name="connsiteY3-70" fmla="*/ 296324 h 592647"/>
                  <a:gd name="connsiteX4-71" fmla="*/ 1591750 w 1835162"/>
                  <a:gd name="connsiteY4-72" fmla="*/ 592647 h 592647"/>
                  <a:gd name="connsiteX5-73" fmla="*/ 881578 w 1835162"/>
                  <a:gd name="connsiteY5-74" fmla="*/ 561406 h 592647"/>
                  <a:gd name="connsiteX6-75" fmla="*/ 243412 w 1835162"/>
                  <a:gd name="connsiteY6-76" fmla="*/ 592647 h 592647"/>
                  <a:gd name="connsiteX7-77" fmla="*/ 0 w 1835162"/>
                  <a:gd name="connsiteY7-78" fmla="*/ 296324 h 592647"/>
                  <a:gd name="connsiteX0-79" fmla="*/ 0 w 1835162"/>
                  <a:gd name="connsiteY0-80" fmla="*/ 296324 h 592647"/>
                  <a:gd name="connsiteX1-81" fmla="*/ 243412 w 1835162"/>
                  <a:gd name="connsiteY1-82" fmla="*/ 0 h 592647"/>
                  <a:gd name="connsiteX2-83" fmla="*/ 1591750 w 1835162"/>
                  <a:gd name="connsiteY2-84" fmla="*/ 0 h 592647"/>
                  <a:gd name="connsiteX3-85" fmla="*/ 1835162 w 1835162"/>
                  <a:gd name="connsiteY3-86" fmla="*/ 296324 h 592647"/>
                  <a:gd name="connsiteX4-87" fmla="*/ 1591750 w 1835162"/>
                  <a:gd name="connsiteY4-88" fmla="*/ 592647 h 592647"/>
                  <a:gd name="connsiteX5-89" fmla="*/ 860454 w 1835162"/>
                  <a:gd name="connsiteY5-90" fmla="*/ 554262 h 592647"/>
                  <a:gd name="connsiteX6-91" fmla="*/ 243412 w 1835162"/>
                  <a:gd name="connsiteY6-92" fmla="*/ 592647 h 592647"/>
                  <a:gd name="connsiteX7-93" fmla="*/ 0 w 1835162"/>
                  <a:gd name="connsiteY7-94" fmla="*/ 296324 h 59264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29" y="connsiteY7-30"/>
                  </a:cxn>
                </a:cxnLst>
                <a:rect l="l" t="t" r="r" b="b"/>
                <a:pathLst>
                  <a:path w="1835162" h="592647">
                    <a:moveTo>
                      <a:pt x="0" y="296324"/>
                    </a:moveTo>
                    <a:lnTo>
                      <a:pt x="243412" y="0"/>
                    </a:lnTo>
                    <a:lnTo>
                      <a:pt x="1591750" y="0"/>
                    </a:lnTo>
                    <a:lnTo>
                      <a:pt x="1835162" y="296324"/>
                    </a:lnTo>
                    <a:lnTo>
                      <a:pt x="1591750" y="592647"/>
                    </a:lnTo>
                    <a:cubicBezTo>
                      <a:pt x="1358994" y="592552"/>
                      <a:pt x="1093210" y="554357"/>
                      <a:pt x="860454" y="554262"/>
                    </a:cubicBezTo>
                    <a:lnTo>
                      <a:pt x="243412" y="592647"/>
                    </a:lnTo>
                    <a:lnTo>
                      <a:pt x="0" y="296324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solidFill>
                  <a:srgbClr val="D4D3D3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000"/>
              </a:p>
            </p:txBody>
          </p:sp>
          <p:sp>
            <p:nvSpPr>
              <p:cNvPr id="8" name="六边形 7"/>
              <p:cNvSpPr/>
              <p:nvPr/>
            </p:nvSpPr>
            <p:spPr>
              <a:xfrm>
                <a:off x="3259054" y="2620347"/>
                <a:ext cx="1834767" cy="591712"/>
              </a:xfrm>
              <a:prstGeom prst="hexagon">
                <a:avLst>
                  <a:gd name="adj" fmla="val 41072"/>
                  <a:gd name="vf" fmla="val 115470"/>
                </a:avLst>
              </a:prstGeom>
              <a:solidFill>
                <a:srgbClr val="47B8E1"/>
              </a:solidFill>
              <a:ln w="31750">
                <a:solidFill>
                  <a:srgbClr val="A1D5EE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bg1"/>
                  </a:solidFill>
                  <a:latin typeface="黑体" panose="02010609060101010101" pitchFamily="49" charset="-122"/>
                </a:endParaRPr>
              </a:p>
            </p:txBody>
          </p:sp>
        </p:grpSp>
        <p:sp>
          <p:nvSpPr>
            <p:cNvPr id="12307" name="矩形 5"/>
            <p:cNvSpPr>
              <a:spLocks noChangeArrowheads="1"/>
            </p:cNvSpPr>
            <p:nvPr/>
          </p:nvSpPr>
          <p:spPr bwMode="auto">
            <a:xfrm>
              <a:off x="3920794" y="2221774"/>
              <a:ext cx="1285224" cy="606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表示</a:t>
              </a:r>
              <a:r>
                <a:rPr lang="en-US" altLang="zh-CN" sz="20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endPara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1600200" y="3759200"/>
            <a:ext cx="1196975" cy="461963"/>
            <a:chOff x="3641034" y="2221774"/>
            <a:chExt cx="1861931" cy="699953"/>
          </a:xfrm>
        </p:grpSpPr>
        <p:grpSp>
          <p:nvGrpSpPr>
            <p:cNvPr id="12302" name="组合 14"/>
            <p:cNvGrpSpPr/>
            <p:nvPr/>
          </p:nvGrpSpPr>
          <p:grpSpPr bwMode="auto">
            <a:xfrm>
              <a:off x="3641034" y="2276782"/>
              <a:ext cx="1861931" cy="644945"/>
              <a:chOff x="3246706" y="2620032"/>
              <a:chExt cx="1861931" cy="644945"/>
            </a:xfrm>
          </p:grpSpPr>
          <p:sp>
            <p:nvSpPr>
              <p:cNvPr id="17" name="六边形 8"/>
              <p:cNvSpPr/>
              <p:nvPr/>
            </p:nvSpPr>
            <p:spPr>
              <a:xfrm>
                <a:off x="3246706" y="2673265"/>
                <a:ext cx="1861931" cy="591712"/>
              </a:xfrm>
              <a:custGeom>
                <a:avLst/>
                <a:gdLst>
                  <a:gd name="connsiteX0" fmla="*/ 0 w 1835162"/>
                  <a:gd name="connsiteY0" fmla="*/ 296324 h 592647"/>
                  <a:gd name="connsiteX1" fmla="*/ 243412 w 1835162"/>
                  <a:gd name="connsiteY1" fmla="*/ 0 h 592647"/>
                  <a:gd name="connsiteX2" fmla="*/ 1591750 w 1835162"/>
                  <a:gd name="connsiteY2" fmla="*/ 0 h 592647"/>
                  <a:gd name="connsiteX3" fmla="*/ 1835162 w 1835162"/>
                  <a:gd name="connsiteY3" fmla="*/ 296324 h 592647"/>
                  <a:gd name="connsiteX4" fmla="*/ 1591750 w 1835162"/>
                  <a:gd name="connsiteY4" fmla="*/ 592647 h 592647"/>
                  <a:gd name="connsiteX5" fmla="*/ 243412 w 1835162"/>
                  <a:gd name="connsiteY5" fmla="*/ 592647 h 592647"/>
                  <a:gd name="connsiteX6" fmla="*/ 0 w 1835162"/>
                  <a:gd name="connsiteY6" fmla="*/ 296324 h 592647"/>
                  <a:gd name="connsiteX0-1" fmla="*/ 0 w 1835162"/>
                  <a:gd name="connsiteY0-2" fmla="*/ 296324 h 592647"/>
                  <a:gd name="connsiteX1-3" fmla="*/ 243412 w 1835162"/>
                  <a:gd name="connsiteY1-4" fmla="*/ 0 h 592647"/>
                  <a:gd name="connsiteX2-5" fmla="*/ 1591750 w 1835162"/>
                  <a:gd name="connsiteY2-6" fmla="*/ 0 h 592647"/>
                  <a:gd name="connsiteX3-7" fmla="*/ 1835162 w 1835162"/>
                  <a:gd name="connsiteY3-8" fmla="*/ 296324 h 592647"/>
                  <a:gd name="connsiteX4-9" fmla="*/ 1591750 w 1835162"/>
                  <a:gd name="connsiteY4-10" fmla="*/ 592647 h 592647"/>
                  <a:gd name="connsiteX5-11" fmla="*/ 895865 w 1835162"/>
                  <a:gd name="connsiteY5-12" fmla="*/ 573313 h 592647"/>
                  <a:gd name="connsiteX6-13" fmla="*/ 243412 w 1835162"/>
                  <a:gd name="connsiteY6-14" fmla="*/ 592647 h 592647"/>
                  <a:gd name="connsiteX7" fmla="*/ 0 w 1835162"/>
                  <a:gd name="connsiteY7" fmla="*/ 296324 h 592647"/>
                  <a:gd name="connsiteX0-15" fmla="*/ 0 w 1835162"/>
                  <a:gd name="connsiteY0-16" fmla="*/ 296324 h 592647"/>
                  <a:gd name="connsiteX1-17" fmla="*/ 243412 w 1835162"/>
                  <a:gd name="connsiteY1-18" fmla="*/ 0 h 592647"/>
                  <a:gd name="connsiteX2-19" fmla="*/ 1591750 w 1835162"/>
                  <a:gd name="connsiteY2-20" fmla="*/ 0 h 592647"/>
                  <a:gd name="connsiteX3-21" fmla="*/ 1835162 w 1835162"/>
                  <a:gd name="connsiteY3-22" fmla="*/ 296324 h 592647"/>
                  <a:gd name="connsiteX4-23" fmla="*/ 1591750 w 1835162"/>
                  <a:gd name="connsiteY4-24" fmla="*/ 592647 h 592647"/>
                  <a:gd name="connsiteX5-25" fmla="*/ 891103 w 1835162"/>
                  <a:gd name="connsiteY5-26" fmla="*/ 568550 h 592647"/>
                  <a:gd name="connsiteX6-27" fmla="*/ 243412 w 1835162"/>
                  <a:gd name="connsiteY6-28" fmla="*/ 592647 h 592647"/>
                  <a:gd name="connsiteX7-29" fmla="*/ 0 w 1835162"/>
                  <a:gd name="connsiteY7-30" fmla="*/ 296324 h 592647"/>
                  <a:gd name="connsiteX0-31" fmla="*/ 0 w 1835162"/>
                  <a:gd name="connsiteY0-32" fmla="*/ 296324 h 592647"/>
                  <a:gd name="connsiteX1-33" fmla="*/ 243412 w 1835162"/>
                  <a:gd name="connsiteY1-34" fmla="*/ 0 h 592647"/>
                  <a:gd name="connsiteX2-35" fmla="*/ 1591750 w 1835162"/>
                  <a:gd name="connsiteY2-36" fmla="*/ 0 h 592647"/>
                  <a:gd name="connsiteX3-37" fmla="*/ 1835162 w 1835162"/>
                  <a:gd name="connsiteY3-38" fmla="*/ 296324 h 592647"/>
                  <a:gd name="connsiteX4-39" fmla="*/ 1591750 w 1835162"/>
                  <a:gd name="connsiteY4-40" fmla="*/ 592647 h 592647"/>
                  <a:gd name="connsiteX5-41" fmla="*/ 914916 w 1835162"/>
                  <a:gd name="connsiteY5-42" fmla="*/ 568550 h 592647"/>
                  <a:gd name="connsiteX6-43" fmla="*/ 243412 w 1835162"/>
                  <a:gd name="connsiteY6-44" fmla="*/ 592647 h 592647"/>
                  <a:gd name="connsiteX7-45" fmla="*/ 0 w 1835162"/>
                  <a:gd name="connsiteY7-46" fmla="*/ 296324 h 592647"/>
                  <a:gd name="connsiteX0-47" fmla="*/ 0 w 1835162"/>
                  <a:gd name="connsiteY0-48" fmla="*/ 296324 h 592647"/>
                  <a:gd name="connsiteX1-49" fmla="*/ 243412 w 1835162"/>
                  <a:gd name="connsiteY1-50" fmla="*/ 0 h 592647"/>
                  <a:gd name="connsiteX2-51" fmla="*/ 1591750 w 1835162"/>
                  <a:gd name="connsiteY2-52" fmla="*/ 0 h 592647"/>
                  <a:gd name="connsiteX3-53" fmla="*/ 1835162 w 1835162"/>
                  <a:gd name="connsiteY3-54" fmla="*/ 296324 h 592647"/>
                  <a:gd name="connsiteX4-55" fmla="*/ 1591750 w 1835162"/>
                  <a:gd name="connsiteY4-56" fmla="*/ 592647 h 592647"/>
                  <a:gd name="connsiteX5-57" fmla="*/ 900628 w 1835162"/>
                  <a:gd name="connsiteY5-58" fmla="*/ 566169 h 592647"/>
                  <a:gd name="connsiteX6-59" fmla="*/ 243412 w 1835162"/>
                  <a:gd name="connsiteY6-60" fmla="*/ 592647 h 592647"/>
                  <a:gd name="connsiteX7-61" fmla="*/ 0 w 1835162"/>
                  <a:gd name="connsiteY7-62" fmla="*/ 296324 h 592647"/>
                  <a:gd name="connsiteX0-63" fmla="*/ 0 w 1835162"/>
                  <a:gd name="connsiteY0-64" fmla="*/ 296324 h 592647"/>
                  <a:gd name="connsiteX1-65" fmla="*/ 243412 w 1835162"/>
                  <a:gd name="connsiteY1-66" fmla="*/ 0 h 592647"/>
                  <a:gd name="connsiteX2-67" fmla="*/ 1591750 w 1835162"/>
                  <a:gd name="connsiteY2-68" fmla="*/ 0 h 592647"/>
                  <a:gd name="connsiteX3-69" fmla="*/ 1835162 w 1835162"/>
                  <a:gd name="connsiteY3-70" fmla="*/ 296324 h 592647"/>
                  <a:gd name="connsiteX4-71" fmla="*/ 1591750 w 1835162"/>
                  <a:gd name="connsiteY4-72" fmla="*/ 592647 h 592647"/>
                  <a:gd name="connsiteX5-73" fmla="*/ 881578 w 1835162"/>
                  <a:gd name="connsiteY5-74" fmla="*/ 561406 h 592647"/>
                  <a:gd name="connsiteX6-75" fmla="*/ 243412 w 1835162"/>
                  <a:gd name="connsiteY6-76" fmla="*/ 592647 h 592647"/>
                  <a:gd name="connsiteX7-77" fmla="*/ 0 w 1835162"/>
                  <a:gd name="connsiteY7-78" fmla="*/ 296324 h 592647"/>
                  <a:gd name="connsiteX0-79" fmla="*/ 0 w 1835162"/>
                  <a:gd name="connsiteY0-80" fmla="*/ 296324 h 592647"/>
                  <a:gd name="connsiteX1-81" fmla="*/ 243412 w 1835162"/>
                  <a:gd name="connsiteY1-82" fmla="*/ 0 h 592647"/>
                  <a:gd name="connsiteX2-83" fmla="*/ 1591750 w 1835162"/>
                  <a:gd name="connsiteY2-84" fmla="*/ 0 h 592647"/>
                  <a:gd name="connsiteX3-85" fmla="*/ 1835162 w 1835162"/>
                  <a:gd name="connsiteY3-86" fmla="*/ 296324 h 592647"/>
                  <a:gd name="connsiteX4-87" fmla="*/ 1591750 w 1835162"/>
                  <a:gd name="connsiteY4-88" fmla="*/ 592647 h 592647"/>
                  <a:gd name="connsiteX5-89" fmla="*/ 860454 w 1835162"/>
                  <a:gd name="connsiteY5-90" fmla="*/ 554262 h 592647"/>
                  <a:gd name="connsiteX6-91" fmla="*/ 243412 w 1835162"/>
                  <a:gd name="connsiteY6-92" fmla="*/ 592647 h 592647"/>
                  <a:gd name="connsiteX7-93" fmla="*/ 0 w 1835162"/>
                  <a:gd name="connsiteY7-94" fmla="*/ 296324 h 59264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29" y="connsiteY7-30"/>
                  </a:cxn>
                </a:cxnLst>
                <a:rect l="l" t="t" r="r" b="b"/>
                <a:pathLst>
                  <a:path w="1835162" h="592647">
                    <a:moveTo>
                      <a:pt x="0" y="296324"/>
                    </a:moveTo>
                    <a:lnTo>
                      <a:pt x="243412" y="0"/>
                    </a:lnTo>
                    <a:lnTo>
                      <a:pt x="1591750" y="0"/>
                    </a:lnTo>
                    <a:lnTo>
                      <a:pt x="1835162" y="296324"/>
                    </a:lnTo>
                    <a:lnTo>
                      <a:pt x="1591750" y="592647"/>
                    </a:lnTo>
                    <a:cubicBezTo>
                      <a:pt x="1358994" y="592552"/>
                      <a:pt x="1093210" y="554357"/>
                      <a:pt x="860454" y="554262"/>
                    </a:cubicBezTo>
                    <a:lnTo>
                      <a:pt x="243412" y="592647"/>
                    </a:lnTo>
                    <a:lnTo>
                      <a:pt x="0" y="296324"/>
                    </a:lnTo>
                    <a:close/>
                  </a:path>
                </a:pathLst>
              </a:custGeom>
              <a:solidFill>
                <a:srgbClr val="D4D3D3"/>
              </a:solidFill>
              <a:ln>
                <a:solidFill>
                  <a:srgbClr val="D4D3D3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000"/>
              </a:p>
            </p:txBody>
          </p:sp>
          <p:sp>
            <p:nvSpPr>
              <p:cNvPr id="18" name="六边形 17"/>
              <p:cNvSpPr/>
              <p:nvPr/>
            </p:nvSpPr>
            <p:spPr>
              <a:xfrm>
                <a:off x="3259054" y="2620347"/>
                <a:ext cx="1834767" cy="591712"/>
              </a:xfrm>
              <a:prstGeom prst="hexagon">
                <a:avLst>
                  <a:gd name="adj" fmla="val 41072"/>
                  <a:gd name="vf" fmla="val 115470"/>
                </a:avLst>
              </a:prstGeom>
              <a:solidFill>
                <a:srgbClr val="47B8E1"/>
              </a:solidFill>
              <a:ln w="31750">
                <a:solidFill>
                  <a:srgbClr val="A1D5EE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800" dirty="0">
                  <a:solidFill>
                    <a:schemeClr val="bg1"/>
                  </a:solidFill>
                  <a:latin typeface="黑体" panose="02010609060101010101" pitchFamily="49" charset="-122"/>
                </a:endParaRPr>
              </a:p>
            </p:txBody>
          </p:sp>
        </p:grpSp>
        <p:sp>
          <p:nvSpPr>
            <p:cNvPr id="12303" name="矩形 15"/>
            <p:cNvSpPr>
              <a:spLocks noChangeArrowheads="1"/>
            </p:cNvSpPr>
            <p:nvPr/>
          </p:nvSpPr>
          <p:spPr bwMode="auto">
            <a:xfrm>
              <a:off x="3920794" y="2221774"/>
              <a:ext cx="1285224" cy="606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表示</a:t>
              </a:r>
              <a:r>
                <a:rPr lang="en-US" altLang="zh-CN" sz="200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endParaRPr lang="zh-CN" altLang="en-US" sz="2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559175" y="2865438"/>
            <a:ext cx="20574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200 ↑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57900" y="2865438"/>
            <a:ext cx="2057400" cy="741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200 </a:t>
            </a:r>
            <a:r>
              <a:rPr lang="zh-CN" altLang="en-US" sz="3200" dirty="0">
                <a:ea typeface="黑体" panose="02010609060101010101" pitchFamily="49" charset="-122"/>
              </a:rPr>
              <a:t>↓</a:t>
            </a:r>
            <a:endParaRPr lang="zh-CN" altLang="en-US" sz="3200" dirty="0"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22625" y="3565525"/>
            <a:ext cx="1239838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+ 200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22950" y="3575050"/>
            <a:ext cx="119221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- 200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58550" y="3515922"/>
            <a:ext cx="6078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5400" b="1" dirty="0">
                <a:ln w="28575">
                  <a:solidFill>
                    <a:srgbClr val="FFC000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黑体" panose="02010609060101010101" pitchFamily="49" charset="-122"/>
              </a:rPr>
              <a:t>?</a:t>
            </a:r>
            <a:endParaRPr lang="zh-CN" altLang="en-US" sz="5400" b="1" dirty="0">
              <a:ln w="28575">
                <a:solidFill>
                  <a:srgbClr val="FFC000"/>
                </a:solidFill>
                <a:prstDash val="solid"/>
              </a:ln>
              <a:solidFill>
                <a:srgbClr val="FFFF6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黑体" panose="02010609060101010101" pitchFamily="49" charset="-122"/>
            </a:endParaRPr>
          </a:p>
        </p:txBody>
      </p:sp>
      <p:grpSp>
        <p:nvGrpSpPr>
          <p:cNvPr id="12298" name="组合 2"/>
          <p:cNvGrpSpPr/>
          <p:nvPr/>
        </p:nvGrpSpPr>
        <p:grpSpPr bwMode="auto">
          <a:xfrm>
            <a:off x="-125413" y="527050"/>
            <a:ext cx="5822951" cy="909638"/>
            <a:chOff x="-125260" y="527050"/>
            <a:chExt cx="5822950" cy="909095"/>
          </a:xfrm>
        </p:grpSpPr>
        <p:pic>
          <p:nvPicPr>
            <p:cNvPr id="12300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0" t="33852" r="7625" b="42526"/>
            <a:stretch>
              <a:fillRect/>
            </a:stretch>
          </p:blipFill>
          <p:spPr bwMode="auto">
            <a:xfrm>
              <a:off x="-125260" y="604295"/>
              <a:ext cx="5822950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1" name="文本框 1"/>
            <p:cNvSpPr txBox="1">
              <a:spLocks noChangeArrowheads="1"/>
            </p:cNvSpPr>
            <p:nvPr/>
          </p:nvSpPr>
          <p:spPr bwMode="auto">
            <a:xfrm>
              <a:off x="227731" y="527050"/>
              <a:ext cx="5083305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怎么表示相反意义的量呢？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38175" y="1357313"/>
            <a:ext cx="83058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销售水果：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    第一天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盈利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元，第二天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亏损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元。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19" grpId="0"/>
      <p:bldP spid="20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088215" y="185255"/>
            <a:ext cx="7080426" cy="139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下面是中央气象台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2022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日下午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发布的六个城市的气温预报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(2022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—2022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22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356" name="组合 22"/>
          <p:cNvGrpSpPr/>
          <p:nvPr/>
        </p:nvGrpSpPr>
        <p:grpSpPr bwMode="auto">
          <a:xfrm>
            <a:off x="250825" y="166809"/>
            <a:ext cx="1727200" cy="600075"/>
            <a:chOff x="277139" y="651353"/>
            <a:chExt cx="1727025" cy="600625"/>
          </a:xfrm>
        </p:grpSpPr>
        <p:sp>
          <p:nvSpPr>
            <p:cNvPr id="14357" name="išḷïḑe"/>
            <p:cNvSpPr/>
            <p:nvPr/>
          </p:nvSpPr>
          <p:spPr bwMode="auto">
            <a:xfrm>
              <a:off x="277139" y="651353"/>
              <a:ext cx="1727025" cy="54189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0 h 21600"/>
                <a:gd name="T4" fmla="*/ 2147483646 w 21600"/>
                <a:gd name="T5" fmla="*/ 148946316 h 21600"/>
                <a:gd name="T6" fmla="*/ 2147483646 w 21600"/>
                <a:gd name="T7" fmla="*/ 1182458218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2147483646 w 21600"/>
                <a:gd name="T17" fmla="*/ 2147483646 h 21600"/>
                <a:gd name="T18" fmla="*/ 2147483646 w 21600"/>
                <a:gd name="T19" fmla="*/ 2147483646 h 21600"/>
                <a:gd name="T20" fmla="*/ 2147483646 w 21600"/>
                <a:gd name="T21" fmla="*/ 2147483646 h 21600"/>
                <a:gd name="T22" fmla="*/ 2147483646 w 21600"/>
                <a:gd name="T23" fmla="*/ 2147483646 h 21600"/>
                <a:gd name="T24" fmla="*/ 2147483646 w 21600"/>
                <a:gd name="T25" fmla="*/ 2147483646 h 21600"/>
                <a:gd name="T26" fmla="*/ 2147483646 w 21600"/>
                <a:gd name="T27" fmla="*/ 2147483646 h 21600"/>
                <a:gd name="T28" fmla="*/ 2147483646 w 21600"/>
                <a:gd name="T29" fmla="*/ 2147483646 h 21600"/>
                <a:gd name="T30" fmla="*/ 2147483646 w 21600"/>
                <a:gd name="T31" fmla="*/ 2147483646 h 21600"/>
                <a:gd name="T32" fmla="*/ 2147483646 w 21600"/>
                <a:gd name="T33" fmla="*/ 2147483646 h 21600"/>
                <a:gd name="T34" fmla="*/ 2147483646 w 21600"/>
                <a:gd name="T35" fmla="*/ 2147483646 h 21600"/>
                <a:gd name="T36" fmla="*/ 2147483646 w 21600"/>
                <a:gd name="T37" fmla="*/ 2147483646 h 21600"/>
                <a:gd name="T38" fmla="*/ 2147483646 w 21600"/>
                <a:gd name="T39" fmla="*/ 2147483646 h 21600"/>
                <a:gd name="T40" fmla="*/ 2147483646 w 21600"/>
                <a:gd name="T41" fmla="*/ 2147483646 h 21600"/>
                <a:gd name="T42" fmla="*/ 0 w 21600"/>
                <a:gd name="T43" fmla="*/ 2147483646 h 21600"/>
                <a:gd name="T44" fmla="*/ 0 w 21600"/>
                <a:gd name="T45" fmla="*/ 2147483646 h 21600"/>
                <a:gd name="T46" fmla="*/ 2147483646 w 21600"/>
                <a:gd name="T47" fmla="*/ 2147483646 h 21600"/>
                <a:gd name="T48" fmla="*/ 2147483646 w 21600"/>
                <a:gd name="T49" fmla="*/ 2147483646 h 21600"/>
                <a:gd name="T50" fmla="*/ 2147483646 w 21600"/>
                <a:gd name="T51" fmla="*/ 2147483646 h 21600"/>
                <a:gd name="T52" fmla="*/ 2147483646 w 21600"/>
                <a:gd name="T53" fmla="*/ 1182458218 h 21600"/>
                <a:gd name="T54" fmla="*/ 2147483646 w 21600"/>
                <a:gd name="T55" fmla="*/ 148946316 h 21600"/>
                <a:gd name="T56" fmla="*/ 2147483646 w 21600"/>
                <a:gd name="T57" fmla="*/ 0 h 21600"/>
                <a:gd name="T58" fmla="*/ 2147483646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124" y="0"/>
                  </a:moveTo>
                  <a:lnTo>
                    <a:pt x="20476" y="0"/>
                  </a:lnTo>
                  <a:cubicBezTo>
                    <a:pt x="20637" y="0"/>
                    <a:pt x="20758" y="0"/>
                    <a:pt x="20861" y="15"/>
                  </a:cubicBezTo>
                  <a:cubicBezTo>
                    <a:pt x="20964" y="30"/>
                    <a:pt x="21049" y="59"/>
                    <a:pt x="21136" y="119"/>
                  </a:cubicBezTo>
                  <a:cubicBezTo>
                    <a:pt x="21231" y="193"/>
                    <a:pt x="21316" y="311"/>
                    <a:pt x="21386" y="461"/>
                  </a:cubicBezTo>
                  <a:cubicBezTo>
                    <a:pt x="21455" y="612"/>
                    <a:pt x="21510" y="795"/>
                    <a:pt x="21545" y="999"/>
                  </a:cubicBezTo>
                  <a:cubicBezTo>
                    <a:pt x="21572" y="1186"/>
                    <a:pt x="21586" y="1368"/>
                    <a:pt x="21593" y="1591"/>
                  </a:cubicBezTo>
                  <a:cubicBezTo>
                    <a:pt x="21600" y="1813"/>
                    <a:pt x="21600" y="2077"/>
                    <a:pt x="21600" y="2430"/>
                  </a:cubicBezTo>
                  <a:lnTo>
                    <a:pt x="21600" y="19181"/>
                  </a:lnTo>
                  <a:cubicBezTo>
                    <a:pt x="21600" y="19528"/>
                    <a:pt x="21600" y="19789"/>
                    <a:pt x="21593" y="20011"/>
                  </a:cubicBezTo>
                  <a:cubicBezTo>
                    <a:pt x="21586" y="20232"/>
                    <a:pt x="21572" y="20414"/>
                    <a:pt x="21545" y="20601"/>
                  </a:cubicBezTo>
                  <a:cubicBezTo>
                    <a:pt x="21510" y="20805"/>
                    <a:pt x="21455" y="20988"/>
                    <a:pt x="21386" y="21139"/>
                  </a:cubicBezTo>
                  <a:cubicBezTo>
                    <a:pt x="21316" y="21289"/>
                    <a:pt x="21231" y="21407"/>
                    <a:pt x="21136" y="21481"/>
                  </a:cubicBezTo>
                  <a:cubicBezTo>
                    <a:pt x="21049" y="21541"/>
                    <a:pt x="20964" y="21570"/>
                    <a:pt x="20861" y="21585"/>
                  </a:cubicBezTo>
                  <a:cubicBezTo>
                    <a:pt x="20757" y="21600"/>
                    <a:pt x="20634" y="21600"/>
                    <a:pt x="20471" y="21600"/>
                  </a:cubicBezTo>
                  <a:lnTo>
                    <a:pt x="1124" y="21600"/>
                  </a:lnTo>
                  <a:cubicBezTo>
                    <a:pt x="963" y="21600"/>
                    <a:pt x="842" y="21600"/>
                    <a:pt x="739" y="21585"/>
                  </a:cubicBezTo>
                  <a:cubicBezTo>
                    <a:pt x="636" y="21570"/>
                    <a:pt x="551" y="21541"/>
                    <a:pt x="464" y="21481"/>
                  </a:cubicBezTo>
                  <a:cubicBezTo>
                    <a:pt x="369" y="21407"/>
                    <a:pt x="284" y="21289"/>
                    <a:pt x="214" y="21139"/>
                  </a:cubicBezTo>
                  <a:cubicBezTo>
                    <a:pt x="145" y="20988"/>
                    <a:pt x="90" y="20805"/>
                    <a:pt x="55" y="20601"/>
                  </a:cubicBezTo>
                  <a:cubicBezTo>
                    <a:pt x="28" y="20414"/>
                    <a:pt x="14" y="20232"/>
                    <a:pt x="7" y="20009"/>
                  </a:cubicBezTo>
                  <a:cubicBezTo>
                    <a:pt x="0" y="19787"/>
                    <a:pt x="0" y="19523"/>
                    <a:pt x="0" y="19170"/>
                  </a:cubicBezTo>
                  <a:lnTo>
                    <a:pt x="0" y="2419"/>
                  </a:lnTo>
                  <a:cubicBezTo>
                    <a:pt x="0" y="2072"/>
                    <a:pt x="0" y="1811"/>
                    <a:pt x="7" y="1589"/>
                  </a:cubicBezTo>
                  <a:cubicBezTo>
                    <a:pt x="14" y="1368"/>
                    <a:pt x="28" y="1186"/>
                    <a:pt x="55" y="999"/>
                  </a:cubicBezTo>
                  <a:cubicBezTo>
                    <a:pt x="90" y="795"/>
                    <a:pt x="145" y="612"/>
                    <a:pt x="214" y="461"/>
                  </a:cubicBezTo>
                  <a:cubicBezTo>
                    <a:pt x="284" y="311"/>
                    <a:pt x="369" y="193"/>
                    <a:pt x="464" y="119"/>
                  </a:cubicBezTo>
                  <a:cubicBezTo>
                    <a:pt x="551" y="59"/>
                    <a:pt x="636" y="30"/>
                    <a:pt x="739" y="15"/>
                  </a:cubicBezTo>
                  <a:cubicBezTo>
                    <a:pt x="843" y="0"/>
                    <a:pt x="966" y="0"/>
                    <a:pt x="1129" y="0"/>
                  </a:cubicBezTo>
                  <a:lnTo>
                    <a:pt x="1124" y="0"/>
                  </a:lnTo>
                  <a:close/>
                </a:path>
              </a:pathLst>
            </a:custGeom>
            <a:solidFill>
              <a:srgbClr val="7BA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353473" y="667777"/>
              <a:ext cx="16244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67" y="708206"/>
            <a:ext cx="761047" cy="7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93" y="1601469"/>
            <a:ext cx="2898297" cy="160327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3977" y="1484443"/>
            <a:ext cx="2072770" cy="16379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405" y="3284302"/>
            <a:ext cx="2115145" cy="16032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251" y="3298322"/>
            <a:ext cx="2364154" cy="16032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2552" y="3276121"/>
            <a:ext cx="2072770" cy="1637617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895269" y="2816827"/>
            <a:ext cx="804918" cy="371475"/>
          </a:xfrm>
          <a:prstGeom prst="roundRect">
            <a:avLst/>
          </a:prstGeom>
          <a:solidFill>
            <a:srgbClr val="F7FBF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北京</a:t>
            </a:r>
            <a:endParaRPr lang="zh-CN" altLang="en-US" sz="2000" b="1" kern="0" dirty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3" name="圆角矩形 13"/>
          <p:cNvSpPr/>
          <p:nvPr/>
        </p:nvSpPr>
        <p:spPr>
          <a:xfrm>
            <a:off x="6952274" y="2742088"/>
            <a:ext cx="913048" cy="371475"/>
          </a:xfrm>
          <a:prstGeom prst="roundRect">
            <a:avLst/>
          </a:prstGeom>
          <a:solidFill>
            <a:srgbClr val="D9EDEE">
              <a:lumMod val="20000"/>
              <a:lumOff val="80000"/>
            </a:srgbClr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西安</a:t>
            </a:r>
            <a:endParaRPr lang="zh-CN" altLang="en-US" sz="2000" b="1" kern="0" dirty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4" name="圆角矩形 14"/>
          <p:cNvSpPr/>
          <p:nvPr/>
        </p:nvSpPr>
        <p:spPr>
          <a:xfrm>
            <a:off x="975909" y="4510858"/>
            <a:ext cx="776692" cy="371475"/>
          </a:xfrm>
          <a:prstGeom prst="roundRect">
            <a:avLst/>
          </a:prstGeom>
          <a:solidFill>
            <a:srgbClr val="D9EDEE">
              <a:lumMod val="20000"/>
              <a:lumOff val="80000"/>
            </a:srgbClr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拉萨</a:t>
            </a:r>
            <a:endParaRPr lang="zh-CN" altLang="en-US" sz="2000" b="1" kern="0" dirty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5" name="圆角矩形 15"/>
          <p:cNvSpPr/>
          <p:nvPr/>
        </p:nvSpPr>
        <p:spPr>
          <a:xfrm>
            <a:off x="3283857" y="4539915"/>
            <a:ext cx="760341" cy="371475"/>
          </a:xfrm>
          <a:prstGeom prst="roundRect">
            <a:avLst/>
          </a:prstGeom>
          <a:solidFill>
            <a:srgbClr val="D9EDEE">
              <a:lumMod val="20000"/>
              <a:lumOff val="80000"/>
            </a:srgbClr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武汉</a:t>
            </a:r>
            <a:endParaRPr lang="zh-CN" altLang="en-US" sz="2000" b="1" kern="0" dirty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6" name="圆角矩形 16"/>
          <p:cNvSpPr/>
          <p:nvPr/>
        </p:nvSpPr>
        <p:spPr>
          <a:xfrm>
            <a:off x="7048622" y="4539915"/>
            <a:ext cx="827750" cy="371475"/>
          </a:xfrm>
          <a:prstGeom prst="roundRect">
            <a:avLst/>
          </a:prstGeom>
          <a:solidFill>
            <a:srgbClr val="D9EDEE">
              <a:lumMod val="20000"/>
              <a:lumOff val="80000"/>
            </a:srgbClr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海口</a:t>
            </a:r>
            <a:endParaRPr lang="zh-CN" altLang="en-US" sz="2000" b="1" kern="0" dirty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24" name="圆角矩形 11"/>
          <p:cNvSpPr/>
          <p:nvPr/>
        </p:nvSpPr>
        <p:spPr>
          <a:xfrm>
            <a:off x="1017933" y="1628251"/>
            <a:ext cx="1391892" cy="421314"/>
          </a:xfrm>
          <a:prstGeom prst="roundRect">
            <a:avLst/>
          </a:prstGeom>
          <a:solidFill>
            <a:srgbClr val="FF99C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-4</a:t>
            </a:r>
            <a:r>
              <a:rPr lang="en-US" altLang="zh-CN" sz="2000" b="1" dirty="0">
                <a:solidFill>
                  <a:srgbClr val="1C1C1C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~</a:t>
            </a:r>
            <a:r>
              <a:rPr lang="en-US" altLang="zh-CN" sz="2000" b="1" dirty="0">
                <a:solidFill>
                  <a:srgbClr val="1C1C1C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endParaRPr lang="en-US" altLang="zh-CN" sz="20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0413" y="1560828"/>
            <a:ext cx="1495899" cy="1659129"/>
          </a:xfrm>
          <a:prstGeom prst="rect">
            <a:avLst/>
          </a:prstGeom>
        </p:spPr>
      </p:pic>
      <p:sp>
        <p:nvSpPr>
          <p:cNvPr id="29" name="圆角矩形 11"/>
          <p:cNvSpPr/>
          <p:nvPr/>
        </p:nvSpPr>
        <p:spPr>
          <a:xfrm>
            <a:off x="3936912" y="1560829"/>
            <a:ext cx="1702899" cy="421314"/>
          </a:xfrm>
          <a:prstGeom prst="roundRect">
            <a:avLst/>
          </a:prstGeom>
          <a:solidFill>
            <a:srgbClr val="FF99C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-26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r>
              <a:rPr lang="en-US" altLang="zh-CN" sz="2000" b="1" dirty="0">
                <a:solidFill>
                  <a:srgbClr val="1C1C1C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~</a:t>
            </a:r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-12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endParaRPr lang="en-US" altLang="zh-CN" sz="20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圆角矩形 12"/>
          <p:cNvSpPr/>
          <p:nvPr/>
        </p:nvSpPr>
        <p:spPr>
          <a:xfrm>
            <a:off x="4672378" y="2845402"/>
            <a:ext cx="1019175" cy="371475"/>
          </a:xfrm>
          <a:prstGeom prst="roundRect">
            <a:avLst/>
          </a:prstGeom>
          <a:solidFill>
            <a:srgbClr val="D9EDEE">
              <a:lumMod val="20000"/>
              <a:lumOff val="80000"/>
            </a:srgbClr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哈尔滨</a:t>
            </a:r>
            <a:endParaRPr lang="zh-CN" altLang="en-US" sz="2000" b="1" kern="0" dirty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32" name="圆角矩形 11"/>
          <p:cNvSpPr/>
          <p:nvPr/>
        </p:nvSpPr>
        <p:spPr>
          <a:xfrm>
            <a:off x="6986967" y="1481295"/>
            <a:ext cx="1077445" cy="421314"/>
          </a:xfrm>
          <a:prstGeom prst="roundRect">
            <a:avLst/>
          </a:prstGeom>
          <a:solidFill>
            <a:srgbClr val="FF99C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-4</a:t>
            </a:r>
            <a:r>
              <a:rPr lang="en-US" altLang="zh-CN" sz="2000" b="1" dirty="0">
                <a:solidFill>
                  <a:srgbClr val="1C1C1C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~</a:t>
            </a:r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endParaRPr lang="en-US" altLang="zh-CN" sz="20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圆角矩形 11"/>
          <p:cNvSpPr/>
          <p:nvPr/>
        </p:nvSpPr>
        <p:spPr>
          <a:xfrm>
            <a:off x="943660" y="3276121"/>
            <a:ext cx="1077445" cy="421314"/>
          </a:xfrm>
          <a:prstGeom prst="roundRect">
            <a:avLst/>
          </a:prstGeom>
          <a:solidFill>
            <a:srgbClr val="FF99C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r>
              <a:rPr lang="en-US" altLang="zh-CN" sz="2000" b="1" dirty="0">
                <a:solidFill>
                  <a:srgbClr val="1C1C1C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-6</a:t>
            </a:r>
            <a:r>
              <a:rPr lang="en-US" altLang="zh-CN" sz="2000" b="1" dirty="0">
                <a:solidFill>
                  <a:srgbClr val="1C1C1C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~</a:t>
            </a:r>
            <a:r>
              <a:rPr lang="en-US" altLang="zh-CN" sz="2000" b="1" dirty="0">
                <a:solidFill>
                  <a:srgbClr val="1C1C1C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endParaRPr lang="en-US" altLang="zh-CN" sz="20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圆角矩形 11"/>
          <p:cNvSpPr/>
          <p:nvPr/>
        </p:nvSpPr>
        <p:spPr>
          <a:xfrm>
            <a:off x="3270250" y="3283107"/>
            <a:ext cx="1077445" cy="421314"/>
          </a:xfrm>
          <a:prstGeom prst="roundRect">
            <a:avLst/>
          </a:prstGeom>
          <a:solidFill>
            <a:srgbClr val="FF99C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en-US" altLang="zh-CN" sz="2000" b="1" dirty="0">
                <a:solidFill>
                  <a:srgbClr val="1C1C1C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~</a:t>
            </a:r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endParaRPr lang="en-US" altLang="zh-CN" sz="20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圆角矩形 11"/>
          <p:cNvSpPr/>
          <p:nvPr/>
        </p:nvSpPr>
        <p:spPr>
          <a:xfrm>
            <a:off x="6678550" y="3267247"/>
            <a:ext cx="1197822" cy="421314"/>
          </a:xfrm>
          <a:prstGeom prst="roundRect">
            <a:avLst/>
          </a:prstGeom>
          <a:solidFill>
            <a:srgbClr val="FF99C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r>
              <a:rPr lang="en-US" altLang="zh-CN" sz="2000" b="1" dirty="0">
                <a:solidFill>
                  <a:srgbClr val="1C1C1C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~</a:t>
            </a:r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24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endParaRPr lang="en-US" altLang="zh-CN" sz="20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993" y="1601469"/>
            <a:ext cx="2898297" cy="1603274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895269" y="2816827"/>
            <a:ext cx="804918" cy="371475"/>
          </a:xfrm>
          <a:prstGeom prst="roundRect">
            <a:avLst/>
          </a:prstGeom>
          <a:solidFill>
            <a:srgbClr val="F7FBF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北京</a:t>
            </a:r>
            <a:endParaRPr lang="zh-CN" altLang="en-US" sz="2000" b="1" kern="0" dirty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24" name="圆角矩形 11"/>
          <p:cNvSpPr/>
          <p:nvPr/>
        </p:nvSpPr>
        <p:spPr>
          <a:xfrm>
            <a:off x="1017933" y="1628251"/>
            <a:ext cx="1391892" cy="421314"/>
          </a:xfrm>
          <a:prstGeom prst="roundRect">
            <a:avLst/>
          </a:prstGeom>
          <a:solidFill>
            <a:srgbClr val="FF99CC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anchorCtr="1"/>
          <a:lstStyle/>
          <a:p>
            <a:r>
              <a: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-4</a:t>
            </a:r>
            <a:r>
              <a:rPr lang="en-US" altLang="zh-CN" sz="2000" b="1" dirty="0">
                <a:solidFill>
                  <a:srgbClr val="1C1C1C"/>
                </a:solidFill>
                <a:latin typeface="方正仿宋_GBK" panose="03000509000000000000" pitchFamily="65" charset="-122"/>
                <a:ea typeface="方正仿宋_GBK" panose="03000509000000000000" pitchFamily="65" charset="-122"/>
              </a:rPr>
              <a:t>~</a:t>
            </a:r>
            <a:r>
              <a:rPr lang="en-US" altLang="zh-CN" sz="2000" b="1" dirty="0">
                <a:solidFill>
                  <a:srgbClr val="1C1C1C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℃</a:t>
            </a:r>
            <a:endParaRPr lang="en-US" altLang="zh-CN" sz="20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43660" y="3276121"/>
            <a:ext cx="2154890" cy="1611455"/>
            <a:chOff x="943660" y="3276121"/>
            <a:chExt cx="2154890" cy="16114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05" y="3284302"/>
              <a:ext cx="2115145" cy="1603274"/>
            </a:xfrm>
            <a:prstGeom prst="rect">
              <a:avLst/>
            </a:prstGeom>
          </p:spPr>
        </p:pic>
        <p:sp>
          <p:nvSpPr>
            <p:cNvPr id="14" name="圆角矩形 14"/>
            <p:cNvSpPr/>
            <p:nvPr/>
          </p:nvSpPr>
          <p:spPr>
            <a:xfrm>
              <a:off x="975909" y="4510858"/>
              <a:ext cx="776692" cy="371475"/>
            </a:xfrm>
            <a:prstGeom prst="roundRect">
              <a:avLst/>
            </a:prstGeom>
            <a:solidFill>
              <a:srgbClr val="D9EDEE">
                <a:lumMod val="20000"/>
                <a:lumOff val="80000"/>
              </a:srgbClr>
            </a:solidFill>
            <a:ln w="127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anchorCtr="1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prstClr val="black"/>
                  </a:solidFill>
                  <a:latin typeface="Arial" panose="020B0604020202020204"/>
                  <a:ea typeface="黑体" panose="02010609060101010101" pitchFamily="49" charset="-122"/>
                </a:rPr>
                <a:t>拉萨</a:t>
              </a:r>
              <a:endParaRPr lang="zh-CN" altLang="en-US" sz="2000" b="1" kern="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sp>
          <p:nvSpPr>
            <p:cNvPr id="33" name="圆角矩形 11"/>
            <p:cNvSpPr/>
            <p:nvPr/>
          </p:nvSpPr>
          <p:spPr>
            <a:xfrm>
              <a:off x="943660" y="3276121"/>
              <a:ext cx="1077445" cy="421314"/>
            </a:xfrm>
            <a:prstGeom prst="roundRect">
              <a:avLst/>
            </a:prstGeom>
            <a:solidFill>
              <a:srgbClr val="FF99CC"/>
            </a:solidFill>
            <a:ln w="127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anchorCtr="1"/>
            <a:lstStyle/>
            <a:p>
              <a:r>
                <a:rPr lang="en-US" altLang="zh-CN" sz="2000" b="1" dirty="0">
                  <a:solidFill>
                    <a:srgbClr val="1C1C1C"/>
                  </a:solidFill>
                  <a:highlight>
                    <a:srgbClr val="FFFF00"/>
                  </a:highlight>
                  <a:latin typeface="黑体" panose="02010609060101010101" pitchFamily="49" charset="-122"/>
                  <a:ea typeface="黑体" panose="02010609060101010101" pitchFamily="49" charset="-122"/>
                </a:rPr>
                <a:t>-6</a:t>
              </a:r>
              <a:r>
                <a:rPr lang="en-US" altLang="zh-CN" sz="2000" b="1" dirty="0">
                  <a:solidFill>
                    <a:srgbClr val="1C1C1C"/>
                  </a:solidFill>
                  <a:latin typeface="方正仿宋_GBK" panose="03000509000000000000" pitchFamily="65" charset="-122"/>
                  <a:ea typeface="方正仿宋_GBK" panose="03000509000000000000" pitchFamily="65" charset="-122"/>
                </a:rPr>
                <a:t>~</a:t>
              </a:r>
              <a:r>
                <a:rPr lang="en-US" altLang="zh-CN" sz="2000" b="1" dirty="0">
                  <a:solidFill>
                    <a:srgbClr val="1C1C1C"/>
                  </a:solidFill>
                  <a:highlight>
                    <a:srgbClr val="FFFF00"/>
                  </a:highlight>
                  <a:latin typeface="黑体" panose="02010609060101010101" pitchFamily="49" charset="-122"/>
                  <a:ea typeface="黑体" panose="02010609060101010101" pitchFamily="49" charset="-122"/>
                </a:rPr>
                <a:t>6</a:t>
              </a:r>
              <a:r>
                <a:rPr lang="zh-CN" altLang="en-US" sz="20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℃</a:t>
              </a:r>
              <a:endParaRPr lang="en-US" altLang="zh-CN" sz="20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 bwMode="auto">
          <a:xfrm>
            <a:off x="538790" y="286783"/>
            <a:ext cx="3501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在物理学中，把在标准大气压下冰水混合物的温度定为</a:t>
            </a:r>
            <a:r>
              <a:rPr lang="zh-CN" altLang="en-US" sz="2400" b="1" kern="0" dirty="0">
                <a:solidFill>
                  <a:prstClr val="black"/>
                </a:solidFill>
                <a:highlight>
                  <a:srgbClr val="FFFF00"/>
                </a:highlight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kern="0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 ℃</a:t>
            </a:r>
            <a:r>
              <a:rPr lang="zh-CN" altLang="en-US" sz="2400" b="1" kern="0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altLang="zh-CN" sz="2400" b="1" kern="0" dirty="0">
              <a:solidFill>
                <a:prstClr val="black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对话气泡: 圆角矩形 3"/>
          <p:cNvSpPr/>
          <p:nvPr/>
        </p:nvSpPr>
        <p:spPr bwMode="auto">
          <a:xfrm>
            <a:off x="4000668" y="467832"/>
            <a:ext cx="2187481" cy="924087"/>
          </a:xfrm>
          <a:prstGeom prst="wedgeRoundRectCallout">
            <a:avLst>
              <a:gd name="adj1" fmla="val -78722"/>
              <a:gd name="adj2" fmla="val 3677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>
              <a:defRPr/>
            </a:pPr>
            <a:r>
              <a:rPr lang="zh-CN" altLang="en-US" sz="2400" b="1" kern="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淡水开始</a:t>
            </a:r>
            <a:r>
              <a:rPr lang="zh-CN" altLang="en-US" sz="24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结冰</a:t>
            </a:r>
            <a:r>
              <a:rPr lang="zh-CN" altLang="en-US" sz="2400" b="1" kern="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的温度。</a:t>
            </a:r>
            <a:endParaRPr lang="zh-CN" altLang="en-US" sz="2400" b="1" kern="0" dirty="0"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542" y="1462367"/>
            <a:ext cx="2402771" cy="1725935"/>
          </a:xfrm>
          <a:prstGeom prst="rect">
            <a:avLst/>
          </a:prstGeom>
        </p:spPr>
      </p:pic>
      <p:sp>
        <p:nvSpPr>
          <p:cNvPr id="23" name="对话气泡: 圆角矩形 22"/>
          <p:cNvSpPr/>
          <p:nvPr/>
        </p:nvSpPr>
        <p:spPr bwMode="auto">
          <a:xfrm>
            <a:off x="344413" y="3600603"/>
            <a:ext cx="2711548" cy="970671"/>
          </a:xfrm>
          <a:prstGeom prst="wedgeRoundRectCallout">
            <a:avLst>
              <a:gd name="adj1" fmla="val 61410"/>
              <a:gd name="adj2" fmla="val -5382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/>
            <a:r>
              <a:rPr lang="zh-CN" altLang="zh-CN" sz="2400" b="1" kern="100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零下温度</a:t>
            </a:r>
            <a:endParaRPr lang="en-US" altLang="zh-CN" sz="2400" b="1" kern="100" dirty="0"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读作：负</a:t>
            </a:r>
            <a:r>
              <a:rPr lang="en-US" altLang="zh-CN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摄氏度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对话气泡: 圆角矩形 29"/>
          <p:cNvSpPr/>
          <p:nvPr/>
        </p:nvSpPr>
        <p:spPr bwMode="auto">
          <a:xfrm>
            <a:off x="5488791" y="3600602"/>
            <a:ext cx="3310796" cy="970671"/>
          </a:xfrm>
          <a:prstGeom prst="wedgeRoundRectCallout">
            <a:avLst>
              <a:gd name="adj1" fmla="val -87769"/>
              <a:gd name="adj2" fmla="val -482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/>
            <a:r>
              <a:rPr lang="zh-CN" altLang="zh-CN" sz="2400" b="1" kern="100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零</a:t>
            </a:r>
            <a:r>
              <a:rPr lang="zh-CN" altLang="en-US" sz="2400" b="1" kern="100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上</a:t>
            </a:r>
            <a:r>
              <a:rPr lang="zh-CN" altLang="zh-CN" sz="2400" b="1" kern="100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温度</a:t>
            </a:r>
            <a:endParaRPr lang="en-US" altLang="zh-CN" sz="2400" b="1" kern="100" dirty="0"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读作：</a:t>
            </a:r>
            <a:r>
              <a:rPr lang="en-US" altLang="zh-CN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正</a:t>
            </a:r>
            <a:r>
              <a:rPr lang="en-US" altLang="zh-CN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)6</a:t>
            </a:r>
            <a:r>
              <a:rPr lang="zh-CN" altLang="en-US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摄氏度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L 0.26284 0.0021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4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3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b="11451"/>
          <a:stretch>
            <a:fillRect/>
          </a:stretch>
        </p:blipFill>
        <p:spPr>
          <a:xfrm>
            <a:off x="2379583" y="-268246"/>
            <a:ext cx="1633618" cy="5411746"/>
          </a:xfrm>
          <a:prstGeom prst="rect">
            <a:avLst/>
          </a:prstGeom>
        </p:spPr>
      </p:pic>
      <p:grpSp>
        <p:nvGrpSpPr>
          <p:cNvPr id="16387" name="组合 2"/>
          <p:cNvGrpSpPr/>
          <p:nvPr/>
        </p:nvGrpSpPr>
        <p:grpSpPr bwMode="auto">
          <a:xfrm>
            <a:off x="4368801" y="885825"/>
            <a:ext cx="3960812" cy="2532063"/>
            <a:chOff x="4468812" y="987513"/>
            <a:chExt cx="3961204" cy="2531671"/>
          </a:xfrm>
        </p:grpSpPr>
        <p:pic>
          <p:nvPicPr>
            <p:cNvPr id="16397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0" t="28493" r="5920" b="8189"/>
            <a:stretch>
              <a:fillRect/>
            </a:stretch>
          </p:blipFill>
          <p:spPr bwMode="auto">
            <a:xfrm>
              <a:off x="4468812" y="987513"/>
              <a:ext cx="3961204" cy="2531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AutoShape 27"/>
            <p:cNvSpPr>
              <a:spLocks noChangeArrowheads="1"/>
            </p:cNvSpPr>
            <p:nvPr/>
          </p:nvSpPr>
          <p:spPr bwMode="auto">
            <a:xfrm>
              <a:off x="4672032" y="1312901"/>
              <a:ext cx="3683365" cy="1477733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3000" b="1" kern="0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在温度计中指出</a:t>
              </a:r>
              <a:r>
                <a:rPr lang="en-US" altLang="zh-CN" sz="3000" b="1" kern="0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-6℃</a:t>
              </a:r>
              <a:r>
                <a:rPr lang="zh-CN" altLang="en-US" sz="3000" b="1" kern="0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r>
                <a:rPr lang="en-US" altLang="zh-CN" sz="3000" b="1" kern="0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6℃</a:t>
              </a:r>
              <a:r>
                <a:rPr lang="zh-CN" altLang="en-US" sz="3000" b="1" kern="0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的位置。</a:t>
              </a:r>
              <a:endParaRPr lang="en-US" altLang="zh-CN" sz="30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11016" y="2709573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℃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97867" y="1839118"/>
            <a:ext cx="936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℃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879686" y="3740655"/>
            <a:ext cx="13484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℃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379583" y="160337"/>
            <a:ext cx="678695" cy="46037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lIns="91374" tIns="45687" rIns="91374" bIns="45687" anchor="ctr"/>
          <a:lstStyle/>
          <a:p>
            <a:pPr algn="ctr" defTabSz="9131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kern="0" dirty="0">
              <a:solidFill>
                <a:prstClr val="white"/>
              </a:solidFill>
              <a:latin typeface="Calibri" panose="020F0502020204030204"/>
              <a:ea typeface="黑体" panose="02010609060101010101" pitchFamily="49" charset="-122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1048505" y="128588"/>
            <a:ext cx="1333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摄氏度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3443207" y="3322636"/>
            <a:ext cx="1524001" cy="58578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H="1" flipV="1">
            <a:off x="1425576" y="2164775"/>
            <a:ext cx="1412874" cy="5847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1425576" y="3001961"/>
            <a:ext cx="100647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087376" y="132397"/>
            <a:ext cx="3960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华氏温标（℉）与</a:t>
            </a:r>
            <a:r>
              <a:rPr lang="zh-CN" altLang="en-US" b="1" i="0" u="none" strike="noStrike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hlinkClick r:id="rId3"/>
              </a:rPr>
              <a:t>摄氏温标</a:t>
            </a:r>
            <a:r>
              <a:rPr lang="zh-CN" altLang="en-US" b="1" i="0" u="none" strike="noStrike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（℃）</a:t>
            </a:r>
            <a:r>
              <a:rPr lang="zh-CN" altLang="en-US" b="1" i="0" dirty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是两大国际主流的计量温度的标准。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17" y="3294348"/>
            <a:ext cx="1816602" cy="147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4" grpId="0" animBg="1"/>
      <p:bldP spid="25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5"/>
          <p:cNvSpPr txBox="1">
            <a:spLocks noChangeArrowheads="1"/>
          </p:cNvSpPr>
          <p:nvPr/>
        </p:nvSpPr>
        <p:spPr bwMode="auto">
          <a:xfrm>
            <a:off x="594360" y="2703830"/>
            <a:ext cx="8542655" cy="8051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根据上图中的信息填写下表，并说一说它们的含义。</a:t>
            </a:r>
            <a:endParaRPr lang="zh-CN" altLang="en-US" sz="2800" b="1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4" name="表格 43"/>
          <p:cNvGraphicFramePr>
            <a:graphicFrameLocks noGrp="1"/>
          </p:cNvGraphicFramePr>
          <p:nvPr/>
        </p:nvGraphicFramePr>
        <p:xfrm>
          <a:off x="601663" y="3414713"/>
          <a:ext cx="8001001" cy="1470026"/>
        </p:xfrm>
        <a:graphic>
          <a:graphicData uri="http://schemas.openxmlformats.org/drawingml/2006/table">
            <a:tbl>
              <a:tblPr firstRow="1" bandRow="1"/>
              <a:tblGrid>
                <a:gridCol w="2143126"/>
                <a:gridCol w="857249"/>
                <a:gridCol w="1143000"/>
                <a:gridCol w="1000125"/>
                <a:gridCol w="857250"/>
                <a:gridCol w="928688"/>
                <a:gridCol w="1071563"/>
              </a:tblGrid>
              <a:tr h="4902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城市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北京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哈尔滨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西安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拉萨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武汉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海口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</a:tr>
              <a:tr h="4899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最高气温</a:t>
                      </a:r>
                      <a:r>
                        <a:rPr lang="en-US" altLang="zh-CN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℃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</a:tr>
              <a:tr h="4899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最低气温</a:t>
                      </a:r>
                      <a:r>
                        <a:rPr lang="en-US" altLang="zh-CN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5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℃</a:t>
                      </a:r>
                      <a:endParaRPr lang="zh-CN" altLang="en-US" sz="25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endParaRPr lang="zh-CN" altLang="en-US" sz="2500" b="1" dirty="0">
                        <a:solidFill>
                          <a:schemeClr val="tx1"/>
                        </a:solidFill>
                        <a:ea typeface="黑体" panose="02010609060101010101" pitchFamily="49" charset="-122"/>
                      </a:endParaRPr>
                    </a:p>
                  </a:txBody>
                  <a:tcPr marL="91439" marR="91439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" name="TextBox 3"/>
          <p:cNvSpPr txBox="1">
            <a:spLocks noChangeArrowheads="1"/>
          </p:cNvSpPr>
          <p:nvPr/>
        </p:nvSpPr>
        <p:spPr bwMode="auto">
          <a:xfrm>
            <a:off x="2992223" y="3890963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TextBox 4"/>
          <p:cNvSpPr txBox="1">
            <a:spLocks noChangeArrowheads="1"/>
          </p:cNvSpPr>
          <p:nvPr/>
        </p:nvSpPr>
        <p:spPr bwMode="auto">
          <a:xfrm>
            <a:off x="2959101" y="4399757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-4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TextBox 7"/>
          <p:cNvSpPr txBox="1">
            <a:spLocks noChangeArrowheads="1"/>
          </p:cNvSpPr>
          <p:nvPr/>
        </p:nvSpPr>
        <p:spPr bwMode="auto">
          <a:xfrm>
            <a:off x="3835720" y="4399387"/>
            <a:ext cx="857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-26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8"/>
          <p:cNvSpPr txBox="1">
            <a:spLocks noChangeArrowheads="1"/>
          </p:cNvSpPr>
          <p:nvPr/>
        </p:nvSpPr>
        <p:spPr bwMode="auto">
          <a:xfrm>
            <a:off x="3819313" y="3863976"/>
            <a:ext cx="7858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-12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TextBox 9"/>
          <p:cNvSpPr txBox="1">
            <a:spLocks noChangeArrowheads="1"/>
          </p:cNvSpPr>
          <p:nvPr/>
        </p:nvSpPr>
        <p:spPr bwMode="auto">
          <a:xfrm>
            <a:off x="4900623" y="4364039"/>
            <a:ext cx="7826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-4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TextBox 10"/>
          <p:cNvSpPr txBox="1">
            <a:spLocks noChangeArrowheads="1"/>
          </p:cNvSpPr>
          <p:nvPr/>
        </p:nvSpPr>
        <p:spPr bwMode="auto">
          <a:xfrm>
            <a:off x="5066086" y="3844396"/>
            <a:ext cx="7858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5846137" y="4369652"/>
            <a:ext cx="857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-6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TextBox 12"/>
          <p:cNvSpPr txBox="1">
            <a:spLocks noChangeArrowheads="1"/>
          </p:cNvSpPr>
          <p:nvPr/>
        </p:nvSpPr>
        <p:spPr bwMode="auto">
          <a:xfrm>
            <a:off x="5938488" y="3832333"/>
            <a:ext cx="500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TextBox 13"/>
          <p:cNvSpPr txBox="1">
            <a:spLocks noChangeArrowheads="1"/>
          </p:cNvSpPr>
          <p:nvPr/>
        </p:nvSpPr>
        <p:spPr bwMode="auto">
          <a:xfrm>
            <a:off x="6852280" y="4397377"/>
            <a:ext cx="857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4" name="TextBox 14"/>
          <p:cNvSpPr txBox="1">
            <a:spLocks noChangeArrowheads="1"/>
          </p:cNvSpPr>
          <p:nvPr/>
        </p:nvSpPr>
        <p:spPr bwMode="auto">
          <a:xfrm>
            <a:off x="6860088" y="3852798"/>
            <a:ext cx="7858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TextBox 15"/>
          <p:cNvSpPr txBox="1">
            <a:spLocks noChangeArrowheads="1"/>
          </p:cNvSpPr>
          <p:nvPr/>
        </p:nvSpPr>
        <p:spPr bwMode="auto">
          <a:xfrm>
            <a:off x="7784626" y="4372137"/>
            <a:ext cx="857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TextBox 16"/>
          <p:cNvSpPr txBox="1">
            <a:spLocks noChangeArrowheads="1"/>
          </p:cNvSpPr>
          <p:nvPr/>
        </p:nvSpPr>
        <p:spPr bwMode="auto">
          <a:xfrm>
            <a:off x="7787953" y="3882232"/>
            <a:ext cx="7858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24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347" y="116375"/>
            <a:ext cx="5698146" cy="284907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744493" y="711583"/>
            <a:ext cx="2426607" cy="1710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latin typeface="宋体" panose="02010600030101010101" pitchFamily="2" charset="-122"/>
              </a:rPr>
              <a:t>提示：</a:t>
            </a:r>
            <a:endParaRPr lang="en-US" altLang="zh-CN" b="1" dirty="0"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宋体" panose="02010600030101010101" pitchFamily="2" charset="-122"/>
              </a:rPr>
              <a:t>1.</a:t>
            </a:r>
            <a:r>
              <a:rPr lang="zh-CN" altLang="en-US" b="1" dirty="0">
                <a:latin typeface="宋体" panose="02010600030101010101" pitchFamily="2" charset="-122"/>
              </a:rPr>
              <a:t>最冷的地方？</a:t>
            </a:r>
            <a:endParaRPr lang="en-US" altLang="zh-CN" b="1" dirty="0"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宋体" panose="02010600030101010101" pitchFamily="2" charset="-122"/>
              </a:rPr>
              <a:t>2.</a:t>
            </a:r>
            <a:r>
              <a:rPr lang="zh-CN" altLang="en-US" b="1" dirty="0">
                <a:latin typeface="宋体" panose="02010600030101010101" pitchFamily="2" charset="-122"/>
              </a:rPr>
              <a:t>最热的地方？</a:t>
            </a:r>
            <a:endParaRPr lang="en-US" altLang="zh-CN" b="1" dirty="0"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latin typeface="宋体" panose="02010600030101010101" pitchFamily="2" charset="-122"/>
              </a:rPr>
              <a:t>3.</a:t>
            </a:r>
            <a:r>
              <a:rPr lang="zh-CN" altLang="en-US" b="1" dirty="0">
                <a:latin typeface="宋体" panose="02010600030101010101" pitchFamily="2" charset="-122"/>
              </a:rPr>
              <a:t>比比各数字代表的温度高低？</a:t>
            </a:r>
            <a:endParaRPr lang="zh-CN" altLang="en-US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72" y="1355509"/>
            <a:ext cx="6551663" cy="36564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 bwMode="auto">
          <a:xfrm>
            <a:off x="5714776" y="2003093"/>
            <a:ext cx="955675" cy="1265237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圆角矩形标注 7"/>
          <p:cNvSpPr/>
          <p:nvPr/>
        </p:nvSpPr>
        <p:spPr bwMode="auto">
          <a:xfrm>
            <a:off x="3174098" y="1479995"/>
            <a:ext cx="2350252" cy="823413"/>
          </a:xfrm>
          <a:prstGeom prst="wedgeRoundRectCallout">
            <a:avLst>
              <a:gd name="adj1" fmla="val 52447"/>
              <a:gd name="adj2" fmla="val 962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这两个数字有什么区别和联系？</a:t>
            </a:r>
            <a:endParaRPr lang="zh-CN" altLang="en-US" sz="20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5018" y="3444665"/>
            <a:ext cx="5611812" cy="522287"/>
          </a:xfrm>
          <a:prstGeom prst="rect">
            <a:avLst/>
          </a:prstGeom>
          <a:solidFill>
            <a:srgbClr val="FFFF00"/>
          </a:solidFill>
          <a:ln w="19050">
            <a:solidFill>
              <a:srgbClr val="3FC6E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符号不同</a:t>
            </a:r>
            <a:r>
              <a:rPr lang="zh-CN" altLang="en-US" sz="2800" b="1" dirty="0">
                <a:latin typeface="+mj-lt"/>
                <a:ea typeface="+mj-ea"/>
              </a:rPr>
              <a:t>，但符号后面的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数相同</a:t>
            </a:r>
            <a:r>
              <a:rPr lang="zh-CN" altLang="en-US" sz="2800" b="1" dirty="0">
                <a:latin typeface="+mj-lt"/>
                <a:ea typeface="+mj-ea"/>
              </a:rPr>
              <a:t>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790652" y="2486291"/>
            <a:ext cx="2129318" cy="830997"/>
          </a:xfrm>
          <a:prstGeom prst="rect">
            <a:avLst/>
          </a:prstGeom>
          <a:solidFill>
            <a:srgbClr val="FFFF00"/>
          </a:solidFill>
          <a:ln w="19050">
            <a:solidFill>
              <a:srgbClr val="3FC6E1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收入与支出是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相反意义的量</a:t>
            </a:r>
            <a:endParaRPr lang="zh-CN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70" y="203180"/>
            <a:ext cx="924252" cy="89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155422" y="109727"/>
            <a:ext cx="6508120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j-lt"/>
                <a:ea typeface="+mj-ea"/>
              </a:rPr>
              <a:t>下面是李叔叔手机里的一部分电子账单。你能看懂这份账单吗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  <a:endParaRPr lang="zh-CN" altLang="en-US" sz="3200" b="1" dirty="0">
              <a:latin typeface="+mj-lt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03086" y="333830"/>
            <a:ext cx="667657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你还知道哪些相反意义的量呢？</a:t>
            </a:r>
            <a:endParaRPr lang="zh-CN" altLang="zh-CN" sz="3200" b="1" kern="100" dirty="0">
              <a:effectLst/>
              <a:latin typeface="+mj-ea"/>
              <a:ea typeface="+mj-ea"/>
              <a:cs typeface="等线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09485" y="1347786"/>
            <a:ext cx="6676572" cy="33167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水面上升</a:t>
            </a:r>
            <a:r>
              <a:rPr lang="en-US" altLang="zh-CN" sz="3600" b="1" kern="100" dirty="0">
                <a:effectLst/>
                <a:latin typeface="+mj-lt"/>
                <a:ea typeface="楷体" panose="02010609060101010101" pitchFamily="49" charset="-122"/>
              </a:rPr>
              <a:t>2m</a:t>
            </a: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，下降</a:t>
            </a:r>
            <a:r>
              <a:rPr lang="en-US" altLang="zh-CN" sz="3600" b="1" kern="100" dirty="0">
                <a:effectLst/>
                <a:latin typeface="+mj-lt"/>
                <a:ea typeface="楷体" panose="02010609060101010101" pitchFamily="49" charset="-122"/>
              </a:rPr>
              <a:t>2m</a:t>
            </a: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3600" b="1" kern="100" dirty="0">
              <a:effectLst/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向前走</a:t>
            </a:r>
            <a:r>
              <a:rPr lang="en-US" altLang="zh-CN" sz="3600" b="1" kern="100" dirty="0">
                <a:effectLst/>
                <a:latin typeface="+mj-lt"/>
                <a:ea typeface="楷体" panose="02010609060101010101" pitchFamily="49" charset="-122"/>
              </a:rPr>
              <a:t>3</a:t>
            </a: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步，向后退</a:t>
            </a:r>
            <a:r>
              <a:rPr lang="en-US" altLang="zh-CN" sz="3600" b="1" kern="100" dirty="0">
                <a:effectLst/>
                <a:latin typeface="+mj-lt"/>
                <a:ea typeface="楷体" panose="02010609060101010101" pitchFamily="49" charset="-122"/>
              </a:rPr>
              <a:t>3</a:t>
            </a: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步；</a:t>
            </a:r>
            <a:endParaRPr lang="en-US" altLang="zh-CN" sz="3600" b="1" kern="100" dirty="0">
              <a:effectLst/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乘车时上车</a:t>
            </a:r>
            <a:r>
              <a:rPr lang="en-US" altLang="zh-CN" sz="3600" b="1" kern="100" dirty="0">
                <a:effectLst/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zh-CN" sz="3600" b="1" kern="100" dirty="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人，下车</a:t>
            </a:r>
            <a:r>
              <a:rPr lang="en-US" altLang="zh-CN" sz="3600" b="1" kern="100">
                <a:effectLst/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zh-CN" sz="3600" b="1" kern="10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600" b="1" kern="100">
                <a:effectLst/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3600" b="1" kern="100" dirty="0">
              <a:effectLst/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kern="100" dirty="0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5400" b="1" dirty="0"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对象 2"/>
          <p:cNvGraphicFramePr>
            <a:graphicFrameLocks noChangeAspect="1"/>
          </p:cNvGraphicFramePr>
          <p:nvPr/>
        </p:nvGraphicFramePr>
        <p:xfrm>
          <a:off x="1081038" y="3612617"/>
          <a:ext cx="1989915" cy="101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9202400" imgH="9753600" progId="Equation.DSMT4">
                  <p:embed/>
                </p:oleObj>
              </mc:Choice>
              <mc:Fallback>
                <p:oleObj name="Equation" r:id="rId1" imgW="19202400" imgH="97536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38" y="3612617"/>
                        <a:ext cx="1989915" cy="101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5" name="组合 7"/>
          <p:cNvGrpSpPr/>
          <p:nvPr/>
        </p:nvGrpSpPr>
        <p:grpSpPr bwMode="auto">
          <a:xfrm>
            <a:off x="350384" y="150900"/>
            <a:ext cx="1725612" cy="601663"/>
            <a:chOff x="277139" y="651353"/>
            <a:chExt cx="1727025" cy="600625"/>
          </a:xfrm>
        </p:grpSpPr>
        <p:sp>
          <p:nvSpPr>
            <p:cNvPr id="20486" name="išḷïḑe"/>
            <p:cNvSpPr/>
            <p:nvPr/>
          </p:nvSpPr>
          <p:spPr bwMode="auto">
            <a:xfrm>
              <a:off x="277139" y="651353"/>
              <a:ext cx="1727025" cy="54189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0 h 21600"/>
                <a:gd name="T4" fmla="*/ 2147483646 w 21600"/>
                <a:gd name="T5" fmla="*/ 148946316 h 21600"/>
                <a:gd name="T6" fmla="*/ 2147483646 w 21600"/>
                <a:gd name="T7" fmla="*/ 1182458218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2147483646 w 21600"/>
                <a:gd name="T17" fmla="*/ 2147483646 h 21600"/>
                <a:gd name="T18" fmla="*/ 2147483646 w 21600"/>
                <a:gd name="T19" fmla="*/ 2147483646 h 21600"/>
                <a:gd name="T20" fmla="*/ 2147483646 w 21600"/>
                <a:gd name="T21" fmla="*/ 2147483646 h 21600"/>
                <a:gd name="T22" fmla="*/ 2147483646 w 21600"/>
                <a:gd name="T23" fmla="*/ 2147483646 h 21600"/>
                <a:gd name="T24" fmla="*/ 2147483646 w 21600"/>
                <a:gd name="T25" fmla="*/ 2147483646 h 21600"/>
                <a:gd name="T26" fmla="*/ 2147483646 w 21600"/>
                <a:gd name="T27" fmla="*/ 2147483646 h 21600"/>
                <a:gd name="T28" fmla="*/ 2147483646 w 21600"/>
                <a:gd name="T29" fmla="*/ 2147483646 h 21600"/>
                <a:gd name="T30" fmla="*/ 2147483646 w 21600"/>
                <a:gd name="T31" fmla="*/ 2147483646 h 21600"/>
                <a:gd name="T32" fmla="*/ 2147483646 w 21600"/>
                <a:gd name="T33" fmla="*/ 2147483646 h 21600"/>
                <a:gd name="T34" fmla="*/ 2147483646 w 21600"/>
                <a:gd name="T35" fmla="*/ 2147483646 h 21600"/>
                <a:gd name="T36" fmla="*/ 2147483646 w 21600"/>
                <a:gd name="T37" fmla="*/ 2147483646 h 21600"/>
                <a:gd name="T38" fmla="*/ 2147483646 w 21600"/>
                <a:gd name="T39" fmla="*/ 2147483646 h 21600"/>
                <a:gd name="T40" fmla="*/ 2147483646 w 21600"/>
                <a:gd name="T41" fmla="*/ 2147483646 h 21600"/>
                <a:gd name="T42" fmla="*/ 0 w 21600"/>
                <a:gd name="T43" fmla="*/ 2147483646 h 21600"/>
                <a:gd name="T44" fmla="*/ 0 w 21600"/>
                <a:gd name="T45" fmla="*/ 2147483646 h 21600"/>
                <a:gd name="T46" fmla="*/ 2147483646 w 21600"/>
                <a:gd name="T47" fmla="*/ 2147483646 h 21600"/>
                <a:gd name="T48" fmla="*/ 2147483646 w 21600"/>
                <a:gd name="T49" fmla="*/ 2147483646 h 21600"/>
                <a:gd name="T50" fmla="*/ 2147483646 w 21600"/>
                <a:gd name="T51" fmla="*/ 2147483646 h 21600"/>
                <a:gd name="T52" fmla="*/ 2147483646 w 21600"/>
                <a:gd name="T53" fmla="*/ 1182458218 h 21600"/>
                <a:gd name="T54" fmla="*/ 2147483646 w 21600"/>
                <a:gd name="T55" fmla="*/ 148946316 h 21600"/>
                <a:gd name="T56" fmla="*/ 2147483646 w 21600"/>
                <a:gd name="T57" fmla="*/ 0 h 21600"/>
                <a:gd name="T58" fmla="*/ 2147483646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124" y="0"/>
                  </a:moveTo>
                  <a:lnTo>
                    <a:pt x="20476" y="0"/>
                  </a:lnTo>
                  <a:cubicBezTo>
                    <a:pt x="20637" y="0"/>
                    <a:pt x="20758" y="0"/>
                    <a:pt x="20861" y="15"/>
                  </a:cubicBezTo>
                  <a:cubicBezTo>
                    <a:pt x="20964" y="30"/>
                    <a:pt x="21049" y="59"/>
                    <a:pt x="21136" y="119"/>
                  </a:cubicBezTo>
                  <a:cubicBezTo>
                    <a:pt x="21231" y="193"/>
                    <a:pt x="21316" y="311"/>
                    <a:pt x="21386" y="461"/>
                  </a:cubicBezTo>
                  <a:cubicBezTo>
                    <a:pt x="21455" y="612"/>
                    <a:pt x="21510" y="795"/>
                    <a:pt x="21545" y="999"/>
                  </a:cubicBezTo>
                  <a:cubicBezTo>
                    <a:pt x="21572" y="1186"/>
                    <a:pt x="21586" y="1368"/>
                    <a:pt x="21593" y="1591"/>
                  </a:cubicBezTo>
                  <a:cubicBezTo>
                    <a:pt x="21600" y="1813"/>
                    <a:pt x="21600" y="2077"/>
                    <a:pt x="21600" y="2430"/>
                  </a:cubicBezTo>
                  <a:lnTo>
                    <a:pt x="21600" y="19181"/>
                  </a:lnTo>
                  <a:cubicBezTo>
                    <a:pt x="21600" y="19528"/>
                    <a:pt x="21600" y="19789"/>
                    <a:pt x="21593" y="20011"/>
                  </a:cubicBezTo>
                  <a:cubicBezTo>
                    <a:pt x="21586" y="20232"/>
                    <a:pt x="21572" y="20414"/>
                    <a:pt x="21545" y="20601"/>
                  </a:cubicBezTo>
                  <a:cubicBezTo>
                    <a:pt x="21510" y="20805"/>
                    <a:pt x="21455" y="20988"/>
                    <a:pt x="21386" y="21139"/>
                  </a:cubicBezTo>
                  <a:cubicBezTo>
                    <a:pt x="21316" y="21289"/>
                    <a:pt x="21231" y="21407"/>
                    <a:pt x="21136" y="21481"/>
                  </a:cubicBezTo>
                  <a:cubicBezTo>
                    <a:pt x="21049" y="21541"/>
                    <a:pt x="20964" y="21570"/>
                    <a:pt x="20861" y="21585"/>
                  </a:cubicBezTo>
                  <a:cubicBezTo>
                    <a:pt x="20757" y="21600"/>
                    <a:pt x="20634" y="21600"/>
                    <a:pt x="20471" y="21600"/>
                  </a:cubicBezTo>
                  <a:lnTo>
                    <a:pt x="1124" y="21600"/>
                  </a:lnTo>
                  <a:cubicBezTo>
                    <a:pt x="963" y="21600"/>
                    <a:pt x="842" y="21600"/>
                    <a:pt x="739" y="21585"/>
                  </a:cubicBezTo>
                  <a:cubicBezTo>
                    <a:pt x="636" y="21570"/>
                    <a:pt x="551" y="21541"/>
                    <a:pt x="464" y="21481"/>
                  </a:cubicBezTo>
                  <a:cubicBezTo>
                    <a:pt x="369" y="21407"/>
                    <a:pt x="284" y="21289"/>
                    <a:pt x="214" y="21139"/>
                  </a:cubicBezTo>
                  <a:cubicBezTo>
                    <a:pt x="145" y="20988"/>
                    <a:pt x="90" y="20805"/>
                    <a:pt x="55" y="20601"/>
                  </a:cubicBezTo>
                  <a:cubicBezTo>
                    <a:pt x="28" y="20414"/>
                    <a:pt x="14" y="20232"/>
                    <a:pt x="7" y="20009"/>
                  </a:cubicBezTo>
                  <a:cubicBezTo>
                    <a:pt x="0" y="19787"/>
                    <a:pt x="0" y="19523"/>
                    <a:pt x="0" y="19170"/>
                  </a:cubicBezTo>
                  <a:lnTo>
                    <a:pt x="0" y="2419"/>
                  </a:lnTo>
                  <a:cubicBezTo>
                    <a:pt x="0" y="2072"/>
                    <a:pt x="0" y="1811"/>
                    <a:pt x="7" y="1589"/>
                  </a:cubicBezTo>
                  <a:cubicBezTo>
                    <a:pt x="14" y="1368"/>
                    <a:pt x="28" y="1186"/>
                    <a:pt x="55" y="999"/>
                  </a:cubicBezTo>
                  <a:cubicBezTo>
                    <a:pt x="90" y="795"/>
                    <a:pt x="145" y="612"/>
                    <a:pt x="214" y="461"/>
                  </a:cubicBezTo>
                  <a:cubicBezTo>
                    <a:pt x="284" y="311"/>
                    <a:pt x="369" y="193"/>
                    <a:pt x="464" y="119"/>
                  </a:cubicBezTo>
                  <a:cubicBezTo>
                    <a:pt x="551" y="59"/>
                    <a:pt x="636" y="30"/>
                    <a:pt x="739" y="15"/>
                  </a:cubicBezTo>
                  <a:cubicBezTo>
                    <a:pt x="843" y="0"/>
                    <a:pt x="966" y="0"/>
                    <a:pt x="1129" y="0"/>
                  </a:cubicBezTo>
                  <a:lnTo>
                    <a:pt x="1124" y="0"/>
                  </a:lnTo>
                  <a:close/>
                </a:path>
              </a:pathLst>
            </a:custGeom>
            <a:solidFill>
              <a:srgbClr val="7BA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353473" y="667777"/>
              <a:ext cx="16244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ea typeface="+mn-ea"/>
                </a:rPr>
                <a:t>归纳总结</a:t>
              </a:r>
              <a:endParaRPr lang="zh-CN" altLang="en-US"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11913" y="1994536"/>
            <a:ext cx="8410574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+mj-lt"/>
                <a:ea typeface="+mj-ea"/>
              </a:rPr>
              <a:t>零上温度                               零下温度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1913" y="2863045"/>
            <a:ext cx="8274204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+mj-lt"/>
                <a:ea typeface="+mj-ea"/>
              </a:rPr>
              <a:t>收入                                      支出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3777" y="1172281"/>
            <a:ext cx="8410574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B0F0"/>
                </a:solidFill>
                <a:latin typeface="+mj-lt"/>
                <a:ea typeface="+mj-ea"/>
              </a:rPr>
              <a:t>正数                                     负数</a:t>
            </a:r>
            <a:endParaRPr lang="zh-CN" altLang="en-US" sz="3200" b="1" dirty="0">
              <a:solidFill>
                <a:srgbClr val="00B0F0"/>
              </a:solidFill>
              <a:latin typeface="+mj-lt"/>
              <a:ea typeface="+mj-ea"/>
            </a:endParaRPr>
          </a:p>
        </p:txBody>
      </p:sp>
      <p:graphicFrame>
        <p:nvGraphicFramePr>
          <p:cNvPr id="6" name="对象 2"/>
          <p:cNvGraphicFramePr>
            <a:graphicFrameLocks noChangeAspect="1"/>
          </p:cNvGraphicFramePr>
          <p:nvPr/>
        </p:nvGraphicFramePr>
        <p:xfrm>
          <a:off x="4855974" y="3636202"/>
          <a:ext cx="3474358" cy="1010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3" imgW="33528000" imgH="9753600" progId="Equation.DSMT4">
                  <p:embed/>
                </p:oleObj>
              </mc:Choice>
              <mc:Fallback>
                <p:oleObj name="Equation" r:id="rId3" imgW="33528000" imgH="97536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5974" y="3636202"/>
                        <a:ext cx="3474358" cy="10109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接连接符 7"/>
          <p:cNvCxnSpPr/>
          <p:nvPr/>
        </p:nvCxnSpPr>
        <p:spPr>
          <a:xfrm>
            <a:off x="235641" y="1997589"/>
            <a:ext cx="84868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35641" y="2856782"/>
            <a:ext cx="84868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5641" y="3715975"/>
            <a:ext cx="84868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35641" y="4575167"/>
            <a:ext cx="84868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790410" y="150900"/>
            <a:ext cx="3802743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lt"/>
                <a:ea typeface="+mj-ea"/>
              </a:rPr>
              <a:t>表示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相反意义的量</a:t>
            </a:r>
            <a:r>
              <a:rPr lang="zh-CN" altLang="en-US" sz="3200" b="1" dirty="0">
                <a:latin typeface="+mj-lt"/>
                <a:ea typeface="+mj-ea"/>
              </a:rPr>
              <a:t>需要用两种数。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4855974" y="3848100"/>
            <a:ext cx="295146" cy="53339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ln w="38100">
                <a:solidFill>
                  <a:schemeClr val="tx1"/>
                </a:solidFill>
              </a:ln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4968240" y="3307080"/>
            <a:ext cx="0" cy="47244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446270" y="2582206"/>
            <a:ext cx="14097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负号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0"/>
          <p:cNvSpPr txBox="1">
            <a:spLocks noChangeArrowheads="1"/>
          </p:cNvSpPr>
          <p:nvPr/>
        </p:nvSpPr>
        <p:spPr bwMode="auto">
          <a:xfrm>
            <a:off x="1042988" y="1120775"/>
            <a:ext cx="6854825" cy="1323975"/>
          </a:xfrm>
          <a:prstGeom prst="rect">
            <a:avLst/>
          </a:prstGeom>
          <a:solidFill>
            <a:srgbClr val="E7F8FF"/>
          </a:solidFill>
          <a:ln w="19050" cmpd="dbl">
            <a:solidFill>
              <a:srgbClr val="6AD0FE"/>
            </a:solidFill>
            <a:miter lim="800000"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什么是正数？正数如何去读、写？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什么是负数？负数如何去读、写？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1043140" y="415407"/>
            <a:ext cx="5741994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自学</a:t>
            </a:r>
            <a:r>
              <a: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要求：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（阅读教材第</a:t>
            </a:r>
            <a:r>
              <a:rPr lang="en-US" altLang="zh-CN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页）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algn="ctr">
              <a:defRPr/>
            </a:pPr>
            <a:endParaRPr lang="zh-CN" altLang="en-US" sz="3200" b="1" dirty="0">
              <a:solidFill>
                <a:srgbClr val="6AD0F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39750" y="2742512"/>
            <a:ext cx="8064500" cy="1680781"/>
          </a:xfrm>
          <a:prstGeom prst="rect">
            <a:avLst/>
          </a:prstGeom>
          <a:solidFill>
            <a:srgbClr val="E4E77E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fontAlgn="auto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000" b="1" kern="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读法：</a:t>
            </a:r>
            <a:r>
              <a:rPr lang="zh-CN" altLang="en-US" sz="3000" b="1" kern="0" dirty="0">
                <a:latin typeface="+mn-ea"/>
                <a:ea typeface="+mn-ea"/>
                <a:cs typeface="Times New Roman" panose="02020603050405020304" pitchFamily="18" charset="0"/>
              </a:rPr>
              <a:t>读负数时，应先读“负”，再读数。</a:t>
            </a:r>
            <a:r>
              <a:rPr lang="zh-CN" altLang="zh-CN" sz="3000" b="1" dirty="0">
                <a:latin typeface="+mn-ea"/>
                <a:ea typeface="+mn-ea"/>
              </a:rPr>
              <a:t>正数前面的</a:t>
            </a:r>
            <a:r>
              <a:rPr lang="en-US" altLang="zh-CN" sz="3000" b="1" dirty="0">
                <a:latin typeface="+mn-ea"/>
                <a:ea typeface="+mn-ea"/>
              </a:rPr>
              <a:t>“+”</a:t>
            </a:r>
            <a:r>
              <a:rPr lang="zh-CN" altLang="zh-CN" sz="3000" b="1" dirty="0">
                <a:latin typeface="+mn-ea"/>
                <a:ea typeface="+mn-ea"/>
              </a:rPr>
              <a:t>可以省略不写，也可以加上，有</a:t>
            </a:r>
            <a:r>
              <a:rPr lang="en-US" altLang="zh-CN" sz="3000" b="1" dirty="0">
                <a:latin typeface="+mn-ea"/>
                <a:ea typeface="+mn-ea"/>
              </a:rPr>
              <a:t>“+”</a:t>
            </a:r>
            <a:r>
              <a:rPr lang="zh-CN" altLang="zh-CN" sz="3000" b="1" dirty="0">
                <a:latin typeface="+mn-ea"/>
                <a:ea typeface="+mn-ea"/>
              </a:rPr>
              <a:t>时，先读</a:t>
            </a:r>
            <a:r>
              <a:rPr lang="en-US" altLang="zh-CN" sz="3000" b="1" dirty="0">
                <a:latin typeface="+mn-ea"/>
                <a:ea typeface="+mn-ea"/>
              </a:rPr>
              <a:t>“</a:t>
            </a:r>
            <a:r>
              <a:rPr lang="zh-CN" altLang="zh-CN" sz="3000" b="1" dirty="0">
                <a:latin typeface="+mn-ea"/>
                <a:ea typeface="+mn-ea"/>
              </a:rPr>
              <a:t>正</a:t>
            </a:r>
            <a:r>
              <a:rPr lang="en-US" altLang="zh-CN" sz="3000" b="1" dirty="0">
                <a:latin typeface="+mn-ea"/>
                <a:ea typeface="+mn-ea"/>
              </a:rPr>
              <a:t>”</a:t>
            </a:r>
            <a:r>
              <a:rPr lang="zh-CN" altLang="zh-CN" sz="3000" b="1" dirty="0">
                <a:latin typeface="+mn-ea"/>
                <a:ea typeface="+mn-ea"/>
              </a:rPr>
              <a:t>，再读数。</a:t>
            </a:r>
            <a:endParaRPr lang="zh-CN" altLang="zh-CN" sz="3000" b="1" kern="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 bwMode="auto">
          <a:xfrm>
            <a:off x="4807585" y="2752725"/>
            <a:ext cx="3605530" cy="14033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740410" y="468313"/>
            <a:ext cx="7873423" cy="1481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你能读出下面几个数吗？</a:t>
            </a:r>
            <a:endParaRPr lang="en-US" altLang="zh-CN" sz="3200" b="1" dirty="0">
              <a:latin typeface="+mj-lt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     -</a:t>
            </a:r>
            <a:r>
              <a:rPr lang="en-US" altLang="zh-CN" sz="3200" b="1">
                <a:latin typeface="+mj-lt"/>
                <a:ea typeface="+mj-ea"/>
              </a:rPr>
              <a:t>0.3     -          +12       100      -         -100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24" name="对象 4"/>
          <p:cNvGraphicFramePr>
            <a:graphicFrameLocks noChangeAspect="1"/>
          </p:cNvGraphicFramePr>
          <p:nvPr/>
        </p:nvGraphicFramePr>
        <p:xfrm>
          <a:off x="2613026" y="1186040"/>
          <a:ext cx="334867" cy="975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Equation" r:id="rId1" imgW="139700" imgH="406400" progId="Equation.DSMT4">
                  <p:embed/>
                </p:oleObj>
              </mc:Choice>
              <mc:Fallback>
                <p:oleObj name="Equation" r:id="rId1" imgW="1397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3026" y="1186040"/>
                        <a:ext cx="334867" cy="975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4"/>
          <p:cNvGraphicFramePr>
            <a:graphicFrameLocks noChangeAspect="1"/>
          </p:cNvGraphicFramePr>
          <p:nvPr/>
        </p:nvGraphicFramePr>
        <p:xfrm>
          <a:off x="6339667" y="1186040"/>
          <a:ext cx="3651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9667" y="1186040"/>
                        <a:ext cx="365125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261303" y="4235450"/>
            <a:ext cx="8718550" cy="523875"/>
          </a:xfrm>
          <a:prstGeom prst="rect">
            <a:avLst/>
          </a:prstGeom>
          <a:solidFill>
            <a:schemeClr val="accent6">
              <a:lumMod val="60000"/>
              <a:lumOff val="40000"/>
              <a:alpha val="25882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既不是正数，也不是负数，它是正数和负数的分界点。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344805" y="2755900"/>
            <a:ext cx="3509010" cy="140017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717040" y="1938338"/>
            <a:ext cx="1154113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66FF"/>
                </a:solidFill>
                <a:latin typeface="+mj-lt"/>
                <a:ea typeface="+mj-ea"/>
              </a:rPr>
              <a:t>正数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30290" y="1972310"/>
            <a:ext cx="1154113" cy="736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66FF"/>
                </a:solidFill>
                <a:latin typeface="+mj-lt"/>
                <a:ea typeface="+mj-ea"/>
              </a:rPr>
              <a:t>负数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249968" y="1353868"/>
            <a:ext cx="936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-0.3 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2448348" y="1186040"/>
          <a:ext cx="514350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8348" y="1186040"/>
                        <a:ext cx="514350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3550205" y="1360218"/>
            <a:ext cx="9318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+12 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899665" y="1203459"/>
            <a:ext cx="800219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270717" y="1203020"/>
            <a:ext cx="606425" cy="742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pSp>
        <p:nvGrpSpPr>
          <p:cNvPr id="38" name="组合 37"/>
          <p:cNvGrpSpPr/>
          <p:nvPr/>
        </p:nvGrpSpPr>
        <p:grpSpPr bwMode="auto">
          <a:xfrm>
            <a:off x="6446823" y="132575"/>
            <a:ext cx="2168525" cy="1076325"/>
            <a:chOff x="5824364" y="128121"/>
            <a:chExt cx="2170115" cy="1077218"/>
          </a:xfrm>
        </p:grpSpPr>
        <p:sp>
          <p:nvSpPr>
            <p:cNvPr id="39" name="圆角矩形标注 38"/>
            <p:cNvSpPr/>
            <p:nvPr/>
          </p:nvSpPr>
          <p:spPr bwMode="auto">
            <a:xfrm>
              <a:off x="5824364" y="193263"/>
              <a:ext cx="2170115" cy="989833"/>
            </a:xfrm>
            <a:prstGeom prst="wedgeRoundRectCallout">
              <a:avLst>
                <a:gd name="adj1" fmla="val 36010"/>
                <a:gd name="adj2" fmla="val 7473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0" name="矩形 19"/>
            <p:cNvSpPr>
              <a:spLocks noChangeArrowheads="1"/>
            </p:cNvSpPr>
            <p:nvPr/>
          </p:nvSpPr>
          <p:spPr bwMode="auto">
            <a:xfrm>
              <a:off x="5902849" y="128121"/>
              <a:ext cx="2091629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32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32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是正数还是负数？</a:t>
              </a:r>
              <a:endPara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6173547" y="1186487"/>
          <a:ext cx="516375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" name="Equation" r:id="rId7" imgW="5181600" imgH="9753600" progId="Equation.DSMT4">
                  <p:embed/>
                </p:oleObj>
              </mc:Choice>
              <mc:Fallback>
                <p:oleObj name="Equation" r:id="rId7" imgW="5181600" imgH="9753600" progId="Equation.DSMT4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73547" y="1186487"/>
                        <a:ext cx="516375" cy="9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7163585" y="1203633"/>
            <a:ext cx="936475" cy="7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-100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7284E-6 L 0.39063 0.3256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1" y="1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3542 0.32963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1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73889 0.342346 " pathEditMode="relative" rAng="0" ptsTypes="">
                                      <p:cBhvr>
                                        <p:cTn id="3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37037 L -0.271806 0.342716 " pathEditMode="relative" rAng="0" ptsTypes="">
                                      <p:cBhvr>
                                        <p:cTn id="4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0 L 0.0611111 0.329753 " pathEditMode="relative" rAng="0" ptsTypes="">
                                      <p:cBhvr>
                                        <p:cTn id="4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56944 0.0166667 L 0.0231944 0.327901 " pathEditMode="relative" rAng="0" ptsTypes="">
                                      <p:cBhvr>
                                        <p:cTn id="5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83951E-6 L -0.4533 0.34939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74" y="17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29" grpId="0" bldLvl="0" animBg="1"/>
      <p:bldP spid="30" grpId="0"/>
      <p:bldP spid="31" grpId="0"/>
      <p:bldP spid="32" grpId="0"/>
      <p:bldP spid="32" grpId="1"/>
      <p:bldP spid="35" grpId="0"/>
      <p:bldP spid="35" grpId="1"/>
      <p:bldP spid="36" grpId="0"/>
      <p:bldP spid="36" grpId="1"/>
      <p:bldP spid="37" grpId="0"/>
      <p:bldP spid="37" grpId="1"/>
      <p:bldP spid="43" grpId="0"/>
      <p:bldP spid="43" grpId="1"/>
      <p:bldP spid="28" grpId="0" animBg="1"/>
      <p:bldP spid="2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0448" y="455506"/>
            <a:ext cx="69469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j-lt"/>
                <a:ea typeface="+mj-ea"/>
              </a:rPr>
              <a:t>生活中你还在什么地方见过负数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  <a:endParaRPr lang="zh-CN" altLang="en-US" sz="3200" b="1" dirty="0">
              <a:latin typeface="+mj-lt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21" y="1175294"/>
            <a:ext cx="5230517" cy="31190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2024"/>
          <a:stretch>
            <a:fillRect/>
          </a:stretch>
        </p:blipFill>
        <p:spPr>
          <a:xfrm>
            <a:off x="3162604" y="2890305"/>
            <a:ext cx="5431366" cy="17225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142" y="2571749"/>
            <a:ext cx="964947" cy="23596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87" y="1175294"/>
            <a:ext cx="1824542" cy="1722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3101940" y="531471"/>
            <a:ext cx="2940118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3200" b="1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你知道吗？</a:t>
            </a:r>
            <a:endParaRPr lang="zh-CN" altLang="en-US" sz="3200" b="1" dirty="0">
              <a:solidFill>
                <a:srgbClr val="6AD0F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6" y="1257682"/>
            <a:ext cx="7557025" cy="26281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矩形 5"/>
          <p:cNvSpPr>
            <a:spLocks noChangeArrowheads="1"/>
          </p:cNvSpPr>
          <p:nvPr/>
        </p:nvSpPr>
        <p:spPr bwMode="auto">
          <a:xfrm>
            <a:off x="530014" y="591644"/>
            <a:ext cx="8166100" cy="7375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63855" indent="-3638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℃与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-18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℃哪个温度低？</a:t>
            </a:r>
            <a:endParaRPr lang="zh-CN" altLang="en-US" sz="3200" b="1" dirty="0">
              <a:solidFill>
                <a:srgbClr val="008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52" y="1389663"/>
            <a:ext cx="7557025" cy="3144271"/>
          </a:xfrm>
          <a:prstGeom prst="rect">
            <a:avLst/>
          </a:prstGeom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94" y="65058"/>
            <a:ext cx="1903568" cy="6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椭圆 5"/>
          <p:cNvSpPr/>
          <p:nvPr/>
        </p:nvSpPr>
        <p:spPr bwMode="auto">
          <a:xfrm>
            <a:off x="5872480" y="3921761"/>
            <a:ext cx="1544320" cy="738293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05358" y="856715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P4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230188" y="779463"/>
            <a:ext cx="8788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855" indent="-3638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读出下列各数，并指出哪些是正数，哪些是负数。</a:t>
            </a:r>
            <a:endParaRPr lang="zh-CN" altLang="en-US" sz="3000" b="1">
              <a:solidFill>
                <a:srgbClr val="008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6627" name="对象 3"/>
          <p:cNvGraphicFramePr>
            <a:graphicFrameLocks noChangeAspect="1"/>
          </p:cNvGraphicFramePr>
          <p:nvPr/>
        </p:nvGraphicFramePr>
        <p:xfrm>
          <a:off x="731838" y="1263650"/>
          <a:ext cx="6972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3949700" imgH="444500" progId="Equation.DSMT4">
                  <p:embed/>
                </p:oleObj>
              </mc:Choice>
              <mc:Fallback>
                <p:oleObj name="Equation" r:id="rId1" imgW="3949700" imgH="4445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8" y="1263650"/>
                        <a:ext cx="69723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755650" y="1854200"/>
            <a:ext cx="3428365" cy="24917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457200" eaLnBrk="1" hangingPunct="1">
              <a:lnSpc>
                <a:spcPct val="150000"/>
              </a:lnSpc>
              <a:defRPr/>
            </a:pP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-7  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读作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负七；           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  </a:t>
            </a:r>
            <a:endParaRPr lang="en-US" altLang="zh-CN" sz="2600" b="1" kern="0" dirty="0">
              <a:solidFill>
                <a:prstClr val="black"/>
              </a:solidFill>
              <a:latin typeface="+mj-lt"/>
              <a:ea typeface="楷体" panose="02010609060101010101" pitchFamily="49" charset="-122"/>
            </a:endParaRPr>
          </a:p>
          <a:p>
            <a:pPr defTabSz="457200" eaLnBrk="1" hangingPunct="1">
              <a:lnSpc>
                <a:spcPct val="150000"/>
              </a:lnSpc>
              <a:defRPr/>
            </a:pP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      读作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正五分之四；     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 defTabSz="457200" eaLnBrk="1" hangingPunct="1">
              <a:lnSpc>
                <a:spcPct val="150000"/>
              </a:lnSpc>
              <a:defRPr/>
            </a:pP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-5.2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读作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负五点二；   </a:t>
            </a:r>
            <a:endParaRPr lang="zh-CN" altLang="en-US" sz="2600" b="1" kern="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 defTabSz="457200" eaLnBrk="1" hangingPunct="1">
              <a:lnSpc>
                <a:spcPct val="150000"/>
              </a:lnSpc>
              <a:defRPr/>
            </a:pP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+41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读作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正四十一。</a:t>
            </a:r>
            <a:endParaRPr lang="zh-CN" altLang="en-US" sz="2600" b="1" kern="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graphicFrame>
        <p:nvGraphicFramePr>
          <p:cNvPr id="26634" name="对象 3"/>
          <p:cNvGraphicFramePr>
            <a:graphicFrameLocks noChangeAspect="1"/>
          </p:cNvGraphicFramePr>
          <p:nvPr/>
        </p:nvGraphicFramePr>
        <p:xfrm>
          <a:off x="815975" y="2459038"/>
          <a:ext cx="4445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279400" imgH="444500" progId="Equation.DSMT4">
                  <p:embed/>
                </p:oleObj>
              </mc:Choice>
              <mc:Fallback>
                <p:oleObj name="Equation" r:id="rId3" imgW="279400" imgH="4445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975" y="2459038"/>
                        <a:ext cx="4445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对象 3"/>
          <p:cNvGraphicFramePr>
            <a:graphicFrameLocks noChangeAspect="1"/>
          </p:cNvGraphicFramePr>
          <p:nvPr/>
        </p:nvGraphicFramePr>
        <p:xfrm>
          <a:off x="5251450" y="3060700"/>
          <a:ext cx="43656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279400" imgH="444500" progId="Equation.DSMT4">
                  <p:embed/>
                </p:oleObj>
              </mc:Choice>
              <mc:Fallback>
                <p:oleObj name="Equation" r:id="rId5" imgW="279400" imgH="4445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450" y="3060700"/>
                        <a:ext cx="436563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682625" y="4289425"/>
            <a:ext cx="7959725" cy="573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4572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正数：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2.5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      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+41                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负数：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-7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-5.2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graphicFrame>
        <p:nvGraphicFramePr>
          <p:cNvPr id="26631" name="对象 3"/>
          <p:cNvGraphicFramePr>
            <a:graphicFrameLocks noChangeAspect="1"/>
          </p:cNvGraphicFramePr>
          <p:nvPr/>
        </p:nvGraphicFramePr>
        <p:xfrm>
          <a:off x="7478713" y="4227513"/>
          <a:ext cx="43656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279400" imgH="444500" progId="Equation.DSMT4">
                  <p:embed/>
                </p:oleObj>
              </mc:Choice>
              <mc:Fallback>
                <p:oleObj name="Equation" r:id="rId7" imgW="279400" imgH="4445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8713" y="4227513"/>
                        <a:ext cx="43656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对象 3"/>
          <p:cNvGraphicFramePr>
            <a:graphicFrameLocks noChangeAspect="1"/>
          </p:cNvGraphicFramePr>
          <p:nvPr/>
        </p:nvGraphicFramePr>
        <p:xfrm>
          <a:off x="2432050" y="4233863"/>
          <a:ext cx="44608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279400" imgH="444500" progId="Equation.DSMT4">
                  <p:embed/>
                </p:oleObj>
              </mc:Choice>
              <mc:Fallback>
                <p:oleObj name="Equation" r:id="rId9" imgW="279400" imgH="4445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4233863"/>
                        <a:ext cx="44608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90904" y="376155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P4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5197475" y="1854200"/>
            <a:ext cx="3745230" cy="189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defTabSz="457200" eaLnBrk="1" hangingPunct="1">
              <a:lnSpc>
                <a:spcPct val="150000"/>
              </a:lnSpc>
              <a:defRPr/>
            </a:pP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2.5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读作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二点五；  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  </a:t>
            </a:r>
            <a:endParaRPr lang="en-US" altLang="zh-CN" sz="2600" b="1" kern="0" dirty="0">
              <a:solidFill>
                <a:prstClr val="black"/>
              </a:solidFill>
              <a:latin typeface="+mj-lt"/>
              <a:ea typeface="楷体" panose="02010609060101010101" pitchFamily="49" charset="-122"/>
            </a:endParaRPr>
          </a:p>
          <a:p>
            <a:pPr defTabSz="457200" eaLnBrk="1" hangingPunct="1">
              <a:lnSpc>
                <a:spcPct val="150000"/>
              </a:lnSpc>
              <a:defRPr/>
            </a:pP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读作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零；   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  <a:p>
            <a:pPr defTabSz="457200" eaLnBrk="1" hangingPunct="1">
              <a:lnSpc>
                <a:spcPct val="150000"/>
              </a:lnSpc>
              <a:defRPr/>
            </a:pP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     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</a:rPr>
              <a:t>读作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负三分之一；</a:t>
            </a:r>
            <a:endParaRPr lang="zh-CN" altLang="en-US" sz="2600" b="1" kern="0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文本框 43"/>
          <p:cNvSpPr txBox="1">
            <a:spLocks noChangeArrowheads="1"/>
          </p:cNvSpPr>
          <p:nvPr/>
        </p:nvSpPr>
        <p:spPr bwMode="auto">
          <a:xfrm>
            <a:off x="354085" y="1397635"/>
            <a:ext cx="6477000" cy="23069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月球表面白天的温度可达零上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127℃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，记</a:t>
            </a:r>
            <a:r>
              <a:rPr lang="zh-CN" altLang="en-US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作</a:t>
            </a:r>
            <a:r>
              <a:rPr lang="zh-CN" altLang="en-US" sz="3200" b="1" u="sng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en-US" altLang="zh-CN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℃</a:t>
            </a:r>
            <a:r>
              <a:rPr lang="zh-CN" altLang="en-US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en-US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夜间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的温度可达零下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183℃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，记作</a:t>
            </a:r>
            <a:r>
              <a:rPr lang="zh-CN" altLang="en-US" sz="3200" b="1" u="sng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3200" b="1" u="sng" dirty="0">
              <a:solidFill>
                <a:srgbClr val="00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2789310" y="2296160"/>
            <a:ext cx="160813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127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797073" y="3026092"/>
            <a:ext cx="160813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183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8677" name="图片 4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580" y="1595120"/>
            <a:ext cx="2172335" cy="180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8" name="组合 9"/>
          <p:cNvGrpSpPr/>
          <p:nvPr/>
        </p:nvGrpSpPr>
        <p:grpSpPr bwMode="auto">
          <a:xfrm>
            <a:off x="277813" y="650875"/>
            <a:ext cx="1725612" cy="601663"/>
            <a:chOff x="277139" y="651353"/>
            <a:chExt cx="1727025" cy="600625"/>
          </a:xfrm>
        </p:grpSpPr>
        <p:sp>
          <p:nvSpPr>
            <p:cNvPr id="28679" name="išḷïḑe"/>
            <p:cNvSpPr/>
            <p:nvPr/>
          </p:nvSpPr>
          <p:spPr bwMode="auto">
            <a:xfrm>
              <a:off x="277139" y="651353"/>
              <a:ext cx="1727025" cy="54189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0 h 21600"/>
                <a:gd name="T4" fmla="*/ 2147483646 w 21600"/>
                <a:gd name="T5" fmla="*/ 148946316 h 21600"/>
                <a:gd name="T6" fmla="*/ 2147483646 w 21600"/>
                <a:gd name="T7" fmla="*/ 1182458218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2147483646 w 21600"/>
                <a:gd name="T17" fmla="*/ 2147483646 h 21600"/>
                <a:gd name="T18" fmla="*/ 2147483646 w 21600"/>
                <a:gd name="T19" fmla="*/ 2147483646 h 21600"/>
                <a:gd name="T20" fmla="*/ 2147483646 w 21600"/>
                <a:gd name="T21" fmla="*/ 2147483646 h 21600"/>
                <a:gd name="T22" fmla="*/ 2147483646 w 21600"/>
                <a:gd name="T23" fmla="*/ 2147483646 h 21600"/>
                <a:gd name="T24" fmla="*/ 2147483646 w 21600"/>
                <a:gd name="T25" fmla="*/ 2147483646 h 21600"/>
                <a:gd name="T26" fmla="*/ 2147483646 w 21600"/>
                <a:gd name="T27" fmla="*/ 2147483646 h 21600"/>
                <a:gd name="T28" fmla="*/ 2147483646 w 21600"/>
                <a:gd name="T29" fmla="*/ 2147483646 h 21600"/>
                <a:gd name="T30" fmla="*/ 2147483646 w 21600"/>
                <a:gd name="T31" fmla="*/ 2147483646 h 21600"/>
                <a:gd name="T32" fmla="*/ 2147483646 w 21600"/>
                <a:gd name="T33" fmla="*/ 2147483646 h 21600"/>
                <a:gd name="T34" fmla="*/ 2147483646 w 21600"/>
                <a:gd name="T35" fmla="*/ 2147483646 h 21600"/>
                <a:gd name="T36" fmla="*/ 2147483646 w 21600"/>
                <a:gd name="T37" fmla="*/ 2147483646 h 21600"/>
                <a:gd name="T38" fmla="*/ 2147483646 w 21600"/>
                <a:gd name="T39" fmla="*/ 2147483646 h 21600"/>
                <a:gd name="T40" fmla="*/ 2147483646 w 21600"/>
                <a:gd name="T41" fmla="*/ 2147483646 h 21600"/>
                <a:gd name="T42" fmla="*/ 0 w 21600"/>
                <a:gd name="T43" fmla="*/ 2147483646 h 21600"/>
                <a:gd name="T44" fmla="*/ 0 w 21600"/>
                <a:gd name="T45" fmla="*/ 2147483646 h 21600"/>
                <a:gd name="T46" fmla="*/ 2147483646 w 21600"/>
                <a:gd name="T47" fmla="*/ 2147483646 h 21600"/>
                <a:gd name="T48" fmla="*/ 2147483646 w 21600"/>
                <a:gd name="T49" fmla="*/ 2147483646 h 21600"/>
                <a:gd name="T50" fmla="*/ 2147483646 w 21600"/>
                <a:gd name="T51" fmla="*/ 2147483646 h 21600"/>
                <a:gd name="T52" fmla="*/ 2147483646 w 21600"/>
                <a:gd name="T53" fmla="*/ 1182458218 h 21600"/>
                <a:gd name="T54" fmla="*/ 2147483646 w 21600"/>
                <a:gd name="T55" fmla="*/ 148946316 h 21600"/>
                <a:gd name="T56" fmla="*/ 2147483646 w 21600"/>
                <a:gd name="T57" fmla="*/ 0 h 21600"/>
                <a:gd name="T58" fmla="*/ 2147483646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124" y="0"/>
                  </a:moveTo>
                  <a:lnTo>
                    <a:pt x="20476" y="0"/>
                  </a:lnTo>
                  <a:cubicBezTo>
                    <a:pt x="20637" y="0"/>
                    <a:pt x="20758" y="0"/>
                    <a:pt x="20861" y="15"/>
                  </a:cubicBezTo>
                  <a:cubicBezTo>
                    <a:pt x="20964" y="30"/>
                    <a:pt x="21049" y="59"/>
                    <a:pt x="21136" y="119"/>
                  </a:cubicBezTo>
                  <a:cubicBezTo>
                    <a:pt x="21231" y="193"/>
                    <a:pt x="21316" y="311"/>
                    <a:pt x="21386" y="461"/>
                  </a:cubicBezTo>
                  <a:cubicBezTo>
                    <a:pt x="21455" y="612"/>
                    <a:pt x="21510" y="795"/>
                    <a:pt x="21545" y="999"/>
                  </a:cubicBezTo>
                  <a:cubicBezTo>
                    <a:pt x="21572" y="1186"/>
                    <a:pt x="21586" y="1368"/>
                    <a:pt x="21593" y="1591"/>
                  </a:cubicBezTo>
                  <a:cubicBezTo>
                    <a:pt x="21600" y="1813"/>
                    <a:pt x="21600" y="2077"/>
                    <a:pt x="21600" y="2430"/>
                  </a:cubicBezTo>
                  <a:lnTo>
                    <a:pt x="21600" y="19181"/>
                  </a:lnTo>
                  <a:cubicBezTo>
                    <a:pt x="21600" y="19528"/>
                    <a:pt x="21600" y="19789"/>
                    <a:pt x="21593" y="20011"/>
                  </a:cubicBezTo>
                  <a:cubicBezTo>
                    <a:pt x="21586" y="20232"/>
                    <a:pt x="21572" y="20414"/>
                    <a:pt x="21545" y="20601"/>
                  </a:cubicBezTo>
                  <a:cubicBezTo>
                    <a:pt x="21510" y="20805"/>
                    <a:pt x="21455" y="20988"/>
                    <a:pt x="21386" y="21139"/>
                  </a:cubicBezTo>
                  <a:cubicBezTo>
                    <a:pt x="21316" y="21289"/>
                    <a:pt x="21231" y="21407"/>
                    <a:pt x="21136" y="21481"/>
                  </a:cubicBezTo>
                  <a:cubicBezTo>
                    <a:pt x="21049" y="21541"/>
                    <a:pt x="20964" y="21570"/>
                    <a:pt x="20861" y="21585"/>
                  </a:cubicBezTo>
                  <a:cubicBezTo>
                    <a:pt x="20757" y="21600"/>
                    <a:pt x="20634" y="21600"/>
                    <a:pt x="20471" y="21600"/>
                  </a:cubicBezTo>
                  <a:lnTo>
                    <a:pt x="1124" y="21600"/>
                  </a:lnTo>
                  <a:cubicBezTo>
                    <a:pt x="963" y="21600"/>
                    <a:pt x="842" y="21600"/>
                    <a:pt x="739" y="21585"/>
                  </a:cubicBezTo>
                  <a:cubicBezTo>
                    <a:pt x="636" y="21570"/>
                    <a:pt x="551" y="21541"/>
                    <a:pt x="464" y="21481"/>
                  </a:cubicBezTo>
                  <a:cubicBezTo>
                    <a:pt x="369" y="21407"/>
                    <a:pt x="284" y="21289"/>
                    <a:pt x="214" y="21139"/>
                  </a:cubicBezTo>
                  <a:cubicBezTo>
                    <a:pt x="145" y="20988"/>
                    <a:pt x="90" y="20805"/>
                    <a:pt x="55" y="20601"/>
                  </a:cubicBezTo>
                  <a:cubicBezTo>
                    <a:pt x="28" y="20414"/>
                    <a:pt x="14" y="20232"/>
                    <a:pt x="7" y="20009"/>
                  </a:cubicBezTo>
                  <a:cubicBezTo>
                    <a:pt x="0" y="19787"/>
                    <a:pt x="0" y="19523"/>
                    <a:pt x="0" y="19170"/>
                  </a:cubicBezTo>
                  <a:lnTo>
                    <a:pt x="0" y="2419"/>
                  </a:lnTo>
                  <a:cubicBezTo>
                    <a:pt x="0" y="2072"/>
                    <a:pt x="0" y="1811"/>
                    <a:pt x="7" y="1589"/>
                  </a:cubicBezTo>
                  <a:cubicBezTo>
                    <a:pt x="14" y="1368"/>
                    <a:pt x="28" y="1186"/>
                    <a:pt x="55" y="999"/>
                  </a:cubicBezTo>
                  <a:cubicBezTo>
                    <a:pt x="90" y="795"/>
                    <a:pt x="145" y="612"/>
                    <a:pt x="214" y="461"/>
                  </a:cubicBezTo>
                  <a:cubicBezTo>
                    <a:pt x="284" y="311"/>
                    <a:pt x="369" y="193"/>
                    <a:pt x="464" y="119"/>
                  </a:cubicBezTo>
                  <a:cubicBezTo>
                    <a:pt x="551" y="59"/>
                    <a:pt x="636" y="30"/>
                    <a:pt x="739" y="15"/>
                  </a:cubicBezTo>
                  <a:cubicBezTo>
                    <a:pt x="843" y="0"/>
                    <a:pt x="966" y="0"/>
                    <a:pt x="1129" y="0"/>
                  </a:cubicBezTo>
                  <a:lnTo>
                    <a:pt x="1124" y="0"/>
                  </a:lnTo>
                  <a:close/>
                </a:path>
              </a:pathLst>
            </a:custGeom>
            <a:solidFill>
              <a:srgbClr val="7BA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353473" y="667777"/>
              <a:ext cx="16244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ea typeface="+mn-ea"/>
                </a:rPr>
                <a:t>随堂练习</a:t>
              </a:r>
              <a:endParaRPr lang="zh-CN" altLang="en-US"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77813" y="3590392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P6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6"/>
          <p:cNvSpPr txBox="1">
            <a:spLocks noChangeArrowheads="1"/>
          </p:cNvSpPr>
          <p:nvPr/>
        </p:nvSpPr>
        <p:spPr bwMode="auto">
          <a:xfrm>
            <a:off x="479425" y="949008"/>
            <a:ext cx="8220075" cy="26527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）如果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河水的警戒水位记为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0m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，正数表示水面高于警戒水位，那么汛期水位高于警戒水位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1.5m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，记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</a:t>
            </a:r>
            <a:r>
              <a:rPr lang="zh-CN" altLang="en-US" sz="3200" b="1" u="sng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；旱季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水位低于警戒水位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3m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，记为</a:t>
            </a:r>
            <a:r>
              <a:rPr lang="zh-CN" altLang="en-US" sz="3200" b="1" u="sng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203700" y="2927032"/>
            <a:ext cx="7366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-3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333875" y="2252345"/>
            <a:ext cx="12255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+1.5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9425" y="449377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P6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6"/>
          <p:cNvSpPr txBox="1">
            <a:spLocks noChangeArrowheads="1"/>
          </p:cNvSpPr>
          <p:nvPr/>
        </p:nvSpPr>
        <p:spPr bwMode="auto">
          <a:xfrm>
            <a:off x="440372" y="970757"/>
            <a:ext cx="8263255" cy="26527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）一种</a:t>
            </a:r>
            <a:r>
              <a:rPr lang="zh-CN" altLang="en-US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袋装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食品的</a:t>
            </a:r>
            <a:r>
              <a:rPr lang="zh-CN" altLang="en-US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标准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净重为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200g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，质监部门工作人员为了解该种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食品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每袋净重与标准净重的误差，把食品净重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205g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记为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+5g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，那么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食品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净重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197g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就记为</a:t>
            </a:r>
            <a:r>
              <a:rPr lang="zh-CN" altLang="en-US" sz="3200" b="1" u="sng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en-US" altLang="zh-CN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g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4711699" y="2924175"/>
            <a:ext cx="7366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-3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9425" y="449377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P6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组合 8"/>
          <p:cNvGrpSpPr/>
          <p:nvPr/>
        </p:nvGrpSpPr>
        <p:grpSpPr bwMode="auto">
          <a:xfrm>
            <a:off x="277813" y="269875"/>
            <a:ext cx="1725612" cy="601663"/>
            <a:chOff x="277139" y="651353"/>
            <a:chExt cx="1727025" cy="600625"/>
          </a:xfrm>
        </p:grpSpPr>
        <p:sp>
          <p:nvSpPr>
            <p:cNvPr id="32773" name="išḷïḑe"/>
            <p:cNvSpPr/>
            <p:nvPr/>
          </p:nvSpPr>
          <p:spPr bwMode="auto">
            <a:xfrm>
              <a:off x="277139" y="651353"/>
              <a:ext cx="1727025" cy="54189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0 h 21600"/>
                <a:gd name="T4" fmla="*/ 2147483646 w 21600"/>
                <a:gd name="T5" fmla="*/ 148946316 h 21600"/>
                <a:gd name="T6" fmla="*/ 2147483646 w 21600"/>
                <a:gd name="T7" fmla="*/ 1182458218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2147483646 w 21600"/>
                <a:gd name="T17" fmla="*/ 2147483646 h 21600"/>
                <a:gd name="T18" fmla="*/ 2147483646 w 21600"/>
                <a:gd name="T19" fmla="*/ 2147483646 h 21600"/>
                <a:gd name="T20" fmla="*/ 2147483646 w 21600"/>
                <a:gd name="T21" fmla="*/ 2147483646 h 21600"/>
                <a:gd name="T22" fmla="*/ 2147483646 w 21600"/>
                <a:gd name="T23" fmla="*/ 2147483646 h 21600"/>
                <a:gd name="T24" fmla="*/ 2147483646 w 21600"/>
                <a:gd name="T25" fmla="*/ 2147483646 h 21600"/>
                <a:gd name="T26" fmla="*/ 2147483646 w 21600"/>
                <a:gd name="T27" fmla="*/ 2147483646 h 21600"/>
                <a:gd name="T28" fmla="*/ 2147483646 w 21600"/>
                <a:gd name="T29" fmla="*/ 2147483646 h 21600"/>
                <a:gd name="T30" fmla="*/ 2147483646 w 21600"/>
                <a:gd name="T31" fmla="*/ 2147483646 h 21600"/>
                <a:gd name="T32" fmla="*/ 2147483646 w 21600"/>
                <a:gd name="T33" fmla="*/ 2147483646 h 21600"/>
                <a:gd name="T34" fmla="*/ 2147483646 w 21600"/>
                <a:gd name="T35" fmla="*/ 2147483646 h 21600"/>
                <a:gd name="T36" fmla="*/ 2147483646 w 21600"/>
                <a:gd name="T37" fmla="*/ 2147483646 h 21600"/>
                <a:gd name="T38" fmla="*/ 2147483646 w 21600"/>
                <a:gd name="T39" fmla="*/ 2147483646 h 21600"/>
                <a:gd name="T40" fmla="*/ 2147483646 w 21600"/>
                <a:gd name="T41" fmla="*/ 2147483646 h 21600"/>
                <a:gd name="T42" fmla="*/ 0 w 21600"/>
                <a:gd name="T43" fmla="*/ 2147483646 h 21600"/>
                <a:gd name="T44" fmla="*/ 0 w 21600"/>
                <a:gd name="T45" fmla="*/ 2147483646 h 21600"/>
                <a:gd name="T46" fmla="*/ 2147483646 w 21600"/>
                <a:gd name="T47" fmla="*/ 2147483646 h 21600"/>
                <a:gd name="T48" fmla="*/ 2147483646 w 21600"/>
                <a:gd name="T49" fmla="*/ 2147483646 h 21600"/>
                <a:gd name="T50" fmla="*/ 2147483646 w 21600"/>
                <a:gd name="T51" fmla="*/ 2147483646 h 21600"/>
                <a:gd name="T52" fmla="*/ 2147483646 w 21600"/>
                <a:gd name="T53" fmla="*/ 1182458218 h 21600"/>
                <a:gd name="T54" fmla="*/ 2147483646 w 21600"/>
                <a:gd name="T55" fmla="*/ 148946316 h 21600"/>
                <a:gd name="T56" fmla="*/ 2147483646 w 21600"/>
                <a:gd name="T57" fmla="*/ 0 h 21600"/>
                <a:gd name="T58" fmla="*/ 2147483646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124" y="0"/>
                  </a:moveTo>
                  <a:lnTo>
                    <a:pt x="20476" y="0"/>
                  </a:lnTo>
                  <a:cubicBezTo>
                    <a:pt x="20637" y="0"/>
                    <a:pt x="20758" y="0"/>
                    <a:pt x="20861" y="15"/>
                  </a:cubicBezTo>
                  <a:cubicBezTo>
                    <a:pt x="20964" y="30"/>
                    <a:pt x="21049" y="59"/>
                    <a:pt x="21136" y="119"/>
                  </a:cubicBezTo>
                  <a:cubicBezTo>
                    <a:pt x="21231" y="193"/>
                    <a:pt x="21316" y="311"/>
                    <a:pt x="21386" y="461"/>
                  </a:cubicBezTo>
                  <a:cubicBezTo>
                    <a:pt x="21455" y="612"/>
                    <a:pt x="21510" y="795"/>
                    <a:pt x="21545" y="999"/>
                  </a:cubicBezTo>
                  <a:cubicBezTo>
                    <a:pt x="21572" y="1186"/>
                    <a:pt x="21586" y="1368"/>
                    <a:pt x="21593" y="1591"/>
                  </a:cubicBezTo>
                  <a:cubicBezTo>
                    <a:pt x="21600" y="1813"/>
                    <a:pt x="21600" y="2077"/>
                    <a:pt x="21600" y="2430"/>
                  </a:cubicBezTo>
                  <a:lnTo>
                    <a:pt x="21600" y="19181"/>
                  </a:lnTo>
                  <a:cubicBezTo>
                    <a:pt x="21600" y="19528"/>
                    <a:pt x="21600" y="19789"/>
                    <a:pt x="21593" y="20011"/>
                  </a:cubicBezTo>
                  <a:cubicBezTo>
                    <a:pt x="21586" y="20232"/>
                    <a:pt x="21572" y="20414"/>
                    <a:pt x="21545" y="20601"/>
                  </a:cubicBezTo>
                  <a:cubicBezTo>
                    <a:pt x="21510" y="20805"/>
                    <a:pt x="21455" y="20988"/>
                    <a:pt x="21386" y="21139"/>
                  </a:cubicBezTo>
                  <a:cubicBezTo>
                    <a:pt x="21316" y="21289"/>
                    <a:pt x="21231" y="21407"/>
                    <a:pt x="21136" y="21481"/>
                  </a:cubicBezTo>
                  <a:cubicBezTo>
                    <a:pt x="21049" y="21541"/>
                    <a:pt x="20964" y="21570"/>
                    <a:pt x="20861" y="21585"/>
                  </a:cubicBezTo>
                  <a:cubicBezTo>
                    <a:pt x="20757" y="21600"/>
                    <a:pt x="20634" y="21600"/>
                    <a:pt x="20471" y="21600"/>
                  </a:cubicBezTo>
                  <a:lnTo>
                    <a:pt x="1124" y="21600"/>
                  </a:lnTo>
                  <a:cubicBezTo>
                    <a:pt x="963" y="21600"/>
                    <a:pt x="842" y="21600"/>
                    <a:pt x="739" y="21585"/>
                  </a:cubicBezTo>
                  <a:cubicBezTo>
                    <a:pt x="636" y="21570"/>
                    <a:pt x="551" y="21541"/>
                    <a:pt x="464" y="21481"/>
                  </a:cubicBezTo>
                  <a:cubicBezTo>
                    <a:pt x="369" y="21407"/>
                    <a:pt x="284" y="21289"/>
                    <a:pt x="214" y="21139"/>
                  </a:cubicBezTo>
                  <a:cubicBezTo>
                    <a:pt x="145" y="20988"/>
                    <a:pt x="90" y="20805"/>
                    <a:pt x="55" y="20601"/>
                  </a:cubicBezTo>
                  <a:cubicBezTo>
                    <a:pt x="28" y="20414"/>
                    <a:pt x="14" y="20232"/>
                    <a:pt x="7" y="20009"/>
                  </a:cubicBezTo>
                  <a:cubicBezTo>
                    <a:pt x="0" y="19787"/>
                    <a:pt x="0" y="19523"/>
                    <a:pt x="0" y="19170"/>
                  </a:cubicBezTo>
                  <a:lnTo>
                    <a:pt x="0" y="2419"/>
                  </a:lnTo>
                  <a:cubicBezTo>
                    <a:pt x="0" y="2072"/>
                    <a:pt x="0" y="1811"/>
                    <a:pt x="7" y="1589"/>
                  </a:cubicBezTo>
                  <a:cubicBezTo>
                    <a:pt x="14" y="1368"/>
                    <a:pt x="28" y="1186"/>
                    <a:pt x="55" y="999"/>
                  </a:cubicBezTo>
                  <a:cubicBezTo>
                    <a:pt x="90" y="795"/>
                    <a:pt x="145" y="612"/>
                    <a:pt x="214" y="461"/>
                  </a:cubicBezTo>
                  <a:cubicBezTo>
                    <a:pt x="284" y="311"/>
                    <a:pt x="369" y="193"/>
                    <a:pt x="464" y="119"/>
                  </a:cubicBezTo>
                  <a:cubicBezTo>
                    <a:pt x="551" y="59"/>
                    <a:pt x="636" y="30"/>
                    <a:pt x="739" y="15"/>
                  </a:cubicBezTo>
                  <a:cubicBezTo>
                    <a:pt x="843" y="0"/>
                    <a:pt x="966" y="0"/>
                    <a:pt x="1129" y="0"/>
                  </a:cubicBezTo>
                  <a:lnTo>
                    <a:pt x="1124" y="0"/>
                  </a:lnTo>
                  <a:close/>
                </a:path>
              </a:pathLst>
            </a:custGeom>
            <a:solidFill>
              <a:srgbClr val="7BA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353473" y="667777"/>
              <a:ext cx="16244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ea typeface="+mn-ea"/>
                </a:rPr>
                <a:t>课堂小结</a:t>
              </a:r>
              <a:endParaRPr lang="zh-CN" altLang="en-US"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871538"/>
            <a:ext cx="8249660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54085" y="1618103"/>
            <a:ext cx="4488079" cy="1383693"/>
            <a:chOff x="354085" y="1618103"/>
            <a:chExt cx="4488079" cy="138369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085" y="1642938"/>
              <a:ext cx="1224981" cy="1358858"/>
            </a:xfrm>
            <a:prstGeom prst="rect">
              <a:avLst/>
            </a:prstGeom>
          </p:spPr>
        </p:pic>
        <p:sp>
          <p:nvSpPr>
            <p:cNvPr id="5" name="对话气泡: 圆角矩形 4"/>
            <p:cNvSpPr/>
            <p:nvPr/>
          </p:nvSpPr>
          <p:spPr bwMode="auto">
            <a:xfrm>
              <a:off x="1756987" y="1618103"/>
              <a:ext cx="3085177" cy="928812"/>
            </a:xfrm>
            <a:prstGeom prst="wedgeRoundRectCallout">
              <a:avLst>
                <a:gd name="adj1" fmla="val -55360"/>
                <a:gd name="adj2" fmla="val 4316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rtlCol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正数和负数表示两种相反意义的量。</a:t>
              </a:r>
              <a:endParaRPr lang="zh-CN" altLang="en-US" sz="24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20085" y="1642938"/>
            <a:ext cx="3769830" cy="2172192"/>
            <a:chOff x="5020085" y="1642938"/>
            <a:chExt cx="3769830" cy="217219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41616" y="2456272"/>
              <a:ext cx="948299" cy="1358858"/>
            </a:xfrm>
            <a:prstGeom prst="rect">
              <a:avLst/>
            </a:prstGeom>
          </p:spPr>
        </p:pic>
        <p:sp>
          <p:nvSpPr>
            <p:cNvPr id="10" name="对话气泡: 圆角矩形 9"/>
            <p:cNvSpPr/>
            <p:nvPr/>
          </p:nvSpPr>
          <p:spPr bwMode="auto">
            <a:xfrm>
              <a:off x="5020085" y="1642938"/>
              <a:ext cx="3057580" cy="968644"/>
            </a:xfrm>
            <a:prstGeom prst="wedgeRoundRectCallout">
              <a:avLst>
                <a:gd name="adj1" fmla="val 40475"/>
                <a:gd name="adj2" fmla="val 6748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rtlCol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用“</a:t>
              </a:r>
              <a:r>
                <a:rPr lang="en-US" altLang="zh-CN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+</a:t>
              </a: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”“</a:t>
              </a:r>
              <a:r>
                <a:rPr lang="en-US" altLang="zh-CN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-</a:t>
              </a: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”表示正数和负数很简洁。</a:t>
              </a:r>
              <a:endParaRPr lang="zh-CN" altLang="en-US" sz="24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8261" y="3135521"/>
            <a:ext cx="3252497" cy="1564287"/>
            <a:chOff x="616024" y="3135701"/>
            <a:chExt cx="3252497" cy="156428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024" y="3341130"/>
              <a:ext cx="896980" cy="1358858"/>
            </a:xfrm>
            <a:prstGeom prst="rect">
              <a:avLst/>
            </a:prstGeom>
          </p:spPr>
        </p:pic>
        <p:sp>
          <p:nvSpPr>
            <p:cNvPr id="16" name="对话气泡: 圆角矩形 15"/>
            <p:cNvSpPr/>
            <p:nvPr/>
          </p:nvSpPr>
          <p:spPr bwMode="auto">
            <a:xfrm>
              <a:off x="1756987" y="3135701"/>
              <a:ext cx="2111534" cy="928812"/>
            </a:xfrm>
            <a:prstGeom prst="wedgeRoundRectCallout">
              <a:avLst>
                <a:gd name="adj1" fmla="val -60609"/>
                <a:gd name="adj2" fmla="val 3421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rtlCol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kern="0">
                  <a:solidFill>
                    <a:srgbClr val="1C1C1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既不是正数，也不是负数。</a:t>
              </a:r>
              <a:endParaRPr lang="zh-CN" altLang="en-US" sz="24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49708" y="2886318"/>
            <a:ext cx="3602159" cy="1742146"/>
            <a:chOff x="4231129" y="3058694"/>
            <a:chExt cx="3602159" cy="1742146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02022" y="3328186"/>
              <a:ext cx="1131266" cy="1472654"/>
            </a:xfrm>
            <a:prstGeom prst="rect">
              <a:avLst/>
            </a:prstGeom>
          </p:spPr>
        </p:pic>
        <p:sp>
          <p:nvSpPr>
            <p:cNvPr id="20" name="对话气泡: 圆角矩形 19"/>
            <p:cNvSpPr/>
            <p:nvPr/>
          </p:nvSpPr>
          <p:spPr bwMode="auto">
            <a:xfrm>
              <a:off x="4231129" y="3058694"/>
              <a:ext cx="2431356" cy="928812"/>
            </a:xfrm>
            <a:prstGeom prst="wedgeRoundRectCallout">
              <a:avLst>
                <a:gd name="adj1" fmla="val 57887"/>
                <a:gd name="adj2" fmla="val 3720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rtlCol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生活中很多地方都用到了负数。</a:t>
              </a:r>
              <a:endParaRPr lang="zh-CN" altLang="en-US" sz="24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44783" y="1032501"/>
            <a:ext cx="8037512" cy="2953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en-US" sz="3200" b="1" dirty="0">
                <a:latin typeface="+mj-lt"/>
                <a:ea typeface="+mj-ea"/>
              </a:rPr>
              <a:t>一次数学考试的平均分是 </a:t>
            </a:r>
            <a:r>
              <a:rPr lang="en-US" altLang="zh-CN" sz="3200" b="1" dirty="0">
                <a:latin typeface="+mj-lt"/>
                <a:ea typeface="+mj-ea"/>
              </a:rPr>
              <a:t>80</a:t>
            </a:r>
            <a:r>
              <a:rPr lang="zh-CN" altLang="en-US" sz="3200" b="1" dirty="0">
                <a:latin typeface="+mj-lt"/>
                <a:ea typeface="+mj-ea"/>
              </a:rPr>
              <a:t> 分，如果把 </a:t>
            </a:r>
            <a:r>
              <a:rPr lang="en-US" altLang="zh-CN" sz="3200" b="1" dirty="0">
                <a:latin typeface="+mj-lt"/>
                <a:ea typeface="+mj-ea"/>
              </a:rPr>
              <a:t>90 </a:t>
            </a:r>
            <a:r>
              <a:rPr lang="zh-CN" altLang="en-US" sz="3200" b="1" dirty="0">
                <a:latin typeface="+mj-lt"/>
                <a:ea typeface="+mj-ea"/>
              </a:rPr>
              <a:t>分记作</a:t>
            </a:r>
            <a:r>
              <a:rPr lang="en-US" altLang="zh-CN" sz="3200" b="1" dirty="0">
                <a:latin typeface="+mj-lt"/>
                <a:ea typeface="+mj-ea"/>
              </a:rPr>
              <a:t>+10</a:t>
            </a:r>
            <a:r>
              <a:rPr lang="zh-CN" altLang="en-US" sz="3200" b="1" dirty="0">
                <a:latin typeface="+mj-lt"/>
                <a:ea typeface="+mj-ea"/>
              </a:rPr>
              <a:t>分，那么 </a:t>
            </a:r>
            <a:r>
              <a:rPr lang="en-US" altLang="zh-CN" sz="3200" b="1" dirty="0">
                <a:latin typeface="+mj-lt"/>
                <a:ea typeface="+mj-ea"/>
              </a:rPr>
              <a:t>86</a:t>
            </a:r>
            <a:r>
              <a:rPr lang="zh-CN" altLang="en-US" sz="3200" b="1" dirty="0">
                <a:latin typeface="+mj-lt"/>
                <a:ea typeface="+mj-ea"/>
              </a:rPr>
              <a:t> 分应记作</a:t>
            </a:r>
            <a:r>
              <a:rPr lang="en-US" altLang="zh-CN" sz="3200" b="1" dirty="0">
                <a:latin typeface="+mj-lt"/>
                <a:ea typeface="+mj-ea"/>
              </a:rPr>
              <a:t>(         )</a:t>
            </a:r>
            <a:r>
              <a:rPr lang="zh-CN" altLang="en-US" sz="3200" b="1" dirty="0">
                <a:latin typeface="+mj-lt"/>
                <a:ea typeface="+mj-ea"/>
              </a:rPr>
              <a:t>， 如果某同学的得分记作 </a:t>
            </a:r>
            <a:r>
              <a:rPr lang="en-US" altLang="zh-CN" sz="3200" b="1" dirty="0">
                <a:latin typeface="+mj-lt"/>
                <a:ea typeface="+mj-ea"/>
              </a:rPr>
              <a:t>-5 </a:t>
            </a:r>
            <a:r>
              <a:rPr lang="zh-CN" altLang="en-US" sz="3200" b="1" dirty="0">
                <a:latin typeface="+mj-lt"/>
                <a:ea typeface="+mj-ea"/>
              </a:rPr>
              <a:t>分，那么他的实际得分是</a:t>
            </a:r>
            <a:r>
              <a:rPr lang="en-US" altLang="zh-CN" sz="3200" b="1">
                <a:latin typeface="+mj-lt"/>
                <a:ea typeface="+mj-ea"/>
              </a:rPr>
              <a:t>(         )</a:t>
            </a:r>
            <a:r>
              <a:rPr lang="zh-CN" altLang="en-US" sz="3200" b="1">
                <a:latin typeface="+mj-lt"/>
                <a:ea typeface="+mj-ea"/>
              </a:rPr>
              <a:t>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187883" y="1966008"/>
            <a:ext cx="10261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591542" y="3401227"/>
            <a:ext cx="1007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25625" y="44767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3798" name="组合 9"/>
          <p:cNvGrpSpPr/>
          <p:nvPr/>
        </p:nvGrpSpPr>
        <p:grpSpPr bwMode="auto">
          <a:xfrm>
            <a:off x="315913" y="328027"/>
            <a:ext cx="1725612" cy="601663"/>
            <a:chOff x="277139" y="651353"/>
            <a:chExt cx="1727025" cy="600625"/>
          </a:xfrm>
        </p:grpSpPr>
        <p:sp>
          <p:nvSpPr>
            <p:cNvPr id="33799" name="išḷïḑe"/>
            <p:cNvSpPr/>
            <p:nvPr/>
          </p:nvSpPr>
          <p:spPr bwMode="auto">
            <a:xfrm>
              <a:off x="277139" y="651353"/>
              <a:ext cx="1727025" cy="54189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0 h 21600"/>
                <a:gd name="T4" fmla="*/ 2147483646 w 21600"/>
                <a:gd name="T5" fmla="*/ 148946316 h 21600"/>
                <a:gd name="T6" fmla="*/ 2147483646 w 21600"/>
                <a:gd name="T7" fmla="*/ 1182458218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2147483646 w 21600"/>
                <a:gd name="T17" fmla="*/ 2147483646 h 21600"/>
                <a:gd name="T18" fmla="*/ 2147483646 w 21600"/>
                <a:gd name="T19" fmla="*/ 2147483646 h 21600"/>
                <a:gd name="T20" fmla="*/ 2147483646 w 21600"/>
                <a:gd name="T21" fmla="*/ 2147483646 h 21600"/>
                <a:gd name="T22" fmla="*/ 2147483646 w 21600"/>
                <a:gd name="T23" fmla="*/ 2147483646 h 21600"/>
                <a:gd name="T24" fmla="*/ 2147483646 w 21600"/>
                <a:gd name="T25" fmla="*/ 2147483646 h 21600"/>
                <a:gd name="T26" fmla="*/ 2147483646 w 21600"/>
                <a:gd name="T27" fmla="*/ 2147483646 h 21600"/>
                <a:gd name="T28" fmla="*/ 2147483646 w 21600"/>
                <a:gd name="T29" fmla="*/ 2147483646 h 21600"/>
                <a:gd name="T30" fmla="*/ 2147483646 w 21600"/>
                <a:gd name="T31" fmla="*/ 2147483646 h 21600"/>
                <a:gd name="T32" fmla="*/ 2147483646 w 21600"/>
                <a:gd name="T33" fmla="*/ 2147483646 h 21600"/>
                <a:gd name="T34" fmla="*/ 2147483646 w 21600"/>
                <a:gd name="T35" fmla="*/ 2147483646 h 21600"/>
                <a:gd name="T36" fmla="*/ 2147483646 w 21600"/>
                <a:gd name="T37" fmla="*/ 2147483646 h 21600"/>
                <a:gd name="T38" fmla="*/ 2147483646 w 21600"/>
                <a:gd name="T39" fmla="*/ 2147483646 h 21600"/>
                <a:gd name="T40" fmla="*/ 2147483646 w 21600"/>
                <a:gd name="T41" fmla="*/ 2147483646 h 21600"/>
                <a:gd name="T42" fmla="*/ 0 w 21600"/>
                <a:gd name="T43" fmla="*/ 2147483646 h 21600"/>
                <a:gd name="T44" fmla="*/ 0 w 21600"/>
                <a:gd name="T45" fmla="*/ 2147483646 h 21600"/>
                <a:gd name="T46" fmla="*/ 2147483646 w 21600"/>
                <a:gd name="T47" fmla="*/ 2147483646 h 21600"/>
                <a:gd name="T48" fmla="*/ 2147483646 w 21600"/>
                <a:gd name="T49" fmla="*/ 2147483646 h 21600"/>
                <a:gd name="T50" fmla="*/ 2147483646 w 21600"/>
                <a:gd name="T51" fmla="*/ 2147483646 h 21600"/>
                <a:gd name="T52" fmla="*/ 2147483646 w 21600"/>
                <a:gd name="T53" fmla="*/ 1182458218 h 21600"/>
                <a:gd name="T54" fmla="*/ 2147483646 w 21600"/>
                <a:gd name="T55" fmla="*/ 148946316 h 21600"/>
                <a:gd name="T56" fmla="*/ 2147483646 w 21600"/>
                <a:gd name="T57" fmla="*/ 0 h 21600"/>
                <a:gd name="T58" fmla="*/ 2147483646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 extrusionOk="0">
                  <a:moveTo>
                    <a:pt x="1124" y="0"/>
                  </a:moveTo>
                  <a:lnTo>
                    <a:pt x="20476" y="0"/>
                  </a:lnTo>
                  <a:cubicBezTo>
                    <a:pt x="20637" y="0"/>
                    <a:pt x="20758" y="0"/>
                    <a:pt x="20861" y="15"/>
                  </a:cubicBezTo>
                  <a:cubicBezTo>
                    <a:pt x="20964" y="30"/>
                    <a:pt x="21049" y="59"/>
                    <a:pt x="21136" y="119"/>
                  </a:cubicBezTo>
                  <a:cubicBezTo>
                    <a:pt x="21231" y="193"/>
                    <a:pt x="21316" y="311"/>
                    <a:pt x="21386" y="461"/>
                  </a:cubicBezTo>
                  <a:cubicBezTo>
                    <a:pt x="21455" y="612"/>
                    <a:pt x="21510" y="795"/>
                    <a:pt x="21545" y="999"/>
                  </a:cubicBezTo>
                  <a:cubicBezTo>
                    <a:pt x="21572" y="1186"/>
                    <a:pt x="21586" y="1368"/>
                    <a:pt x="21593" y="1591"/>
                  </a:cubicBezTo>
                  <a:cubicBezTo>
                    <a:pt x="21600" y="1813"/>
                    <a:pt x="21600" y="2077"/>
                    <a:pt x="21600" y="2430"/>
                  </a:cubicBezTo>
                  <a:lnTo>
                    <a:pt x="21600" y="19181"/>
                  </a:lnTo>
                  <a:cubicBezTo>
                    <a:pt x="21600" y="19528"/>
                    <a:pt x="21600" y="19789"/>
                    <a:pt x="21593" y="20011"/>
                  </a:cubicBezTo>
                  <a:cubicBezTo>
                    <a:pt x="21586" y="20232"/>
                    <a:pt x="21572" y="20414"/>
                    <a:pt x="21545" y="20601"/>
                  </a:cubicBezTo>
                  <a:cubicBezTo>
                    <a:pt x="21510" y="20805"/>
                    <a:pt x="21455" y="20988"/>
                    <a:pt x="21386" y="21139"/>
                  </a:cubicBezTo>
                  <a:cubicBezTo>
                    <a:pt x="21316" y="21289"/>
                    <a:pt x="21231" y="21407"/>
                    <a:pt x="21136" y="21481"/>
                  </a:cubicBezTo>
                  <a:cubicBezTo>
                    <a:pt x="21049" y="21541"/>
                    <a:pt x="20964" y="21570"/>
                    <a:pt x="20861" y="21585"/>
                  </a:cubicBezTo>
                  <a:cubicBezTo>
                    <a:pt x="20757" y="21600"/>
                    <a:pt x="20634" y="21600"/>
                    <a:pt x="20471" y="21600"/>
                  </a:cubicBezTo>
                  <a:lnTo>
                    <a:pt x="1124" y="21600"/>
                  </a:lnTo>
                  <a:cubicBezTo>
                    <a:pt x="963" y="21600"/>
                    <a:pt x="842" y="21600"/>
                    <a:pt x="739" y="21585"/>
                  </a:cubicBezTo>
                  <a:cubicBezTo>
                    <a:pt x="636" y="21570"/>
                    <a:pt x="551" y="21541"/>
                    <a:pt x="464" y="21481"/>
                  </a:cubicBezTo>
                  <a:cubicBezTo>
                    <a:pt x="369" y="21407"/>
                    <a:pt x="284" y="21289"/>
                    <a:pt x="214" y="21139"/>
                  </a:cubicBezTo>
                  <a:cubicBezTo>
                    <a:pt x="145" y="20988"/>
                    <a:pt x="90" y="20805"/>
                    <a:pt x="55" y="20601"/>
                  </a:cubicBezTo>
                  <a:cubicBezTo>
                    <a:pt x="28" y="20414"/>
                    <a:pt x="14" y="20232"/>
                    <a:pt x="7" y="20009"/>
                  </a:cubicBezTo>
                  <a:cubicBezTo>
                    <a:pt x="0" y="19787"/>
                    <a:pt x="0" y="19523"/>
                    <a:pt x="0" y="19170"/>
                  </a:cubicBezTo>
                  <a:lnTo>
                    <a:pt x="0" y="2419"/>
                  </a:lnTo>
                  <a:cubicBezTo>
                    <a:pt x="0" y="2072"/>
                    <a:pt x="0" y="1811"/>
                    <a:pt x="7" y="1589"/>
                  </a:cubicBezTo>
                  <a:cubicBezTo>
                    <a:pt x="14" y="1368"/>
                    <a:pt x="28" y="1186"/>
                    <a:pt x="55" y="999"/>
                  </a:cubicBezTo>
                  <a:cubicBezTo>
                    <a:pt x="90" y="795"/>
                    <a:pt x="145" y="612"/>
                    <a:pt x="214" y="461"/>
                  </a:cubicBezTo>
                  <a:cubicBezTo>
                    <a:pt x="284" y="311"/>
                    <a:pt x="369" y="193"/>
                    <a:pt x="464" y="119"/>
                  </a:cubicBezTo>
                  <a:cubicBezTo>
                    <a:pt x="551" y="59"/>
                    <a:pt x="636" y="30"/>
                    <a:pt x="739" y="15"/>
                  </a:cubicBezTo>
                  <a:cubicBezTo>
                    <a:pt x="843" y="0"/>
                    <a:pt x="966" y="0"/>
                    <a:pt x="1129" y="0"/>
                  </a:cubicBezTo>
                  <a:lnTo>
                    <a:pt x="1124" y="0"/>
                  </a:lnTo>
                  <a:close/>
                </a:path>
              </a:pathLst>
            </a:custGeom>
            <a:solidFill>
              <a:srgbClr val="7BA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353473" y="667777"/>
              <a:ext cx="16244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ea typeface="+mn-ea"/>
                </a:rPr>
                <a:t>巩固练习</a:t>
              </a:r>
              <a:endParaRPr lang="zh-CN" altLang="en-US"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1625" y="120650"/>
            <a:ext cx="717550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2.</a:t>
            </a:r>
            <a:r>
              <a:rPr lang="zh-CN" altLang="en-US" sz="3200" b="1" dirty="0">
                <a:latin typeface="+mj-lt"/>
                <a:ea typeface="+mj-ea"/>
              </a:rPr>
              <a:t>把下面的数填入相应的方框里。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11275" y="3505200"/>
            <a:ext cx="6697663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+mj-ea"/>
              </a:rPr>
              <a:t>其中</a:t>
            </a:r>
            <a:r>
              <a:rPr lang="en-US" altLang="zh-CN" sz="3200" b="1" dirty="0">
                <a:latin typeface="+mj-lt"/>
                <a:ea typeface="+mj-ea"/>
              </a:rPr>
              <a:t>: - 6.7  </a:t>
            </a:r>
            <a:r>
              <a:rPr lang="zh-CN" altLang="en-US" sz="3200" b="1" dirty="0">
                <a:latin typeface="+mj-lt"/>
                <a:ea typeface="+mj-ea"/>
              </a:rPr>
              <a:t>读作</a:t>
            </a:r>
            <a:r>
              <a:rPr lang="en-US" altLang="zh-CN" sz="3200" b="1" dirty="0">
                <a:latin typeface="+mj-lt"/>
                <a:ea typeface="+mj-ea"/>
              </a:rPr>
              <a:t>: (                         ) </a:t>
            </a:r>
            <a:endParaRPr lang="en-US" altLang="zh-CN" sz="3200" b="1" dirty="0">
              <a:latin typeface="+mj-lt"/>
              <a:ea typeface="+mj-ea"/>
            </a:endParaRPr>
          </a:p>
          <a:p>
            <a:pPr>
              <a:defRPr/>
            </a:pPr>
            <a:r>
              <a:rPr lang="en-US" altLang="zh-CN" sz="3200" b="1" dirty="0">
                <a:latin typeface="+mj-lt"/>
                <a:ea typeface="+mj-ea"/>
              </a:rPr>
              <a:t>         +3.14 </a:t>
            </a:r>
            <a:r>
              <a:rPr lang="zh-CN" altLang="en-US" sz="3200" b="1" dirty="0">
                <a:latin typeface="+mj-lt"/>
                <a:ea typeface="+mj-ea"/>
              </a:rPr>
              <a:t>读作</a:t>
            </a:r>
            <a:r>
              <a:rPr lang="en-US" altLang="zh-CN" sz="3200" b="1" dirty="0">
                <a:latin typeface="+mj-lt"/>
                <a:ea typeface="+mj-ea"/>
              </a:rPr>
              <a:t>: (                         )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34820" name="对象 4"/>
          <p:cNvGraphicFramePr>
            <a:graphicFrameLocks noChangeAspect="1"/>
          </p:cNvGraphicFramePr>
          <p:nvPr/>
        </p:nvGraphicFramePr>
        <p:xfrm>
          <a:off x="817563" y="904875"/>
          <a:ext cx="7164387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1" imgW="3162300" imgH="406400" progId="Equation.DSMT4">
                  <p:embed/>
                </p:oleObj>
              </mc:Choice>
              <mc:Fallback>
                <p:oleObj name="Equation" r:id="rId1" imgW="31623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904875"/>
                        <a:ext cx="7164387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圆角矩形 5"/>
          <p:cNvSpPr/>
          <p:nvPr/>
        </p:nvSpPr>
        <p:spPr bwMode="auto">
          <a:xfrm>
            <a:off x="1073150" y="1873250"/>
            <a:ext cx="2816225" cy="154146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4660900" y="1874838"/>
            <a:ext cx="2816225" cy="1533525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4823" name="文本框 7"/>
          <p:cNvSpPr txBox="1">
            <a:spLocks noChangeArrowheads="1"/>
          </p:cNvSpPr>
          <p:nvPr/>
        </p:nvSpPr>
        <p:spPr bwMode="auto">
          <a:xfrm>
            <a:off x="1073150" y="1643063"/>
            <a:ext cx="100806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正数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824" name="文本框 8"/>
          <p:cNvSpPr txBox="1">
            <a:spLocks noChangeArrowheads="1"/>
          </p:cNvSpPr>
          <p:nvPr/>
        </p:nvSpPr>
        <p:spPr bwMode="auto">
          <a:xfrm>
            <a:off x="4632325" y="1689100"/>
            <a:ext cx="100647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负数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811213" y="1169988"/>
          <a:ext cx="6619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3" imgW="292100" imgH="177800" progId="Equation.DSMT4">
                  <p:embed/>
                </p:oleObj>
              </mc:Choice>
              <mc:Fallback>
                <p:oleObj name="Equation" r:id="rId3" imgW="292100" imgH="177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1169988"/>
                        <a:ext cx="661987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1627188" y="1163638"/>
          <a:ext cx="4603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5" imgW="203200" imgH="177800" progId="Equation.DSMT4">
                  <p:embed/>
                </p:oleObj>
              </mc:Choice>
              <mc:Fallback>
                <p:oleObj name="Equation" r:id="rId5" imgW="203200" imgH="1778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188" y="1163638"/>
                        <a:ext cx="46037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2274888" y="904875"/>
          <a:ext cx="6334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7" imgW="279400" imgH="406400" progId="Equation.DSMT4">
                  <p:embed/>
                </p:oleObj>
              </mc:Choice>
              <mc:Fallback>
                <p:oleObj name="Equation" r:id="rId7" imgW="279400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888" y="904875"/>
                        <a:ext cx="633412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3181350" y="1160463"/>
          <a:ext cx="63341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9" imgW="279400" imgH="177800" progId="Equation.DSMT4">
                  <p:embed/>
                </p:oleObj>
              </mc:Choice>
              <mc:Fallback>
                <p:oleObj name="Equation" r:id="rId9" imgW="279400" imgH="1778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1160463"/>
                        <a:ext cx="633413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4168775" y="1160463"/>
          <a:ext cx="8921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Equation" r:id="rId11" imgW="393065" imgH="177800" progId="Equation.DSMT4">
                  <p:embed/>
                </p:oleObj>
              </mc:Choice>
              <mc:Fallback>
                <p:oleObj name="Equation" r:id="rId11" imgW="393065" imgH="1778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775" y="1160463"/>
                        <a:ext cx="89217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6167438" y="1171575"/>
          <a:ext cx="8350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Equation" r:id="rId13" imgW="368300" imgH="177800" progId="Equation.DSMT4">
                  <p:embed/>
                </p:oleObj>
              </mc:Choice>
              <mc:Fallback>
                <p:oleObj name="Equation" r:id="rId13" imgW="368300" imgH="1778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1171575"/>
                        <a:ext cx="8350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7253288" y="909638"/>
          <a:ext cx="719137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Equation" r:id="rId15" imgW="317500" imgH="405765" progId="Equation.DSMT4">
                  <p:embed/>
                </p:oleObj>
              </mc:Choice>
              <mc:Fallback>
                <p:oleObj name="Equation" r:id="rId15" imgW="317500" imgH="405765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3288" y="909638"/>
                        <a:ext cx="719137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4911725" y="3363913"/>
            <a:ext cx="2884488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负六点七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30750" y="3863975"/>
            <a:ext cx="275431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正三点一四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825625" y="47434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42847 0.269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24" y="13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09877E-6 L -0.04775 0.229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6" y="1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09877E-6 L 0.36841 0.250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-0.12518 0.2336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67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32674 0.3274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37" y="16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69136E-6 L 0.03958 0.2524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12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97531E-6 L -0.4698 0.241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90" y="12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1907</Words>
  <Application>WPS 演示</Application>
  <PresentationFormat>全屏显示(16:9)</PresentationFormat>
  <Paragraphs>292</Paragraphs>
  <Slides>24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</vt:i4>
      </vt:variant>
      <vt:variant>
        <vt:lpstr>幻灯片标题</vt:lpstr>
      </vt:variant>
      <vt:variant>
        <vt:i4>24</vt:i4>
      </vt:variant>
    </vt:vector>
  </HeadingPairs>
  <TitlesOfParts>
    <vt:vector size="57" baseType="lpstr">
      <vt:lpstr>Arial</vt:lpstr>
      <vt:lpstr>宋体</vt:lpstr>
      <vt:lpstr>Wingdings</vt:lpstr>
      <vt:lpstr>Times New Roman</vt:lpstr>
      <vt:lpstr>黑体</vt:lpstr>
      <vt:lpstr>楷体</vt:lpstr>
      <vt:lpstr>幼圆</vt:lpstr>
      <vt:lpstr>Arial</vt:lpstr>
      <vt:lpstr>方正仿宋_GBK</vt:lpstr>
      <vt:lpstr>Calibri</vt:lpstr>
      <vt:lpstr>等线</vt:lpstr>
      <vt:lpstr>微软雅黑</vt:lpstr>
      <vt:lpstr>Arial Unicode MS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负数的认识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386</cp:revision>
  <dcterms:created xsi:type="dcterms:W3CDTF">2016-01-14T07:05:00Z</dcterms:created>
  <dcterms:modified xsi:type="dcterms:W3CDTF">2023-10-26T08:51:11Z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E264A9EA298A4BF48455061AE6E9DD1F</vt:lpwstr>
  </property>
</Properties>
</file>