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3"/>
    <p:sldId id="344" r:id="rId4"/>
    <p:sldId id="429" r:id="rId5"/>
    <p:sldId id="430" r:id="rId6"/>
    <p:sldId id="433" r:id="rId7"/>
    <p:sldId id="435" r:id="rId8"/>
    <p:sldId id="436" r:id="rId9"/>
    <p:sldId id="434" r:id="rId10"/>
    <p:sldId id="363" r:id="rId11"/>
    <p:sldId id="324" r:id="rId12"/>
    <p:sldId id="356" r:id="rId14"/>
    <p:sldId id="357" r:id="rId15"/>
    <p:sldId id="358" r:id="rId16"/>
    <p:sldId id="368" r:id="rId17"/>
    <p:sldId id="326" r:id="rId18"/>
    <p:sldId id="327" r:id="rId19"/>
    <p:sldId id="328" r:id="rId20"/>
    <p:sldId id="359" r:id="rId21"/>
    <p:sldId id="364" r:id="rId22"/>
    <p:sldId id="360" r:id="rId23"/>
    <p:sldId id="361" r:id="rId24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0"/>
    </p:embeddedFont>
    <p:embeddedFont>
      <p:font typeface="等线" panose="02010600030101010101" pitchFamily="2" charset="-122"/>
      <p:regular r:id="rId31"/>
    </p:embeddedFont>
    <p:embeddedFont>
      <p:font typeface="楷体" panose="02010609060101010101" pitchFamily="49" charset="-122"/>
      <p:regular r:id="rId32"/>
    </p:embeddedFont>
    <p:embeddedFont>
      <p:font typeface="隶书" panose="02010509060101010101" pitchFamily="49" charset="-122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8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C5E5F4"/>
    <a:srgbClr val="B7E9FF"/>
    <a:srgbClr val="01A0E9"/>
    <a:srgbClr val="E7F8FF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6391" autoAdjust="0"/>
  </p:normalViewPr>
  <p:slideViewPr>
    <p:cSldViewPr snapToGrid="0">
      <p:cViewPr>
        <p:scale>
          <a:sx n="150" d="100"/>
          <a:sy n="150" d="100"/>
        </p:scale>
        <p:origin x="468" y="12"/>
      </p:cViewPr>
      <p:guideLst>
        <p:guide orient="horz" pos="1658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gs" Target="tags/tag4.xml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.wmf"/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DE6C68B-D3C8-4F3B-BDB5-2E735866BE17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9AA7FD4-8685-49A6-BF6A-9E97C3A1AD5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9CB4BB6-FB72-4E3E-AD81-CCE7E9CE3AB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BD5DBED-A9E8-4865-90DB-57C3312F996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f9b0b979d68c99d27e61d4cda28b37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2"/>
          <a:stretch>
            <a:fillRect/>
          </a:stretch>
        </p:blipFill>
        <p:spPr bwMode="auto">
          <a:xfrm>
            <a:off x="0" y="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f9b0b979d68c99d27e61d4cda28b37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2"/>
          <a:stretch>
            <a:fillRect/>
          </a:stretch>
        </p:blipFill>
        <p:spPr bwMode="auto">
          <a:xfrm>
            <a:off x="0" y="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 descr="ae162dada7960495098afb15c4f74dd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17125" r="5008" b="14191"/>
          <a:stretch>
            <a:fillRect/>
          </a:stretch>
        </p:blipFill>
        <p:spPr bwMode="auto">
          <a:xfrm>
            <a:off x="0" y="0"/>
            <a:ext cx="4413250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196850"/>
            <a:ext cx="9144000" cy="4813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-3664" y="196850"/>
            <a:ext cx="9144000" cy="76200"/>
          </a:xfrm>
          <a:prstGeom prst="rect">
            <a:avLst/>
          </a:prstGeom>
          <a:solidFill>
            <a:srgbClr val="C5E5F4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 userDrawn="1"/>
        </p:nvSpPr>
        <p:spPr bwMode="auto">
          <a:xfrm>
            <a:off x="0" y="4933950"/>
            <a:ext cx="9144000" cy="76200"/>
          </a:xfrm>
          <a:prstGeom prst="rect">
            <a:avLst/>
          </a:prstGeom>
          <a:solidFill>
            <a:srgbClr val="C5E5F4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f9b0b979d68c99d27e61d4cda28b37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2"/>
          <a:stretch>
            <a:fillRect/>
          </a:stretch>
        </p:blipFill>
        <p:spPr bwMode="auto">
          <a:xfrm>
            <a:off x="0" y="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 descr="ae162dada7960495098afb15c4f74dd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3" t="17125" r="5008" b="14191"/>
          <a:stretch>
            <a:fillRect/>
          </a:stretch>
        </p:blipFill>
        <p:spPr bwMode="auto">
          <a:xfrm>
            <a:off x="0" y="0"/>
            <a:ext cx="4413250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6"/>
          <p:cNvSpPr>
            <a:spLocks noChangeArrowheads="1"/>
          </p:cNvSpPr>
          <p:nvPr userDrawn="1"/>
        </p:nvSpPr>
        <p:spPr bwMode="auto">
          <a:xfrm>
            <a:off x="95250" y="139700"/>
            <a:ext cx="8947149" cy="4933950"/>
          </a:xfrm>
          <a:prstGeom prst="roundRect">
            <a:avLst>
              <a:gd name="adj" fmla="val 6565"/>
            </a:avLst>
          </a:prstGeom>
          <a:solidFill>
            <a:schemeClr val="bg1"/>
          </a:solidFill>
          <a:ln w="31750">
            <a:solidFill>
              <a:srgbClr val="C5E5F4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0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9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6.wmf"/><Relationship Id="rId12" Type="http://schemas.openxmlformats.org/officeDocument/2006/relationships/vmlDrawing" Target="../drawings/vmlDrawing2.vml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21.png"/><Relationship Id="rId1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446088" y="2306638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1616075" y="2306638"/>
            <a:ext cx="2249488" cy="498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5" name="标题 5"/>
          <p:cNvSpPr txBox="1">
            <a:spLocks noChangeArrowheads="1"/>
          </p:cNvSpPr>
          <p:nvPr/>
        </p:nvSpPr>
        <p:spPr bwMode="auto">
          <a:xfrm>
            <a:off x="1101725" y="1477963"/>
            <a:ext cx="418623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在直线上表示数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84" y="1288889"/>
            <a:ext cx="999245" cy="101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57150" y="852488"/>
            <a:ext cx="8040688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指出下面哪些数是正数，哪些数是负数。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7" name="矩形 1"/>
          <p:cNvSpPr>
            <a:spLocks noChangeArrowheads="1"/>
          </p:cNvSpPr>
          <p:nvPr/>
        </p:nvSpPr>
        <p:spPr bwMode="auto">
          <a:xfrm>
            <a:off x="742950" y="1270000"/>
            <a:ext cx="75771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-32    57     -0.08    0   2.4    -30%   +23   - 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976313" y="2736850"/>
            <a:ext cx="3305175" cy="1598613"/>
          </a:xfrm>
          <a:prstGeom prst="ellipse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4792663" y="2755900"/>
            <a:ext cx="3305175" cy="1598613"/>
          </a:xfrm>
          <a:prstGeom prst="ellipse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28838" y="2017713"/>
            <a:ext cx="1154112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+mj-ea"/>
              </a:rPr>
              <a:t>正数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45188" y="1984375"/>
            <a:ext cx="1154112" cy="736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+mj-ea"/>
              </a:rPr>
              <a:t>负数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11272" name="对象 2"/>
          <p:cNvGraphicFramePr>
            <a:graphicFrameLocks noChangeAspect="1"/>
          </p:cNvGraphicFramePr>
          <p:nvPr/>
        </p:nvGraphicFramePr>
        <p:xfrm>
          <a:off x="7708900" y="1270000"/>
          <a:ext cx="34607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08900" y="1270000"/>
                        <a:ext cx="346075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42950" y="1411288"/>
            <a:ext cx="7318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-32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92275" y="1420813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89213" y="1417638"/>
            <a:ext cx="10398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-0.08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857625" y="1417638"/>
            <a:ext cx="525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367213" y="1422400"/>
            <a:ext cx="6969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278438" y="1422400"/>
            <a:ext cx="1243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-30% 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530975" y="1420813"/>
            <a:ext cx="931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+23 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aphicFrame>
        <p:nvGraphicFramePr>
          <p:cNvPr id="37" name="对象 2"/>
          <p:cNvGraphicFramePr>
            <a:graphicFrameLocks noChangeAspect="1"/>
          </p:cNvGraphicFramePr>
          <p:nvPr/>
        </p:nvGraphicFramePr>
        <p:xfrm>
          <a:off x="7559675" y="1270000"/>
          <a:ext cx="4889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9675" y="1270000"/>
                        <a:ext cx="4889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2473325" y="4454525"/>
            <a:ext cx="4097338" cy="461963"/>
          </a:xfrm>
          <a:prstGeom prst="rect">
            <a:avLst/>
          </a:prstGeom>
          <a:solidFill>
            <a:schemeClr val="accent6">
              <a:lumMod val="60000"/>
              <a:lumOff val="40000"/>
              <a:alpha val="25882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既不是正数，也不是负数。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: 圆角 18"/>
          <p:cNvSpPr/>
          <p:nvPr/>
        </p:nvSpPr>
        <p:spPr>
          <a:xfrm>
            <a:off x="3813175" y="250825"/>
            <a:ext cx="1804988" cy="525463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cs typeface="+mn-ea"/>
                <a:sym typeface="+mn-lt"/>
              </a:rPr>
              <a:t>温故知新</a:t>
            </a:r>
            <a:endParaRPr lang="zh-CN" altLang="en-US" sz="2800" b="1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85 L 0.52813 0.2845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72" y="14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3951E-6 L -0.04063 0.375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1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185 L 0.41025 0.2870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6" y="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0.0507 0.368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1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48148E-6 L -0.25417 0.3675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1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0066 0.43179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2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83951E-6 L -0.3948 0.3629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1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09877E-6 L -0.10121 0.41759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9" y="208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69" y="1458847"/>
            <a:ext cx="7049494" cy="3377100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916637" y="708026"/>
            <a:ext cx="7943262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下图中的四名同学以树为起点，分别向</a:t>
            </a:r>
            <a:r>
              <a:rPr lang="zh-CN" altLang="en-US" sz="2400" b="1" noProof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东、西两个相反的方向行走了不同的距离。</a:t>
            </a:r>
            <a:r>
              <a:rPr lang="zh-CN" altLang="en-US" sz="2400" b="1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如何在一条直线上表示他们到达的位置呢？</a:t>
            </a:r>
            <a:endParaRPr lang="zh-CN" altLang="en-US" sz="2400" b="1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: 圆角 18"/>
          <p:cNvSpPr/>
          <p:nvPr/>
        </p:nvSpPr>
        <p:spPr>
          <a:xfrm>
            <a:off x="3554326" y="182563"/>
            <a:ext cx="1804988" cy="525463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cs typeface="+mn-ea"/>
                <a:sym typeface="+mn-lt"/>
              </a:rPr>
              <a:t>探索新知</a:t>
            </a:r>
            <a:endParaRPr lang="zh-CN" altLang="en-US" sz="2800" b="1" dirty="0">
              <a:cs typeface="+mn-ea"/>
              <a:sym typeface="+mn-lt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10" y="793086"/>
            <a:ext cx="650621" cy="65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对话气泡: 圆角矩形 1"/>
          <p:cNvSpPr/>
          <p:nvPr/>
        </p:nvSpPr>
        <p:spPr bwMode="auto">
          <a:xfrm>
            <a:off x="4888268" y="1732400"/>
            <a:ext cx="3827417" cy="560931"/>
          </a:xfrm>
          <a:prstGeom prst="wedgeRoundRectCallout">
            <a:avLst>
              <a:gd name="adj1" fmla="val -41853"/>
              <a:gd name="adj2" fmla="val 1074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1C1C1C"/>
                </a:solidFill>
                <a:latin typeface="宋体" panose="02010600030101010101" pitchFamily="2" charset="-122"/>
              </a:rPr>
              <a:t>从图中你知道了什么？</a:t>
            </a:r>
            <a:endParaRPr lang="zh-CN" altLang="en-US" sz="28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69" y="1458847"/>
            <a:ext cx="7049494" cy="33771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196919" y="1117600"/>
            <a:ext cx="7270806" cy="11047"/>
          </a:xfrm>
          <a:prstGeom prst="line">
            <a:avLst/>
          </a:prstGeom>
          <a:ln w="571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78266" y="60773"/>
            <a:ext cx="83947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 kern="10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想一想，我们应该在直线上作什么准备？</a:t>
            </a:r>
            <a:endParaRPr lang="zh-CN" altLang="zh-CN" sz="32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等线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4568" y="1256537"/>
            <a:ext cx="22130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latin typeface="宋体" panose="02010600030101010101" pitchFamily="2" charset="-122"/>
              </a:rPr>
              <a:t>提示：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1.</a:t>
            </a:r>
            <a:r>
              <a:rPr lang="zh-CN" altLang="en-US" sz="2200" b="1" dirty="0">
                <a:latin typeface="宋体" panose="02010600030101010101" pitchFamily="2" charset="-122"/>
              </a:rPr>
              <a:t>起点？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2.(</a:t>
            </a:r>
            <a:r>
              <a:rPr lang="zh-CN" altLang="en-US" sz="2200" b="1" dirty="0">
                <a:latin typeface="宋体" panose="02010600030101010101" pitchFamily="2" charset="-122"/>
              </a:rPr>
              <a:t>正</a:t>
            </a:r>
            <a:r>
              <a:rPr lang="en-US" altLang="zh-CN" sz="2200" b="1" dirty="0">
                <a:latin typeface="宋体" panose="02010600030101010101" pitchFamily="2" charset="-122"/>
              </a:rPr>
              <a:t>)</a:t>
            </a:r>
            <a:r>
              <a:rPr lang="zh-CN" altLang="en-US" sz="2200" b="1" dirty="0">
                <a:latin typeface="宋体" panose="02010600030101010101" pitchFamily="2" charset="-122"/>
              </a:rPr>
              <a:t>方向？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3.</a:t>
            </a:r>
            <a:r>
              <a:rPr lang="zh-CN" altLang="en-US" sz="2200" b="1" dirty="0">
                <a:latin typeface="宋体" panose="02010600030101010101" pitchFamily="2" charset="-122"/>
              </a:rPr>
              <a:t>距离？</a:t>
            </a:r>
            <a:endParaRPr lang="zh-CN" altLang="en-US" sz="2200" b="1" dirty="0">
              <a:latin typeface="宋体" panose="02010600030101010101" pitchFamily="2" charset="-122"/>
            </a:endParaRPr>
          </a:p>
        </p:txBody>
      </p:sp>
      <p:sp>
        <p:nvSpPr>
          <p:cNvPr id="12" name="对话气泡: 圆角矩形 11"/>
          <p:cNvSpPr/>
          <p:nvPr/>
        </p:nvSpPr>
        <p:spPr bwMode="auto">
          <a:xfrm>
            <a:off x="5733390" y="1686216"/>
            <a:ext cx="3090569" cy="715581"/>
          </a:xfrm>
          <a:prstGeom prst="wedgeRoundRectCallout">
            <a:avLst>
              <a:gd name="adj1" fmla="val -44934"/>
              <a:gd name="adj2" fmla="val -799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自己试</a:t>
            </a:r>
            <a:r>
              <a:rPr lang="zh-CN" altLang="en-US" sz="2800" b="1" kern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着画一画！</a:t>
            </a:r>
            <a:endParaRPr lang="zh-CN" altLang="en-US" sz="2800" b="1" kern="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4721666" y="914400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37181" y="879510"/>
            <a:ext cx="48309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44639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47613" y="938182"/>
            <a:ext cx="672219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161605" y="91020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933416" y="923853"/>
            <a:ext cx="708554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88848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647350" y="919778"/>
            <a:ext cx="72374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612228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302933" y="923853"/>
            <a:ext cx="82413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5211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567323" y="90449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29420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909838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4017946" y="91401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623234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3015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96411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-3m</a:t>
            </a:r>
            <a:endParaRPr lang="zh-CN" altLang="en-US" sz="28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5" grpId="0"/>
      <p:bldP spid="18" grpId="0"/>
      <p:bldP spid="20" grpId="0"/>
      <p:bldP spid="22" grpId="0"/>
      <p:bldP spid="25" grpId="0"/>
      <p:bldP spid="32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69" y="1458847"/>
            <a:ext cx="7049494" cy="33771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196919" y="1117600"/>
            <a:ext cx="7270806" cy="11047"/>
          </a:xfrm>
          <a:prstGeom prst="line">
            <a:avLst/>
          </a:prstGeom>
          <a:ln w="571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4568" y="1256537"/>
            <a:ext cx="22130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latin typeface="宋体" panose="02010600030101010101" pitchFamily="2" charset="-122"/>
              </a:rPr>
              <a:t>提示：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1.</a:t>
            </a:r>
            <a:r>
              <a:rPr lang="zh-CN" altLang="en-US" sz="2200" b="1" dirty="0">
                <a:latin typeface="宋体" panose="02010600030101010101" pitchFamily="2" charset="-122"/>
              </a:rPr>
              <a:t>起点？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2.(</a:t>
            </a:r>
            <a:r>
              <a:rPr lang="zh-CN" altLang="en-US" sz="2200" b="1" dirty="0">
                <a:latin typeface="宋体" panose="02010600030101010101" pitchFamily="2" charset="-122"/>
              </a:rPr>
              <a:t>正</a:t>
            </a:r>
            <a:r>
              <a:rPr lang="en-US" altLang="zh-CN" sz="2200" b="1" dirty="0">
                <a:latin typeface="宋体" panose="02010600030101010101" pitchFamily="2" charset="-122"/>
              </a:rPr>
              <a:t>)</a:t>
            </a:r>
            <a:r>
              <a:rPr lang="zh-CN" altLang="en-US" sz="2200" b="1" dirty="0">
                <a:latin typeface="宋体" panose="02010600030101010101" pitchFamily="2" charset="-122"/>
              </a:rPr>
              <a:t>方向？</a:t>
            </a:r>
            <a:endParaRPr lang="en-US" altLang="zh-CN" sz="2200" b="1" dirty="0">
              <a:latin typeface="宋体" panose="02010600030101010101" pitchFamily="2" charset="-122"/>
            </a:endParaRPr>
          </a:p>
          <a:p>
            <a:r>
              <a:rPr lang="en-US" altLang="zh-CN" sz="2200" b="1" dirty="0">
                <a:latin typeface="宋体" panose="02010600030101010101" pitchFamily="2" charset="-122"/>
              </a:rPr>
              <a:t>3.</a:t>
            </a:r>
            <a:r>
              <a:rPr lang="zh-CN" altLang="en-US" sz="2200" b="1" dirty="0">
                <a:latin typeface="宋体" panose="02010600030101010101" pitchFamily="2" charset="-122"/>
              </a:rPr>
              <a:t>距离？</a:t>
            </a:r>
            <a:endParaRPr lang="zh-CN" altLang="en-US" sz="2200" b="1" dirty="0">
              <a:latin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4721666" y="914400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37181" y="930310"/>
            <a:ext cx="48309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44639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47613" y="963582"/>
            <a:ext cx="672219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161605" y="91020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933416" y="961953"/>
            <a:ext cx="708554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88848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647350" y="957878"/>
            <a:ext cx="72374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612228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302933" y="961953"/>
            <a:ext cx="82413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5211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567323" y="90449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29420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909838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4017946" y="91401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623234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3015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96411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0143" y="255511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1752048" y="996513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76092" y="276342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197997" y="1017344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2792" y="265678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622797" y="100781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0476" y="267826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072381" y="1008828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20225" y="288657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7518330" y="100425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对话气泡: 圆角矩形 7"/>
          <p:cNvSpPr/>
          <p:nvPr/>
        </p:nvSpPr>
        <p:spPr bwMode="auto">
          <a:xfrm>
            <a:off x="5733390" y="1686216"/>
            <a:ext cx="3090569" cy="715581"/>
          </a:xfrm>
          <a:prstGeom prst="wedgeRoundRectCallout">
            <a:avLst>
              <a:gd name="adj1" fmla="val -44934"/>
              <a:gd name="adj2" fmla="val -799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自己试</a:t>
            </a:r>
            <a:r>
              <a:rPr lang="zh-CN" altLang="en-US" sz="2800" b="1" kern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着画一画！</a:t>
            </a:r>
            <a:endParaRPr lang="zh-CN" altLang="en-US" sz="2800" b="1" kern="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7" grpId="0" animBg="1"/>
      <p:bldP spid="9" grpId="0"/>
      <p:bldP spid="11" grpId="0" animBg="1"/>
      <p:bldP spid="13" grpId="0"/>
      <p:bldP spid="16" grpId="0" animBg="1"/>
      <p:bldP spid="23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196919" y="1117600"/>
            <a:ext cx="7270806" cy="11047"/>
          </a:xfrm>
          <a:prstGeom prst="line">
            <a:avLst/>
          </a:prstGeom>
          <a:ln w="571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721666" y="914400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37181" y="930310"/>
            <a:ext cx="48309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44639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47613" y="963582"/>
            <a:ext cx="672219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161605" y="91020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933416" y="961953"/>
            <a:ext cx="708554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88848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647350" y="957878"/>
            <a:ext cx="72374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612228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302933" y="961953"/>
            <a:ext cx="82413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5211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567323" y="90449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29420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909838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4017946" y="91401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623234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3015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96411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8315325" y="942975"/>
            <a:ext cx="142875" cy="352425"/>
          </a:xfrm>
          <a:custGeom>
            <a:avLst/>
            <a:gdLst>
              <a:gd name="connsiteX0" fmla="*/ 0 w 142875"/>
              <a:gd name="connsiteY0" fmla="*/ 0 h 352425"/>
              <a:gd name="connsiteX1" fmla="*/ 142875 w 142875"/>
              <a:gd name="connsiteY1" fmla="*/ 180975 h 352425"/>
              <a:gd name="connsiteX2" fmla="*/ 9525 w 142875"/>
              <a:gd name="connsiteY2" fmla="*/ 352425 h 352425"/>
              <a:gd name="connsiteX3" fmla="*/ 9525 w 142875"/>
              <a:gd name="connsiteY3" fmla="*/ 352425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75" h="352425">
                <a:moveTo>
                  <a:pt x="0" y="0"/>
                </a:moveTo>
                <a:lnTo>
                  <a:pt x="142875" y="180975"/>
                </a:lnTo>
                <a:lnTo>
                  <a:pt x="9525" y="352425"/>
                </a:lnTo>
                <a:lnTo>
                  <a:pt x="9525" y="352425"/>
                </a:lnTo>
              </a:path>
            </a:pathLst>
          </a:custGeom>
          <a:noFill/>
          <a:ln w="57150">
            <a:solidFill>
              <a:schemeClr val="tx1"/>
            </a:solidFill>
            <a:miter lim="800000"/>
          </a:ln>
        </p:spPr>
        <p:txBody>
          <a:bodyPr rtlCol="0" anchor="ctr"/>
          <a:lstStyle/>
          <a:p>
            <a:pPr algn="ctr"/>
            <a:endParaRPr lang="zh-CN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0143" y="255511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1752048" y="996513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76092" y="276342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197997" y="1017344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2792" y="265678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622797" y="100781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0476" y="267826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072381" y="1008828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20225" y="288657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7518330" y="100425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85900" y="1750330"/>
            <a:ext cx="6172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/>
              <a:t>以</a:t>
            </a:r>
            <a:r>
              <a:rPr lang="zh-CN" altLang="en-US" sz="2800" b="1">
                <a:solidFill>
                  <a:srgbClr val="FF0066"/>
                </a:solidFill>
              </a:rPr>
              <a:t>树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FF0066"/>
                </a:solidFill>
              </a:rPr>
              <a:t>起点</a:t>
            </a:r>
            <a:r>
              <a:rPr lang="zh-CN" altLang="en-US" sz="2800" b="1"/>
              <a:t>，向</a:t>
            </a:r>
            <a:r>
              <a:rPr lang="zh-CN" altLang="en-US" sz="2800" b="1">
                <a:solidFill>
                  <a:srgbClr val="0000FF"/>
                </a:solidFill>
              </a:rPr>
              <a:t>东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0000FF"/>
                </a:solidFill>
              </a:rPr>
              <a:t>正</a:t>
            </a:r>
            <a:r>
              <a:rPr lang="zh-CN" altLang="en-US" sz="2800" b="1"/>
              <a:t>，向</a:t>
            </a:r>
            <a:r>
              <a:rPr lang="zh-CN" altLang="en-US" sz="2800" b="1">
                <a:solidFill>
                  <a:srgbClr val="FF0000"/>
                </a:solidFill>
              </a:rPr>
              <a:t>西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FF0000"/>
                </a:solidFill>
              </a:rPr>
              <a:t>负</a:t>
            </a:r>
            <a:r>
              <a:rPr lang="zh-CN" altLang="en-US" sz="2800" b="1"/>
              <a:t>。</a:t>
            </a:r>
            <a:endParaRPr lang="zh-CN" altLang="en-US" sz="2800" b="1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4" y="2777915"/>
            <a:ext cx="1462850" cy="1487129"/>
          </a:xfrm>
          <a:prstGeom prst="rect">
            <a:avLst/>
          </a:prstGeom>
        </p:spPr>
      </p:pic>
      <p:sp>
        <p:nvSpPr>
          <p:cNvPr id="41" name="对话气泡: 圆角矩形 40"/>
          <p:cNvSpPr/>
          <p:nvPr/>
        </p:nvSpPr>
        <p:spPr bwMode="auto">
          <a:xfrm>
            <a:off x="1950014" y="2650127"/>
            <a:ext cx="5568316" cy="723417"/>
          </a:xfrm>
          <a:prstGeom prst="wedgeRoundRectCallout">
            <a:avLst>
              <a:gd name="adj1" fmla="val -55034"/>
              <a:gd name="adj2" fmla="val 388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1C1C1C"/>
                </a:solidFill>
                <a:latin typeface="宋体" panose="02010600030101010101" pitchFamily="2" charset="-122"/>
              </a:rPr>
              <a:t>说一说直线上的点各表示什么？</a:t>
            </a:r>
            <a:endParaRPr lang="zh-CN" altLang="en-US" sz="28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2" name="对话气泡: 圆角矩形 41"/>
          <p:cNvSpPr/>
          <p:nvPr/>
        </p:nvSpPr>
        <p:spPr bwMode="auto">
          <a:xfrm>
            <a:off x="1950014" y="2650127"/>
            <a:ext cx="6172200" cy="723417"/>
          </a:xfrm>
          <a:prstGeom prst="wedgeRoundRectCallout">
            <a:avLst>
              <a:gd name="adj1" fmla="val -55034"/>
              <a:gd name="adj2" fmla="val 388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1C1C1C"/>
                </a:solidFill>
                <a:latin typeface="宋体" panose="02010600030101010101" pitchFamily="2" charset="-122"/>
              </a:rPr>
              <a:t>观察直线，直线上的数有什么特点？</a:t>
            </a:r>
            <a:endParaRPr lang="zh-CN" altLang="en-US" sz="28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/>
      <p:bldP spid="41" grpId="0" animBg="1"/>
      <p:bldP spid="41" grpId="1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196919" y="1117600"/>
            <a:ext cx="7270806" cy="11047"/>
          </a:xfrm>
          <a:prstGeom prst="line">
            <a:avLst/>
          </a:prstGeom>
          <a:ln w="571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721666" y="914400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37181" y="930310"/>
            <a:ext cx="48309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44639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47613" y="963582"/>
            <a:ext cx="672219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161605" y="91020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933416" y="961953"/>
            <a:ext cx="708554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88848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647350" y="957878"/>
            <a:ext cx="72374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612228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302933" y="961953"/>
            <a:ext cx="82413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5211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567323" y="90449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29420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909838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-2m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4017946" y="91401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623234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-1m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3015" y="960814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-4m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196411" y="963144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-3m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8315325" y="942975"/>
            <a:ext cx="142875" cy="352425"/>
          </a:xfrm>
          <a:custGeom>
            <a:avLst/>
            <a:gdLst>
              <a:gd name="connsiteX0" fmla="*/ 0 w 142875"/>
              <a:gd name="connsiteY0" fmla="*/ 0 h 352425"/>
              <a:gd name="connsiteX1" fmla="*/ 142875 w 142875"/>
              <a:gd name="connsiteY1" fmla="*/ 180975 h 352425"/>
              <a:gd name="connsiteX2" fmla="*/ 9525 w 142875"/>
              <a:gd name="connsiteY2" fmla="*/ 352425 h 352425"/>
              <a:gd name="connsiteX3" fmla="*/ 9525 w 142875"/>
              <a:gd name="connsiteY3" fmla="*/ 352425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75" h="352425">
                <a:moveTo>
                  <a:pt x="0" y="0"/>
                </a:moveTo>
                <a:lnTo>
                  <a:pt x="142875" y="180975"/>
                </a:lnTo>
                <a:lnTo>
                  <a:pt x="9525" y="352425"/>
                </a:lnTo>
                <a:lnTo>
                  <a:pt x="9525" y="352425"/>
                </a:lnTo>
              </a:path>
            </a:pathLst>
          </a:custGeom>
          <a:noFill/>
          <a:ln w="57150">
            <a:solidFill>
              <a:schemeClr val="tx1"/>
            </a:solidFill>
            <a:miter lim="800000"/>
          </a:ln>
        </p:spPr>
        <p:txBody>
          <a:bodyPr rtlCol="0" anchor="ctr"/>
          <a:lstStyle/>
          <a:p>
            <a:pPr algn="ctr"/>
            <a:endParaRPr lang="zh-CN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0143" y="255511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1752048" y="996513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76092" y="276342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小天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3197997" y="1017344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62792" y="265678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622797" y="100781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0476" y="267826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072381" y="1008828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20225" y="288657"/>
            <a:ext cx="922748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小东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7518330" y="1004259"/>
            <a:ext cx="197966" cy="197966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85900" y="1750330"/>
            <a:ext cx="6172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/>
              <a:t>以</a:t>
            </a:r>
            <a:r>
              <a:rPr lang="zh-CN" altLang="en-US" sz="2800" b="1">
                <a:solidFill>
                  <a:srgbClr val="FF0066"/>
                </a:solidFill>
              </a:rPr>
              <a:t>树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FF0066"/>
                </a:solidFill>
              </a:rPr>
              <a:t>起点</a:t>
            </a:r>
            <a:r>
              <a:rPr lang="zh-CN" altLang="en-US" sz="2800" b="1"/>
              <a:t>，向</a:t>
            </a:r>
            <a:r>
              <a:rPr lang="zh-CN" altLang="en-US" sz="2800" b="1">
                <a:solidFill>
                  <a:srgbClr val="0000FF"/>
                </a:solidFill>
              </a:rPr>
              <a:t>东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0000FF"/>
                </a:solidFill>
              </a:rPr>
              <a:t>正</a:t>
            </a:r>
            <a:r>
              <a:rPr lang="zh-CN" altLang="en-US" sz="2800" b="1"/>
              <a:t>，向</a:t>
            </a:r>
            <a:r>
              <a:rPr lang="zh-CN" altLang="en-US" sz="2800" b="1">
                <a:solidFill>
                  <a:srgbClr val="FF0000"/>
                </a:solidFill>
              </a:rPr>
              <a:t>西</a:t>
            </a:r>
            <a:r>
              <a:rPr lang="zh-CN" altLang="en-US" sz="2800" b="1"/>
              <a:t>为</a:t>
            </a:r>
            <a:r>
              <a:rPr lang="zh-CN" altLang="en-US" sz="2800" b="1">
                <a:solidFill>
                  <a:srgbClr val="FF0000"/>
                </a:solidFill>
              </a:rPr>
              <a:t>负</a:t>
            </a:r>
            <a:r>
              <a:rPr lang="zh-CN" altLang="en-US" sz="2800" b="1"/>
              <a:t>。</a:t>
            </a:r>
            <a:endParaRPr lang="zh-CN" altLang="en-US" sz="28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20" y="2173319"/>
            <a:ext cx="972309" cy="1393263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 bwMode="auto">
          <a:xfrm>
            <a:off x="1636878" y="2427215"/>
            <a:ext cx="4363749" cy="1076801"/>
          </a:xfrm>
          <a:prstGeom prst="wedgeRoundRectCallout">
            <a:avLst>
              <a:gd name="adj1" fmla="val -57287"/>
              <a:gd name="adj2" fmla="val -107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直线上</a:t>
            </a:r>
            <a:r>
              <a: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右边的数是正数，</a:t>
            </a:r>
            <a:r>
              <a: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左边的数是负数。</a:t>
            </a:r>
            <a:endParaRPr lang="zh-CN" altLang="en-US" sz="2800" b="1" kern="0" dirty="0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214" y="3336023"/>
            <a:ext cx="1131266" cy="1472654"/>
          </a:xfrm>
          <a:prstGeom prst="rect">
            <a:avLst/>
          </a:prstGeom>
        </p:spPr>
      </p:pic>
      <p:sp>
        <p:nvSpPr>
          <p:cNvPr id="12" name="对话气泡: 圆角矩形 11"/>
          <p:cNvSpPr/>
          <p:nvPr/>
        </p:nvSpPr>
        <p:spPr bwMode="auto">
          <a:xfrm>
            <a:off x="3447376" y="3780583"/>
            <a:ext cx="3900789" cy="589598"/>
          </a:xfrm>
          <a:prstGeom prst="wedgeRoundRectCallout">
            <a:avLst>
              <a:gd name="adj1" fmla="val 57073"/>
              <a:gd name="adj2" fmla="val 81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一个点对应着一个数。</a:t>
            </a:r>
            <a:endParaRPr lang="zh-CN" altLang="en-US" sz="2800" b="1" kern="0" dirty="0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196919" y="1117600"/>
            <a:ext cx="7270806" cy="11047"/>
          </a:xfrm>
          <a:prstGeom prst="line">
            <a:avLst/>
          </a:prstGeom>
          <a:ln w="57150">
            <a:solidFill>
              <a:srgbClr val="0000F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721666" y="914400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534225" y="991279"/>
            <a:ext cx="48309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j-lt"/>
                <a:ea typeface="+mj-ea"/>
              </a:rPr>
              <a:t>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44639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273079" y="1040217"/>
            <a:ext cx="672219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1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6161605" y="91020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6062616" y="1040217"/>
            <a:ext cx="708554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888488" y="92544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32381" y="1040217"/>
            <a:ext cx="72374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7612228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417331" y="1040217"/>
            <a:ext cx="824137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5211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567323" y="90449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294206" y="919732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3004452" y="1035077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4017946" y="914017"/>
            <a:ext cx="0" cy="203200"/>
          </a:xfrm>
          <a:prstGeom prst="line">
            <a:avLst/>
          </a:prstGeom>
          <a:ln w="571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3744303" y="1033431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-1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71976" y="1040217"/>
            <a:ext cx="869876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260816" y="1031932"/>
            <a:ext cx="914153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lt"/>
                <a:ea typeface="+mj-ea"/>
              </a:rPr>
              <a:t>-3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8" name="任意多边形: 形状 37"/>
          <p:cNvSpPr/>
          <p:nvPr/>
        </p:nvSpPr>
        <p:spPr bwMode="auto">
          <a:xfrm>
            <a:off x="8315325" y="942975"/>
            <a:ext cx="142875" cy="352425"/>
          </a:xfrm>
          <a:custGeom>
            <a:avLst/>
            <a:gdLst>
              <a:gd name="connsiteX0" fmla="*/ 0 w 142875"/>
              <a:gd name="connsiteY0" fmla="*/ 0 h 352425"/>
              <a:gd name="connsiteX1" fmla="*/ 142875 w 142875"/>
              <a:gd name="connsiteY1" fmla="*/ 180975 h 352425"/>
              <a:gd name="connsiteX2" fmla="*/ 9525 w 142875"/>
              <a:gd name="connsiteY2" fmla="*/ 352425 h 352425"/>
              <a:gd name="connsiteX3" fmla="*/ 9525 w 142875"/>
              <a:gd name="connsiteY3" fmla="*/ 352425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875" h="352425">
                <a:moveTo>
                  <a:pt x="0" y="0"/>
                </a:moveTo>
                <a:lnTo>
                  <a:pt x="142875" y="180975"/>
                </a:lnTo>
                <a:lnTo>
                  <a:pt x="9525" y="352425"/>
                </a:lnTo>
                <a:lnTo>
                  <a:pt x="9525" y="352425"/>
                </a:lnTo>
              </a:path>
            </a:pathLst>
          </a:custGeom>
          <a:noFill/>
          <a:ln w="57150">
            <a:solidFill>
              <a:schemeClr val="tx1"/>
            </a:solidFill>
            <a:miter lim="800000"/>
          </a:ln>
        </p:spPr>
        <p:txBody>
          <a:bodyPr rtlCol="0" anchor="ctr"/>
          <a:lstStyle/>
          <a:p>
            <a:pPr algn="ctr"/>
            <a:endParaRPr lang="zh-CN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9633" y="1836620"/>
            <a:ext cx="79756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想一想：</a:t>
            </a:r>
            <a:r>
              <a:rPr lang="zh-CN" altLang="en-US" sz="2800" b="1"/>
              <a:t>如何在直线上表示小数和分数呢？</a:t>
            </a:r>
            <a:endParaRPr lang="zh-CN" altLang="en-US" sz="2800" b="1"/>
          </a:p>
        </p:txBody>
      </p:sp>
      <p:grpSp>
        <p:nvGrpSpPr>
          <p:cNvPr id="23" name="组合 22"/>
          <p:cNvGrpSpPr/>
          <p:nvPr/>
        </p:nvGrpSpPr>
        <p:grpSpPr>
          <a:xfrm>
            <a:off x="339632" y="2334472"/>
            <a:ext cx="8503921" cy="898377"/>
            <a:chOff x="339632" y="2334472"/>
            <a:chExt cx="8503921" cy="898377"/>
          </a:xfrm>
        </p:grpSpPr>
        <p:sp>
          <p:nvSpPr>
            <p:cNvPr id="12" name="文本框 11"/>
            <p:cNvSpPr txBox="1"/>
            <p:nvPr/>
          </p:nvSpPr>
          <p:spPr>
            <a:xfrm>
              <a:off x="339632" y="2544593"/>
              <a:ext cx="850392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请你在直线上找出</a:t>
              </a:r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1.5</a:t>
              </a:r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﹣1.5</a:t>
              </a:r>
              <a:r>
                <a:rPr lang="zh-CN" altLang="en-US" sz="28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、  和       对应的点。</a:t>
              </a:r>
              <a:endPara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3" name="对象 12"/>
            <p:cNvGraphicFramePr>
              <a:graphicFrameLocks noChangeAspect="1"/>
            </p:cNvGraphicFramePr>
            <p:nvPr/>
          </p:nvGraphicFramePr>
          <p:xfrm>
            <a:off x="5119716" y="2334472"/>
            <a:ext cx="326682" cy="898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1" imgW="3657600" imgH="10058400" progId="Equation.DSMT4">
                    <p:embed/>
                  </p:oleObj>
                </mc:Choice>
                <mc:Fallback>
                  <p:oleObj name="Equation" r:id="rId1" imgW="3657600" imgH="10058400" progId="Equation.DSMT4">
                    <p:embed/>
                    <p:pic>
                      <p:nvPicPr>
                        <p:cNvPr id="0" name="图片 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119716" y="2334472"/>
                          <a:ext cx="326682" cy="8983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/>
          </p:nvGraphicFramePr>
          <p:xfrm>
            <a:off x="5785750" y="2335213"/>
            <a:ext cx="598488" cy="896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3" imgW="6705600" imgH="10058400" progId="Equation.DSMT4">
                    <p:embed/>
                  </p:oleObj>
                </mc:Choice>
                <mc:Fallback>
                  <p:oleObj name="Equation" r:id="rId3" imgW="6705600" imgH="10058400" progId="Equation.DSMT4">
                    <p:embed/>
                    <p:pic>
                      <p:nvPicPr>
                        <p:cNvPr id="0" name="对象 1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785750" y="2335213"/>
                          <a:ext cx="598488" cy="8969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组合 39"/>
          <p:cNvGrpSpPr/>
          <p:nvPr/>
        </p:nvGrpSpPr>
        <p:grpSpPr>
          <a:xfrm>
            <a:off x="5533600" y="527585"/>
            <a:ext cx="857548" cy="631347"/>
            <a:chOff x="5533600" y="527585"/>
            <a:chExt cx="857548" cy="631347"/>
          </a:xfrm>
        </p:grpSpPr>
        <p:sp>
          <p:nvSpPr>
            <p:cNvPr id="26" name="椭圆 25"/>
            <p:cNvSpPr/>
            <p:nvPr/>
          </p:nvSpPr>
          <p:spPr bwMode="auto">
            <a:xfrm>
              <a:off x="5768002" y="1086932"/>
              <a:ext cx="72000" cy="7200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33600" y="527585"/>
              <a:ext cx="8575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1.5</a:t>
              </a:r>
              <a:endParaRPr lang="zh-CN" altLang="en-US" sz="1600">
                <a:solidFill>
                  <a:srgbClr val="FF0066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76193" y="458067"/>
            <a:ext cx="1315931" cy="700865"/>
            <a:chOff x="3176193" y="458067"/>
            <a:chExt cx="1315931" cy="700865"/>
          </a:xfrm>
        </p:grpSpPr>
        <p:sp>
          <p:nvSpPr>
            <p:cNvPr id="42" name="椭圆 41"/>
            <p:cNvSpPr/>
            <p:nvPr/>
          </p:nvSpPr>
          <p:spPr bwMode="auto">
            <a:xfrm>
              <a:off x="3620076" y="1086932"/>
              <a:ext cx="72000" cy="7200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176193" y="458067"/>
              <a:ext cx="131593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﹣1.5</a:t>
              </a:r>
              <a:endParaRPr lang="zh-CN" altLang="en-US" sz="1600">
                <a:solidFill>
                  <a:srgbClr val="FF0066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971149" y="1086932"/>
            <a:ext cx="245441" cy="746964"/>
            <a:chOff x="4971149" y="1086932"/>
            <a:chExt cx="245441" cy="746964"/>
          </a:xfrm>
        </p:grpSpPr>
        <p:sp>
          <p:nvSpPr>
            <p:cNvPr id="46" name="椭圆 45"/>
            <p:cNvSpPr/>
            <p:nvPr/>
          </p:nvSpPr>
          <p:spPr bwMode="auto">
            <a:xfrm>
              <a:off x="5048032" y="1086932"/>
              <a:ext cx="72000" cy="7200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graphicFrame>
          <p:nvGraphicFramePr>
            <p:cNvPr id="49" name="对象 48"/>
            <p:cNvGraphicFramePr>
              <a:graphicFrameLocks noChangeAspect="1"/>
            </p:cNvGraphicFramePr>
            <p:nvPr/>
          </p:nvGraphicFramePr>
          <p:xfrm>
            <a:off x="4971149" y="1158932"/>
            <a:ext cx="245441" cy="674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5" imgW="3657600" imgH="10058400" progId="Equation.DSMT4">
                    <p:embed/>
                  </p:oleObj>
                </mc:Choice>
                <mc:Fallback>
                  <p:oleObj name="Equation" r:id="rId5" imgW="3657600" imgH="10058400" progId="Equation.DSMT4">
                    <p:embed/>
                    <p:pic>
                      <p:nvPicPr>
                        <p:cNvPr id="0" name="图片 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971149" y="1158932"/>
                          <a:ext cx="245441" cy="6749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2" name="组合 51"/>
          <p:cNvGrpSpPr/>
          <p:nvPr/>
        </p:nvGrpSpPr>
        <p:grpSpPr>
          <a:xfrm>
            <a:off x="4108817" y="1086932"/>
            <a:ext cx="449976" cy="760061"/>
            <a:chOff x="4108817" y="1086932"/>
            <a:chExt cx="449976" cy="760061"/>
          </a:xfrm>
        </p:grpSpPr>
        <p:sp>
          <p:nvSpPr>
            <p:cNvPr id="48" name="椭圆 47"/>
            <p:cNvSpPr/>
            <p:nvPr/>
          </p:nvSpPr>
          <p:spPr bwMode="auto">
            <a:xfrm>
              <a:off x="4333806" y="1086932"/>
              <a:ext cx="72000" cy="7200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006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graphicFrame>
          <p:nvGraphicFramePr>
            <p:cNvPr id="51" name="对象 50"/>
            <p:cNvGraphicFramePr>
              <a:graphicFrameLocks noChangeAspect="1"/>
            </p:cNvGraphicFramePr>
            <p:nvPr/>
          </p:nvGraphicFramePr>
          <p:xfrm>
            <a:off x="4108817" y="1172029"/>
            <a:ext cx="449976" cy="6749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7" imgW="6705600" imgH="10058400" progId="Equation.DSMT4">
                    <p:embed/>
                  </p:oleObj>
                </mc:Choice>
                <mc:Fallback>
                  <p:oleObj name="Equation" r:id="rId7" imgW="6705600" imgH="10058400" progId="Equation.DSMT4">
                    <p:embed/>
                    <p:pic>
                      <p:nvPicPr>
                        <p:cNvPr id="0" name="图片 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08817" y="1172029"/>
                          <a:ext cx="449976" cy="6749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3" name="Picture 26" descr="6B7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48" y="3175906"/>
            <a:ext cx="817851" cy="169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对话气泡: 圆角矩形 53"/>
          <p:cNvSpPr/>
          <p:nvPr/>
        </p:nvSpPr>
        <p:spPr bwMode="auto">
          <a:xfrm>
            <a:off x="1321932" y="3177174"/>
            <a:ext cx="2768928" cy="1306585"/>
          </a:xfrm>
          <a:prstGeom prst="wedgeRoundRectCallout">
            <a:avLst>
              <a:gd name="adj1" fmla="val -59580"/>
              <a:gd name="adj2" fmla="val -150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可以用正、负数表示相反意义的量，</a:t>
            </a:r>
            <a:r>
              <a:rPr lang="en-US" altLang="zh-CN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是分界点。</a:t>
            </a:r>
            <a:endParaRPr lang="zh-CN" altLang="en-US" sz="2400" b="1" kern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5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718" y="377578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对话气泡: 圆角矩形 55"/>
          <p:cNvSpPr/>
          <p:nvPr/>
        </p:nvSpPr>
        <p:spPr bwMode="auto">
          <a:xfrm>
            <a:off x="4254285" y="3253289"/>
            <a:ext cx="3382025" cy="1699988"/>
          </a:xfrm>
          <a:prstGeom prst="wedgeRoundRectCallout">
            <a:avLst>
              <a:gd name="adj1" fmla="val 61148"/>
              <a:gd name="adj2" fmla="val 196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数学中，经常用带箭头的直线上的点表示数。</a:t>
            </a:r>
            <a:r>
              <a:rPr lang="en-US" altLang="zh-CN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右边的数是正数，</a:t>
            </a:r>
            <a:r>
              <a:rPr lang="en-US" altLang="zh-CN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ker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左边的数是负数。</a:t>
            </a:r>
            <a:endParaRPr lang="zh-CN" altLang="en-US" sz="2400" b="1" kern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2"/>
          <p:cNvSpPr txBox="1">
            <a:spLocks noChangeArrowheads="1"/>
          </p:cNvSpPr>
          <p:nvPr/>
        </p:nvSpPr>
        <p:spPr bwMode="auto">
          <a:xfrm>
            <a:off x="539750" y="1358900"/>
            <a:ext cx="7099300" cy="738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写出点</a:t>
            </a:r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D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3200" b="1" i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000000"/>
                </a:solidFill>
                <a:latin typeface="+mj-lt"/>
                <a:ea typeface="黑体" panose="02010609060101010101" pitchFamily="49" charset="-122"/>
              </a:rPr>
              <a:t>表示的数。</a:t>
            </a:r>
            <a:endParaRPr lang="zh-CN" altLang="en-US" sz="3200" b="1" dirty="0">
              <a:solidFill>
                <a:srgbClr val="000000"/>
              </a:solidFill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650875" y="3194050"/>
            <a:ext cx="7672388" cy="0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  <a:tailEnd type="triangle" w="med" len="med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ine 20"/>
          <p:cNvSpPr>
            <a:spLocks noChangeShapeType="1"/>
          </p:cNvSpPr>
          <p:nvPr/>
        </p:nvSpPr>
        <p:spPr bwMode="auto">
          <a:xfrm>
            <a:off x="1281113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Line 21"/>
          <p:cNvSpPr>
            <a:spLocks noChangeShapeType="1"/>
          </p:cNvSpPr>
          <p:nvPr/>
        </p:nvSpPr>
        <p:spPr bwMode="auto">
          <a:xfrm>
            <a:off x="2182813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22"/>
          <p:cNvSpPr>
            <a:spLocks noChangeShapeType="1"/>
          </p:cNvSpPr>
          <p:nvPr/>
        </p:nvSpPr>
        <p:spPr bwMode="auto">
          <a:xfrm>
            <a:off x="308610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>
            <a:off x="398780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>
            <a:off x="488950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>
            <a:off x="579120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6694488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>
            <a:off x="7596188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>
            <a:off x="353695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22"/>
          <p:cNvSpPr>
            <a:spLocks noChangeShapeType="1"/>
          </p:cNvSpPr>
          <p:nvPr/>
        </p:nvSpPr>
        <p:spPr bwMode="auto">
          <a:xfrm>
            <a:off x="2633663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1731963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>
            <a:off x="830263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>
            <a:off x="443865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534035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6242050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7145338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>
            <a:off x="8047038" y="3049588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3" name="Text Box 29"/>
          <p:cNvSpPr txBox="1">
            <a:spLocks noChangeArrowheads="1"/>
          </p:cNvSpPr>
          <p:nvPr/>
        </p:nvSpPr>
        <p:spPr bwMode="auto">
          <a:xfrm>
            <a:off x="539750" y="3160713"/>
            <a:ext cx="9048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-8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54" name="Text Box 29"/>
          <p:cNvSpPr txBox="1">
            <a:spLocks noChangeArrowheads="1"/>
          </p:cNvSpPr>
          <p:nvPr/>
        </p:nvSpPr>
        <p:spPr bwMode="auto">
          <a:xfrm>
            <a:off x="1460500" y="3160713"/>
            <a:ext cx="90646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-6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55" name="Text Box 29"/>
          <p:cNvSpPr txBox="1">
            <a:spLocks noChangeArrowheads="1"/>
          </p:cNvSpPr>
          <p:nvPr/>
        </p:nvSpPr>
        <p:spPr bwMode="auto">
          <a:xfrm>
            <a:off x="2462213" y="2541588"/>
            <a:ext cx="506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endParaRPr lang="en-US" altLang="zh-CN" sz="26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56" name="Text Box 29"/>
          <p:cNvSpPr txBox="1">
            <a:spLocks noChangeArrowheads="1"/>
          </p:cNvSpPr>
          <p:nvPr/>
        </p:nvSpPr>
        <p:spPr bwMode="auto">
          <a:xfrm>
            <a:off x="1028700" y="2544763"/>
            <a:ext cx="5048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A</a:t>
            </a:r>
            <a:endParaRPr lang="en-US" altLang="zh-CN" sz="2600" b="1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1236663" y="3144838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2593975" y="3144838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459" name="Text Box 29"/>
          <p:cNvSpPr txBox="1">
            <a:spLocks noChangeArrowheads="1"/>
          </p:cNvSpPr>
          <p:nvPr/>
        </p:nvSpPr>
        <p:spPr bwMode="auto">
          <a:xfrm>
            <a:off x="3227388" y="3160713"/>
            <a:ext cx="9064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-2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3948113" y="3144838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4398963" y="3144838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462" name="Text Box 29"/>
          <p:cNvSpPr txBox="1">
            <a:spLocks noChangeArrowheads="1"/>
          </p:cNvSpPr>
          <p:nvPr/>
        </p:nvSpPr>
        <p:spPr bwMode="auto">
          <a:xfrm>
            <a:off x="4270375" y="3160713"/>
            <a:ext cx="90646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0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63" name="Text Box 29"/>
          <p:cNvSpPr txBox="1">
            <a:spLocks noChangeArrowheads="1"/>
          </p:cNvSpPr>
          <p:nvPr/>
        </p:nvSpPr>
        <p:spPr bwMode="auto">
          <a:xfrm>
            <a:off x="5176838" y="3144838"/>
            <a:ext cx="90646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5751513" y="3148013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465" name="Text Box 29"/>
          <p:cNvSpPr txBox="1">
            <a:spLocks noChangeArrowheads="1"/>
          </p:cNvSpPr>
          <p:nvPr/>
        </p:nvSpPr>
        <p:spPr bwMode="auto">
          <a:xfrm>
            <a:off x="5578475" y="2541588"/>
            <a:ext cx="5064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D</a:t>
            </a:r>
            <a:endParaRPr lang="en-US" altLang="zh-CN" sz="2600" b="1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66" name="Text Box 29"/>
          <p:cNvSpPr txBox="1">
            <a:spLocks noChangeArrowheads="1"/>
          </p:cNvSpPr>
          <p:nvPr/>
        </p:nvSpPr>
        <p:spPr bwMode="auto">
          <a:xfrm>
            <a:off x="3767138" y="2541588"/>
            <a:ext cx="5064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en-US" altLang="zh-CN" sz="2600" b="1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67" name="Text Box 29"/>
          <p:cNvSpPr txBox="1">
            <a:spLocks noChangeArrowheads="1"/>
          </p:cNvSpPr>
          <p:nvPr/>
        </p:nvSpPr>
        <p:spPr bwMode="auto">
          <a:xfrm>
            <a:off x="6083300" y="3143250"/>
            <a:ext cx="9064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7105650" y="3144838"/>
            <a:ext cx="79375" cy="793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469" name="Text Box 29"/>
          <p:cNvSpPr txBox="1">
            <a:spLocks noChangeArrowheads="1"/>
          </p:cNvSpPr>
          <p:nvPr/>
        </p:nvSpPr>
        <p:spPr bwMode="auto">
          <a:xfrm>
            <a:off x="6931025" y="2541588"/>
            <a:ext cx="5064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</a:t>
            </a:r>
            <a:endParaRPr lang="en-US" altLang="zh-CN" sz="2600" b="1" i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0" name="Text Box 29"/>
          <p:cNvSpPr txBox="1">
            <a:spLocks noChangeArrowheads="1"/>
          </p:cNvSpPr>
          <p:nvPr/>
        </p:nvSpPr>
        <p:spPr bwMode="auto">
          <a:xfrm>
            <a:off x="7886700" y="3143250"/>
            <a:ext cx="9064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1" name="Text Box 29"/>
          <p:cNvSpPr txBox="1">
            <a:spLocks noChangeArrowheads="1"/>
          </p:cNvSpPr>
          <p:nvPr/>
        </p:nvSpPr>
        <p:spPr bwMode="auto">
          <a:xfrm>
            <a:off x="681038" y="3190875"/>
            <a:ext cx="1206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   ）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2" name="Text Box 29"/>
          <p:cNvSpPr txBox="1">
            <a:spLocks noChangeArrowheads="1"/>
          </p:cNvSpPr>
          <p:nvPr/>
        </p:nvSpPr>
        <p:spPr bwMode="auto">
          <a:xfrm>
            <a:off x="2062163" y="3190875"/>
            <a:ext cx="1206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   ）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3" name="Text Box 29"/>
          <p:cNvSpPr txBox="1">
            <a:spLocks noChangeArrowheads="1"/>
          </p:cNvSpPr>
          <p:nvPr/>
        </p:nvSpPr>
        <p:spPr bwMode="auto">
          <a:xfrm>
            <a:off x="3424238" y="3190875"/>
            <a:ext cx="1206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   ）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4" name="Text Box 29"/>
          <p:cNvSpPr txBox="1">
            <a:spLocks noChangeArrowheads="1"/>
          </p:cNvSpPr>
          <p:nvPr/>
        </p:nvSpPr>
        <p:spPr bwMode="auto">
          <a:xfrm>
            <a:off x="5245100" y="3190875"/>
            <a:ext cx="1206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   ）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475" name="Text Box 29"/>
          <p:cNvSpPr txBox="1">
            <a:spLocks noChangeArrowheads="1"/>
          </p:cNvSpPr>
          <p:nvPr/>
        </p:nvSpPr>
        <p:spPr bwMode="auto">
          <a:xfrm>
            <a:off x="6592888" y="3190875"/>
            <a:ext cx="1206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   ）</a:t>
            </a:r>
            <a:endParaRPr lang="en-US" altLang="zh-CN" sz="2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6" name="Text Box 29"/>
          <p:cNvSpPr txBox="1">
            <a:spLocks noChangeArrowheads="1"/>
          </p:cNvSpPr>
          <p:nvPr/>
        </p:nvSpPr>
        <p:spPr bwMode="auto">
          <a:xfrm>
            <a:off x="990600" y="3160713"/>
            <a:ext cx="60166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-7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2373313" y="3187700"/>
            <a:ext cx="6016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-4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3754438" y="3187700"/>
            <a:ext cx="6016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-1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9" name="Text Box 29"/>
          <p:cNvSpPr txBox="1">
            <a:spLocks noChangeArrowheads="1"/>
          </p:cNvSpPr>
          <p:nvPr/>
        </p:nvSpPr>
        <p:spPr bwMode="auto">
          <a:xfrm>
            <a:off x="5637213" y="3162300"/>
            <a:ext cx="6032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0" name="Text Box 29"/>
          <p:cNvSpPr txBox="1">
            <a:spLocks noChangeArrowheads="1"/>
          </p:cNvSpPr>
          <p:nvPr/>
        </p:nvSpPr>
        <p:spPr bwMode="auto">
          <a:xfrm>
            <a:off x="6975475" y="3187700"/>
            <a:ext cx="6032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2" name="矩形: 圆角 18"/>
          <p:cNvSpPr/>
          <p:nvPr/>
        </p:nvSpPr>
        <p:spPr>
          <a:xfrm>
            <a:off x="128588" y="579438"/>
            <a:ext cx="1806575" cy="527050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cs typeface="+mn-ea"/>
                <a:sym typeface="+mn-lt"/>
              </a:rPr>
              <a:t>随堂练习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824" y="1950455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P7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68863" y="3625850"/>
            <a:ext cx="5238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+mj-ea"/>
              </a:rPr>
              <a:t>0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081463" y="3144838"/>
            <a:ext cx="993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9887" y="3624262"/>
            <a:ext cx="387351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latin typeface="+mj-lt"/>
                <a:ea typeface="+mj-ea"/>
              </a:rPr>
              <a:t>1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1743075" y="3762375"/>
            <a:ext cx="5543550" cy="635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tailEnd type="triangle" w="med" len="med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3288109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4445793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5603477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>
            <a:off x="6761163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Line 22"/>
          <p:cNvSpPr>
            <a:spLocks noChangeShapeType="1"/>
          </p:cNvSpPr>
          <p:nvPr/>
        </p:nvSpPr>
        <p:spPr bwMode="auto">
          <a:xfrm>
            <a:off x="5024635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>
            <a:off x="3866951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Line 22"/>
          <p:cNvSpPr>
            <a:spLocks noChangeShapeType="1"/>
          </p:cNvSpPr>
          <p:nvPr/>
        </p:nvSpPr>
        <p:spPr bwMode="auto">
          <a:xfrm>
            <a:off x="2709267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Line 23"/>
          <p:cNvSpPr>
            <a:spLocks noChangeShapeType="1"/>
          </p:cNvSpPr>
          <p:nvPr/>
        </p:nvSpPr>
        <p:spPr bwMode="auto">
          <a:xfrm>
            <a:off x="6182319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Line 22"/>
          <p:cNvSpPr>
            <a:spLocks noChangeShapeType="1"/>
          </p:cNvSpPr>
          <p:nvPr/>
        </p:nvSpPr>
        <p:spPr bwMode="auto">
          <a:xfrm>
            <a:off x="2130425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9" name="矩形 5"/>
          <p:cNvSpPr>
            <a:spLocks noChangeArrowheads="1"/>
          </p:cNvSpPr>
          <p:nvPr/>
        </p:nvSpPr>
        <p:spPr bwMode="auto">
          <a:xfrm>
            <a:off x="560312" y="1347788"/>
            <a:ext cx="74866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在图中标出下列各数。</a:t>
            </a:r>
            <a:endParaRPr lang="zh-CN" altLang="en-US" sz="3200" b="1" dirty="0">
              <a:solidFill>
                <a:srgbClr val="008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470" name="对象 10"/>
          <p:cNvGraphicFramePr>
            <a:graphicFrameLocks noChangeAspect="1"/>
          </p:cNvGraphicFramePr>
          <p:nvPr/>
        </p:nvGraphicFramePr>
        <p:xfrm>
          <a:off x="1192213" y="2106613"/>
          <a:ext cx="6519862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1" imgW="80772000" imgH="10668000" progId="Equation.DSMT4">
                  <p:embed/>
                </p:oleObj>
              </mc:Choice>
              <mc:Fallback>
                <p:oleObj name="Equation" r:id="rId1" imgW="80772000" imgH="106680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106613"/>
                        <a:ext cx="6519862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 flipH="1">
            <a:off x="2665413" y="3716338"/>
            <a:ext cx="92075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 flipH="1">
            <a:off x="3835400" y="3709988"/>
            <a:ext cx="93663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243138" y="3813175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262313" y="2819400"/>
          <a:ext cx="50165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279400" imgH="444500" progId="Equation.DSMT4">
                  <p:embed/>
                </p:oleObj>
              </mc:Choice>
              <mc:Fallback>
                <p:oleObj name="" r:id="rId3" imgW="279400" imgH="4445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2313" y="2819400"/>
                        <a:ext cx="501650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417888" y="3813175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159500" y="3130550"/>
            <a:ext cx="633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492750" y="3144838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5000625" y="3744913"/>
            <a:ext cx="46038" cy="46037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12" y="525174"/>
            <a:ext cx="2303318" cy="72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ine 22"/>
          <p:cNvSpPr>
            <a:spLocks noChangeShapeType="1"/>
          </p:cNvSpPr>
          <p:nvPr/>
        </p:nvSpPr>
        <p:spPr bwMode="auto">
          <a:xfrm>
            <a:off x="2419846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22"/>
          <p:cNvSpPr>
            <a:spLocks noChangeShapeType="1"/>
          </p:cNvSpPr>
          <p:nvPr/>
        </p:nvSpPr>
        <p:spPr bwMode="auto">
          <a:xfrm>
            <a:off x="2998688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22"/>
          <p:cNvSpPr>
            <a:spLocks noChangeShapeType="1"/>
          </p:cNvSpPr>
          <p:nvPr/>
        </p:nvSpPr>
        <p:spPr bwMode="auto">
          <a:xfrm>
            <a:off x="3577530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 flipH="1">
            <a:off x="3525838" y="3709988"/>
            <a:ext cx="93662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Line 22"/>
          <p:cNvSpPr>
            <a:spLocks noChangeShapeType="1"/>
          </p:cNvSpPr>
          <p:nvPr/>
        </p:nvSpPr>
        <p:spPr bwMode="auto">
          <a:xfrm>
            <a:off x="4156372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>
            <a:off x="4735214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椭圆 14"/>
          <p:cNvSpPr/>
          <p:nvPr/>
        </p:nvSpPr>
        <p:spPr>
          <a:xfrm flipH="1">
            <a:off x="4691063" y="3709988"/>
            <a:ext cx="92075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>
            <a:off x="5314056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5892898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5835650" y="3716338"/>
            <a:ext cx="92075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6" name="Line 22"/>
          <p:cNvSpPr>
            <a:spLocks noChangeShapeType="1"/>
          </p:cNvSpPr>
          <p:nvPr/>
        </p:nvSpPr>
        <p:spPr bwMode="auto">
          <a:xfrm>
            <a:off x="6471740" y="3619500"/>
            <a:ext cx="0" cy="149225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椭圆 20"/>
          <p:cNvSpPr/>
          <p:nvPr/>
        </p:nvSpPr>
        <p:spPr>
          <a:xfrm flipH="1">
            <a:off x="6427788" y="3716338"/>
            <a:ext cx="93662" cy="93662"/>
          </a:xfrm>
          <a:prstGeom prst="ellipse">
            <a:avLst/>
          </a:prstGeom>
          <a:solidFill>
            <a:srgbClr val="FF0000"/>
          </a:solidFill>
          <a:ln w="63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457200" eaLnBrk="1" hangingPunct="1">
              <a:defRPr/>
            </a:pPr>
            <a:endParaRPr lang="zh-CN" altLang="en-US" sz="28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01120" y="1536116"/>
            <a:ext cx="1962397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P5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2" grpId="0" bldLvl="0" animBg="1"/>
      <p:bldP spid="19" grpId="0"/>
      <p:bldP spid="22" grpId="0"/>
      <p:bldP spid="23" grpId="0"/>
      <p:bldP spid="26" grpId="0"/>
      <p:bldP spid="13" grpId="0" bldLvl="0" animBg="1"/>
      <p:bldP spid="15" grpId="0" bldLvl="0" animBg="1"/>
      <p:bldP spid="18" grpId="0" bldLvl="0" animBg="1"/>
      <p:bldP spid="3" grpId="0" bldLvl="0" animBg="1"/>
      <p:bldP spid="2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8"/>
          <p:cNvSpPr txBox="1">
            <a:spLocks noChangeArrowheads="1"/>
          </p:cNvSpPr>
          <p:nvPr/>
        </p:nvSpPr>
        <p:spPr bwMode="auto">
          <a:xfrm>
            <a:off x="478060" y="226071"/>
            <a:ext cx="8145240" cy="46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这是某一时刻五个城市的钟表所呈现的时间。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若把北京时间记为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时，与北京时间相比，东京时间早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小时，记为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时；巴黎时间晚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小时，记为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时。请你像这样记录其他两个城市的时间。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悉尼时间：</a:t>
            </a:r>
            <a:r>
              <a:rPr lang="zh-CN" altLang="en-US" sz="2800" b="1" u="sng" dirty="0">
                <a:solidFill>
                  <a:srgbClr val="000000"/>
                </a:solidFill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伦敦时间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428998" y="4231630"/>
            <a:ext cx="15351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105736" y="4235904"/>
            <a:ext cx="15351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8" y="904135"/>
            <a:ext cx="7789622" cy="20169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17990" y="624271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P6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4" y="381763"/>
            <a:ext cx="8728868" cy="41232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5129" y="508978"/>
            <a:ext cx="6228041" cy="293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2600" b="1" dirty="0">
                <a:solidFill>
                  <a:srgbClr val="000000"/>
                </a:solidFill>
                <a:latin typeface="+mn-lt"/>
                <a:ea typeface="+mn-ea"/>
                <a:cs typeface="Times New Roman" panose="02020603050405020304" pitchFamily="18" charset="0"/>
              </a:rPr>
              <a:t>.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我国把青岛验潮站多年平均海平面定为我国的海拔基准面，即海拔为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 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，高于海平面的海拔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为正，低于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海平面的海拔为负。珠穆朗玛峰的海拔为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___________m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，吐鲁番盆地最低点的海拔为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__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6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6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98878" y="1925766"/>
            <a:ext cx="15589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8848.86</a:t>
            </a:r>
            <a:endParaRPr lang="en-US" sz="2800" b="1" kern="0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27857" y="2418592"/>
            <a:ext cx="1691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154.31</a:t>
            </a:r>
            <a:endParaRPr lang="en-US" sz="2800" b="1" kern="0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129" y="2858505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P6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08293" y="768985"/>
            <a:ext cx="5213350" cy="330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5.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春节快到的时候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小明做了一个家庭月收支记录表。爸妈工资收入共</a:t>
            </a:r>
            <a:r>
              <a:rPr lang="en-US" altLang="zh-CN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9500</a:t>
            </a:r>
            <a:r>
              <a:rPr lang="zh-CN" altLang="en-US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元，春节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给老人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2000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元，给小明和妹妹各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元压岁钱，交上个月的水电等费用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400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元，购买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800</a:t>
            </a:r>
            <a:r>
              <a:rPr lang="zh-CN" altLang="en-US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元食品，</a:t>
            </a:r>
            <a:r>
              <a:rPr lang="en-US" altLang="zh-CN" sz="2400" b="1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口人买新衣服需要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1000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元。请根据以上信息填写右表。你能算出小明家这个月的余额吗</a:t>
            </a:r>
            <a:r>
              <a:rPr lang="en-US" altLang="zh-CN" sz="2400" b="1" dirty="0">
                <a:solidFill>
                  <a:srgbClr val="000000"/>
                </a:solidFill>
                <a:latin typeface="+mj-ea"/>
                <a:ea typeface="+mj-ea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solidFill>
                <a:srgbClr val="000000"/>
              </a:solidFill>
              <a:latin typeface="+mj-ea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637530" y="867410"/>
          <a:ext cx="3098800" cy="3210879"/>
        </p:xfrm>
        <a:graphic>
          <a:graphicData uri="http://schemas.openxmlformats.org/drawingml/2006/table">
            <a:tbl>
              <a:tblPr firstRow="1" bandRow="1"/>
              <a:tblGrid>
                <a:gridCol w="1892064"/>
                <a:gridCol w="1206736"/>
              </a:tblGrid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项目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收支金额／元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爸妈工资收入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＋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9500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春节给老人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给小明和妹妹压岁钱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交上个月水电等费用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购买食品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买新衣服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711563" y="1808044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774261" y="2263934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7769272" y="2733796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-400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798753" y="3232787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-800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7741046" y="3655538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-1000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8293" y="4024870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P7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4966494" y="939800"/>
            <a:ext cx="3030590" cy="2383494"/>
            <a:chOff x="2844592" y="3328849"/>
            <a:chExt cx="4739483" cy="6238486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2844592" y="3328849"/>
              <a:ext cx="4352106" cy="2850440"/>
            </a:xfrm>
            <a:prstGeom prst="wedgeRoundRectCallout">
              <a:avLst>
                <a:gd name="adj1" fmla="val 32414"/>
                <a:gd name="adj2" fmla="val 7300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你能算出小明家这个月的余额吗</a:t>
              </a:r>
              <a:r>
                <a:rPr lang="en-US" altLang="zh-CN" sz="2400" b="1" kern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?</a:t>
              </a:r>
              <a:endParaRPr lang="en-US" altLang="zh-CN" sz="24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4584" name="Picture 1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3532" y="6837198"/>
              <a:ext cx="1470543" cy="273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55662" y="3591402"/>
            <a:ext cx="5173663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9500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800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1000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583827" y="3591402"/>
            <a:ext cx="20447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5100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（元）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205831" y="4133380"/>
            <a:ext cx="5422696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答：小明家这个月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的余额</a:t>
            </a:r>
            <a:r>
              <a:rPr lang="zh-CN" altLang="en-US" sz="2400" b="1" ker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5100</a:t>
            </a:r>
            <a:r>
              <a:rPr lang="zh-CN" altLang="en-US" sz="2400" b="1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Times New Roman" panose="02020603050405020304" pitchFamily="18" charset="0"/>
              </a:rPr>
              <a:t>元。</a:t>
            </a:r>
            <a:endParaRPr lang="zh-CN" altLang="en-US" sz="2400" b="1" kern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129030" y="353060"/>
          <a:ext cx="3098800" cy="3210879"/>
        </p:xfrm>
        <a:graphic>
          <a:graphicData uri="http://schemas.openxmlformats.org/drawingml/2006/table">
            <a:tbl>
              <a:tblPr firstRow="1" bandRow="1"/>
              <a:tblGrid>
                <a:gridCol w="1892064"/>
                <a:gridCol w="1206736"/>
              </a:tblGrid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项目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收支金额／元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爸妈工资收入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＋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9500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春节给老人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给小明和妹妹压岁钱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交上个月水电等费用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购买食品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sym typeface="Times New Roman" panose="02020603050405020304"/>
                        </a:rPr>
                        <a:t>买新衣服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chemeClr val="tx1"/>
                        </a:solidFill>
                        <a:latin typeface="Times New Roman" panose="02020603050405020304"/>
                        <a:ea typeface="宋体" panose="02010600030101010101" pitchFamily="2" charset="-122"/>
                        <a:sym typeface="Times New Roman" panose="02020603050405020304"/>
                      </a:endParaRPr>
                    </a:p>
                  </a:txBody>
                  <a:tcPr marL="68583" marR="68583" marT="34287" marB="34287" anchor="ctr">
                    <a:lnL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203063" y="1293694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265761" y="1749584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-200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3260772" y="2219446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-400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290253" y="2718437"/>
            <a:ext cx="607859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-800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3232546" y="3141188"/>
            <a:ext cx="72327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sym typeface="Times New Roman" panose="02020603050405020304" pitchFamily="18" charset="0"/>
              </a:rPr>
              <a:t>-1000</a:t>
            </a:r>
            <a:endParaRPr lang="zh-CN" altLang="en-US" b="1" dirty="0">
              <a:solidFill>
                <a:srgbClr val="FF0000"/>
              </a:solidFill>
              <a:latin typeface="+mn-lt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2"/>
          <p:cNvGrpSpPr/>
          <p:nvPr/>
        </p:nvGrpSpPr>
        <p:grpSpPr bwMode="auto">
          <a:xfrm>
            <a:off x="1365250" y="3220553"/>
            <a:ext cx="5843588" cy="698500"/>
            <a:chOff x="883178" y="3864611"/>
            <a:chExt cx="5843377" cy="698182"/>
          </a:xfrm>
        </p:grpSpPr>
        <p:sp>
          <p:nvSpPr>
            <p:cNvPr id="32" name="文本框 31"/>
            <p:cNvSpPr txBox="1"/>
            <p:nvPr/>
          </p:nvSpPr>
          <p:spPr>
            <a:xfrm>
              <a:off x="3411975" y="3916975"/>
              <a:ext cx="523856" cy="6458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400" b="1" dirty="0">
                  <a:latin typeface="+mj-lt"/>
                  <a:ea typeface="+mj-ea"/>
                </a:rPr>
                <a:t>0</a:t>
              </a:r>
              <a:endParaRPr lang="zh-CN" altLang="en-US" sz="2400" b="1" dirty="0">
                <a:latin typeface="+mj-lt"/>
                <a:ea typeface="+mj-ea"/>
              </a:endParaRPr>
            </a:p>
          </p:txBody>
        </p:sp>
        <p:grpSp>
          <p:nvGrpSpPr>
            <p:cNvPr id="25618" name="组合 1"/>
            <p:cNvGrpSpPr/>
            <p:nvPr/>
          </p:nvGrpSpPr>
          <p:grpSpPr bwMode="auto">
            <a:xfrm>
              <a:off x="883178" y="3864611"/>
              <a:ext cx="5843377" cy="623604"/>
              <a:chOff x="883178" y="3887471"/>
              <a:chExt cx="5843377" cy="623604"/>
            </a:xfrm>
          </p:grpSpPr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>
                <a:off x="883178" y="4036628"/>
                <a:ext cx="5843377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  <a:tailEnd type="triangle" w="med" len="med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Line 21"/>
              <p:cNvSpPr>
                <a:spLocks noChangeShapeType="1"/>
              </p:cNvSpPr>
              <p:nvPr/>
            </p:nvSpPr>
            <p:spPr bwMode="auto">
              <a:xfrm>
                <a:off x="2527769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3592943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>
                <a:off x="4626368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auto">
              <a:xfrm>
                <a:off x="5696304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>
                <a:off x="4107275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Line 22"/>
              <p:cNvSpPr>
                <a:spLocks noChangeShapeType="1"/>
              </p:cNvSpPr>
              <p:nvPr/>
            </p:nvSpPr>
            <p:spPr bwMode="auto">
              <a:xfrm>
                <a:off x="3064324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Line 22"/>
              <p:cNvSpPr>
                <a:spLocks noChangeShapeType="1"/>
              </p:cNvSpPr>
              <p:nvPr/>
            </p:nvSpPr>
            <p:spPr bwMode="auto">
              <a:xfrm>
                <a:off x="1986451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Line 23"/>
              <p:cNvSpPr>
                <a:spLocks noChangeShapeType="1"/>
              </p:cNvSpPr>
              <p:nvPr/>
            </p:nvSpPr>
            <p:spPr bwMode="auto">
              <a:xfrm>
                <a:off x="5159749" y="3893818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1453070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Line 24"/>
              <p:cNvSpPr>
                <a:spLocks noChangeShapeType="1"/>
              </p:cNvSpPr>
              <p:nvPr/>
            </p:nvSpPr>
            <p:spPr bwMode="auto">
              <a:xfrm>
                <a:off x="6234448" y="3887471"/>
                <a:ext cx="0" cy="14915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1350" ker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865453" y="3927141"/>
                <a:ext cx="523856" cy="5807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-1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313464" y="3930314"/>
                <a:ext cx="523856" cy="58076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-2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721348" y="3931901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-3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205429" y="3922380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-4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940593" y="3928727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1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454924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2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999417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3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520099" y="3920794"/>
                <a:ext cx="523856" cy="5791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4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6085228" y="3928727"/>
                <a:ext cx="523856" cy="579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400" b="1" dirty="0">
                    <a:latin typeface="+mj-lt"/>
                    <a:ea typeface="+mj-ea"/>
                  </a:rPr>
                  <a:t>5</a:t>
                </a:r>
                <a:endParaRPr lang="zh-CN" altLang="en-US" sz="2400" b="1" dirty="0">
                  <a:latin typeface="+mj-lt"/>
                  <a:ea typeface="+mj-ea"/>
                </a:endParaRPr>
              </a:p>
            </p:txBody>
          </p:sp>
        </p:grpSp>
      </p:grpSp>
      <p:sp>
        <p:nvSpPr>
          <p:cNvPr id="25603" name="文本框 11"/>
          <p:cNvSpPr txBox="1">
            <a:spLocks noChangeArrowheads="1"/>
          </p:cNvSpPr>
          <p:nvPr/>
        </p:nvSpPr>
        <p:spPr bwMode="auto">
          <a:xfrm>
            <a:off x="465251" y="1093662"/>
            <a:ext cx="8372247" cy="13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0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如果下图中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格代表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1m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，点</a:t>
            </a:r>
            <a:r>
              <a:rPr lang="en-US" altLang="zh-CN" sz="30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-1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处，点</a:t>
            </a:r>
            <a:r>
              <a:rPr lang="en-US" altLang="zh-CN" sz="30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与点</a:t>
            </a:r>
            <a:r>
              <a:rPr lang="en-US" altLang="zh-CN" sz="30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相距</a:t>
            </a: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3m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，请你在图中标出点</a:t>
            </a:r>
            <a:r>
              <a:rPr lang="en-US" altLang="zh-CN" sz="30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可能的位置。</a:t>
            </a:r>
            <a:endParaRPr lang="zh-CN" altLang="en-US" sz="30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84181" y="3325152"/>
            <a:ext cx="84138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59710" y="3325152"/>
            <a:ext cx="84137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94996" y="3336441"/>
            <a:ext cx="85725" cy="84137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1" name="矩形: 圆角 18"/>
          <p:cNvSpPr/>
          <p:nvPr/>
        </p:nvSpPr>
        <p:spPr>
          <a:xfrm>
            <a:off x="128588" y="579438"/>
            <a:ext cx="1806575" cy="527050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>
                <a:cs typeface="+mn-ea"/>
                <a:sym typeface="+mn-lt"/>
              </a:rPr>
              <a:t>拓展练习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3730" y="2725733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endParaRPr lang="zh-CN" altLang="en-US" sz="3200" i="1" dirty="0"/>
          </a:p>
        </p:txBody>
      </p:sp>
      <p:sp>
        <p:nvSpPr>
          <p:cNvPr id="4" name="文本框 3"/>
          <p:cNvSpPr txBox="1"/>
          <p:nvPr/>
        </p:nvSpPr>
        <p:spPr>
          <a:xfrm>
            <a:off x="1719792" y="2669115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baseline="-25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endParaRPr lang="zh-CN" altLang="en-US" sz="3200" baseline="-25000" dirty="0"/>
          </a:p>
        </p:txBody>
      </p:sp>
      <p:sp>
        <p:nvSpPr>
          <p:cNvPr id="5" name="文本框 4"/>
          <p:cNvSpPr txBox="1"/>
          <p:nvPr/>
        </p:nvSpPr>
        <p:spPr>
          <a:xfrm>
            <a:off x="4806773" y="2660163"/>
            <a:ext cx="784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baseline="-25000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endParaRPr lang="zh-CN" altLang="en-US" sz="3200" baseline="-25000" dirty="0"/>
          </a:p>
        </p:txBody>
      </p:sp>
      <p:sp>
        <p:nvSpPr>
          <p:cNvPr id="2" name="文本框 1"/>
          <p:cNvSpPr txBox="1"/>
          <p:nvPr/>
        </p:nvSpPr>
        <p:spPr>
          <a:xfrm>
            <a:off x="430486" y="2375419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P7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7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5"/>
          <p:cNvSpPr txBox="1">
            <a:spLocks noChangeArrowheads="1"/>
          </p:cNvSpPr>
          <p:nvPr/>
        </p:nvSpPr>
        <p:spPr bwMode="auto">
          <a:xfrm>
            <a:off x="340519" y="862806"/>
            <a:ext cx="8371681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en-US" altLang="zh-CN" sz="2800" b="1" baseline="30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  <a:sym typeface="+mn-ea"/>
              </a:rPr>
              <a:t>*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某商店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月份增长（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117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月份减少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，称为负增长，也可以记为增长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-10%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111.15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万元，比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月份增长（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月份营业额为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111.15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万元，与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月份持平，增长率为（    ）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，也称为零增长。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7565" y="1404937"/>
            <a:ext cx="99536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US" sz="28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8919" y="2913062"/>
            <a:ext cx="9953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8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24288" y="3436937"/>
            <a:ext cx="6016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28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0519" y="3960812"/>
            <a:ext cx="2478564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P7 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练习一 第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FF000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000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18"/>
          <p:cNvSpPr/>
          <p:nvPr/>
        </p:nvSpPr>
        <p:spPr>
          <a:xfrm>
            <a:off x="128588" y="401638"/>
            <a:ext cx="1806575" cy="527050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cs typeface="+mn-ea"/>
                <a:sym typeface="+mn-lt"/>
              </a:rPr>
              <a:t>课堂小结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871538"/>
            <a:ext cx="8249660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5676" y="1483813"/>
            <a:ext cx="4992649" cy="104933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7813" y="2571750"/>
            <a:ext cx="4646837" cy="1811228"/>
            <a:chOff x="354085" y="1190568"/>
            <a:chExt cx="4646837" cy="181122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085" y="1642938"/>
              <a:ext cx="1224981" cy="1358858"/>
            </a:xfrm>
            <a:prstGeom prst="rect">
              <a:avLst/>
            </a:prstGeom>
          </p:spPr>
        </p:pic>
        <p:sp>
          <p:nvSpPr>
            <p:cNvPr id="6" name="对话气泡: 圆角矩形 5"/>
            <p:cNvSpPr/>
            <p:nvPr/>
          </p:nvSpPr>
          <p:spPr bwMode="auto">
            <a:xfrm>
              <a:off x="1869924" y="1190568"/>
              <a:ext cx="3130998" cy="1358858"/>
            </a:xfrm>
            <a:prstGeom prst="wedgeRoundRectCallout">
              <a:avLst>
                <a:gd name="adj1" fmla="val -58402"/>
                <a:gd name="adj2" fmla="val 3288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用有正数和负数的直线可以表示距离和相反的方向。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86971" y="2571750"/>
            <a:ext cx="3779216" cy="2194516"/>
            <a:chOff x="4054072" y="2606324"/>
            <a:chExt cx="3779216" cy="219451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02022" y="3328186"/>
              <a:ext cx="1131266" cy="1472654"/>
            </a:xfrm>
            <a:prstGeom prst="rect">
              <a:avLst/>
            </a:prstGeom>
          </p:spPr>
        </p:pic>
        <p:sp>
          <p:nvSpPr>
            <p:cNvPr id="10" name="对话气泡: 圆角矩形 9"/>
            <p:cNvSpPr/>
            <p:nvPr/>
          </p:nvSpPr>
          <p:spPr bwMode="auto">
            <a:xfrm>
              <a:off x="4054072" y="2606324"/>
              <a:ext cx="2584450" cy="1269488"/>
            </a:xfrm>
            <a:prstGeom prst="wedgeRoundRectCallout">
              <a:avLst>
                <a:gd name="adj1" fmla="val 57887"/>
                <a:gd name="adj2" fmla="val 372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rtlCol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0">
                  <a:solidFill>
                    <a:srgbClr val="1C1C1C"/>
                  </a:solidFill>
                  <a:latin typeface="宋体" panose="02010600030101010101" pitchFamily="2" charset="-122"/>
                </a:rPr>
                <a:t>每一个数在直线上都有一个点与它对应。</a:t>
              </a:r>
              <a:endParaRPr lang="zh-CN" altLang="en-US" sz="24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795231" y="4029939"/>
            <a:ext cx="42588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/>
              <a:t>数与形结合，让复杂的实际问题更简单、更清晰！</a:t>
            </a:r>
            <a:endParaRPr lang="zh-CN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498475" y="803275"/>
            <a:ext cx="81486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一、下面每格表示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1m，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小兔开始的位置在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75" name="组合 2"/>
          <p:cNvGrpSpPr/>
          <p:nvPr/>
        </p:nvGrpSpPr>
        <p:grpSpPr bwMode="auto">
          <a:xfrm>
            <a:off x="1606550" y="1210469"/>
            <a:ext cx="5395912" cy="1289050"/>
            <a:chOff x="1776413" y="1355725"/>
            <a:chExt cx="5395912" cy="1289050"/>
          </a:xfrm>
        </p:grpSpPr>
        <p:sp>
          <p:nvSpPr>
            <p:cNvPr id="28682" name="Text Box 33"/>
            <p:cNvSpPr txBox="1">
              <a:spLocks noChangeArrowheads="1"/>
            </p:cNvSpPr>
            <p:nvPr/>
          </p:nvSpPr>
          <p:spPr bwMode="auto">
            <a:xfrm>
              <a:off x="4246563" y="2239963"/>
              <a:ext cx="344487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0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683" name="Text Box 37"/>
            <p:cNvSpPr txBox="1">
              <a:spLocks noChangeArrowheads="1"/>
            </p:cNvSpPr>
            <p:nvPr/>
          </p:nvSpPr>
          <p:spPr bwMode="auto">
            <a:xfrm>
              <a:off x="5514975" y="2233613"/>
              <a:ext cx="4841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6" name="Line 17"/>
            <p:cNvSpPr>
              <a:spLocks noChangeShapeType="1"/>
            </p:cNvSpPr>
            <p:nvPr/>
          </p:nvSpPr>
          <p:spPr bwMode="auto">
            <a:xfrm>
              <a:off x="1778000" y="2185988"/>
              <a:ext cx="5394325" cy="12700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  <a:tailEnd type="triangle" w="med" len="med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Line 20"/>
            <p:cNvSpPr>
              <a:spLocks noChangeShapeType="1"/>
            </p:cNvSpPr>
            <p:nvPr/>
          </p:nvSpPr>
          <p:spPr bwMode="auto">
            <a:xfrm>
              <a:off x="2506663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Line 21"/>
            <p:cNvSpPr>
              <a:spLocks noChangeShapeType="1"/>
            </p:cNvSpPr>
            <p:nvPr/>
          </p:nvSpPr>
          <p:spPr bwMode="auto">
            <a:xfrm>
              <a:off x="3140075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auto">
            <a:xfrm>
              <a:off x="3771900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Line 23"/>
            <p:cNvSpPr>
              <a:spLocks noChangeShapeType="1"/>
            </p:cNvSpPr>
            <p:nvPr/>
          </p:nvSpPr>
          <p:spPr bwMode="auto">
            <a:xfrm>
              <a:off x="4405313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24"/>
            <p:cNvSpPr>
              <a:spLocks noChangeShapeType="1"/>
            </p:cNvSpPr>
            <p:nvPr/>
          </p:nvSpPr>
          <p:spPr bwMode="auto">
            <a:xfrm>
              <a:off x="5038725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25"/>
            <p:cNvSpPr>
              <a:spLocks noChangeShapeType="1"/>
            </p:cNvSpPr>
            <p:nvPr/>
          </p:nvSpPr>
          <p:spPr bwMode="auto">
            <a:xfrm>
              <a:off x="5670550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26"/>
            <p:cNvSpPr>
              <a:spLocks noChangeShapeType="1"/>
            </p:cNvSpPr>
            <p:nvPr/>
          </p:nvSpPr>
          <p:spPr bwMode="auto">
            <a:xfrm>
              <a:off x="6303963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4089400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>
              <a:off x="3470275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2840038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4722813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353050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5983288" y="2049463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698" name="Text Box 29"/>
            <p:cNvSpPr txBox="1">
              <a:spLocks noChangeArrowheads="1"/>
            </p:cNvSpPr>
            <p:nvPr/>
          </p:nvSpPr>
          <p:spPr bwMode="auto">
            <a:xfrm>
              <a:off x="3559175" y="2233613"/>
              <a:ext cx="5476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-2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699" name="Text Box 29"/>
            <p:cNvSpPr txBox="1">
              <a:spLocks noChangeArrowheads="1"/>
            </p:cNvSpPr>
            <p:nvPr/>
          </p:nvSpPr>
          <p:spPr bwMode="auto">
            <a:xfrm>
              <a:off x="3862388" y="2233613"/>
              <a:ext cx="5429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-1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0" name="Text Box 29"/>
            <p:cNvSpPr txBox="1">
              <a:spLocks noChangeArrowheads="1"/>
            </p:cNvSpPr>
            <p:nvPr/>
          </p:nvSpPr>
          <p:spPr bwMode="auto">
            <a:xfrm>
              <a:off x="3259138" y="2239963"/>
              <a:ext cx="9048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-3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1" name="Text Box 29"/>
            <p:cNvSpPr txBox="1">
              <a:spLocks noChangeArrowheads="1"/>
            </p:cNvSpPr>
            <p:nvPr/>
          </p:nvSpPr>
          <p:spPr bwMode="auto">
            <a:xfrm>
              <a:off x="2890838" y="2233613"/>
              <a:ext cx="6191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-4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2" name="Text Box 29"/>
            <p:cNvSpPr txBox="1">
              <a:spLocks noChangeArrowheads="1"/>
            </p:cNvSpPr>
            <p:nvPr/>
          </p:nvSpPr>
          <p:spPr bwMode="auto">
            <a:xfrm>
              <a:off x="4567238" y="2233613"/>
              <a:ext cx="6223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1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3" name="Text Box 29"/>
            <p:cNvSpPr txBox="1">
              <a:spLocks noChangeArrowheads="1"/>
            </p:cNvSpPr>
            <p:nvPr/>
          </p:nvSpPr>
          <p:spPr bwMode="auto">
            <a:xfrm>
              <a:off x="4884738" y="2233613"/>
              <a:ext cx="6207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4" name="Text Box 29"/>
            <p:cNvSpPr txBox="1">
              <a:spLocks noChangeArrowheads="1"/>
            </p:cNvSpPr>
            <p:nvPr/>
          </p:nvSpPr>
          <p:spPr bwMode="auto">
            <a:xfrm>
              <a:off x="5208588" y="2233613"/>
              <a:ext cx="6207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3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5" name="Text Box 29"/>
            <p:cNvSpPr txBox="1">
              <a:spLocks noChangeArrowheads="1"/>
            </p:cNvSpPr>
            <p:nvPr/>
          </p:nvSpPr>
          <p:spPr bwMode="auto">
            <a:xfrm>
              <a:off x="2579688" y="223361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-5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6" name="Text Box 37"/>
            <p:cNvSpPr txBox="1">
              <a:spLocks noChangeArrowheads="1"/>
            </p:cNvSpPr>
            <p:nvPr/>
          </p:nvSpPr>
          <p:spPr bwMode="auto">
            <a:xfrm>
              <a:off x="5824538" y="2233613"/>
              <a:ext cx="4826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5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pic>
          <p:nvPicPr>
            <p:cNvPr id="28707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2113" y="1355725"/>
              <a:ext cx="407987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8" name="Text Box 29"/>
            <p:cNvSpPr txBox="1">
              <a:spLocks noChangeArrowheads="1"/>
            </p:cNvSpPr>
            <p:nvPr/>
          </p:nvSpPr>
          <p:spPr bwMode="auto">
            <a:xfrm>
              <a:off x="2270125" y="2244725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-6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09" name="Text Box 37"/>
            <p:cNvSpPr txBox="1">
              <a:spLocks noChangeArrowheads="1"/>
            </p:cNvSpPr>
            <p:nvPr/>
          </p:nvSpPr>
          <p:spPr bwMode="auto">
            <a:xfrm>
              <a:off x="6157913" y="2233613"/>
              <a:ext cx="4826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6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10" name="Text Box 29"/>
            <p:cNvSpPr txBox="1">
              <a:spLocks noChangeArrowheads="1"/>
            </p:cNvSpPr>
            <p:nvPr/>
          </p:nvSpPr>
          <p:spPr bwMode="auto">
            <a:xfrm>
              <a:off x="1776413" y="223361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西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8711" name="Text Box 29"/>
            <p:cNvSpPr txBox="1">
              <a:spLocks noChangeArrowheads="1"/>
            </p:cNvSpPr>
            <p:nvPr/>
          </p:nvSpPr>
          <p:spPr bwMode="auto">
            <a:xfrm>
              <a:off x="6534150" y="223996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东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8676" name="矩形 45"/>
          <p:cNvSpPr>
            <a:spLocks noChangeArrowheads="1"/>
          </p:cNvSpPr>
          <p:nvPr/>
        </p:nvSpPr>
        <p:spPr bwMode="auto">
          <a:xfrm>
            <a:off x="592137" y="2479675"/>
            <a:ext cx="7688263" cy="22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如果小兔从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处向西跳了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，记作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-6 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；那么它从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处向东跳了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，记作( 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如果小兔现在在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-4m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处，说明它从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处向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)跳了(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079330" y="3074361"/>
            <a:ext cx="569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975518" y="4189892"/>
            <a:ext cx="5445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992437" y="4189893"/>
            <a:ext cx="365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70075" y="475234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系列丛书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《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创优作业</a:t>
            </a:r>
            <a:r>
              <a:rPr lang="en-US" altLang="zh-CN" sz="1050" b="1" kern="100" dirty="0">
                <a:latin typeface="Times New Roman" panose="02020603050405020304" pitchFamily="18" charset="0"/>
              </a:rPr>
              <a:t>100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分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》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2" name="矩形: 圆角 18"/>
          <p:cNvSpPr/>
          <p:nvPr/>
        </p:nvSpPr>
        <p:spPr>
          <a:xfrm>
            <a:off x="482600" y="209550"/>
            <a:ext cx="1804988" cy="525463"/>
          </a:xfrm>
          <a:prstGeom prst="roundRect">
            <a:avLst>
              <a:gd name="adj" fmla="val 23687"/>
            </a:avLst>
          </a:prstGeom>
          <a:solidFill>
            <a:srgbClr val="4D7F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cs typeface="+mn-ea"/>
                <a:sym typeface="+mn-lt"/>
              </a:rPr>
              <a:t>拓展练习</a:t>
            </a:r>
            <a:endParaRPr lang="zh-CN" altLang="en-US" sz="2800" b="1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681831" y="1625601"/>
            <a:ext cx="7607300" cy="281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如果小兔先向西跳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，又向东跳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，这时小兔的位置在（    ）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如果小兔现在在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处，在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-5 m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处有一个萝卜，那么小兔要向(     )跳( 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才能吃到萝卜。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444081" y="2171700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132263" y="3279775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937647" y="3452811"/>
            <a:ext cx="3635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84375" y="453291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系列丛书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《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创优作业</a:t>
            </a:r>
            <a:r>
              <a:rPr lang="en-US" altLang="zh-CN" sz="1050" b="1" kern="100" dirty="0">
                <a:latin typeface="Times New Roman" panose="02020603050405020304" pitchFamily="18" charset="0"/>
              </a:rPr>
              <a:t>100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分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》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9703" name="组合 8"/>
          <p:cNvGrpSpPr/>
          <p:nvPr/>
        </p:nvGrpSpPr>
        <p:grpSpPr bwMode="auto">
          <a:xfrm>
            <a:off x="1843088" y="290513"/>
            <a:ext cx="5395912" cy="1289050"/>
            <a:chOff x="1776413" y="1355725"/>
            <a:chExt cx="5395912" cy="1289050"/>
          </a:xfrm>
        </p:grpSpPr>
        <p:sp>
          <p:nvSpPr>
            <p:cNvPr id="29704" name="Text Box 33"/>
            <p:cNvSpPr txBox="1">
              <a:spLocks noChangeArrowheads="1"/>
            </p:cNvSpPr>
            <p:nvPr/>
          </p:nvSpPr>
          <p:spPr bwMode="auto">
            <a:xfrm>
              <a:off x="4246563" y="2239963"/>
              <a:ext cx="344487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0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05" name="Text Box 37"/>
            <p:cNvSpPr txBox="1">
              <a:spLocks noChangeArrowheads="1"/>
            </p:cNvSpPr>
            <p:nvPr/>
          </p:nvSpPr>
          <p:spPr bwMode="auto">
            <a:xfrm>
              <a:off x="5514975" y="2233613"/>
              <a:ext cx="4841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4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>
              <a:off x="1778000" y="2185987"/>
              <a:ext cx="5394325" cy="12700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  <a:tailEnd type="triangle" w="med" len="med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20"/>
            <p:cNvSpPr>
              <a:spLocks noChangeShapeType="1"/>
            </p:cNvSpPr>
            <p:nvPr/>
          </p:nvSpPr>
          <p:spPr bwMode="auto">
            <a:xfrm>
              <a:off x="2506663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>
              <a:off x="3140075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>
              <a:off x="3771900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>
              <a:off x="4405313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24"/>
            <p:cNvSpPr>
              <a:spLocks noChangeShapeType="1"/>
            </p:cNvSpPr>
            <p:nvPr/>
          </p:nvSpPr>
          <p:spPr bwMode="auto">
            <a:xfrm>
              <a:off x="5038725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Line 25"/>
            <p:cNvSpPr>
              <a:spLocks noChangeShapeType="1"/>
            </p:cNvSpPr>
            <p:nvPr/>
          </p:nvSpPr>
          <p:spPr bwMode="auto">
            <a:xfrm>
              <a:off x="5670550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Line 26"/>
            <p:cNvSpPr>
              <a:spLocks noChangeShapeType="1"/>
            </p:cNvSpPr>
            <p:nvPr/>
          </p:nvSpPr>
          <p:spPr bwMode="auto">
            <a:xfrm>
              <a:off x="6303963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4089400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3470275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840038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722813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5353050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5983288" y="2049462"/>
              <a:ext cx="0" cy="149225"/>
            </a:xfrm>
            <a:prstGeom prst="line">
              <a:avLst/>
            </a:prstGeom>
            <a:noFill/>
            <a:ln w="12700">
              <a:solidFill>
                <a:sysClr val="windowText" lastClr="000000"/>
              </a:solidFill>
              <a:round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135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720" name="Text Box 29"/>
            <p:cNvSpPr txBox="1">
              <a:spLocks noChangeArrowheads="1"/>
            </p:cNvSpPr>
            <p:nvPr/>
          </p:nvSpPr>
          <p:spPr bwMode="auto">
            <a:xfrm>
              <a:off x="3559175" y="2233613"/>
              <a:ext cx="5476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-2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1" name="Text Box 29"/>
            <p:cNvSpPr txBox="1">
              <a:spLocks noChangeArrowheads="1"/>
            </p:cNvSpPr>
            <p:nvPr/>
          </p:nvSpPr>
          <p:spPr bwMode="auto">
            <a:xfrm>
              <a:off x="3862388" y="2233613"/>
              <a:ext cx="5429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-1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2" name="Text Box 29"/>
            <p:cNvSpPr txBox="1">
              <a:spLocks noChangeArrowheads="1"/>
            </p:cNvSpPr>
            <p:nvPr/>
          </p:nvSpPr>
          <p:spPr bwMode="auto">
            <a:xfrm>
              <a:off x="3259138" y="2239963"/>
              <a:ext cx="9048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-3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3" name="Text Box 29"/>
            <p:cNvSpPr txBox="1">
              <a:spLocks noChangeArrowheads="1"/>
            </p:cNvSpPr>
            <p:nvPr/>
          </p:nvSpPr>
          <p:spPr bwMode="auto">
            <a:xfrm>
              <a:off x="2890838" y="2233613"/>
              <a:ext cx="6191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-4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4" name="Text Box 29"/>
            <p:cNvSpPr txBox="1">
              <a:spLocks noChangeArrowheads="1"/>
            </p:cNvSpPr>
            <p:nvPr/>
          </p:nvSpPr>
          <p:spPr bwMode="auto">
            <a:xfrm>
              <a:off x="4567238" y="2233613"/>
              <a:ext cx="6223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1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5" name="Text Box 29"/>
            <p:cNvSpPr txBox="1">
              <a:spLocks noChangeArrowheads="1"/>
            </p:cNvSpPr>
            <p:nvPr/>
          </p:nvSpPr>
          <p:spPr bwMode="auto">
            <a:xfrm>
              <a:off x="4884738" y="2233613"/>
              <a:ext cx="6207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2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6" name="Text Box 29"/>
            <p:cNvSpPr txBox="1">
              <a:spLocks noChangeArrowheads="1"/>
            </p:cNvSpPr>
            <p:nvPr/>
          </p:nvSpPr>
          <p:spPr bwMode="auto">
            <a:xfrm>
              <a:off x="5208588" y="2233613"/>
              <a:ext cx="6207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3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7" name="Text Box 29"/>
            <p:cNvSpPr txBox="1">
              <a:spLocks noChangeArrowheads="1"/>
            </p:cNvSpPr>
            <p:nvPr/>
          </p:nvSpPr>
          <p:spPr bwMode="auto">
            <a:xfrm>
              <a:off x="2579688" y="223361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-5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28" name="Text Box 37"/>
            <p:cNvSpPr txBox="1">
              <a:spLocks noChangeArrowheads="1"/>
            </p:cNvSpPr>
            <p:nvPr/>
          </p:nvSpPr>
          <p:spPr bwMode="auto">
            <a:xfrm>
              <a:off x="5824538" y="2233613"/>
              <a:ext cx="4826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5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pic>
          <p:nvPicPr>
            <p:cNvPr id="29729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2113" y="1355725"/>
              <a:ext cx="407987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0" name="Text Box 29"/>
            <p:cNvSpPr txBox="1">
              <a:spLocks noChangeArrowheads="1"/>
            </p:cNvSpPr>
            <p:nvPr/>
          </p:nvSpPr>
          <p:spPr bwMode="auto">
            <a:xfrm>
              <a:off x="2270125" y="2244725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-6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31" name="Text Box 37"/>
            <p:cNvSpPr txBox="1">
              <a:spLocks noChangeArrowheads="1"/>
            </p:cNvSpPr>
            <p:nvPr/>
          </p:nvSpPr>
          <p:spPr bwMode="auto">
            <a:xfrm>
              <a:off x="6157913" y="2233613"/>
              <a:ext cx="4826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6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32" name="Text Box 29"/>
            <p:cNvSpPr txBox="1">
              <a:spLocks noChangeArrowheads="1"/>
            </p:cNvSpPr>
            <p:nvPr/>
          </p:nvSpPr>
          <p:spPr bwMode="auto">
            <a:xfrm>
              <a:off x="1776413" y="223361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西</a:t>
              </a:r>
              <a:endPara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9733" name="Text Box 29"/>
            <p:cNvSpPr txBox="1">
              <a:spLocks noChangeArrowheads="1"/>
            </p:cNvSpPr>
            <p:nvPr/>
          </p:nvSpPr>
          <p:spPr bwMode="auto">
            <a:xfrm>
              <a:off x="6534150" y="2239963"/>
              <a:ext cx="5270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rPr>
                <a:t>东</a:t>
              </a:r>
              <a:endPara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035300" y="3752850"/>
            <a:ext cx="313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3" name="矩形 1"/>
          <p:cNvSpPr>
            <a:spLocks noChangeArrowheads="1"/>
          </p:cNvSpPr>
          <p:nvPr/>
        </p:nvSpPr>
        <p:spPr bwMode="auto">
          <a:xfrm>
            <a:off x="524666" y="703205"/>
            <a:ext cx="8393118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二、直线上有</a:t>
            </a:r>
            <a:r>
              <a: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两点，它们之间的距离为 1，点</a:t>
            </a:r>
            <a:r>
              <a: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离 0 处的距离为 3 ，请写出点</a:t>
            </a:r>
            <a:r>
              <a:rPr lang="zh-CN" altLang="en-US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所有可能的位置，并在直线上画出。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4" name="Text Box 33"/>
          <p:cNvSpPr txBox="1">
            <a:spLocks noChangeArrowheads="1"/>
          </p:cNvSpPr>
          <p:nvPr/>
        </p:nvSpPr>
        <p:spPr bwMode="auto">
          <a:xfrm>
            <a:off x="4432300" y="3340100"/>
            <a:ext cx="344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0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25" name="Text Box 37"/>
          <p:cNvSpPr txBox="1">
            <a:spLocks noChangeArrowheads="1"/>
          </p:cNvSpPr>
          <p:nvPr/>
        </p:nvSpPr>
        <p:spPr bwMode="auto">
          <a:xfrm>
            <a:off x="5668963" y="3340100"/>
            <a:ext cx="48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>
            <a:off x="1930400" y="3292475"/>
            <a:ext cx="5395913" cy="12700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  <a:tailEnd type="triangle" w="med" len="med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>
            <a:off x="2660650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3294063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22"/>
          <p:cNvSpPr>
            <a:spLocks noChangeShapeType="1"/>
          </p:cNvSpPr>
          <p:nvPr/>
        </p:nvSpPr>
        <p:spPr bwMode="auto">
          <a:xfrm>
            <a:off x="3925888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4559300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5192713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5824538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Line 26"/>
          <p:cNvSpPr>
            <a:spLocks noChangeShapeType="1"/>
          </p:cNvSpPr>
          <p:nvPr/>
        </p:nvSpPr>
        <p:spPr bwMode="auto">
          <a:xfrm>
            <a:off x="6457950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4243388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ine 22"/>
          <p:cNvSpPr>
            <a:spLocks noChangeShapeType="1"/>
          </p:cNvSpPr>
          <p:nvPr/>
        </p:nvSpPr>
        <p:spPr bwMode="auto">
          <a:xfrm>
            <a:off x="3624263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22"/>
          <p:cNvSpPr>
            <a:spLocks noChangeShapeType="1"/>
          </p:cNvSpPr>
          <p:nvPr/>
        </p:nvSpPr>
        <p:spPr bwMode="auto">
          <a:xfrm>
            <a:off x="2994025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Line 23"/>
          <p:cNvSpPr>
            <a:spLocks noChangeShapeType="1"/>
          </p:cNvSpPr>
          <p:nvPr/>
        </p:nvSpPr>
        <p:spPr bwMode="auto">
          <a:xfrm>
            <a:off x="4876800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>
            <a:off x="5507038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>
            <a:off x="6137275" y="3155950"/>
            <a:ext cx="0" cy="149225"/>
          </a:xfrm>
          <a:prstGeom prst="line">
            <a:avLst/>
          </a:prstGeom>
          <a:noFill/>
          <a:ln w="1270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1350" ker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40" name="Text Box 29"/>
          <p:cNvSpPr txBox="1">
            <a:spLocks noChangeArrowheads="1"/>
          </p:cNvSpPr>
          <p:nvPr/>
        </p:nvSpPr>
        <p:spPr bwMode="auto">
          <a:xfrm>
            <a:off x="3713163" y="3340100"/>
            <a:ext cx="547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-2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1" name="Text Box 29"/>
          <p:cNvSpPr txBox="1">
            <a:spLocks noChangeArrowheads="1"/>
          </p:cNvSpPr>
          <p:nvPr/>
        </p:nvSpPr>
        <p:spPr bwMode="auto">
          <a:xfrm>
            <a:off x="4016375" y="3340100"/>
            <a:ext cx="542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-1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2" name="Text Box 29"/>
          <p:cNvSpPr txBox="1">
            <a:spLocks noChangeArrowheads="1"/>
          </p:cNvSpPr>
          <p:nvPr/>
        </p:nvSpPr>
        <p:spPr bwMode="auto">
          <a:xfrm>
            <a:off x="3413125" y="3346450"/>
            <a:ext cx="904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-3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3" name="Text Box 29"/>
          <p:cNvSpPr txBox="1">
            <a:spLocks noChangeArrowheads="1"/>
          </p:cNvSpPr>
          <p:nvPr/>
        </p:nvSpPr>
        <p:spPr bwMode="auto">
          <a:xfrm>
            <a:off x="3044825" y="3340100"/>
            <a:ext cx="619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-4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4" name="Text Box 29"/>
          <p:cNvSpPr txBox="1">
            <a:spLocks noChangeArrowheads="1"/>
          </p:cNvSpPr>
          <p:nvPr/>
        </p:nvSpPr>
        <p:spPr bwMode="auto">
          <a:xfrm>
            <a:off x="4721225" y="3340100"/>
            <a:ext cx="622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5" name="Text Box 29"/>
          <p:cNvSpPr txBox="1">
            <a:spLocks noChangeArrowheads="1"/>
          </p:cNvSpPr>
          <p:nvPr/>
        </p:nvSpPr>
        <p:spPr bwMode="auto">
          <a:xfrm>
            <a:off x="5038725" y="3340100"/>
            <a:ext cx="620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6" name="Text Box 29"/>
          <p:cNvSpPr txBox="1">
            <a:spLocks noChangeArrowheads="1"/>
          </p:cNvSpPr>
          <p:nvPr/>
        </p:nvSpPr>
        <p:spPr bwMode="auto">
          <a:xfrm>
            <a:off x="5362575" y="3340100"/>
            <a:ext cx="620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7" name="Text Box 29"/>
          <p:cNvSpPr txBox="1">
            <a:spLocks noChangeArrowheads="1"/>
          </p:cNvSpPr>
          <p:nvPr/>
        </p:nvSpPr>
        <p:spPr bwMode="auto">
          <a:xfrm>
            <a:off x="2733675" y="3340100"/>
            <a:ext cx="527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-5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8" name="Text Box 37"/>
          <p:cNvSpPr txBox="1">
            <a:spLocks noChangeArrowheads="1"/>
          </p:cNvSpPr>
          <p:nvPr/>
        </p:nvSpPr>
        <p:spPr bwMode="auto">
          <a:xfrm>
            <a:off x="5978525" y="3340100"/>
            <a:ext cx="48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2424113" y="3349625"/>
            <a:ext cx="527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-6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0750" name="Text Box 37"/>
          <p:cNvSpPr txBox="1">
            <a:spLocks noChangeArrowheads="1"/>
          </p:cNvSpPr>
          <p:nvPr/>
        </p:nvSpPr>
        <p:spPr bwMode="auto">
          <a:xfrm>
            <a:off x="6310313" y="3340100"/>
            <a:ext cx="48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endParaRPr lang="en-US" altLang="zh-CN" sz="20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 bwMode="auto">
          <a:xfrm>
            <a:off x="5235575" y="2771775"/>
            <a:ext cx="492125" cy="546100"/>
            <a:chOff x="3102138" y="2579706"/>
            <a:chExt cx="492443" cy="545750"/>
          </a:xfrm>
        </p:grpSpPr>
        <p:sp>
          <p:nvSpPr>
            <p:cNvPr id="30768" name="矩形 3"/>
            <p:cNvSpPr>
              <a:spLocks noChangeArrowheads="1"/>
            </p:cNvSpPr>
            <p:nvPr/>
          </p:nvSpPr>
          <p:spPr bwMode="auto">
            <a:xfrm>
              <a:off x="3102138" y="2579706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椭圆 33"/>
            <p:cNvSpPr/>
            <p:nvPr/>
          </p:nvSpPr>
          <p:spPr bwMode="auto">
            <a:xfrm>
              <a:off x="3345183" y="3069930"/>
              <a:ext cx="60364" cy="5552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4764088" y="2806700"/>
            <a:ext cx="492125" cy="501650"/>
            <a:chOff x="2960758" y="2610681"/>
            <a:chExt cx="492443" cy="502169"/>
          </a:xfrm>
        </p:grpSpPr>
        <p:sp>
          <p:nvSpPr>
            <p:cNvPr id="30766" name="矩形 37"/>
            <p:cNvSpPr>
              <a:spLocks noChangeArrowheads="1"/>
            </p:cNvSpPr>
            <p:nvPr/>
          </p:nvSpPr>
          <p:spPr bwMode="auto">
            <a:xfrm>
              <a:off x="2960758" y="261068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椭圆 38"/>
            <p:cNvSpPr/>
            <p:nvPr/>
          </p:nvSpPr>
          <p:spPr bwMode="auto">
            <a:xfrm>
              <a:off x="3357889" y="3057231"/>
              <a:ext cx="60364" cy="5561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5722938" y="2798763"/>
            <a:ext cx="493712" cy="509587"/>
            <a:chOff x="3282320" y="2603253"/>
            <a:chExt cx="492443" cy="509597"/>
          </a:xfrm>
        </p:grpSpPr>
        <p:sp>
          <p:nvSpPr>
            <p:cNvPr id="30764" name="矩形 40"/>
            <p:cNvSpPr>
              <a:spLocks noChangeArrowheads="1"/>
            </p:cNvSpPr>
            <p:nvPr/>
          </p:nvSpPr>
          <p:spPr bwMode="auto">
            <a:xfrm>
              <a:off x="3282320" y="26032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椭圆 41"/>
            <p:cNvSpPr/>
            <p:nvPr/>
          </p:nvSpPr>
          <p:spPr bwMode="auto">
            <a:xfrm>
              <a:off x="3351990" y="3057287"/>
              <a:ext cx="58586" cy="55563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 bwMode="auto">
          <a:xfrm>
            <a:off x="3367088" y="2784475"/>
            <a:ext cx="492125" cy="525463"/>
            <a:chOff x="3130732" y="2587703"/>
            <a:chExt cx="492443" cy="525147"/>
          </a:xfrm>
        </p:grpSpPr>
        <p:sp>
          <p:nvSpPr>
            <p:cNvPr id="30762" name="矩形 52"/>
            <p:cNvSpPr>
              <a:spLocks noChangeArrowheads="1"/>
            </p:cNvSpPr>
            <p:nvPr/>
          </p:nvSpPr>
          <p:spPr bwMode="auto">
            <a:xfrm>
              <a:off x="3130732" y="258770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4" name="椭圆 53"/>
            <p:cNvSpPr/>
            <p:nvPr/>
          </p:nvSpPr>
          <p:spPr bwMode="auto">
            <a:xfrm>
              <a:off x="3351537" y="3057320"/>
              <a:ext cx="60364" cy="55530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 bwMode="auto">
          <a:xfrm>
            <a:off x="2865438" y="2814638"/>
            <a:ext cx="492125" cy="500062"/>
            <a:chOff x="2959170" y="2613268"/>
            <a:chExt cx="492443" cy="499582"/>
          </a:xfrm>
        </p:grpSpPr>
        <p:sp>
          <p:nvSpPr>
            <p:cNvPr id="30760" name="矩形 55"/>
            <p:cNvSpPr>
              <a:spLocks noChangeArrowheads="1"/>
            </p:cNvSpPr>
            <p:nvPr/>
          </p:nvSpPr>
          <p:spPr bwMode="auto">
            <a:xfrm>
              <a:off x="2959170" y="261326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椭圆 56"/>
            <p:cNvSpPr/>
            <p:nvPr/>
          </p:nvSpPr>
          <p:spPr bwMode="auto">
            <a:xfrm>
              <a:off x="3351535" y="3057341"/>
              <a:ext cx="60364" cy="5550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 bwMode="auto">
          <a:xfrm>
            <a:off x="3875088" y="2863850"/>
            <a:ext cx="492125" cy="461963"/>
            <a:chOff x="3332473" y="2662274"/>
            <a:chExt cx="492443" cy="461665"/>
          </a:xfrm>
        </p:grpSpPr>
        <p:sp>
          <p:nvSpPr>
            <p:cNvPr id="30758" name="矩形 58"/>
            <p:cNvSpPr>
              <a:spLocks noChangeArrowheads="1"/>
            </p:cNvSpPr>
            <p:nvPr/>
          </p:nvSpPr>
          <p:spPr bwMode="auto">
            <a:xfrm>
              <a:off x="3332473" y="266227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en-US" altLang="zh-CN" sz="24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2400" baseline="-2500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0" name="椭圆 59"/>
            <p:cNvSpPr/>
            <p:nvPr/>
          </p:nvSpPr>
          <p:spPr bwMode="auto">
            <a:xfrm>
              <a:off x="3351535" y="3057307"/>
              <a:ext cx="60364" cy="55526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FF0000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28788" y="44402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系列丛书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《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创优作业</a:t>
            </a:r>
            <a:r>
              <a:rPr lang="en-US" altLang="zh-CN" sz="1050" b="1" kern="100" dirty="0">
                <a:latin typeface="Times New Roman" panose="02020603050405020304" pitchFamily="18" charset="0"/>
              </a:rPr>
              <a:t>100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分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》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647700" y="801687"/>
            <a:ext cx="7912100" cy="33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三、一个商场6月份营业额为125万元,7月份营业额为100万元,比6月份负增长了(     )%, 可以记作增长(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)%;8 月份比7月份增长了27%,8月份的营业额是(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)万元;9月份的营业额与8月份持平,是零增长,9月份的营业额是(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)万元。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98795" y="1639252"/>
            <a:ext cx="8080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20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95743" y="2217102"/>
            <a:ext cx="1050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-20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38973" y="2935129"/>
            <a:ext cx="10509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127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648518" y="3575843"/>
            <a:ext cx="1050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127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01813" y="44402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系列丛书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《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创优作业</a:t>
            </a:r>
            <a:r>
              <a:rPr lang="en-US" altLang="zh-CN" sz="1050" b="1" kern="100" dirty="0">
                <a:latin typeface="Times New Roman" panose="02020603050405020304" pitchFamily="18" charset="0"/>
              </a:rPr>
              <a:t>100</a:t>
            </a:r>
            <a:r>
              <a:rPr lang="zh-CN" altLang="en-US" sz="1050" b="1" kern="100" dirty="0">
                <a:latin typeface="宋体" panose="02010600030101010101" pitchFamily="2" charset="-122"/>
              </a:rPr>
              <a:t>分</a:t>
            </a:r>
            <a:r>
              <a:rPr lang="en-US" altLang="zh-CN" sz="1050" b="1" kern="100" dirty="0">
                <a:latin typeface="宋体" panose="02010600030101010101" pitchFamily="2" charset="-122"/>
              </a:rPr>
              <a:t>》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lnDef>
      <a:spPr>
        <a:ln w="57150">
          <a:solidFill>
            <a:srgbClr val="FF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2318</Words>
  <Application>WPS 演示</Application>
  <PresentationFormat>全屏显示(16:9)</PresentationFormat>
  <Paragraphs>551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23</vt:i4>
      </vt:variant>
    </vt:vector>
  </HeadingPairs>
  <TitlesOfParts>
    <vt:vector size="44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微软雅黑</vt:lpstr>
      <vt:lpstr>Arial Unicode MS</vt:lpstr>
      <vt:lpstr>隶书</vt:lpstr>
      <vt:lpstr>Times New Roman</vt:lpstr>
      <vt:lpstr>Calibri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404</cp:revision>
  <dcterms:created xsi:type="dcterms:W3CDTF">2016-01-14T07:05:00Z</dcterms:created>
  <dcterms:modified xsi:type="dcterms:W3CDTF">2023-10-26T08:52:35Z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5C229E2C02B3465B812BD4521FFA725F</vt:lpwstr>
  </property>
</Properties>
</file>