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5"/>
  </p:notesMasterIdLst>
  <p:sldIdLst>
    <p:sldId id="256" r:id="rId2"/>
    <p:sldId id="326" r:id="rId3"/>
    <p:sldId id="356" r:id="rId4"/>
    <p:sldId id="352" r:id="rId5"/>
    <p:sldId id="353" r:id="rId6"/>
    <p:sldId id="357" r:id="rId7"/>
    <p:sldId id="288" r:id="rId8"/>
    <p:sldId id="358" r:id="rId9"/>
    <p:sldId id="368" r:id="rId10"/>
    <p:sldId id="369" r:id="rId11"/>
    <p:sldId id="327" r:id="rId12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黑体" panose="02010609060101010101" pitchFamily="49" charset="-122"/>
      <p:regular r:id="rId20"/>
    </p:embeddedFont>
    <p:embeddedFont>
      <p:font typeface="楷体" panose="02010609060101010101" pitchFamily="49" charset="-122"/>
      <p:regular r:id="rId21"/>
    </p:embeddedFont>
  </p:embeddedFont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A6A4"/>
    <a:srgbClr val="FFFF66"/>
    <a:srgbClr val="FF0066"/>
    <a:srgbClr val="F8F7F2"/>
    <a:srgbClr val="FFCC00"/>
    <a:srgbClr val="CCFFFF"/>
    <a:srgbClr val="0000FF"/>
    <a:srgbClr val="00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48" autoAdjust="0"/>
    <p:restoredTop sz="94660" autoAdjust="0"/>
  </p:normalViewPr>
  <p:slideViewPr>
    <p:cSldViewPr snapToGrid="0">
      <p:cViewPr varScale="1">
        <p:scale>
          <a:sx n="141" d="100"/>
          <a:sy n="141" d="100"/>
        </p:scale>
        <p:origin x="750" y="11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 typeface="Arial" panose="020B0604020202020204" pitchFamily="34" charset="0"/>
              <a:buNone/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 typeface="Arial" panose="020B0604020202020204" pitchFamily="34" charset="0"/>
              <a:buNone/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 typeface="Arial" panose="020B0604020202020204" pitchFamily="34" charset="0"/>
              <a:buNone/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buFont typeface="Arial" panose="020B0604020202020204" pitchFamily="34" charset="0"/>
              <a:buNone/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4B7514CD-59BE-4B5C-B088-9FCBE3C84E9F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0"/>
            <a:ext cx="9147175" cy="5141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376982" y="31750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0"/>
            <a:ext cx="9147175" cy="5141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152400"/>
            <a:ext cx="9144000" cy="49148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0" y="114300"/>
            <a:ext cx="9144000" cy="76200"/>
          </a:xfrm>
          <a:prstGeom prst="rect">
            <a:avLst/>
          </a:prstGeom>
          <a:solidFill>
            <a:srgbClr val="E9A6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0" y="4983957"/>
            <a:ext cx="9144000" cy="76200"/>
          </a:xfrm>
          <a:prstGeom prst="rect">
            <a:avLst/>
          </a:prstGeom>
          <a:solidFill>
            <a:srgbClr val="E9A6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文本框 6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8" name="图片 8">
            <a:extLst>
              <a:ext uri="{FF2B5EF4-FFF2-40B4-BE49-F238E27FC236}">
                <a16:creationId xmlns:a16="http://schemas.microsoft.com/office/drawing/2014/main" id="{1CDAF27B-785D-4828-989E-45D7BAC0709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376982" y="31750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1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标题 1"/>
          <p:cNvSpPr txBox="1"/>
          <p:nvPr userDrawn="1"/>
        </p:nvSpPr>
        <p:spPr>
          <a:xfrm>
            <a:off x="676275" y="798513"/>
            <a:ext cx="7772400" cy="1400175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zh-CN" altLang="en-US" noProof="1"/>
              <a:t>单击此处编辑母版标题样式</a:t>
            </a:r>
          </a:p>
        </p:txBody>
      </p:sp>
      <p:sp>
        <p:nvSpPr>
          <p:cNvPr id="4" name="副标题 2"/>
          <p:cNvSpPr txBox="1"/>
          <p:nvPr userDrawn="1"/>
        </p:nvSpPr>
        <p:spPr>
          <a:xfrm>
            <a:off x="1362075" y="2087563"/>
            <a:ext cx="6400800" cy="665162"/>
          </a:xfrm>
          <a:prstGeom prst="rect">
            <a:avLst/>
          </a:prstGeom>
        </p:spPr>
        <p:txBody>
          <a:bodyPr anchor="ctr"/>
          <a:lstStyle>
            <a:lvl1pPr marL="0" indent="0" algn="ctr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  <a:defRPr sz="2400" b="1" kern="12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+mn-cs"/>
              </a:defRPr>
            </a:lvl1pPr>
            <a:lvl2pPr marL="457200" indent="0" algn="ctr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noProof="1">
                <a:latin typeface="楷体" panose="02010609060101010101" pitchFamily="49" charset="-122"/>
                <a:ea typeface="楷体" panose="02010609060101010101" pitchFamily="49" charset="-122"/>
              </a:rPr>
              <a:t>单击此处编辑母版副标题样式</a:t>
            </a:r>
          </a:p>
        </p:txBody>
      </p:sp>
      <p:pic>
        <p:nvPicPr>
          <p:cNvPr id="1029" name="图片 7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6"/>
          <p:cNvSpPr>
            <a:spLocks noChangeArrowheads="1"/>
          </p:cNvSpPr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pic>
        <p:nvPicPr>
          <p:cNvPr id="1031" name="图片 1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9" t="23634" r="3419" b="23878"/>
          <a:stretch>
            <a:fillRect/>
          </a:stretch>
        </p:blipFill>
        <p:spPr bwMode="auto">
          <a:xfrm>
            <a:off x="-9525" y="-9525"/>
            <a:ext cx="9163050" cy="515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3" r:id="rId3"/>
  </p:sldLayoutIdLst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algn="l" rtl="0" eaLnBrk="0" fontAlgn="base" hangingPunct="0">
        <a:lnSpc>
          <a:spcPct val="120000"/>
        </a:lnSpc>
        <a:spcBef>
          <a:spcPct val="0"/>
        </a:spcBef>
        <a:spcAft>
          <a:spcPct val="0"/>
        </a:spcAft>
        <a:defRPr sz="2400" b="1" kern="1200">
          <a:solidFill>
            <a:schemeClr val="tx1"/>
          </a:solidFill>
          <a:latin typeface="+mj-lt"/>
          <a:ea typeface="+mn-ea"/>
          <a:cs typeface="+mn-cs"/>
        </a:defRPr>
      </a:lvl1pPr>
      <a:lvl2pPr marL="4572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5"/>
          <p:cNvSpPr>
            <a:spLocks noGrp="1" noChangeArrowheads="1"/>
          </p:cNvSpPr>
          <p:nvPr>
            <p:ph type="ctrTitle" idx="4294967295"/>
          </p:nvPr>
        </p:nvSpPr>
        <p:spPr bwMode="auto">
          <a:xfrm>
            <a:off x="2687638" y="1763713"/>
            <a:ext cx="3775075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defTabSz="913130" eaLnBrk="1" hangingPunct="1"/>
            <a:r>
              <a:rPr lang="zh-CN" altLang="en-US" sz="4400" dirty="0"/>
              <a:t>练习一</a:t>
            </a:r>
          </a:p>
        </p:txBody>
      </p:sp>
      <p:sp>
        <p:nvSpPr>
          <p:cNvPr id="9219" name="标题 5"/>
          <p:cNvSpPr txBox="1">
            <a:spLocks noChangeArrowheads="1"/>
          </p:cNvSpPr>
          <p:nvPr/>
        </p:nvSpPr>
        <p:spPr bwMode="auto">
          <a:xfrm>
            <a:off x="2428875" y="2559050"/>
            <a:ext cx="4294188" cy="766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（选自教材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P6-P7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练习一）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4" name="文本框 43"/>
          <p:cNvSpPr txBox="1">
            <a:spLocks noChangeArrowheads="1"/>
          </p:cNvSpPr>
          <p:nvPr/>
        </p:nvSpPr>
        <p:spPr bwMode="auto">
          <a:xfrm>
            <a:off x="354085" y="1397635"/>
            <a:ext cx="6477000" cy="230695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en-US" altLang="zh-CN" sz="3200" b="1" dirty="0">
                <a:solidFill>
                  <a:srgbClr val="00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3200" b="1" dirty="0">
                <a:solidFill>
                  <a:srgbClr val="00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月球表面白天的温度可达零上</a:t>
            </a:r>
            <a:r>
              <a:rPr lang="en-US" altLang="zh-CN" sz="3200" b="1" dirty="0">
                <a:solidFill>
                  <a:srgbClr val="00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127℃</a:t>
            </a:r>
            <a:r>
              <a:rPr lang="zh-CN" altLang="en-US" sz="3200" b="1" dirty="0">
                <a:solidFill>
                  <a:srgbClr val="00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，记作</a:t>
            </a:r>
            <a:r>
              <a:rPr lang="zh-CN" altLang="en-US" sz="3200" b="1" u="sng" dirty="0">
                <a:solidFill>
                  <a:srgbClr val="00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            </a:t>
            </a:r>
            <a:r>
              <a:rPr lang="en-US" altLang="zh-CN" sz="3200" b="1" dirty="0">
                <a:solidFill>
                  <a:srgbClr val="00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℃</a:t>
            </a:r>
            <a:r>
              <a:rPr lang="zh-CN" altLang="en-US" sz="3200" b="1" dirty="0">
                <a:solidFill>
                  <a:srgbClr val="00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；夜间的温度可达零下</a:t>
            </a:r>
            <a:r>
              <a:rPr lang="en-US" altLang="zh-CN" sz="3200" b="1" dirty="0">
                <a:solidFill>
                  <a:srgbClr val="00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183℃</a:t>
            </a:r>
            <a:r>
              <a:rPr lang="zh-CN" altLang="en-US" sz="3200" b="1" dirty="0">
                <a:solidFill>
                  <a:srgbClr val="00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，记作</a:t>
            </a:r>
            <a:r>
              <a:rPr lang="zh-CN" altLang="en-US" sz="3200" b="1" u="sng" dirty="0">
                <a:solidFill>
                  <a:srgbClr val="00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           </a:t>
            </a:r>
            <a:r>
              <a:rPr lang="en-US" altLang="zh-CN" sz="3200" b="1" dirty="0">
                <a:solidFill>
                  <a:srgbClr val="00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℃</a:t>
            </a:r>
            <a:r>
              <a:rPr lang="zh-CN" altLang="en-US" sz="3200" b="1" dirty="0">
                <a:solidFill>
                  <a:srgbClr val="00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。</a:t>
            </a:r>
            <a:endParaRPr lang="zh-CN" altLang="en-US" sz="3200" b="1" u="sng" dirty="0">
              <a:solidFill>
                <a:srgbClr val="000000"/>
              </a:solidFill>
              <a:latin typeface="+mj-lt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41" name="文本框 40"/>
          <p:cNvSpPr txBox="1">
            <a:spLocks noChangeArrowheads="1"/>
          </p:cNvSpPr>
          <p:nvPr/>
        </p:nvSpPr>
        <p:spPr bwMode="auto">
          <a:xfrm>
            <a:off x="2789310" y="2296160"/>
            <a:ext cx="1608137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＋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127</a:t>
            </a:r>
          </a:p>
        </p:txBody>
      </p:sp>
      <p:sp>
        <p:nvSpPr>
          <p:cNvPr id="42" name="文本框 41"/>
          <p:cNvSpPr txBox="1">
            <a:spLocks noChangeArrowheads="1"/>
          </p:cNvSpPr>
          <p:nvPr/>
        </p:nvSpPr>
        <p:spPr bwMode="auto">
          <a:xfrm>
            <a:off x="4756857" y="3051492"/>
            <a:ext cx="1608138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－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183</a:t>
            </a:r>
          </a:p>
        </p:txBody>
      </p:sp>
      <p:pic>
        <p:nvPicPr>
          <p:cNvPr id="28677" name="图片 4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7580" y="1595120"/>
            <a:ext cx="2172335" cy="1804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文本框 18"/>
          <p:cNvSpPr txBox="1">
            <a:spLocks noChangeArrowheads="1"/>
          </p:cNvSpPr>
          <p:nvPr/>
        </p:nvSpPr>
        <p:spPr bwMode="auto">
          <a:xfrm>
            <a:off x="478059" y="226071"/>
            <a:ext cx="8205353" cy="460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这是某一时刻五个城市的钟表所呈现的时间。</a:t>
            </a:r>
            <a:endParaRPr lang="en-US" altLang="zh-CN" sz="2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20000"/>
              </a:lnSpc>
            </a:pPr>
            <a:endParaRPr lang="en-US" altLang="zh-CN" sz="2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20000"/>
              </a:lnSpc>
            </a:pPr>
            <a:endParaRPr lang="en-US" altLang="zh-CN" sz="2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</a:t>
            </a:r>
          </a:p>
          <a:p>
            <a:pPr eaLnBrk="1" hangingPunct="1">
              <a:lnSpc>
                <a:spcPct val="110000"/>
              </a:lnSpc>
            </a:pPr>
            <a:endParaRPr lang="en-US" altLang="zh-CN" sz="2800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1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若把北京时间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记为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时，与北京时间相比，东京时间</a:t>
            </a: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早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小时，记为</a:t>
            </a:r>
            <a:r>
              <a:rPr lang="en-US" altLang="zh-CN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+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时；巴黎时间晚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小时，记为</a:t>
            </a:r>
            <a:r>
              <a:rPr lang="en-US" altLang="zh-CN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时。请你像这样记录其他两个城市的时间。</a:t>
            </a:r>
          </a:p>
          <a:p>
            <a:pPr eaLnBrk="1" hangingPunct="1">
              <a:lnSpc>
                <a:spcPct val="15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悉尼时间：</a:t>
            </a:r>
            <a:r>
              <a:rPr lang="zh-CN" altLang="en-US" sz="2800" b="1" u="sng" dirty="0">
                <a:solidFill>
                  <a:srgbClr val="000000"/>
                </a:solidFill>
                <a:latin typeface="宋体" panose="02010600030101010101" pitchFamily="2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       </a:t>
            </a: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   伦敦时间</a:t>
            </a:r>
            <a:r>
              <a:rPr lang="en-US" altLang="zh-CN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_________</a:t>
            </a: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。</a:t>
            </a:r>
          </a:p>
        </p:txBody>
      </p:sp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2422648" y="4196251"/>
            <a:ext cx="1535112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宋体" panose="02010600030101010101" pitchFamily="2" charset="-122"/>
              </a:rPr>
              <a:t>＋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3</a:t>
            </a: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时</a:t>
            </a:r>
          </a:p>
        </p:txBody>
      </p: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6105736" y="4235904"/>
            <a:ext cx="1535112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宋体" panose="02010600030101010101" pitchFamily="2" charset="-122"/>
              </a:rPr>
              <a:t>－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8</a:t>
            </a: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时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448" y="732685"/>
            <a:ext cx="7789622" cy="20169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文本框 26"/>
          <p:cNvSpPr txBox="1">
            <a:spLocks noChangeArrowheads="1"/>
          </p:cNvSpPr>
          <p:nvPr/>
        </p:nvSpPr>
        <p:spPr bwMode="auto">
          <a:xfrm>
            <a:off x="479425" y="949008"/>
            <a:ext cx="8220075" cy="265112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  <a:defRPr/>
            </a:pPr>
            <a:r>
              <a:rPr lang="en-US" altLang="zh-CN" sz="3200" b="1" dirty="0">
                <a:solidFill>
                  <a:srgbClr val="00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3. </a:t>
            </a:r>
            <a:r>
              <a:rPr lang="zh-CN" altLang="en-US" sz="3200" b="1" dirty="0">
                <a:solidFill>
                  <a:srgbClr val="00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（</a:t>
            </a:r>
            <a:r>
              <a:rPr lang="en-US" altLang="zh-CN" sz="3200" b="1" dirty="0">
                <a:solidFill>
                  <a:srgbClr val="00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</a:t>
            </a:r>
            <a:r>
              <a:rPr lang="zh-CN" altLang="en-US" sz="3200" b="1" dirty="0">
                <a:solidFill>
                  <a:srgbClr val="00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）如果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河水的警戒水位记为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0m</a:t>
            </a:r>
            <a:r>
              <a:rPr lang="zh-CN" altLang="en-US" sz="3200" b="1" dirty="0">
                <a:solidFill>
                  <a:srgbClr val="00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，正数表示水面高于警戒水位，那么汛期水位高于警戒水位</a:t>
            </a:r>
            <a:r>
              <a:rPr lang="en-US" altLang="zh-CN" sz="3200" b="1" dirty="0">
                <a:solidFill>
                  <a:srgbClr val="00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1.5m</a:t>
            </a:r>
            <a:r>
              <a:rPr lang="zh-CN" altLang="en-US" sz="3200" b="1" dirty="0">
                <a:solidFill>
                  <a:srgbClr val="00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，记为</a:t>
            </a:r>
            <a:r>
              <a:rPr lang="zh-CN" altLang="en-US" sz="3200" b="1" u="sng" dirty="0">
                <a:solidFill>
                  <a:srgbClr val="00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         </a:t>
            </a:r>
            <a:r>
              <a:rPr lang="en-US" altLang="zh-CN" sz="3200" b="1" dirty="0">
                <a:solidFill>
                  <a:srgbClr val="00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m</a:t>
            </a:r>
            <a:r>
              <a:rPr lang="zh-CN" altLang="en-US" sz="3200" b="1" dirty="0">
                <a:solidFill>
                  <a:srgbClr val="00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；旱季水位低于警戒水位</a:t>
            </a:r>
            <a:r>
              <a:rPr lang="en-US" altLang="zh-CN" sz="3200" b="1" dirty="0">
                <a:solidFill>
                  <a:srgbClr val="00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3m</a:t>
            </a:r>
            <a:r>
              <a:rPr lang="zh-CN" altLang="en-US" sz="3200" b="1" dirty="0">
                <a:solidFill>
                  <a:srgbClr val="00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，记为</a:t>
            </a:r>
            <a:r>
              <a:rPr lang="zh-CN" altLang="en-US" sz="3200" b="1" u="sng" dirty="0">
                <a:solidFill>
                  <a:srgbClr val="00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         </a:t>
            </a:r>
            <a:r>
              <a:rPr lang="en-US" altLang="zh-CN" sz="3200" b="1" dirty="0">
                <a:solidFill>
                  <a:srgbClr val="00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m</a:t>
            </a:r>
            <a:r>
              <a:rPr lang="zh-CN" altLang="en-US" sz="3200" b="1" dirty="0">
                <a:solidFill>
                  <a:srgbClr val="00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。</a:t>
            </a: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4203700" y="2927032"/>
            <a:ext cx="736600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-3</a:t>
            </a:r>
          </a:p>
        </p:txBody>
      </p: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4333875" y="2252345"/>
            <a:ext cx="1225550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+1.5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文本框 26"/>
          <p:cNvSpPr txBox="1">
            <a:spLocks noChangeArrowheads="1"/>
          </p:cNvSpPr>
          <p:nvPr/>
        </p:nvSpPr>
        <p:spPr bwMode="auto">
          <a:xfrm>
            <a:off x="440372" y="970757"/>
            <a:ext cx="8263255" cy="265271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  <a:defRPr/>
            </a:pPr>
            <a:r>
              <a:rPr lang="zh-CN" altLang="en-US" sz="3200" b="1" dirty="0">
                <a:solidFill>
                  <a:srgbClr val="00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（</a:t>
            </a:r>
            <a:r>
              <a:rPr lang="en-US" altLang="zh-CN" sz="3200" b="1" dirty="0">
                <a:solidFill>
                  <a:srgbClr val="00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2</a:t>
            </a:r>
            <a:r>
              <a:rPr lang="zh-CN" altLang="en-US" sz="3200" b="1" dirty="0">
                <a:solidFill>
                  <a:srgbClr val="00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）一种袋装</a:t>
            </a:r>
            <a:r>
              <a:rPr lang="zh-CN" altLang="en-US" sz="3200" b="1" dirty="0">
                <a:solidFill>
                  <a:srgbClr val="000000"/>
                </a:solidFill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食品</a:t>
            </a:r>
            <a:r>
              <a:rPr lang="zh-CN" altLang="en-US" sz="3200" b="1" dirty="0">
                <a:solidFill>
                  <a:srgbClr val="00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标准净重为</a:t>
            </a:r>
            <a:r>
              <a:rPr lang="en-US" altLang="zh-CN" sz="3200" b="1" dirty="0">
                <a:solidFill>
                  <a:srgbClr val="00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200g</a:t>
            </a:r>
            <a:r>
              <a:rPr lang="zh-CN" altLang="en-US" sz="3200" b="1" dirty="0">
                <a:solidFill>
                  <a:srgbClr val="00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，质监部门工作人员为了解该种</a:t>
            </a:r>
            <a:r>
              <a:rPr lang="zh-CN" altLang="en-US" sz="3200" b="1" dirty="0">
                <a:solidFill>
                  <a:srgbClr val="000000"/>
                </a:solidFill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食品</a:t>
            </a:r>
            <a:r>
              <a:rPr lang="zh-CN" altLang="en-US" sz="3200" b="1" dirty="0">
                <a:solidFill>
                  <a:srgbClr val="00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每袋净重与标准净重的误差，把食品净重</a:t>
            </a:r>
            <a:r>
              <a:rPr lang="en-US" altLang="zh-CN" sz="3200" b="1" dirty="0">
                <a:solidFill>
                  <a:srgbClr val="00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205g</a:t>
            </a:r>
            <a:r>
              <a:rPr lang="zh-CN" altLang="en-US" sz="3200" b="1" dirty="0">
                <a:solidFill>
                  <a:srgbClr val="00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记为</a:t>
            </a:r>
            <a:r>
              <a:rPr lang="en-US" altLang="zh-CN" sz="3200" b="1" dirty="0">
                <a:solidFill>
                  <a:srgbClr val="00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+5g</a:t>
            </a:r>
            <a:r>
              <a:rPr lang="zh-CN" altLang="en-US" sz="3200" b="1" dirty="0">
                <a:solidFill>
                  <a:srgbClr val="00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，那么</a:t>
            </a:r>
            <a:r>
              <a:rPr lang="zh-CN" altLang="en-US" sz="3200" b="1" dirty="0">
                <a:solidFill>
                  <a:srgbClr val="000000"/>
                </a:solidFill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食品</a:t>
            </a:r>
            <a:r>
              <a:rPr lang="zh-CN" altLang="en-US" sz="3200" b="1" dirty="0">
                <a:solidFill>
                  <a:srgbClr val="00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净重</a:t>
            </a:r>
            <a:r>
              <a:rPr lang="en-US" altLang="zh-CN" sz="3200" b="1" dirty="0">
                <a:solidFill>
                  <a:srgbClr val="00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197g</a:t>
            </a:r>
            <a:r>
              <a:rPr lang="zh-CN" altLang="en-US" sz="3200" b="1" dirty="0">
                <a:solidFill>
                  <a:srgbClr val="00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就记为</a:t>
            </a:r>
            <a:r>
              <a:rPr lang="zh-CN" altLang="en-US" sz="3200" b="1" u="sng" dirty="0">
                <a:solidFill>
                  <a:srgbClr val="00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      </a:t>
            </a:r>
            <a:r>
              <a:rPr lang="en-US" altLang="zh-CN" sz="3200" b="1" dirty="0">
                <a:solidFill>
                  <a:srgbClr val="00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g</a:t>
            </a:r>
            <a:r>
              <a:rPr lang="zh-CN" altLang="en-US" sz="3200" b="1" dirty="0">
                <a:solidFill>
                  <a:srgbClr val="00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。</a:t>
            </a: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4282439" y="2967355"/>
            <a:ext cx="736600" cy="5857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-3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684" y="381763"/>
            <a:ext cx="8728868" cy="4123262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15129" y="508978"/>
            <a:ext cx="6228041" cy="29686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600" b="1" dirty="0">
                <a:solidFill>
                  <a:srgbClr val="000000"/>
                </a:solidFill>
                <a:latin typeface="+mn-lt"/>
                <a:ea typeface="宋体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en-US" sz="26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.</a:t>
            </a:r>
            <a:r>
              <a:rPr lang="zh-CN" altLang="en-US" sz="26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我国把青岛验潮站多年平均海平面定为我国的海拔基准面，即海拔为</a:t>
            </a:r>
            <a:r>
              <a:rPr lang="en-US" altLang="zh-CN" sz="26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0 m</a:t>
            </a:r>
            <a:r>
              <a:rPr lang="zh-CN" altLang="en-US" sz="26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，高于海平面的海拔为正</a:t>
            </a:r>
            <a:r>
              <a:rPr lang="zh-CN" altLang="en-US" sz="26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，</a:t>
            </a:r>
            <a:r>
              <a:rPr lang="zh-CN" altLang="en-US" sz="26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低于海平面的海拔为负。珠穆朗玛峰的海拔为</a:t>
            </a:r>
            <a:r>
              <a:rPr lang="en-US" altLang="zh-CN" sz="26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___________m</a:t>
            </a:r>
            <a:r>
              <a:rPr lang="zh-CN" altLang="en-US" sz="26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，吐鲁番盆地最低点的海拔为</a:t>
            </a:r>
            <a:r>
              <a:rPr lang="en-US" altLang="zh-CN" sz="26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_</a:t>
            </a:r>
            <a:r>
              <a:rPr lang="en-US" altLang="zh-CN" sz="26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__</a:t>
            </a:r>
            <a:r>
              <a:rPr lang="en-US" altLang="zh-CN" sz="26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______</a:t>
            </a:r>
            <a:r>
              <a:rPr lang="en-US" altLang="zh-CN" sz="26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m</a:t>
            </a:r>
            <a:r>
              <a:rPr lang="zh-CN" altLang="en-US" sz="26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sz="2600" b="1" dirty="0">
              <a:solidFill>
                <a:srgbClr val="000000"/>
              </a:solidFill>
              <a:latin typeface="+mn-lt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600" b="1" dirty="0">
              <a:solidFill>
                <a:srgbClr val="000000"/>
              </a:solidFill>
              <a:latin typeface="+mn-lt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273478" y="1919519"/>
            <a:ext cx="1558925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kern="0" dirty="0">
                <a:solidFill>
                  <a:srgbClr val="FF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8848.86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4464687" y="2418592"/>
            <a:ext cx="169110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kern="0" dirty="0">
                <a:solidFill>
                  <a:srgbClr val="FF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sz="2800" b="1" kern="0" dirty="0">
                <a:solidFill>
                  <a:srgbClr val="FF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154.31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6" name="组合 55"/>
          <p:cNvGrpSpPr/>
          <p:nvPr/>
        </p:nvGrpSpPr>
        <p:grpSpPr bwMode="auto">
          <a:xfrm>
            <a:off x="438150" y="2836863"/>
            <a:ext cx="8175625" cy="823912"/>
            <a:chOff x="614012" y="2903538"/>
            <a:chExt cx="8176984" cy="824155"/>
          </a:xfrm>
        </p:grpSpPr>
        <p:grpSp>
          <p:nvGrpSpPr>
            <p:cNvPr id="16403" name="组合 54"/>
            <p:cNvGrpSpPr/>
            <p:nvPr/>
          </p:nvGrpSpPr>
          <p:grpSpPr bwMode="auto">
            <a:xfrm>
              <a:off x="614012" y="2903538"/>
              <a:ext cx="8176984" cy="136565"/>
              <a:chOff x="614012" y="2903538"/>
              <a:chExt cx="8176984" cy="136565"/>
            </a:xfrm>
          </p:grpSpPr>
          <p:sp>
            <p:nvSpPr>
              <p:cNvPr id="16411" name="Line 17"/>
              <p:cNvSpPr>
                <a:spLocks noChangeShapeType="1"/>
              </p:cNvSpPr>
              <p:nvPr/>
            </p:nvSpPr>
            <p:spPr bwMode="auto">
              <a:xfrm>
                <a:off x="614012" y="3025812"/>
                <a:ext cx="8176984" cy="14291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6412" name="Line 19"/>
              <p:cNvSpPr>
                <a:spLocks noChangeShapeType="1"/>
              </p:cNvSpPr>
              <p:nvPr/>
            </p:nvSpPr>
            <p:spPr bwMode="auto">
              <a:xfrm>
                <a:off x="1496809" y="2903538"/>
                <a:ext cx="0" cy="12227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6413" name="Line 20"/>
              <p:cNvSpPr>
                <a:spLocks noChangeShapeType="1"/>
              </p:cNvSpPr>
              <p:nvPr/>
            </p:nvSpPr>
            <p:spPr bwMode="auto">
              <a:xfrm>
                <a:off x="1938207" y="2903538"/>
                <a:ext cx="0" cy="12227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6414" name="Line 21"/>
              <p:cNvSpPr>
                <a:spLocks noChangeShapeType="1"/>
              </p:cNvSpPr>
              <p:nvPr/>
            </p:nvSpPr>
            <p:spPr bwMode="auto">
              <a:xfrm>
                <a:off x="2824179" y="2903538"/>
                <a:ext cx="0" cy="12227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6415" name="Line 22"/>
              <p:cNvSpPr>
                <a:spLocks noChangeShapeType="1"/>
              </p:cNvSpPr>
              <p:nvPr/>
            </p:nvSpPr>
            <p:spPr bwMode="auto">
              <a:xfrm>
                <a:off x="3708563" y="2903538"/>
                <a:ext cx="0" cy="12227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6416" name="Line 23"/>
              <p:cNvSpPr>
                <a:spLocks noChangeShapeType="1"/>
              </p:cNvSpPr>
              <p:nvPr/>
            </p:nvSpPr>
            <p:spPr bwMode="auto">
              <a:xfrm>
                <a:off x="4592948" y="2903538"/>
                <a:ext cx="0" cy="12227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6417" name="Line 24"/>
              <p:cNvSpPr>
                <a:spLocks noChangeShapeType="1"/>
              </p:cNvSpPr>
              <p:nvPr/>
            </p:nvSpPr>
            <p:spPr bwMode="auto">
              <a:xfrm>
                <a:off x="5478921" y="2903538"/>
                <a:ext cx="0" cy="12227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6418" name="Line 25"/>
              <p:cNvSpPr>
                <a:spLocks noChangeShapeType="1"/>
              </p:cNvSpPr>
              <p:nvPr/>
            </p:nvSpPr>
            <p:spPr bwMode="auto">
              <a:xfrm>
                <a:off x="6363305" y="2903538"/>
                <a:ext cx="0" cy="12227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6419" name="Line 26"/>
              <p:cNvSpPr>
                <a:spLocks noChangeShapeType="1"/>
              </p:cNvSpPr>
              <p:nvPr/>
            </p:nvSpPr>
            <p:spPr bwMode="auto">
              <a:xfrm>
                <a:off x="7249277" y="2903538"/>
                <a:ext cx="0" cy="12227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6420" name="Line 27"/>
              <p:cNvSpPr>
                <a:spLocks noChangeShapeType="1"/>
              </p:cNvSpPr>
              <p:nvPr/>
            </p:nvSpPr>
            <p:spPr bwMode="auto">
              <a:xfrm>
                <a:off x="7690675" y="2903538"/>
                <a:ext cx="0" cy="12227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6421" name="Line 21"/>
              <p:cNvSpPr>
                <a:spLocks noChangeShapeType="1"/>
              </p:cNvSpPr>
              <p:nvPr/>
            </p:nvSpPr>
            <p:spPr bwMode="auto">
              <a:xfrm>
                <a:off x="2381193" y="2903538"/>
                <a:ext cx="0" cy="12227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6422" name="Line 22"/>
              <p:cNvSpPr>
                <a:spLocks noChangeShapeType="1"/>
              </p:cNvSpPr>
              <p:nvPr/>
            </p:nvSpPr>
            <p:spPr bwMode="auto">
              <a:xfrm>
                <a:off x="3265578" y="2903538"/>
                <a:ext cx="0" cy="12227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6423" name="Line 23"/>
              <p:cNvSpPr>
                <a:spLocks noChangeShapeType="1"/>
              </p:cNvSpPr>
              <p:nvPr/>
            </p:nvSpPr>
            <p:spPr bwMode="auto">
              <a:xfrm>
                <a:off x="4151550" y="2903538"/>
                <a:ext cx="0" cy="12227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6424" name="Line 24"/>
              <p:cNvSpPr>
                <a:spLocks noChangeShapeType="1"/>
              </p:cNvSpPr>
              <p:nvPr/>
            </p:nvSpPr>
            <p:spPr bwMode="auto">
              <a:xfrm>
                <a:off x="5035934" y="2903538"/>
                <a:ext cx="0" cy="12227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6425" name="Line 25"/>
              <p:cNvSpPr>
                <a:spLocks noChangeShapeType="1"/>
              </p:cNvSpPr>
              <p:nvPr/>
            </p:nvSpPr>
            <p:spPr bwMode="auto">
              <a:xfrm>
                <a:off x="5921906" y="2903538"/>
                <a:ext cx="0" cy="12227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6426" name="Line 26"/>
              <p:cNvSpPr>
                <a:spLocks noChangeShapeType="1"/>
              </p:cNvSpPr>
              <p:nvPr/>
            </p:nvSpPr>
            <p:spPr bwMode="auto">
              <a:xfrm>
                <a:off x="6806291" y="2903538"/>
                <a:ext cx="0" cy="12227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6427" name="Line 27"/>
              <p:cNvSpPr>
                <a:spLocks noChangeShapeType="1"/>
              </p:cNvSpPr>
              <p:nvPr/>
            </p:nvSpPr>
            <p:spPr bwMode="auto">
              <a:xfrm>
                <a:off x="8119371" y="2903538"/>
                <a:ext cx="0" cy="12227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6428" name="Line 27"/>
              <p:cNvSpPr>
                <a:spLocks noChangeShapeType="1"/>
              </p:cNvSpPr>
              <p:nvPr/>
            </p:nvSpPr>
            <p:spPr bwMode="auto">
              <a:xfrm>
                <a:off x="1085577" y="2903538"/>
                <a:ext cx="0" cy="12227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16404" name="Text Box 30"/>
            <p:cNvSpPr txBox="1">
              <a:spLocks noChangeArrowheads="1"/>
            </p:cNvSpPr>
            <p:nvPr/>
          </p:nvSpPr>
          <p:spPr bwMode="auto">
            <a:xfrm>
              <a:off x="1560319" y="3143321"/>
              <a:ext cx="863744" cy="5843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CC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32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altLang="zh-CN" sz="3200" b="1">
                  <a:latin typeface="Times New Roman" panose="02020603050405020304" pitchFamily="18" charset="0"/>
                </a:rPr>
                <a:t>6</a:t>
              </a:r>
            </a:p>
          </p:txBody>
        </p:sp>
        <p:sp>
          <p:nvSpPr>
            <p:cNvPr id="16405" name="Text Box 31"/>
            <p:cNvSpPr txBox="1">
              <a:spLocks noChangeArrowheads="1"/>
            </p:cNvSpPr>
            <p:nvPr/>
          </p:nvSpPr>
          <p:spPr bwMode="auto">
            <a:xfrm>
              <a:off x="3437056" y="3143321"/>
              <a:ext cx="714494" cy="5843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CC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32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altLang="zh-CN" sz="3200" b="1"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16406" name="Text Box 33"/>
            <p:cNvSpPr txBox="1">
              <a:spLocks noChangeArrowheads="1"/>
            </p:cNvSpPr>
            <p:nvPr/>
          </p:nvSpPr>
          <p:spPr bwMode="auto">
            <a:xfrm>
              <a:off x="4410355" y="3143321"/>
              <a:ext cx="614465" cy="584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32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en-US" altLang="zh-CN" sz="3200" b="1">
                <a:latin typeface="Times New Roman" panose="02020603050405020304" pitchFamily="18" charset="0"/>
              </a:endParaRPr>
            </a:p>
          </p:txBody>
        </p:sp>
        <p:sp>
          <p:nvSpPr>
            <p:cNvPr id="16407" name="Text Box 35"/>
            <p:cNvSpPr txBox="1">
              <a:spLocks noChangeArrowheads="1"/>
            </p:cNvSpPr>
            <p:nvPr/>
          </p:nvSpPr>
          <p:spPr bwMode="auto">
            <a:xfrm>
              <a:off x="5288389" y="3144909"/>
              <a:ext cx="576358" cy="582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32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altLang="zh-CN" sz="3200" b="1">
                <a:latin typeface="Times New Roman" panose="02020603050405020304" pitchFamily="18" charset="0"/>
              </a:endParaRPr>
            </a:p>
          </p:txBody>
        </p:sp>
        <p:sp>
          <p:nvSpPr>
            <p:cNvPr id="16408" name="Text Box 37"/>
            <p:cNvSpPr txBox="1">
              <a:spLocks noChangeArrowheads="1"/>
            </p:cNvSpPr>
            <p:nvPr/>
          </p:nvSpPr>
          <p:spPr bwMode="auto">
            <a:xfrm>
              <a:off x="6175948" y="3143321"/>
              <a:ext cx="616052" cy="584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32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US" altLang="zh-CN" sz="3200" b="1">
                <a:latin typeface="Times New Roman" panose="02020603050405020304" pitchFamily="18" charset="0"/>
              </a:endParaRPr>
            </a:p>
          </p:txBody>
        </p:sp>
        <p:sp>
          <p:nvSpPr>
            <p:cNvPr id="16409" name="Text Box 37"/>
            <p:cNvSpPr txBox="1">
              <a:spLocks noChangeArrowheads="1"/>
            </p:cNvSpPr>
            <p:nvPr/>
          </p:nvSpPr>
          <p:spPr bwMode="auto">
            <a:xfrm>
              <a:off x="7943130" y="3143321"/>
              <a:ext cx="616052" cy="584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32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8</a:t>
              </a:r>
              <a:endParaRPr lang="en-US" altLang="zh-CN" sz="3200" b="1">
                <a:latin typeface="Times New Roman" panose="02020603050405020304" pitchFamily="18" charset="0"/>
              </a:endParaRPr>
            </a:p>
          </p:txBody>
        </p:sp>
        <p:sp>
          <p:nvSpPr>
            <p:cNvPr id="16410" name="Text Box 30"/>
            <p:cNvSpPr txBox="1">
              <a:spLocks noChangeArrowheads="1"/>
            </p:cNvSpPr>
            <p:nvPr/>
          </p:nvSpPr>
          <p:spPr bwMode="auto">
            <a:xfrm>
              <a:off x="666408" y="3143321"/>
              <a:ext cx="863744" cy="5843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CC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32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altLang="zh-CN" sz="3200" b="1">
                  <a:latin typeface="Times New Roman" panose="02020603050405020304" pitchFamily="18" charset="0"/>
                </a:rPr>
                <a:t>8</a:t>
              </a:r>
            </a:p>
          </p:txBody>
        </p:sp>
      </p:grpSp>
      <p:sp>
        <p:nvSpPr>
          <p:cNvPr id="16387" name="Rectangle 13"/>
          <p:cNvSpPr>
            <a:spLocks noChangeArrowheads="1"/>
          </p:cNvSpPr>
          <p:nvPr/>
        </p:nvSpPr>
        <p:spPr bwMode="auto">
          <a:xfrm>
            <a:off x="483393" y="1193325"/>
            <a:ext cx="7358063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5.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写出点</a:t>
            </a:r>
            <a:r>
              <a:rPr lang="en-US" altLang="zh-CN" sz="3200" b="1" i="1" dirty="0">
                <a:latin typeface="Times New Roman" panose="02020603050405020304" pitchFamily="18" charset="0"/>
                <a:ea typeface="黑体" panose="02010609060101010101" pitchFamily="49" charset="-122"/>
              </a:rPr>
              <a:t>A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r>
              <a:rPr lang="en-US" altLang="zh-CN" sz="3200" b="1" i="1" dirty="0">
                <a:latin typeface="Times New Roman" panose="02020603050405020304" pitchFamily="18" charset="0"/>
                <a:ea typeface="黑体" panose="02010609060101010101" pitchFamily="49" charset="-122"/>
              </a:rPr>
              <a:t>B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r>
              <a:rPr lang="en-US" altLang="zh-CN" sz="3200" b="1" i="1" dirty="0">
                <a:latin typeface="Times New Roman" panose="02020603050405020304" pitchFamily="18" charset="0"/>
                <a:ea typeface="黑体" panose="02010609060101010101" pitchFamily="49" charset="-122"/>
              </a:rPr>
              <a:t>C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r>
              <a:rPr lang="en-US" altLang="zh-CN" sz="3200" b="1" i="1" dirty="0">
                <a:latin typeface="Times New Roman" panose="02020603050405020304" pitchFamily="18" charset="0"/>
                <a:ea typeface="黑体" panose="02010609060101010101" pitchFamily="49" charset="-122"/>
              </a:rPr>
              <a:t>D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r>
              <a:rPr lang="en-US" altLang="zh-CN" sz="3200" b="1" i="1" dirty="0">
                <a:latin typeface="Times New Roman" panose="02020603050405020304" pitchFamily="18" charset="0"/>
                <a:ea typeface="黑体" panose="02010609060101010101" pitchFamily="49" charset="-122"/>
              </a:rPr>
              <a:t>E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表示的数。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77850" y="3076575"/>
            <a:ext cx="1214438" cy="6270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dirty="0">
                <a:latin typeface="Times New Roman" panose="02020603050405020304" pitchFamily="18" charset="0"/>
                <a:ea typeface="+mn-ea"/>
              </a:rPr>
              <a:t>（  ）</a:t>
            </a:r>
          </a:p>
        </p:txBody>
      </p:sp>
      <p:sp>
        <p:nvSpPr>
          <p:cNvPr id="64" name="文本框 63"/>
          <p:cNvSpPr txBox="1"/>
          <p:nvPr/>
        </p:nvSpPr>
        <p:spPr>
          <a:xfrm>
            <a:off x="2036763" y="3052763"/>
            <a:ext cx="1214437" cy="6270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dirty="0">
                <a:latin typeface="Times New Roman" panose="02020603050405020304" pitchFamily="18" charset="0"/>
                <a:ea typeface="+mn-ea"/>
              </a:rPr>
              <a:t>（  ）</a:t>
            </a:r>
          </a:p>
        </p:txBody>
      </p:sp>
      <p:sp>
        <p:nvSpPr>
          <p:cNvPr id="66" name="文本框 65"/>
          <p:cNvSpPr txBox="1"/>
          <p:nvPr/>
        </p:nvSpPr>
        <p:spPr>
          <a:xfrm>
            <a:off x="3386138" y="3073400"/>
            <a:ext cx="1214437" cy="6270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dirty="0">
                <a:latin typeface="Times New Roman" panose="02020603050405020304" pitchFamily="18" charset="0"/>
                <a:ea typeface="+mn-ea"/>
              </a:rPr>
              <a:t>（  ）</a:t>
            </a:r>
          </a:p>
        </p:txBody>
      </p:sp>
      <p:sp>
        <p:nvSpPr>
          <p:cNvPr id="68" name="文本框 67"/>
          <p:cNvSpPr txBox="1"/>
          <p:nvPr/>
        </p:nvSpPr>
        <p:spPr>
          <a:xfrm>
            <a:off x="5160963" y="3067050"/>
            <a:ext cx="1214437" cy="6270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dirty="0">
                <a:latin typeface="Times New Roman" panose="02020603050405020304" pitchFamily="18" charset="0"/>
                <a:ea typeface="+mn-ea"/>
              </a:rPr>
              <a:t>（  ）</a:t>
            </a:r>
          </a:p>
        </p:txBody>
      </p:sp>
      <p:sp>
        <p:nvSpPr>
          <p:cNvPr id="70" name="文本框 69"/>
          <p:cNvSpPr txBox="1"/>
          <p:nvPr/>
        </p:nvSpPr>
        <p:spPr>
          <a:xfrm>
            <a:off x="6464300" y="3067050"/>
            <a:ext cx="1214438" cy="6270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dirty="0">
                <a:latin typeface="Times New Roman" panose="02020603050405020304" pitchFamily="18" charset="0"/>
                <a:ea typeface="+mn-ea"/>
              </a:rPr>
              <a:t>（  ）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922338" y="3052763"/>
            <a:ext cx="525462" cy="6318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</a:rPr>
              <a:t>-7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079500" y="2132013"/>
            <a:ext cx="458788" cy="6318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3200" b="1" i="1" dirty="0">
                <a:latin typeface="Times New Roman" panose="02020603050405020304" pitchFamily="18" charset="0"/>
                <a:ea typeface="+mn-ea"/>
              </a:rPr>
              <a:t>A</a:t>
            </a:r>
            <a:endParaRPr lang="zh-CN" altLang="en-US" sz="3200" b="1" i="1" dirty="0">
              <a:latin typeface="Times New Roman" panose="02020603050405020304" pitchFamily="18" charset="0"/>
              <a:ea typeface="+mn-ea"/>
            </a:endParaRPr>
          </a:p>
        </p:txBody>
      </p:sp>
      <p:sp>
        <p:nvSpPr>
          <p:cNvPr id="75" name="文本框 74"/>
          <p:cNvSpPr txBox="1"/>
          <p:nvPr/>
        </p:nvSpPr>
        <p:spPr>
          <a:xfrm>
            <a:off x="2386013" y="2132013"/>
            <a:ext cx="458787" cy="6318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3200" b="1" i="1" dirty="0">
                <a:latin typeface="Times New Roman" panose="02020603050405020304" pitchFamily="18" charset="0"/>
                <a:ea typeface="+mn-ea"/>
              </a:rPr>
              <a:t>B</a:t>
            </a:r>
            <a:endParaRPr lang="zh-CN" altLang="en-US" sz="3200" b="1" i="1" dirty="0">
              <a:latin typeface="Times New Roman" panose="02020603050405020304" pitchFamily="18" charset="0"/>
              <a:ea typeface="+mn-ea"/>
            </a:endParaRPr>
          </a:p>
        </p:txBody>
      </p:sp>
      <p:sp>
        <p:nvSpPr>
          <p:cNvPr id="76" name="文本框 75"/>
          <p:cNvSpPr txBox="1"/>
          <p:nvPr/>
        </p:nvSpPr>
        <p:spPr>
          <a:xfrm>
            <a:off x="3703638" y="2136775"/>
            <a:ext cx="458787" cy="6318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3200" b="1" i="1" dirty="0">
                <a:latin typeface="Times New Roman" panose="02020603050405020304" pitchFamily="18" charset="0"/>
                <a:ea typeface="+mn-ea"/>
              </a:rPr>
              <a:t>C</a:t>
            </a:r>
          </a:p>
        </p:txBody>
      </p:sp>
      <p:sp>
        <p:nvSpPr>
          <p:cNvPr id="77" name="文本框 76"/>
          <p:cNvSpPr txBox="1"/>
          <p:nvPr/>
        </p:nvSpPr>
        <p:spPr>
          <a:xfrm>
            <a:off x="5514975" y="2144713"/>
            <a:ext cx="481013" cy="6318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3200" b="1" i="1" dirty="0">
                <a:latin typeface="Times New Roman" panose="02020603050405020304" pitchFamily="18" charset="0"/>
                <a:ea typeface="+mn-ea"/>
              </a:rPr>
              <a:t>D</a:t>
            </a:r>
          </a:p>
        </p:txBody>
      </p:sp>
      <p:sp>
        <p:nvSpPr>
          <p:cNvPr id="78" name="文本框 77"/>
          <p:cNvSpPr txBox="1"/>
          <p:nvPr/>
        </p:nvSpPr>
        <p:spPr>
          <a:xfrm>
            <a:off x="6811963" y="2138363"/>
            <a:ext cx="458787" cy="6318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3200" b="1" i="1" dirty="0">
                <a:latin typeface="Times New Roman" panose="02020603050405020304" pitchFamily="18" charset="0"/>
                <a:ea typeface="+mn-ea"/>
              </a:rPr>
              <a:t>E</a:t>
            </a:r>
          </a:p>
        </p:txBody>
      </p:sp>
      <p:sp>
        <p:nvSpPr>
          <p:cNvPr id="79" name="文本框 78"/>
          <p:cNvSpPr txBox="1"/>
          <p:nvPr/>
        </p:nvSpPr>
        <p:spPr>
          <a:xfrm>
            <a:off x="2363788" y="3044825"/>
            <a:ext cx="525462" cy="6318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</a:rPr>
              <a:t>-4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+mn-ea"/>
            </a:endParaRPr>
          </a:p>
        </p:txBody>
      </p:sp>
      <p:sp>
        <p:nvSpPr>
          <p:cNvPr id="80" name="文本框 79"/>
          <p:cNvSpPr txBox="1"/>
          <p:nvPr/>
        </p:nvSpPr>
        <p:spPr>
          <a:xfrm>
            <a:off x="3711575" y="3038475"/>
            <a:ext cx="525463" cy="6318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</a:rPr>
              <a:t>-1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+mn-ea"/>
            </a:endParaRPr>
          </a:p>
        </p:txBody>
      </p:sp>
      <p:sp>
        <p:nvSpPr>
          <p:cNvPr id="82" name="文本框 81"/>
          <p:cNvSpPr txBox="1"/>
          <p:nvPr/>
        </p:nvSpPr>
        <p:spPr>
          <a:xfrm>
            <a:off x="5592763" y="3028950"/>
            <a:ext cx="390525" cy="6318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</a:rPr>
              <a:t>3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+mn-ea"/>
            </a:endParaRPr>
          </a:p>
        </p:txBody>
      </p:sp>
      <p:sp>
        <p:nvSpPr>
          <p:cNvPr id="83" name="文本框 82"/>
          <p:cNvSpPr txBox="1"/>
          <p:nvPr/>
        </p:nvSpPr>
        <p:spPr>
          <a:xfrm>
            <a:off x="6899275" y="3024188"/>
            <a:ext cx="390525" cy="6318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</a:rPr>
              <a:t>6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9" grpId="0"/>
      <p:bldP spid="80" grpId="0"/>
      <p:bldP spid="82" grpId="0"/>
      <p:bldP spid="8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文本框 1"/>
          <p:cNvSpPr txBox="1">
            <a:spLocks noChangeArrowheads="1"/>
          </p:cNvSpPr>
          <p:nvPr/>
        </p:nvSpPr>
        <p:spPr bwMode="auto">
          <a:xfrm>
            <a:off x="308293" y="768985"/>
            <a:ext cx="5213350" cy="3309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10000"/>
              </a:lnSpc>
            </a:pPr>
            <a:r>
              <a:rPr lang="en-US" altLang="zh-CN" sz="2400" b="1" dirty="0">
                <a:solidFill>
                  <a:srgbClr val="000000"/>
                </a:solidFill>
                <a:latin typeface="+mj-ea"/>
                <a:ea typeface="+mj-ea"/>
                <a:cs typeface="Times New Roman" panose="02020603050405020304" pitchFamily="18" charset="0"/>
              </a:rPr>
              <a:t>6.</a:t>
            </a:r>
            <a:r>
              <a:rPr lang="zh-CN" altLang="en-US" sz="2400" b="1" dirty="0">
                <a:solidFill>
                  <a:srgbClr val="000000"/>
                </a:solidFill>
                <a:latin typeface="+mj-ea"/>
                <a:ea typeface="+mj-ea"/>
                <a:cs typeface="Times New Roman" panose="02020603050405020304" pitchFamily="18" charset="0"/>
              </a:rPr>
              <a:t>春节快到的时候</a:t>
            </a:r>
            <a:r>
              <a:rPr lang="en-US" altLang="zh-CN" sz="2400" b="1" dirty="0">
                <a:solidFill>
                  <a:srgbClr val="000000"/>
                </a:solidFill>
                <a:latin typeface="+mj-ea"/>
                <a:ea typeface="+mj-ea"/>
                <a:cs typeface="Times New Roman" panose="02020603050405020304" pitchFamily="18" charset="0"/>
              </a:rPr>
              <a:t>,</a:t>
            </a:r>
            <a:r>
              <a:rPr lang="zh-CN" altLang="en-US" sz="2400" b="1" dirty="0">
                <a:solidFill>
                  <a:srgbClr val="000000"/>
                </a:solidFill>
                <a:latin typeface="+mj-ea"/>
                <a:ea typeface="+mj-ea"/>
                <a:cs typeface="Times New Roman" panose="02020603050405020304" pitchFamily="18" charset="0"/>
              </a:rPr>
              <a:t>小明做了一个家庭月收支记录表。爸妈工资收入共</a:t>
            </a:r>
            <a:r>
              <a:rPr lang="en-US" altLang="zh-CN" sz="2400" b="1">
                <a:solidFill>
                  <a:srgbClr val="000000"/>
                </a:solidFill>
                <a:latin typeface="+mj-ea"/>
                <a:ea typeface="+mj-ea"/>
                <a:cs typeface="Times New Roman" panose="02020603050405020304" pitchFamily="18" charset="0"/>
              </a:rPr>
              <a:t>9500</a:t>
            </a:r>
            <a:r>
              <a:rPr lang="zh-CN" altLang="en-US" sz="2400" b="1">
                <a:solidFill>
                  <a:srgbClr val="000000"/>
                </a:solidFill>
                <a:latin typeface="+mj-ea"/>
                <a:ea typeface="+mj-ea"/>
                <a:cs typeface="Times New Roman" panose="02020603050405020304" pitchFamily="18" charset="0"/>
              </a:rPr>
              <a:t>元，春节</a:t>
            </a:r>
            <a:r>
              <a:rPr lang="zh-CN" altLang="en-US" sz="2400" b="1" dirty="0">
                <a:solidFill>
                  <a:srgbClr val="000000"/>
                </a:solidFill>
                <a:latin typeface="+mj-ea"/>
                <a:ea typeface="+mj-ea"/>
                <a:cs typeface="Times New Roman" panose="02020603050405020304" pitchFamily="18" charset="0"/>
              </a:rPr>
              <a:t>给老人</a:t>
            </a:r>
            <a:r>
              <a:rPr lang="en-US" altLang="zh-CN" sz="2400" b="1" dirty="0">
                <a:solidFill>
                  <a:srgbClr val="000000"/>
                </a:solidFill>
                <a:latin typeface="+mj-ea"/>
                <a:ea typeface="+mj-ea"/>
                <a:cs typeface="Times New Roman" panose="02020603050405020304" pitchFamily="18" charset="0"/>
              </a:rPr>
              <a:t>2000</a:t>
            </a:r>
            <a:r>
              <a:rPr lang="zh-CN" altLang="en-US" sz="2400" b="1" dirty="0">
                <a:solidFill>
                  <a:srgbClr val="000000"/>
                </a:solidFill>
                <a:latin typeface="+mj-ea"/>
                <a:ea typeface="+mj-ea"/>
                <a:cs typeface="Times New Roman" panose="02020603050405020304" pitchFamily="18" charset="0"/>
              </a:rPr>
              <a:t>元，给小明和妹妹各</a:t>
            </a:r>
            <a:r>
              <a:rPr lang="en-US" altLang="zh-CN" sz="2400" b="1" dirty="0">
                <a:solidFill>
                  <a:srgbClr val="000000"/>
                </a:solidFill>
                <a:latin typeface="+mj-ea"/>
                <a:ea typeface="+mj-ea"/>
                <a:cs typeface="Times New Roman" panose="02020603050405020304" pitchFamily="18" charset="0"/>
              </a:rPr>
              <a:t>100</a:t>
            </a:r>
            <a:r>
              <a:rPr lang="zh-CN" altLang="en-US" sz="2400" b="1" dirty="0">
                <a:solidFill>
                  <a:srgbClr val="000000"/>
                </a:solidFill>
                <a:latin typeface="+mj-ea"/>
                <a:ea typeface="+mj-ea"/>
                <a:cs typeface="Times New Roman" panose="02020603050405020304" pitchFamily="18" charset="0"/>
              </a:rPr>
              <a:t>元压岁钱，交上个月的水电等费用</a:t>
            </a:r>
            <a:r>
              <a:rPr lang="en-US" altLang="zh-CN" sz="2400" b="1" dirty="0">
                <a:solidFill>
                  <a:srgbClr val="000000"/>
                </a:solidFill>
                <a:latin typeface="+mj-ea"/>
                <a:ea typeface="+mj-ea"/>
                <a:cs typeface="Times New Roman" panose="02020603050405020304" pitchFamily="18" charset="0"/>
              </a:rPr>
              <a:t>400</a:t>
            </a:r>
            <a:r>
              <a:rPr lang="zh-CN" altLang="en-US" sz="2400" b="1" dirty="0">
                <a:solidFill>
                  <a:srgbClr val="000000"/>
                </a:solidFill>
                <a:latin typeface="+mj-ea"/>
                <a:ea typeface="+mj-ea"/>
                <a:cs typeface="Times New Roman" panose="02020603050405020304" pitchFamily="18" charset="0"/>
              </a:rPr>
              <a:t>元，购买</a:t>
            </a:r>
            <a:r>
              <a:rPr lang="en-US" altLang="zh-CN" sz="2400" b="1" dirty="0">
                <a:solidFill>
                  <a:srgbClr val="000000"/>
                </a:solidFill>
                <a:latin typeface="+mj-ea"/>
                <a:ea typeface="+mj-ea"/>
                <a:cs typeface="Times New Roman" panose="02020603050405020304" pitchFamily="18" charset="0"/>
              </a:rPr>
              <a:t>800</a:t>
            </a:r>
            <a:r>
              <a:rPr lang="zh-CN" altLang="en-US" sz="2400" b="1">
                <a:solidFill>
                  <a:srgbClr val="000000"/>
                </a:solidFill>
                <a:latin typeface="+mj-ea"/>
                <a:ea typeface="+mj-ea"/>
                <a:cs typeface="Times New Roman" panose="02020603050405020304" pitchFamily="18" charset="0"/>
              </a:rPr>
              <a:t>元食品，</a:t>
            </a:r>
            <a:r>
              <a:rPr lang="en-US" altLang="zh-CN" sz="2400" b="1">
                <a:solidFill>
                  <a:srgbClr val="000000"/>
                </a:solidFill>
                <a:latin typeface="+mj-ea"/>
                <a:ea typeface="+mj-ea"/>
                <a:cs typeface="Times New Roman" panose="02020603050405020304" pitchFamily="18" charset="0"/>
              </a:rPr>
              <a:t>4</a:t>
            </a:r>
            <a:r>
              <a:rPr lang="zh-CN" altLang="en-US" sz="2400" b="1" dirty="0">
                <a:solidFill>
                  <a:srgbClr val="000000"/>
                </a:solidFill>
                <a:latin typeface="+mj-ea"/>
                <a:ea typeface="+mj-ea"/>
                <a:cs typeface="Times New Roman" panose="02020603050405020304" pitchFamily="18" charset="0"/>
              </a:rPr>
              <a:t>口人买新衣服需要</a:t>
            </a:r>
            <a:r>
              <a:rPr lang="en-US" altLang="zh-CN" sz="2400" b="1" dirty="0">
                <a:solidFill>
                  <a:srgbClr val="000000"/>
                </a:solidFill>
                <a:latin typeface="+mj-ea"/>
                <a:ea typeface="+mj-ea"/>
                <a:cs typeface="Times New Roman" panose="02020603050405020304" pitchFamily="18" charset="0"/>
              </a:rPr>
              <a:t>1000</a:t>
            </a:r>
            <a:r>
              <a:rPr lang="zh-CN" altLang="en-US" sz="2400" b="1" dirty="0">
                <a:solidFill>
                  <a:srgbClr val="000000"/>
                </a:solidFill>
                <a:latin typeface="+mj-ea"/>
                <a:ea typeface="+mj-ea"/>
                <a:cs typeface="Times New Roman" panose="02020603050405020304" pitchFamily="18" charset="0"/>
              </a:rPr>
              <a:t>元。请根据以上信息填写右表。你能算出小明家这个月的余额吗</a:t>
            </a:r>
            <a:r>
              <a:rPr lang="en-US" altLang="zh-CN" sz="2400" b="1" dirty="0">
                <a:solidFill>
                  <a:srgbClr val="000000"/>
                </a:solidFill>
                <a:latin typeface="+mj-ea"/>
                <a:ea typeface="+mj-ea"/>
                <a:cs typeface="Times New Roman" panose="02020603050405020304" pitchFamily="18" charset="0"/>
              </a:rPr>
              <a:t>?</a:t>
            </a:r>
            <a:endParaRPr lang="zh-CN" altLang="en-US" sz="2400" b="1" dirty="0">
              <a:solidFill>
                <a:srgbClr val="000000"/>
              </a:solidFill>
              <a:latin typeface="+mj-ea"/>
              <a:ea typeface="+mj-ea"/>
              <a:cs typeface="Times New Roman" panose="02020603050405020304" pitchFamily="18" charset="0"/>
              <a:sym typeface="+mn-ea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5637530" y="867410"/>
          <a:ext cx="3098800" cy="3210879"/>
        </p:xfrm>
        <a:graphic>
          <a:graphicData uri="http://schemas.openxmlformats.org/drawingml/2006/table">
            <a:tbl>
              <a:tblPr firstRow="1" bandRow="1"/>
              <a:tblGrid>
                <a:gridCol w="18920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67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869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CN" altLang="en-US" sz="1400" b="1" dirty="0">
                          <a:solidFill>
                            <a:schemeClr val="tx1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sym typeface="Times New Roman" panose="02020603050405020304"/>
                        </a:rPr>
                        <a:t>项目</a:t>
                      </a:r>
                    </a:p>
                  </a:txBody>
                  <a:tcPr marL="68583" marR="68583" marT="34287" marB="34287" anchor="ctr">
                    <a:lnL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CN" altLang="en-US" sz="1400" b="1" dirty="0">
                          <a:solidFill>
                            <a:schemeClr val="tx1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sym typeface="Times New Roman" panose="02020603050405020304"/>
                        </a:rPr>
                        <a:t>收支金额／元</a:t>
                      </a:r>
                    </a:p>
                  </a:txBody>
                  <a:tcPr marL="68583" marR="68583" marT="34287" marB="34287" anchor="ctr">
                    <a:lnL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869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CN" altLang="en-US" sz="1400" b="1" dirty="0">
                          <a:solidFill>
                            <a:schemeClr val="tx1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sym typeface="Times New Roman" panose="02020603050405020304"/>
                        </a:rPr>
                        <a:t>爸妈工资收入</a:t>
                      </a:r>
                    </a:p>
                  </a:txBody>
                  <a:tcPr marL="68583" marR="68583" marT="34287" marB="34287" anchor="ctr">
                    <a:lnL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CN" altLang="en-US" sz="1400" b="1" dirty="0">
                          <a:solidFill>
                            <a:schemeClr val="tx1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sym typeface="Times New Roman" panose="02020603050405020304"/>
                        </a:rPr>
                        <a:t>＋</a:t>
                      </a:r>
                      <a:r>
                        <a:rPr lang="en-US" altLang="zh-CN" sz="1400" b="1" dirty="0">
                          <a:solidFill>
                            <a:schemeClr val="tx1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sym typeface="Times New Roman" panose="02020603050405020304"/>
                        </a:rPr>
                        <a:t>9500</a:t>
                      </a:r>
                      <a:endParaRPr lang="zh-CN" altLang="en-US" sz="1400" b="1" dirty="0">
                        <a:solidFill>
                          <a:schemeClr val="tx1"/>
                        </a:solidFill>
                        <a:latin typeface="Times New Roman" panose="02020603050405020304"/>
                        <a:ea typeface="宋体" panose="02010600030101010101" pitchFamily="2" charset="-122"/>
                        <a:sym typeface="Times New Roman" panose="02020603050405020304"/>
                      </a:endParaRPr>
                    </a:p>
                  </a:txBody>
                  <a:tcPr marL="68583" marR="68583" marT="34287" marB="34287" anchor="ctr">
                    <a:lnL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869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400" b="1" dirty="0">
                          <a:solidFill>
                            <a:schemeClr val="tx1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sym typeface="Times New Roman" panose="02020603050405020304"/>
                        </a:rPr>
                        <a:t>春节给老人</a:t>
                      </a:r>
                    </a:p>
                  </a:txBody>
                  <a:tcPr marL="68583" marR="68583" marT="34287" marB="34287" anchor="ctr">
                    <a:lnL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chemeClr val="tx1"/>
                        </a:solidFill>
                        <a:latin typeface="Times New Roman" panose="02020603050405020304"/>
                        <a:ea typeface="宋体" panose="02010600030101010101" pitchFamily="2" charset="-122"/>
                        <a:sym typeface="Times New Roman" panose="02020603050405020304"/>
                      </a:endParaRPr>
                    </a:p>
                  </a:txBody>
                  <a:tcPr marL="68583" marR="68583" marT="34287" marB="34287" anchor="ctr">
                    <a:lnL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869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CN" altLang="en-US" sz="1400" b="1" dirty="0">
                          <a:solidFill>
                            <a:schemeClr val="tx1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sym typeface="Times New Roman" panose="02020603050405020304"/>
                        </a:rPr>
                        <a:t>给小明和妹妹压岁钱</a:t>
                      </a:r>
                    </a:p>
                  </a:txBody>
                  <a:tcPr marL="68583" marR="68583" marT="34287" marB="34287" anchor="ctr">
                    <a:lnL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chemeClr val="tx1"/>
                        </a:solidFill>
                        <a:latin typeface="Times New Roman" panose="02020603050405020304"/>
                        <a:ea typeface="宋体" panose="02010600030101010101" pitchFamily="2" charset="-122"/>
                        <a:sym typeface="Times New Roman" panose="02020603050405020304"/>
                      </a:endParaRPr>
                    </a:p>
                  </a:txBody>
                  <a:tcPr marL="68583" marR="68583" marT="34287" marB="34287" anchor="ctr">
                    <a:lnL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869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CN" altLang="en-US" sz="1400" b="1" dirty="0">
                          <a:solidFill>
                            <a:schemeClr val="tx1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sym typeface="Times New Roman" panose="02020603050405020304"/>
                        </a:rPr>
                        <a:t>交上个月水电等费用</a:t>
                      </a:r>
                    </a:p>
                  </a:txBody>
                  <a:tcPr marL="68583" marR="68583" marT="34287" marB="34287" anchor="ctr">
                    <a:lnL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chemeClr val="tx1"/>
                        </a:solidFill>
                        <a:latin typeface="Times New Roman" panose="02020603050405020304"/>
                        <a:ea typeface="宋体" panose="02010600030101010101" pitchFamily="2" charset="-122"/>
                        <a:sym typeface="Times New Roman" panose="02020603050405020304"/>
                      </a:endParaRPr>
                    </a:p>
                  </a:txBody>
                  <a:tcPr marL="68583" marR="68583" marT="34287" marB="34287" anchor="ctr">
                    <a:lnL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869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CN" altLang="en-US" sz="1400" b="1" dirty="0">
                          <a:solidFill>
                            <a:schemeClr val="tx1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sym typeface="Times New Roman" panose="02020603050405020304"/>
                        </a:rPr>
                        <a:t>购买食品</a:t>
                      </a:r>
                    </a:p>
                  </a:txBody>
                  <a:tcPr marL="68583" marR="68583" marT="34287" marB="34287" anchor="ctr">
                    <a:lnL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chemeClr val="tx1"/>
                        </a:solidFill>
                        <a:latin typeface="Times New Roman" panose="02020603050405020304"/>
                        <a:ea typeface="宋体" panose="02010600030101010101" pitchFamily="2" charset="-122"/>
                        <a:sym typeface="Times New Roman" panose="02020603050405020304"/>
                      </a:endParaRPr>
                    </a:p>
                  </a:txBody>
                  <a:tcPr marL="68583" marR="68583" marT="34287" marB="34287" anchor="ctr">
                    <a:lnL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869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CN" altLang="en-US" sz="1400" b="1" dirty="0">
                          <a:solidFill>
                            <a:schemeClr val="tx1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sym typeface="Times New Roman" panose="02020603050405020304"/>
                        </a:rPr>
                        <a:t>买新衣服</a:t>
                      </a:r>
                    </a:p>
                  </a:txBody>
                  <a:tcPr marL="68583" marR="68583" marT="34287" marB="34287" anchor="ctr">
                    <a:lnL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chemeClr val="tx1"/>
                        </a:solidFill>
                        <a:latin typeface="Times New Roman" panose="02020603050405020304"/>
                        <a:ea typeface="宋体" panose="02010600030101010101" pitchFamily="2" charset="-122"/>
                        <a:sym typeface="Times New Roman" panose="02020603050405020304"/>
                      </a:endParaRPr>
                    </a:p>
                  </a:txBody>
                  <a:tcPr marL="68583" marR="68583" marT="34287" marB="34287" anchor="ctr">
                    <a:lnL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TextBox 4"/>
          <p:cNvSpPr txBox="1">
            <a:spLocks noChangeArrowheads="1"/>
          </p:cNvSpPr>
          <p:nvPr/>
        </p:nvSpPr>
        <p:spPr bwMode="auto">
          <a:xfrm>
            <a:off x="7711563" y="1808044"/>
            <a:ext cx="723275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b="1" dirty="0">
                <a:solidFill>
                  <a:srgbClr val="FF0000"/>
                </a:solidFill>
                <a:latin typeface="+mn-lt"/>
                <a:sym typeface="Times New Roman" panose="02020603050405020304" pitchFamily="18" charset="0"/>
              </a:rPr>
              <a:t>-2000</a:t>
            </a:r>
            <a:endParaRPr lang="zh-CN" altLang="en-US" b="1" dirty="0">
              <a:solidFill>
                <a:srgbClr val="FF0000"/>
              </a:solidFill>
              <a:latin typeface="+mn-lt"/>
              <a:sym typeface="Times New Roman" panose="02020603050405020304" pitchFamily="18" charset="0"/>
            </a:endParaRPr>
          </a:p>
        </p:txBody>
      </p:sp>
      <p:sp>
        <p:nvSpPr>
          <p:cNvPr id="5" name="TextBox 5"/>
          <p:cNvSpPr txBox="1">
            <a:spLocks noChangeArrowheads="1"/>
          </p:cNvSpPr>
          <p:nvPr/>
        </p:nvSpPr>
        <p:spPr bwMode="auto">
          <a:xfrm>
            <a:off x="7755025" y="2263934"/>
            <a:ext cx="646331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b="1">
                <a:solidFill>
                  <a:srgbClr val="FF0000"/>
                </a:solidFill>
                <a:latin typeface="+mn-lt"/>
                <a:sym typeface="Times New Roman" panose="02020603050405020304" pitchFamily="18" charset="0"/>
              </a:rPr>
              <a:t>-200</a:t>
            </a:r>
            <a:endParaRPr lang="zh-CN" altLang="en-US" b="1" dirty="0">
              <a:solidFill>
                <a:srgbClr val="FF0000"/>
              </a:solidFill>
              <a:latin typeface="+mn-lt"/>
              <a:sym typeface="Times New Roman" panose="02020603050405020304" pitchFamily="18" charset="0"/>
            </a:endParaRPr>
          </a:p>
        </p:txBody>
      </p:sp>
      <p:sp>
        <p:nvSpPr>
          <p:cNvPr id="6" name="TextBox 6"/>
          <p:cNvSpPr txBox="1">
            <a:spLocks noChangeArrowheads="1"/>
          </p:cNvSpPr>
          <p:nvPr/>
        </p:nvSpPr>
        <p:spPr bwMode="auto">
          <a:xfrm>
            <a:off x="7769272" y="2733796"/>
            <a:ext cx="607859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b="1" dirty="0">
                <a:solidFill>
                  <a:srgbClr val="FF0000"/>
                </a:solidFill>
                <a:latin typeface="+mn-lt"/>
                <a:sym typeface="Times New Roman" panose="02020603050405020304" pitchFamily="18" charset="0"/>
              </a:rPr>
              <a:t>-400</a:t>
            </a:r>
            <a:endParaRPr lang="zh-CN" altLang="en-US" b="1" dirty="0">
              <a:solidFill>
                <a:srgbClr val="FF0000"/>
              </a:solidFill>
              <a:latin typeface="+mn-lt"/>
              <a:sym typeface="Times New Roman" panose="02020603050405020304" pitchFamily="18" charset="0"/>
            </a:endParaRPr>
          </a:p>
        </p:txBody>
      </p:sp>
      <p:sp>
        <p:nvSpPr>
          <p:cNvPr id="7" name="TextBox 7"/>
          <p:cNvSpPr txBox="1">
            <a:spLocks noChangeArrowheads="1"/>
          </p:cNvSpPr>
          <p:nvPr/>
        </p:nvSpPr>
        <p:spPr bwMode="auto">
          <a:xfrm>
            <a:off x="7798753" y="3232787"/>
            <a:ext cx="607859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b="1" dirty="0">
                <a:solidFill>
                  <a:srgbClr val="FF0000"/>
                </a:solidFill>
                <a:latin typeface="+mn-lt"/>
                <a:sym typeface="Times New Roman" panose="02020603050405020304" pitchFamily="18" charset="0"/>
              </a:rPr>
              <a:t>-800</a:t>
            </a:r>
            <a:endParaRPr lang="zh-CN" altLang="en-US" b="1" dirty="0">
              <a:solidFill>
                <a:srgbClr val="FF0000"/>
              </a:solidFill>
              <a:latin typeface="+mn-lt"/>
              <a:sym typeface="Times New Roman" panose="02020603050405020304" pitchFamily="18" charset="0"/>
            </a:endParaRPr>
          </a:p>
        </p:txBody>
      </p:sp>
      <p:sp>
        <p:nvSpPr>
          <p:cNvPr id="8" name="TextBox 8"/>
          <p:cNvSpPr txBox="1">
            <a:spLocks noChangeArrowheads="1"/>
          </p:cNvSpPr>
          <p:nvPr/>
        </p:nvSpPr>
        <p:spPr bwMode="auto">
          <a:xfrm>
            <a:off x="7741046" y="3655538"/>
            <a:ext cx="723275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b="1" dirty="0">
                <a:solidFill>
                  <a:srgbClr val="FF0000"/>
                </a:solidFill>
                <a:latin typeface="+mn-lt"/>
                <a:sym typeface="Times New Roman" panose="02020603050405020304" pitchFamily="18" charset="0"/>
              </a:rPr>
              <a:t>-1000</a:t>
            </a:r>
            <a:endParaRPr lang="zh-CN" altLang="en-US" b="1" dirty="0">
              <a:solidFill>
                <a:srgbClr val="FF0000"/>
              </a:solidFill>
              <a:latin typeface="+mn-lt"/>
              <a:sym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7"/>
          <p:cNvSpPr>
            <a:spLocks noChangeArrowheads="1"/>
          </p:cNvSpPr>
          <p:nvPr/>
        </p:nvSpPr>
        <p:spPr bwMode="auto">
          <a:xfrm>
            <a:off x="4966335" y="1071880"/>
            <a:ext cx="2782570" cy="957580"/>
          </a:xfrm>
          <a:prstGeom prst="wedgeRoundRectCallout">
            <a:avLst>
              <a:gd name="adj1" fmla="val -40187"/>
              <a:gd name="adj2" fmla="val 69230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 anchor="ctr"/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kern="0">
                <a:solidFill>
                  <a:srgbClr val="1C1C1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你能算出小明家这个月的余额吗？</a:t>
            </a:r>
            <a:endParaRPr lang="en-US" altLang="zh-CN" sz="2400" b="1" kern="0" dirty="0">
              <a:solidFill>
                <a:srgbClr val="1C1C1C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-347663" y="3471863"/>
            <a:ext cx="8126413" cy="576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9500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－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2000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－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200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－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400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－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800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－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1000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6060281" y="3495620"/>
            <a:ext cx="20447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＝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5100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（元）</a:t>
            </a: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2116085" y="4094052"/>
            <a:ext cx="5300716" cy="57624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400" b="1" ker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Times New Roman" panose="02020603050405020304" pitchFamily="18" charset="0"/>
              </a:rPr>
              <a:t>答：小明家这个月</a:t>
            </a:r>
            <a:r>
              <a:rPr lang="zh-CN" altLang="en-US" sz="2400" b="1" kern="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Times New Roman" panose="02020603050405020304" pitchFamily="18" charset="0"/>
              </a:rPr>
              <a:t>的余额</a:t>
            </a:r>
            <a:r>
              <a:rPr lang="zh-CN" altLang="en-US" sz="2400" b="1" ker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Times New Roman" panose="02020603050405020304" pitchFamily="18" charset="0"/>
              </a:rPr>
              <a:t>为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5100</a:t>
            </a:r>
            <a:r>
              <a:rPr lang="zh-CN" altLang="en-US" sz="2400" b="1" kern="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Times New Roman" panose="02020603050405020304" pitchFamily="18" charset="0"/>
              </a:rPr>
              <a:t>元。</a:t>
            </a:r>
          </a:p>
        </p:txBody>
      </p:sp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1473200" y="318773"/>
          <a:ext cx="3098800" cy="3210879"/>
        </p:xfrm>
        <a:graphic>
          <a:graphicData uri="http://schemas.openxmlformats.org/drawingml/2006/table">
            <a:tbl>
              <a:tblPr firstRow="1" bandRow="1"/>
              <a:tblGrid>
                <a:gridCol w="18920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67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869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CN" altLang="en-US" sz="1400" b="1" dirty="0">
                          <a:solidFill>
                            <a:schemeClr val="tx1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sym typeface="Times New Roman" panose="02020603050405020304"/>
                        </a:rPr>
                        <a:t>项目</a:t>
                      </a:r>
                    </a:p>
                  </a:txBody>
                  <a:tcPr marL="68583" marR="68583" marT="34287" marB="34287" anchor="ctr">
                    <a:lnL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CN" altLang="en-US" sz="1400" b="1" dirty="0">
                          <a:solidFill>
                            <a:schemeClr val="tx1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sym typeface="Times New Roman" panose="02020603050405020304"/>
                        </a:rPr>
                        <a:t>收支金额／元</a:t>
                      </a:r>
                    </a:p>
                  </a:txBody>
                  <a:tcPr marL="68583" marR="68583" marT="34287" marB="34287" anchor="ctr">
                    <a:lnL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869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CN" altLang="en-US" sz="1400" b="1" dirty="0">
                          <a:solidFill>
                            <a:schemeClr val="tx1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sym typeface="Times New Roman" panose="02020603050405020304"/>
                        </a:rPr>
                        <a:t>爸妈工资收入</a:t>
                      </a:r>
                    </a:p>
                  </a:txBody>
                  <a:tcPr marL="68583" marR="68583" marT="34287" marB="34287" anchor="ctr">
                    <a:lnL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CN" altLang="en-US" sz="1400" b="1" dirty="0">
                          <a:solidFill>
                            <a:schemeClr val="tx1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sym typeface="Times New Roman" panose="02020603050405020304"/>
                        </a:rPr>
                        <a:t>＋</a:t>
                      </a:r>
                      <a:r>
                        <a:rPr lang="en-US" altLang="zh-CN" sz="1400" b="1" dirty="0">
                          <a:solidFill>
                            <a:schemeClr val="tx1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sym typeface="Times New Roman" panose="02020603050405020304"/>
                        </a:rPr>
                        <a:t>9500</a:t>
                      </a:r>
                      <a:endParaRPr lang="zh-CN" altLang="en-US" sz="1400" b="1" dirty="0">
                        <a:solidFill>
                          <a:schemeClr val="tx1"/>
                        </a:solidFill>
                        <a:latin typeface="Times New Roman" panose="02020603050405020304"/>
                        <a:ea typeface="宋体" panose="02010600030101010101" pitchFamily="2" charset="-122"/>
                        <a:sym typeface="Times New Roman" panose="02020603050405020304"/>
                      </a:endParaRPr>
                    </a:p>
                  </a:txBody>
                  <a:tcPr marL="68583" marR="68583" marT="34287" marB="34287" anchor="ctr">
                    <a:lnL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869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400" b="1" dirty="0">
                          <a:solidFill>
                            <a:schemeClr val="tx1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sym typeface="Times New Roman" panose="02020603050405020304"/>
                        </a:rPr>
                        <a:t>春节给老人</a:t>
                      </a:r>
                    </a:p>
                  </a:txBody>
                  <a:tcPr marL="68583" marR="68583" marT="34287" marB="34287" anchor="ctr">
                    <a:lnL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chemeClr val="tx1"/>
                        </a:solidFill>
                        <a:latin typeface="Times New Roman" panose="02020603050405020304"/>
                        <a:ea typeface="宋体" panose="02010600030101010101" pitchFamily="2" charset="-122"/>
                        <a:sym typeface="Times New Roman" panose="02020603050405020304"/>
                      </a:endParaRPr>
                    </a:p>
                  </a:txBody>
                  <a:tcPr marL="68583" marR="68583" marT="34287" marB="34287" anchor="ctr">
                    <a:lnL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869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CN" altLang="en-US" sz="1400" b="1" dirty="0">
                          <a:solidFill>
                            <a:schemeClr val="tx1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sym typeface="Times New Roman" panose="02020603050405020304"/>
                        </a:rPr>
                        <a:t>给小明和妹妹压岁钱</a:t>
                      </a:r>
                    </a:p>
                  </a:txBody>
                  <a:tcPr marL="68583" marR="68583" marT="34287" marB="34287" anchor="ctr">
                    <a:lnL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chemeClr val="tx1"/>
                        </a:solidFill>
                        <a:latin typeface="Times New Roman" panose="02020603050405020304"/>
                        <a:ea typeface="宋体" panose="02010600030101010101" pitchFamily="2" charset="-122"/>
                        <a:sym typeface="Times New Roman" panose="02020603050405020304"/>
                      </a:endParaRPr>
                    </a:p>
                  </a:txBody>
                  <a:tcPr marL="68583" marR="68583" marT="34287" marB="34287" anchor="ctr">
                    <a:lnL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869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CN" altLang="en-US" sz="1400" b="1" dirty="0">
                          <a:solidFill>
                            <a:schemeClr val="tx1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sym typeface="Times New Roman" panose="02020603050405020304"/>
                        </a:rPr>
                        <a:t>交上个月水电等费用</a:t>
                      </a:r>
                    </a:p>
                  </a:txBody>
                  <a:tcPr marL="68583" marR="68583" marT="34287" marB="34287" anchor="ctr">
                    <a:lnL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chemeClr val="tx1"/>
                        </a:solidFill>
                        <a:latin typeface="Times New Roman" panose="02020603050405020304"/>
                        <a:ea typeface="宋体" panose="02010600030101010101" pitchFamily="2" charset="-122"/>
                        <a:sym typeface="Times New Roman" panose="02020603050405020304"/>
                      </a:endParaRPr>
                    </a:p>
                  </a:txBody>
                  <a:tcPr marL="68583" marR="68583" marT="34287" marB="34287" anchor="ctr">
                    <a:lnL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869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CN" altLang="en-US" sz="1400" b="1" dirty="0">
                          <a:solidFill>
                            <a:schemeClr val="tx1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sym typeface="Times New Roman" panose="02020603050405020304"/>
                        </a:rPr>
                        <a:t>购买食品</a:t>
                      </a:r>
                    </a:p>
                  </a:txBody>
                  <a:tcPr marL="68583" marR="68583" marT="34287" marB="34287" anchor="ctr">
                    <a:lnL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chemeClr val="tx1"/>
                        </a:solidFill>
                        <a:latin typeface="Times New Roman" panose="02020603050405020304"/>
                        <a:ea typeface="宋体" panose="02010600030101010101" pitchFamily="2" charset="-122"/>
                        <a:sym typeface="Times New Roman" panose="02020603050405020304"/>
                      </a:endParaRPr>
                    </a:p>
                  </a:txBody>
                  <a:tcPr marL="68583" marR="68583" marT="34287" marB="34287" anchor="ctr">
                    <a:lnL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869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CN" altLang="en-US" sz="1400" b="1" dirty="0">
                          <a:solidFill>
                            <a:schemeClr val="tx1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sym typeface="Times New Roman" panose="02020603050405020304"/>
                        </a:rPr>
                        <a:t>买新衣服</a:t>
                      </a:r>
                    </a:p>
                  </a:txBody>
                  <a:tcPr marL="68583" marR="68583" marT="34287" marB="34287" anchor="ctr">
                    <a:lnL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chemeClr val="tx1"/>
                        </a:solidFill>
                        <a:latin typeface="Times New Roman" panose="02020603050405020304"/>
                        <a:ea typeface="宋体" panose="02010600030101010101" pitchFamily="2" charset="-122"/>
                        <a:sym typeface="Times New Roman" panose="02020603050405020304"/>
                      </a:endParaRPr>
                    </a:p>
                  </a:txBody>
                  <a:tcPr marL="68583" marR="68583" marT="34287" marB="34287" anchor="ctr">
                    <a:lnL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3547233" y="1259407"/>
            <a:ext cx="723275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b="1" dirty="0">
                <a:solidFill>
                  <a:srgbClr val="FF0000"/>
                </a:solidFill>
                <a:latin typeface="+mn-lt"/>
                <a:sym typeface="Times New Roman" panose="02020603050405020304" pitchFamily="18" charset="0"/>
              </a:rPr>
              <a:t>-2000</a:t>
            </a:r>
            <a:endParaRPr lang="zh-CN" altLang="en-US" b="1" dirty="0">
              <a:solidFill>
                <a:srgbClr val="FF0000"/>
              </a:solidFill>
              <a:latin typeface="+mn-lt"/>
              <a:sym typeface="Times New Roman" panose="02020603050405020304" pitchFamily="18" charset="0"/>
            </a:endParaRPr>
          </a:p>
        </p:txBody>
      </p:sp>
      <p:sp>
        <p:nvSpPr>
          <p:cNvPr id="10" name="TextBox 5"/>
          <p:cNvSpPr txBox="1">
            <a:spLocks noChangeArrowheads="1"/>
          </p:cNvSpPr>
          <p:nvPr/>
        </p:nvSpPr>
        <p:spPr bwMode="auto">
          <a:xfrm>
            <a:off x="3590695" y="1715297"/>
            <a:ext cx="646331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b="1">
                <a:solidFill>
                  <a:srgbClr val="FF0000"/>
                </a:solidFill>
                <a:latin typeface="+mn-lt"/>
                <a:sym typeface="Times New Roman" panose="02020603050405020304" pitchFamily="18" charset="0"/>
              </a:rPr>
              <a:t>-200</a:t>
            </a:r>
            <a:endParaRPr lang="zh-CN" altLang="en-US" b="1" dirty="0">
              <a:solidFill>
                <a:srgbClr val="FF0000"/>
              </a:solidFill>
              <a:latin typeface="+mn-lt"/>
              <a:sym typeface="Times New Roman" panose="02020603050405020304" pitchFamily="18" charset="0"/>
            </a:endParaRPr>
          </a:p>
        </p:txBody>
      </p:sp>
      <p:sp>
        <p:nvSpPr>
          <p:cNvPr id="11" name="TextBox 6"/>
          <p:cNvSpPr txBox="1">
            <a:spLocks noChangeArrowheads="1"/>
          </p:cNvSpPr>
          <p:nvPr/>
        </p:nvSpPr>
        <p:spPr bwMode="auto">
          <a:xfrm>
            <a:off x="3604942" y="2185159"/>
            <a:ext cx="607859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b="1" dirty="0">
                <a:solidFill>
                  <a:srgbClr val="FF0000"/>
                </a:solidFill>
                <a:latin typeface="+mn-lt"/>
                <a:sym typeface="Times New Roman" panose="02020603050405020304" pitchFamily="18" charset="0"/>
              </a:rPr>
              <a:t>-400</a:t>
            </a:r>
            <a:endParaRPr lang="zh-CN" altLang="en-US" b="1" dirty="0">
              <a:solidFill>
                <a:srgbClr val="FF0000"/>
              </a:solidFill>
              <a:latin typeface="+mn-lt"/>
              <a:sym typeface="Times New Roman" panose="02020603050405020304" pitchFamily="18" charset="0"/>
            </a:endParaRPr>
          </a:p>
        </p:txBody>
      </p:sp>
      <p:sp>
        <p:nvSpPr>
          <p:cNvPr id="12" name="TextBox 7"/>
          <p:cNvSpPr txBox="1">
            <a:spLocks noChangeArrowheads="1"/>
          </p:cNvSpPr>
          <p:nvPr/>
        </p:nvSpPr>
        <p:spPr bwMode="auto">
          <a:xfrm>
            <a:off x="3634423" y="2684150"/>
            <a:ext cx="607859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b="1" dirty="0">
                <a:solidFill>
                  <a:srgbClr val="FF0000"/>
                </a:solidFill>
                <a:latin typeface="+mn-lt"/>
                <a:sym typeface="Times New Roman" panose="02020603050405020304" pitchFamily="18" charset="0"/>
              </a:rPr>
              <a:t>-800</a:t>
            </a:r>
            <a:endParaRPr lang="zh-CN" altLang="en-US" b="1" dirty="0">
              <a:solidFill>
                <a:srgbClr val="FF0000"/>
              </a:solidFill>
              <a:latin typeface="+mn-lt"/>
              <a:sym typeface="Times New Roman" panose="02020603050405020304" pitchFamily="18" charset="0"/>
            </a:endParaRPr>
          </a:p>
        </p:txBody>
      </p:sp>
      <p:sp>
        <p:nvSpPr>
          <p:cNvPr id="13" name="TextBox 8"/>
          <p:cNvSpPr txBox="1">
            <a:spLocks noChangeArrowheads="1"/>
          </p:cNvSpPr>
          <p:nvPr/>
        </p:nvSpPr>
        <p:spPr bwMode="auto">
          <a:xfrm>
            <a:off x="3576716" y="3106901"/>
            <a:ext cx="723275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b="1" dirty="0">
                <a:solidFill>
                  <a:srgbClr val="FF0000"/>
                </a:solidFill>
                <a:latin typeface="+mn-lt"/>
                <a:sym typeface="Times New Roman" panose="02020603050405020304" pitchFamily="18" charset="0"/>
              </a:rPr>
              <a:t>-1000</a:t>
            </a:r>
            <a:endParaRPr lang="zh-CN" altLang="en-US" b="1" dirty="0">
              <a:solidFill>
                <a:srgbClr val="FF0000"/>
              </a:solidFill>
              <a:latin typeface="+mn-lt"/>
              <a:sym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02" name="组合 2"/>
          <p:cNvGrpSpPr/>
          <p:nvPr/>
        </p:nvGrpSpPr>
        <p:grpSpPr bwMode="auto">
          <a:xfrm>
            <a:off x="1365250" y="3220554"/>
            <a:ext cx="5843588" cy="632355"/>
            <a:chOff x="883178" y="3864611"/>
            <a:chExt cx="5843377" cy="632067"/>
          </a:xfrm>
        </p:grpSpPr>
        <p:sp>
          <p:nvSpPr>
            <p:cNvPr id="32" name="文本框 31"/>
            <p:cNvSpPr txBox="1"/>
            <p:nvPr/>
          </p:nvSpPr>
          <p:spPr>
            <a:xfrm>
              <a:off x="3411975" y="3916975"/>
              <a:ext cx="523856" cy="57970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en-US" altLang="zh-CN" sz="2400" b="1" dirty="0">
                  <a:latin typeface="+mj-lt"/>
                  <a:ea typeface="+mj-ea"/>
                </a:rPr>
                <a:t>0</a:t>
              </a:r>
              <a:endParaRPr lang="zh-CN" altLang="en-US" sz="2400" b="1" dirty="0">
                <a:latin typeface="+mj-lt"/>
                <a:ea typeface="+mj-ea"/>
              </a:endParaRPr>
            </a:p>
          </p:txBody>
        </p:sp>
        <p:grpSp>
          <p:nvGrpSpPr>
            <p:cNvPr id="25618" name="组合 1"/>
            <p:cNvGrpSpPr/>
            <p:nvPr/>
          </p:nvGrpSpPr>
          <p:grpSpPr bwMode="auto">
            <a:xfrm>
              <a:off x="883178" y="3864611"/>
              <a:ext cx="5843377" cy="623604"/>
              <a:chOff x="883178" y="3887471"/>
              <a:chExt cx="5843377" cy="623604"/>
            </a:xfrm>
          </p:grpSpPr>
          <p:sp>
            <p:nvSpPr>
              <p:cNvPr id="22" name="Line 17"/>
              <p:cNvSpPr>
                <a:spLocks noChangeShapeType="1"/>
              </p:cNvSpPr>
              <p:nvPr/>
            </p:nvSpPr>
            <p:spPr bwMode="auto">
              <a:xfrm>
                <a:off x="883178" y="4036628"/>
                <a:ext cx="5843377" cy="0"/>
              </a:xfrm>
              <a:prstGeom prst="line">
                <a:avLst/>
              </a:prstGeom>
              <a:noFill/>
              <a:ln w="19050">
                <a:solidFill>
                  <a:sysClr val="windowText" lastClr="000000"/>
                </a:solidFill>
                <a:round/>
                <a:tailEnd type="triangle" w="med" len="med"/>
              </a:ln>
            </p:spPr>
            <p:txBody>
              <a:bodyPr anchor="ctr"/>
              <a:lstStyle/>
              <a:p>
                <a:pPr eaLnBrk="1" hangingPunct="1">
                  <a:defRPr/>
                </a:pPr>
                <a:endParaRPr lang="zh-CN" altLang="en-US" sz="1350" kern="0">
                  <a:solidFill>
                    <a:prstClr val="black"/>
                  </a:solidFill>
                  <a:latin typeface="+mj-lt"/>
                  <a:cs typeface="Times New Roman" panose="02020603050405020304" pitchFamily="18" charset="0"/>
                </a:endParaRPr>
              </a:p>
            </p:txBody>
          </p:sp>
          <p:sp>
            <p:nvSpPr>
              <p:cNvPr id="23" name="Line 21"/>
              <p:cNvSpPr>
                <a:spLocks noChangeShapeType="1"/>
              </p:cNvSpPr>
              <p:nvPr/>
            </p:nvSpPr>
            <p:spPr bwMode="auto">
              <a:xfrm>
                <a:off x="2527769" y="3893818"/>
                <a:ext cx="0" cy="149157"/>
              </a:xfrm>
              <a:prstGeom prst="line">
                <a:avLst/>
              </a:prstGeom>
              <a:noFill/>
              <a:ln w="19050">
                <a:solidFill>
                  <a:sysClr val="windowText" lastClr="000000"/>
                </a:solidFill>
                <a:round/>
              </a:ln>
            </p:spPr>
            <p:txBody>
              <a:bodyPr anchor="ctr"/>
              <a:lstStyle/>
              <a:p>
                <a:pPr eaLnBrk="1" hangingPunct="1">
                  <a:defRPr/>
                </a:pPr>
                <a:endParaRPr lang="zh-CN" altLang="en-US" sz="1350" kern="0">
                  <a:solidFill>
                    <a:prstClr val="black"/>
                  </a:solidFill>
                  <a:latin typeface="+mj-lt"/>
                  <a:cs typeface="Times New Roman" panose="02020603050405020304" pitchFamily="18" charset="0"/>
                </a:endParaRPr>
              </a:p>
            </p:txBody>
          </p:sp>
          <p:sp>
            <p:nvSpPr>
              <p:cNvPr id="24" name="Line 22"/>
              <p:cNvSpPr>
                <a:spLocks noChangeShapeType="1"/>
              </p:cNvSpPr>
              <p:nvPr/>
            </p:nvSpPr>
            <p:spPr bwMode="auto">
              <a:xfrm>
                <a:off x="3592943" y="3893818"/>
                <a:ext cx="0" cy="149157"/>
              </a:xfrm>
              <a:prstGeom prst="line">
                <a:avLst/>
              </a:prstGeom>
              <a:noFill/>
              <a:ln w="19050">
                <a:solidFill>
                  <a:sysClr val="windowText" lastClr="000000"/>
                </a:solidFill>
                <a:round/>
              </a:ln>
            </p:spPr>
            <p:txBody>
              <a:bodyPr anchor="ctr"/>
              <a:lstStyle/>
              <a:p>
                <a:pPr eaLnBrk="1" hangingPunct="1">
                  <a:defRPr/>
                </a:pPr>
                <a:endParaRPr lang="zh-CN" altLang="en-US" sz="1350" kern="0">
                  <a:solidFill>
                    <a:prstClr val="black"/>
                  </a:solidFill>
                  <a:latin typeface="+mj-lt"/>
                  <a:cs typeface="Times New Roman" panose="02020603050405020304" pitchFamily="18" charset="0"/>
                </a:endParaRPr>
              </a:p>
            </p:txBody>
          </p:sp>
          <p:sp>
            <p:nvSpPr>
              <p:cNvPr id="25" name="Line 23"/>
              <p:cNvSpPr>
                <a:spLocks noChangeShapeType="1"/>
              </p:cNvSpPr>
              <p:nvPr/>
            </p:nvSpPr>
            <p:spPr bwMode="auto">
              <a:xfrm>
                <a:off x="4626368" y="3893818"/>
                <a:ext cx="0" cy="149157"/>
              </a:xfrm>
              <a:prstGeom prst="line">
                <a:avLst/>
              </a:prstGeom>
              <a:noFill/>
              <a:ln w="19050">
                <a:solidFill>
                  <a:sysClr val="windowText" lastClr="000000"/>
                </a:solidFill>
                <a:round/>
              </a:ln>
            </p:spPr>
            <p:txBody>
              <a:bodyPr anchor="ctr"/>
              <a:lstStyle/>
              <a:p>
                <a:pPr eaLnBrk="1" hangingPunct="1">
                  <a:defRPr/>
                </a:pPr>
                <a:endParaRPr lang="zh-CN" altLang="en-US" sz="1350" kern="0">
                  <a:solidFill>
                    <a:prstClr val="black"/>
                  </a:solidFill>
                  <a:latin typeface="+mj-lt"/>
                  <a:cs typeface="Times New Roman" panose="02020603050405020304" pitchFamily="18" charset="0"/>
                </a:endParaRPr>
              </a:p>
            </p:txBody>
          </p:sp>
          <p:sp>
            <p:nvSpPr>
              <p:cNvPr id="26" name="Line 24"/>
              <p:cNvSpPr>
                <a:spLocks noChangeShapeType="1"/>
              </p:cNvSpPr>
              <p:nvPr/>
            </p:nvSpPr>
            <p:spPr bwMode="auto">
              <a:xfrm>
                <a:off x="5696304" y="3887471"/>
                <a:ext cx="0" cy="149157"/>
              </a:xfrm>
              <a:prstGeom prst="line">
                <a:avLst/>
              </a:prstGeom>
              <a:noFill/>
              <a:ln w="19050">
                <a:solidFill>
                  <a:sysClr val="windowText" lastClr="000000"/>
                </a:solidFill>
                <a:round/>
              </a:ln>
            </p:spPr>
            <p:txBody>
              <a:bodyPr anchor="ctr"/>
              <a:lstStyle/>
              <a:p>
                <a:pPr eaLnBrk="1" hangingPunct="1">
                  <a:defRPr/>
                </a:pPr>
                <a:endParaRPr lang="zh-CN" altLang="en-US" sz="1350" kern="0">
                  <a:solidFill>
                    <a:prstClr val="black"/>
                  </a:solidFill>
                  <a:latin typeface="+mj-lt"/>
                  <a:cs typeface="Times New Roman" panose="02020603050405020304" pitchFamily="18" charset="0"/>
                </a:endParaRPr>
              </a:p>
            </p:txBody>
          </p:sp>
          <p:sp>
            <p:nvSpPr>
              <p:cNvPr id="27" name="Line 22"/>
              <p:cNvSpPr>
                <a:spLocks noChangeShapeType="1"/>
              </p:cNvSpPr>
              <p:nvPr/>
            </p:nvSpPr>
            <p:spPr bwMode="auto">
              <a:xfrm>
                <a:off x="4107275" y="3887471"/>
                <a:ext cx="0" cy="149157"/>
              </a:xfrm>
              <a:prstGeom prst="line">
                <a:avLst/>
              </a:prstGeom>
              <a:noFill/>
              <a:ln w="19050">
                <a:solidFill>
                  <a:sysClr val="windowText" lastClr="000000"/>
                </a:solidFill>
                <a:round/>
              </a:ln>
            </p:spPr>
            <p:txBody>
              <a:bodyPr anchor="ctr"/>
              <a:lstStyle/>
              <a:p>
                <a:pPr eaLnBrk="1" hangingPunct="1">
                  <a:defRPr/>
                </a:pPr>
                <a:endParaRPr lang="zh-CN" altLang="en-US" sz="1350" kern="0">
                  <a:solidFill>
                    <a:prstClr val="black"/>
                  </a:solidFill>
                  <a:latin typeface="+mj-lt"/>
                  <a:cs typeface="Times New Roman" panose="02020603050405020304" pitchFamily="18" charset="0"/>
                </a:endParaRPr>
              </a:p>
            </p:txBody>
          </p:sp>
          <p:sp>
            <p:nvSpPr>
              <p:cNvPr id="28" name="Line 22"/>
              <p:cNvSpPr>
                <a:spLocks noChangeShapeType="1"/>
              </p:cNvSpPr>
              <p:nvPr/>
            </p:nvSpPr>
            <p:spPr bwMode="auto">
              <a:xfrm>
                <a:off x="3064324" y="3893818"/>
                <a:ext cx="0" cy="149157"/>
              </a:xfrm>
              <a:prstGeom prst="line">
                <a:avLst/>
              </a:prstGeom>
              <a:noFill/>
              <a:ln w="19050">
                <a:solidFill>
                  <a:sysClr val="windowText" lastClr="000000"/>
                </a:solidFill>
                <a:round/>
              </a:ln>
            </p:spPr>
            <p:txBody>
              <a:bodyPr anchor="ctr"/>
              <a:lstStyle/>
              <a:p>
                <a:pPr eaLnBrk="1" hangingPunct="1">
                  <a:defRPr/>
                </a:pPr>
                <a:endParaRPr lang="zh-CN" altLang="en-US" sz="1350" kern="0">
                  <a:solidFill>
                    <a:prstClr val="black"/>
                  </a:solidFill>
                  <a:latin typeface="+mj-lt"/>
                  <a:cs typeface="Times New Roman" panose="02020603050405020304" pitchFamily="18" charset="0"/>
                </a:endParaRPr>
              </a:p>
            </p:txBody>
          </p:sp>
          <p:sp>
            <p:nvSpPr>
              <p:cNvPr id="29" name="Line 22"/>
              <p:cNvSpPr>
                <a:spLocks noChangeShapeType="1"/>
              </p:cNvSpPr>
              <p:nvPr/>
            </p:nvSpPr>
            <p:spPr bwMode="auto">
              <a:xfrm>
                <a:off x="1986451" y="3893818"/>
                <a:ext cx="0" cy="149157"/>
              </a:xfrm>
              <a:prstGeom prst="line">
                <a:avLst/>
              </a:prstGeom>
              <a:noFill/>
              <a:ln w="19050">
                <a:solidFill>
                  <a:sysClr val="windowText" lastClr="000000"/>
                </a:solidFill>
                <a:round/>
              </a:ln>
            </p:spPr>
            <p:txBody>
              <a:bodyPr anchor="ctr"/>
              <a:lstStyle/>
              <a:p>
                <a:pPr eaLnBrk="1" hangingPunct="1">
                  <a:defRPr/>
                </a:pPr>
                <a:endParaRPr lang="zh-CN" altLang="en-US" sz="1350" kern="0">
                  <a:solidFill>
                    <a:prstClr val="black"/>
                  </a:solidFill>
                  <a:latin typeface="+mj-lt"/>
                  <a:cs typeface="Times New Roman" panose="02020603050405020304" pitchFamily="18" charset="0"/>
                </a:endParaRPr>
              </a:p>
            </p:txBody>
          </p:sp>
          <p:sp>
            <p:nvSpPr>
              <p:cNvPr id="30" name="Line 23"/>
              <p:cNvSpPr>
                <a:spLocks noChangeShapeType="1"/>
              </p:cNvSpPr>
              <p:nvPr/>
            </p:nvSpPr>
            <p:spPr bwMode="auto">
              <a:xfrm>
                <a:off x="5159749" y="3893818"/>
                <a:ext cx="0" cy="149157"/>
              </a:xfrm>
              <a:prstGeom prst="line">
                <a:avLst/>
              </a:prstGeom>
              <a:noFill/>
              <a:ln w="19050">
                <a:solidFill>
                  <a:sysClr val="windowText" lastClr="000000"/>
                </a:solidFill>
                <a:round/>
              </a:ln>
            </p:spPr>
            <p:txBody>
              <a:bodyPr anchor="ctr"/>
              <a:lstStyle/>
              <a:p>
                <a:pPr eaLnBrk="1" hangingPunct="1">
                  <a:defRPr/>
                </a:pPr>
                <a:endParaRPr lang="zh-CN" altLang="en-US" sz="1350" kern="0">
                  <a:solidFill>
                    <a:prstClr val="black"/>
                  </a:solidFill>
                  <a:latin typeface="+mj-lt"/>
                  <a:cs typeface="Times New Roman" panose="02020603050405020304" pitchFamily="18" charset="0"/>
                </a:endParaRPr>
              </a:p>
            </p:txBody>
          </p:sp>
          <p:sp>
            <p:nvSpPr>
              <p:cNvPr id="31" name="Line 22"/>
              <p:cNvSpPr>
                <a:spLocks noChangeShapeType="1"/>
              </p:cNvSpPr>
              <p:nvPr/>
            </p:nvSpPr>
            <p:spPr bwMode="auto">
              <a:xfrm>
                <a:off x="1453070" y="3887471"/>
                <a:ext cx="0" cy="149157"/>
              </a:xfrm>
              <a:prstGeom prst="line">
                <a:avLst/>
              </a:prstGeom>
              <a:noFill/>
              <a:ln w="19050">
                <a:solidFill>
                  <a:sysClr val="windowText" lastClr="000000"/>
                </a:solidFill>
                <a:round/>
              </a:ln>
            </p:spPr>
            <p:txBody>
              <a:bodyPr anchor="ctr"/>
              <a:lstStyle/>
              <a:p>
                <a:pPr eaLnBrk="1" hangingPunct="1">
                  <a:defRPr/>
                </a:pPr>
                <a:endParaRPr lang="zh-CN" altLang="en-US" sz="1350" kern="0">
                  <a:solidFill>
                    <a:prstClr val="black"/>
                  </a:solidFill>
                  <a:latin typeface="+mj-lt"/>
                  <a:cs typeface="Times New Roman" panose="02020603050405020304" pitchFamily="18" charset="0"/>
                </a:endParaRPr>
              </a:p>
            </p:txBody>
          </p:sp>
          <p:sp>
            <p:nvSpPr>
              <p:cNvPr id="41" name="Line 24"/>
              <p:cNvSpPr>
                <a:spLocks noChangeShapeType="1"/>
              </p:cNvSpPr>
              <p:nvPr/>
            </p:nvSpPr>
            <p:spPr bwMode="auto">
              <a:xfrm>
                <a:off x="6234448" y="3887471"/>
                <a:ext cx="0" cy="149157"/>
              </a:xfrm>
              <a:prstGeom prst="line">
                <a:avLst/>
              </a:prstGeom>
              <a:noFill/>
              <a:ln w="19050">
                <a:solidFill>
                  <a:sysClr val="windowText" lastClr="000000"/>
                </a:solidFill>
                <a:round/>
              </a:ln>
            </p:spPr>
            <p:txBody>
              <a:bodyPr anchor="ctr"/>
              <a:lstStyle/>
              <a:p>
                <a:pPr eaLnBrk="1" hangingPunct="1">
                  <a:defRPr/>
                </a:pPr>
                <a:endParaRPr lang="zh-CN" altLang="en-US" sz="1350" kern="0">
                  <a:solidFill>
                    <a:prstClr val="black"/>
                  </a:solidFill>
                  <a:latin typeface="+mj-lt"/>
                  <a:cs typeface="Times New Roman" panose="02020603050405020304" pitchFamily="18" charset="0"/>
                </a:endParaRPr>
              </a:p>
            </p:txBody>
          </p:sp>
          <p:sp>
            <p:nvSpPr>
              <p:cNvPr id="42" name="文本框 41"/>
              <p:cNvSpPr txBox="1"/>
              <p:nvPr/>
            </p:nvSpPr>
            <p:spPr>
              <a:xfrm>
                <a:off x="2865453" y="3927141"/>
                <a:ext cx="523856" cy="580761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lnSpc>
                    <a:spcPct val="150000"/>
                  </a:lnSpc>
                  <a:defRPr/>
                </a:pPr>
                <a:r>
                  <a:rPr lang="en-US" altLang="zh-CN" sz="2400" b="1" dirty="0">
                    <a:latin typeface="+mj-lt"/>
                    <a:ea typeface="+mj-ea"/>
                  </a:rPr>
                  <a:t>-1</a:t>
                </a:r>
                <a:endParaRPr lang="zh-CN" altLang="en-US" sz="2400" b="1" dirty="0">
                  <a:latin typeface="+mj-lt"/>
                  <a:ea typeface="+mj-ea"/>
                </a:endParaRPr>
              </a:p>
            </p:txBody>
          </p:sp>
          <p:sp>
            <p:nvSpPr>
              <p:cNvPr id="43" name="文本框 42"/>
              <p:cNvSpPr txBox="1"/>
              <p:nvPr/>
            </p:nvSpPr>
            <p:spPr>
              <a:xfrm>
                <a:off x="2313464" y="3930314"/>
                <a:ext cx="523856" cy="580761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lnSpc>
                    <a:spcPct val="150000"/>
                  </a:lnSpc>
                  <a:defRPr/>
                </a:pPr>
                <a:r>
                  <a:rPr lang="en-US" altLang="zh-CN" sz="2400" b="1" dirty="0">
                    <a:latin typeface="+mj-lt"/>
                    <a:ea typeface="+mj-ea"/>
                  </a:rPr>
                  <a:t>-2</a:t>
                </a:r>
                <a:endParaRPr lang="zh-CN" altLang="en-US" sz="2400" b="1" dirty="0">
                  <a:latin typeface="+mj-lt"/>
                  <a:ea typeface="+mj-ea"/>
                </a:endParaRPr>
              </a:p>
            </p:txBody>
          </p:sp>
          <p:sp>
            <p:nvSpPr>
              <p:cNvPr id="44" name="文本框 43"/>
              <p:cNvSpPr txBox="1"/>
              <p:nvPr/>
            </p:nvSpPr>
            <p:spPr>
              <a:xfrm>
                <a:off x="1721348" y="3931901"/>
                <a:ext cx="523856" cy="57917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lnSpc>
                    <a:spcPct val="150000"/>
                  </a:lnSpc>
                  <a:defRPr/>
                </a:pPr>
                <a:r>
                  <a:rPr lang="en-US" altLang="zh-CN" sz="2400" b="1" dirty="0">
                    <a:latin typeface="+mj-lt"/>
                    <a:ea typeface="+mj-ea"/>
                  </a:rPr>
                  <a:t>-3</a:t>
                </a:r>
                <a:endParaRPr lang="zh-CN" altLang="en-US" sz="2400" b="1" dirty="0">
                  <a:latin typeface="+mj-lt"/>
                  <a:ea typeface="+mj-ea"/>
                </a:endParaRPr>
              </a:p>
            </p:txBody>
          </p:sp>
          <p:sp>
            <p:nvSpPr>
              <p:cNvPr id="45" name="文本框 44"/>
              <p:cNvSpPr txBox="1"/>
              <p:nvPr/>
            </p:nvSpPr>
            <p:spPr>
              <a:xfrm>
                <a:off x="1205429" y="3922380"/>
                <a:ext cx="523856" cy="57917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lnSpc>
                    <a:spcPct val="150000"/>
                  </a:lnSpc>
                  <a:defRPr/>
                </a:pPr>
                <a:r>
                  <a:rPr lang="en-US" altLang="zh-CN" sz="2400" b="1" dirty="0">
                    <a:latin typeface="+mj-lt"/>
                    <a:ea typeface="+mj-ea"/>
                  </a:rPr>
                  <a:t>-4</a:t>
                </a:r>
                <a:endParaRPr lang="zh-CN" altLang="en-US" sz="2400" b="1" dirty="0">
                  <a:latin typeface="+mj-lt"/>
                  <a:ea typeface="+mj-ea"/>
                </a:endParaRPr>
              </a:p>
            </p:txBody>
          </p:sp>
          <p:sp>
            <p:nvSpPr>
              <p:cNvPr id="46" name="文本框 45"/>
              <p:cNvSpPr txBox="1"/>
              <p:nvPr/>
            </p:nvSpPr>
            <p:spPr>
              <a:xfrm>
                <a:off x="3940593" y="3928727"/>
                <a:ext cx="523856" cy="57917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lnSpc>
                    <a:spcPct val="150000"/>
                  </a:lnSpc>
                  <a:defRPr/>
                </a:pPr>
                <a:r>
                  <a:rPr lang="en-US" altLang="zh-CN" sz="2400" b="1" dirty="0">
                    <a:latin typeface="+mj-lt"/>
                    <a:ea typeface="+mj-ea"/>
                  </a:rPr>
                  <a:t>1</a:t>
                </a:r>
                <a:endParaRPr lang="zh-CN" altLang="en-US" sz="2400" b="1" dirty="0">
                  <a:latin typeface="+mj-lt"/>
                  <a:ea typeface="+mj-ea"/>
                </a:endParaRPr>
              </a:p>
            </p:txBody>
          </p:sp>
          <p:sp>
            <p:nvSpPr>
              <p:cNvPr id="47" name="文本框 46"/>
              <p:cNvSpPr txBox="1"/>
              <p:nvPr/>
            </p:nvSpPr>
            <p:spPr>
              <a:xfrm>
                <a:off x="4454924" y="3920794"/>
                <a:ext cx="523856" cy="579173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lnSpc>
                    <a:spcPct val="150000"/>
                  </a:lnSpc>
                  <a:defRPr/>
                </a:pPr>
                <a:r>
                  <a:rPr lang="en-US" altLang="zh-CN" sz="2400" b="1" dirty="0">
                    <a:latin typeface="+mj-lt"/>
                    <a:ea typeface="+mj-ea"/>
                  </a:rPr>
                  <a:t>2</a:t>
                </a:r>
                <a:endParaRPr lang="zh-CN" altLang="en-US" sz="2400" b="1" dirty="0">
                  <a:latin typeface="+mj-lt"/>
                  <a:ea typeface="+mj-ea"/>
                </a:endParaRPr>
              </a:p>
            </p:txBody>
          </p:sp>
          <p:sp>
            <p:nvSpPr>
              <p:cNvPr id="48" name="文本框 47"/>
              <p:cNvSpPr txBox="1"/>
              <p:nvPr/>
            </p:nvSpPr>
            <p:spPr>
              <a:xfrm>
                <a:off x="4999417" y="3920794"/>
                <a:ext cx="523856" cy="579173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lnSpc>
                    <a:spcPct val="150000"/>
                  </a:lnSpc>
                  <a:defRPr/>
                </a:pPr>
                <a:r>
                  <a:rPr lang="en-US" altLang="zh-CN" sz="2400" b="1" dirty="0">
                    <a:latin typeface="+mj-lt"/>
                    <a:ea typeface="+mj-ea"/>
                  </a:rPr>
                  <a:t>3</a:t>
                </a:r>
                <a:endParaRPr lang="zh-CN" altLang="en-US" sz="2400" b="1" dirty="0">
                  <a:latin typeface="+mj-lt"/>
                  <a:ea typeface="+mj-ea"/>
                </a:endParaRPr>
              </a:p>
            </p:txBody>
          </p:sp>
          <p:sp>
            <p:nvSpPr>
              <p:cNvPr id="49" name="文本框 48"/>
              <p:cNvSpPr txBox="1"/>
              <p:nvPr/>
            </p:nvSpPr>
            <p:spPr>
              <a:xfrm>
                <a:off x="5520099" y="3920794"/>
                <a:ext cx="523856" cy="579173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lnSpc>
                    <a:spcPct val="150000"/>
                  </a:lnSpc>
                  <a:defRPr/>
                </a:pPr>
                <a:r>
                  <a:rPr lang="en-US" altLang="zh-CN" sz="2400" b="1" dirty="0">
                    <a:latin typeface="+mj-lt"/>
                    <a:ea typeface="+mj-ea"/>
                  </a:rPr>
                  <a:t>4</a:t>
                </a:r>
                <a:endParaRPr lang="zh-CN" altLang="en-US" sz="2400" b="1" dirty="0">
                  <a:latin typeface="+mj-lt"/>
                  <a:ea typeface="+mj-ea"/>
                </a:endParaRPr>
              </a:p>
            </p:txBody>
          </p:sp>
          <p:sp>
            <p:nvSpPr>
              <p:cNvPr id="50" name="文本框 49"/>
              <p:cNvSpPr txBox="1"/>
              <p:nvPr/>
            </p:nvSpPr>
            <p:spPr>
              <a:xfrm>
                <a:off x="6085228" y="3928727"/>
                <a:ext cx="523856" cy="57917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lnSpc>
                    <a:spcPct val="150000"/>
                  </a:lnSpc>
                  <a:defRPr/>
                </a:pPr>
                <a:r>
                  <a:rPr lang="en-US" altLang="zh-CN" sz="2400" b="1" dirty="0">
                    <a:latin typeface="+mj-lt"/>
                    <a:ea typeface="+mj-ea"/>
                  </a:rPr>
                  <a:t>5</a:t>
                </a:r>
                <a:endParaRPr lang="zh-CN" altLang="en-US" sz="2400" b="1" dirty="0">
                  <a:latin typeface="+mj-lt"/>
                  <a:ea typeface="+mj-ea"/>
                </a:endParaRPr>
              </a:p>
            </p:txBody>
          </p:sp>
        </p:grpSp>
      </p:grpSp>
      <p:sp>
        <p:nvSpPr>
          <p:cNvPr id="25603" name="文本框 11"/>
          <p:cNvSpPr txBox="1">
            <a:spLocks noChangeArrowheads="1"/>
          </p:cNvSpPr>
          <p:nvPr/>
        </p:nvSpPr>
        <p:spPr bwMode="auto">
          <a:xfrm>
            <a:off x="465251" y="1093662"/>
            <a:ext cx="8372247" cy="1389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</a:pPr>
            <a:r>
              <a:rPr lang="en-US" altLang="zh-CN" sz="3000" b="1" dirty="0">
                <a:solidFill>
                  <a:srgbClr val="000000"/>
                </a:solidFill>
                <a:latin typeface="+mj-lt"/>
                <a:cs typeface="Times New Roman" panose="02020603050405020304" pitchFamily="18" charset="0"/>
                <a:sym typeface="+mn-ea"/>
              </a:rPr>
              <a:t>7.</a:t>
            </a:r>
            <a:r>
              <a:rPr lang="zh-CN" altLang="en-US" sz="3000" b="1" dirty="0">
                <a:solidFill>
                  <a:srgbClr val="00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如果下图中</a:t>
            </a:r>
            <a:r>
              <a:rPr lang="en-US" altLang="zh-CN" sz="3000" b="1" dirty="0">
                <a:solidFill>
                  <a:srgbClr val="00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</a:t>
            </a:r>
            <a:r>
              <a:rPr lang="zh-CN" altLang="en-US" sz="3000" b="1" dirty="0">
                <a:solidFill>
                  <a:srgbClr val="00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格代表</a:t>
            </a:r>
            <a:r>
              <a:rPr lang="en-US" altLang="zh-CN" sz="3000" b="1" dirty="0">
                <a:solidFill>
                  <a:srgbClr val="00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1m</a:t>
            </a:r>
            <a:r>
              <a:rPr lang="zh-CN" altLang="en-US" sz="3000" b="1" dirty="0">
                <a:solidFill>
                  <a:srgbClr val="00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，点</a:t>
            </a:r>
            <a:r>
              <a:rPr lang="en-US" altLang="zh-CN" sz="3000" b="1" i="1" dirty="0">
                <a:solidFill>
                  <a:srgbClr val="00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A</a:t>
            </a:r>
            <a:r>
              <a:rPr lang="zh-CN" altLang="en-US" sz="3000" b="1" dirty="0">
                <a:solidFill>
                  <a:srgbClr val="00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在</a:t>
            </a:r>
            <a:r>
              <a:rPr lang="en-US" altLang="zh-CN" sz="3000" b="1" dirty="0">
                <a:solidFill>
                  <a:srgbClr val="00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-1</a:t>
            </a:r>
            <a:r>
              <a:rPr lang="zh-CN" altLang="en-US" sz="3000" b="1" dirty="0">
                <a:solidFill>
                  <a:srgbClr val="00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处，点</a:t>
            </a:r>
            <a:r>
              <a:rPr lang="en-US" altLang="zh-CN" sz="3000" b="1" i="1" dirty="0">
                <a:solidFill>
                  <a:srgbClr val="00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B</a:t>
            </a:r>
            <a:r>
              <a:rPr lang="zh-CN" altLang="en-US" sz="3000" b="1" dirty="0">
                <a:solidFill>
                  <a:srgbClr val="00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与点</a:t>
            </a:r>
            <a:r>
              <a:rPr lang="en-US" altLang="zh-CN" sz="3000" b="1" i="1" dirty="0">
                <a:solidFill>
                  <a:srgbClr val="00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A</a:t>
            </a:r>
            <a:r>
              <a:rPr lang="zh-CN" altLang="en-US" sz="3000" b="1" dirty="0">
                <a:solidFill>
                  <a:srgbClr val="00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相距</a:t>
            </a:r>
            <a:r>
              <a:rPr lang="en-US" altLang="zh-CN" sz="3000" b="1" dirty="0">
                <a:solidFill>
                  <a:srgbClr val="00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3m</a:t>
            </a:r>
            <a:r>
              <a:rPr lang="zh-CN" altLang="en-US" sz="3000" b="1" dirty="0">
                <a:solidFill>
                  <a:srgbClr val="00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，请你在图中标出点</a:t>
            </a:r>
            <a:r>
              <a:rPr lang="en-US" altLang="zh-CN" sz="3000" b="1" i="1" dirty="0">
                <a:solidFill>
                  <a:srgbClr val="00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B</a:t>
            </a:r>
            <a:r>
              <a:rPr lang="zh-CN" altLang="en-US" sz="3000" b="1" dirty="0">
                <a:solidFill>
                  <a:srgbClr val="00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可能的位置。</a:t>
            </a:r>
          </a:p>
        </p:txBody>
      </p:sp>
      <p:sp>
        <p:nvSpPr>
          <p:cNvPr id="11" name="椭圆 10"/>
          <p:cNvSpPr/>
          <p:nvPr/>
        </p:nvSpPr>
        <p:spPr>
          <a:xfrm>
            <a:off x="1884181" y="3325152"/>
            <a:ext cx="84138" cy="84137"/>
          </a:xfrm>
          <a:prstGeom prst="ellipse">
            <a:avLst/>
          </a:prstGeom>
          <a:solidFill>
            <a:srgbClr val="FF0000"/>
          </a:solidFill>
          <a:ln w="1270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000" kern="0">
              <a:solidFill>
                <a:srgbClr val="FFFFFF"/>
              </a:solidFill>
              <a:latin typeface="+mj-lt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5059710" y="3325152"/>
            <a:ext cx="84137" cy="84137"/>
          </a:xfrm>
          <a:prstGeom prst="ellipse">
            <a:avLst/>
          </a:prstGeom>
          <a:solidFill>
            <a:srgbClr val="FF0000"/>
          </a:solidFill>
          <a:ln w="1270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000" kern="0">
              <a:solidFill>
                <a:srgbClr val="FFFFFF"/>
              </a:solidFill>
              <a:latin typeface="+mj-lt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3494996" y="3336441"/>
            <a:ext cx="85725" cy="84137"/>
          </a:xfrm>
          <a:prstGeom prst="ellipse">
            <a:avLst/>
          </a:prstGeom>
          <a:solidFill>
            <a:srgbClr val="FF0000"/>
          </a:solidFill>
          <a:ln w="1270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000" kern="0">
              <a:solidFill>
                <a:srgbClr val="FFFFFF"/>
              </a:solidFill>
              <a:latin typeface="+mj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313730" y="2725733"/>
            <a:ext cx="78457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i="1" dirty="0">
                <a:solidFill>
                  <a:srgbClr val="00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A</a:t>
            </a:r>
            <a:endParaRPr lang="zh-CN" altLang="en-US" sz="3200" i="1" dirty="0">
              <a:latin typeface="+mj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719792" y="2669115"/>
            <a:ext cx="78457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i="1" dirty="0">
                <a:solidFill>
                  <a:srgbClr val="00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B</a:t>
            </a:r>
            <a:r>
              <a:rPr lang="en-US" altLang="zh-CN" sz="3200" b="1" baseline="-25000" dirty="0">
                <a:solidFill>
                  <a:srgbClr val="00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</a:t>
            </a:r>
            <a:endParaRPr lang="zh-CN" altLang="en-US" sz="3200" baseline="-25000" dirty="0">
              <a:latin typeface="+mj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806773" y="2660163"/>
            <a:ext cx="78457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i="1" dirty="0">
                <a:solidFill>
                  <a:srgbClr val="00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B</a:t>
            </a:r>
            <a:r>
              <a:rPr lang="en-US" altLang="zh-CN" sz="3200" b="1" baseline="-25000" dirty="0">
                <a:solidFill>
                  <a:srgbClr val="00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2</a:t>
            </a:r>
            <a:endParaRPr lang="zh-CN" altLang="en-US" sz="3200" baseline="-25000" dirty="0">
              <a:latin typeface="+mj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3" grpId="0"/>
      <p:bldP spid="4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文本框 5"/>
          <p:cNvSpPr txBox="1">
            <a:spLocks noChangeArrowheads="1"/>
          </p:cNvSpPr>
          <p:nvPr/>
        </p:nvSpPr>
        <p:spPr bwMode="auto">
          <a:xfrm>
            <a:off x="340519" y="862806"/>
            <a:ext cx="8371681" cy="3195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</a:pPr>
            <a:r>
              <a:rPr lang="en-US" altLang="zh-CN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8.</a:t>
            </a:r>
            <a:r>
              <a:rPr lang="en-US" altLang="zh-CN" sz="2800" b="1" baseline="300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Calibri" panose="020F0502020204030204" pitchFamily="34" charset="0"/>
                <a:sym typeface="+mn-ea"/>
              </a:rPr>
              <a:t>*</a:t>
            </a: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某商店</a:t>
            </a:r>
            <a:r>
              <a:rPr lang="en-US" altLang="zh-CN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</a:t>
            </a: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月份营业额为</a:t>
            </a:r>
            <a:r>
              <a:rPr lang="en-US" altLang="zh-CN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100</a:t>
            </a: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万元，</a:t>
            </a:r>
            <a:r>
              <a:rPr lang="en-US" altLang="zh-CN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2</a:t>
            </a: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月份营业额为</a:t>
            </a:r>
            <a:r>
              <a:rPr lang="en-US" altLang="zh-CN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130</a:t>
            </a: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万元，比</a:t>
            </a:r>
            <a:r>
              <a:rPr lang="en-US" altLang="zh-CN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</a:t>
            </a: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月份增长（    ）</a:t>
            </a:r>
            <a:r>
              <a:rPr lang="en-US" altLang="zh-CN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%</a:t>
            </a: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。</a:t>
            </a:r>
            <a:r>
              <a:rPr lang="en-US" altLang="zh-CN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3</a:t>
            </a: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月份营业额为</a:t>
            </a:r>
            <a:r>
              <a:rPr lang="en-US" altLang="zh-CN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117</a:t>
            </a: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万元，比</a:t>
            </a:r>
            <a:r>
              <a:rPr lang="en-US" altLang="zh-CN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2</a:t>
            </a: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月份减少</a:t>
            </a:r>
            <a:r>
              <a:rPr lang="en-US" altLang="zh-CN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10%</a:t>
            </a: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，称为负增长，也可以记为增长</a:t>
            </a:r>
            <a:r>
              <a:rPr lang="en-US" altLang="zh-CN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-10%</a:t>
            </a: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。</a:t>
            </a:r>
            <a:r>
              <a:rPr lang="en-US" altLang="zh-CN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4</a:t>
            </a: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月份营业额为</a:t>
            </a:r>
            <a:r>
              <a:rPr lang="en-US" altLang="zh-CN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111.15</a:t>
            </a: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万元，比</a:t>
            </a:r>
            <a:r>
              <a:rPr lang="en-US" altLang="zh-CN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3</a:t>
            </a: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月份增长（    ）</a:t>
            </a:r>
            <a:r>
              <a:rPr lang="en-US" altLang="zh-CN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%</a:t>
            </a: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。</a:t>
            </a:r>
            <a:r>
              <a:rPr lang="en-US" altLang="zh-CN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5</a:t>
            </a: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月份营业额为</a:t>
            </a:r>
            <a:r>
              <a:rPr lang="en-US" altLang="zh-CN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111.15</a:t>
            </a: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万元，与</a:t>
            </a:r>
            <a:r>
              <a:rPr lang="en-US" altLang="zh-CN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4</a:t>
            </a: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月份持平，增长率为（    ）</a:t>
            </a:r>
            <a:r>
              <a:rPr lang="en-US" altLang="zh-CN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%</a:t>
            </a: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，也称为零增长。</a:t>
            </a:r>
            <a:endParaRPr lang="en-US" altLang="zh-CN" sz="2800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678365" y="1385887"/>
            <a:ext cx="995362" cy="522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1508919" y="2913062"/>
            <a:ext cx="995363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－</a:t>
            </a:r>
            <a:r>
              <a:rPr lang="en-US" sz="2800" b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824288" y="3436937"/>
            <a:ext cx="601662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宋-黑-T-A">
      <a:majorFont>
        <a:latin typeface="Times New Roman"/>
        <a:ea typeface="黑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682</Words>
  <Application>Microsoft Office PowerPoint</Application>
  <PresentationFormat>全屏显示(16:9)</PresentationFormat>
  <Paragraphs>96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0" baseType="lpstr">
      <vt:lpstr>宋体</vt:lpstr>
      <vt:lpstr>黑体</vt:lpstr>
      <vt:lpstr>Arial</vt:lpstr>
      <vt:lpstr>Times New Roman</vt:lpstr>
      <vt:lpstr>楷体</vt:lpstr>
      <vt:lpstr>Calibri</vt:lpstr>
      <vt:lpstr>Office 主题​​</vt:lpstr>
      <vt:lpstr>练习一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Admin</cp:lastModifiedBy>
  <cp:revision>21</cp:revision>
  <dcterms:created xsi:type="dcterms:W3CDTF">2016-01-14T07:05:00Z</dcterms:created>
  <dcterms:modified xsi:type="dcterms:W3CDTF">2023-10-26T08:47:42Z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2052-11.8.2.12094</vt:lpwstr>
  </property>
  <property fmtid="{D5CDD505-2E9C-101B-9397-08002B2CF9AE}" pid="3" name="ICV">
    <vt:lpwstr>7B21970F7A5A49DFB087E17A530D3CBF</vt:lpwstr>
  </property>
</Properties>
</file>