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3"/>
    <p:sldId id="351" r:id="rId4"/>
    <p:sldId id="352" r:id="rId5"/>
    <p:sldId id="353" r:id="rId6"/>
    <p:sldId id="344" r:id="rId7"/>
    <p:sldId id="366" r:id="rId8"/>
    <p:sldId id="354" r:id="rId9"/>
    <p:sldId id="367" r:id="rId10"/>
    <p:sldId id="350" r:id="rId11"/>
    <p:sldId id="323" r:id="rId12"/>
    <p:sldId id="357" r:id="rId14"/>
    <p:sldId id="358" r:id="rId15"/>
    <p:sldId id="326" r:id="rId16"/>
    <p:sldId id="359" r:id="rId17"/>
    <p:sldId id="328" r:id="rId18"/>
    <p:sldId id="360" r:id="rId19"/>
    <p:sldId id="361" r:id="rId20"/>
    <p:sldId id="362" r:id="rId21"/>
    <p:sldId id="363" r:id="rId22"/>
    <p:sldId id="364" r:id="rId23"/>
    <p:sldId id="365" r:id="rId2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0"/>
    </p:embeddedFont>
    <p:embeddedFont>
      <p:font typeface="等线" panose="02010600030101010101" pitchFamily="2" charset="-122"/>
      <p:regular r:id="rId31"/>
    </p:embeddedFont>
    <p:embeddedFont>
      <p:font typeface="楷体" panose="02010609060101010101" pitchFamily="49" charset="-122"/>
      <p:regular r:id="rId32"/>
    </p:embeddedFont>
    <p:embeddedFont>
      <p:font typeface="微软雅黑" panose="020B0503020204020204" pitchFamily="34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E7F8FF"/>
    <a:srgbClr val="3399FF"/>
    <a:srgbClr val="01A0E9"/>
    <a:srgbClr val="ECFBFE"/>
    <a:srgbClr val="6AD0FE"/>
    <a:srgbClr val="3FC6E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672" y="108"/>
      </p:cViewPr>
      <p:guideLst>
        <p:guide orient="horz" pos="1619"/>
        <p:guide pos="28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4.xml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16CE441-5890-47FC-B8DA-EC8D1C2ADDF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54A3D7D-798C-4CBA-8E50-0D4DB6D5D70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EA6F2A-79C6-4F2B-95D8-048831522AB8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35F2D54-6332-4866-B9F0-4EA853EECBE7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12537"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" t="15669" r="10217"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1" r="2269" b="15424"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: 对角圆角 5"/>
          <p:cNvSpPr/>
          <p:nvPr userDrawn="1"/>
        </p:nvSpPr>
        <p:spPr>
          <a:xfrm>
            <a:off x="176212" y="101600"/>
            <a:ext cx="8791576" cy="4838700"/>
          </a:xfrm>
          <a:prstGeom prst="round2DiagRect">
            <a:avLst>
              <a:gd name="adj1" fmla="val 12436"/>
              <a:gd name="adj2" fmla="val 0"/>
            </a:avLst>
          </a:prstGeom>
          <a:solidFill>
            <a:schemeClr val="bg1"/>
          </a:solidFill>
          <a:ln w="76200" cmpd="dbl">
            <a:solidFill>
              <a:srgbClr val="DE9D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3" name="组合 5"/>
            <p:cNvGrpSpPr/>
            <p:nvPr userDrawn="1"/>
          </p:nvGrpSpPr>
          <p:grpSpPr bwMode="auto">
            <a:xfrm>
              <a:off x="0" y="0"/>
              <a:ext cx="9144000" cy="5143500"/>
              <a:chOff x="0" y="0"/>
              <a:chExt cx="12192000" cy="6858000"/>
            </a:xfrm>
          </p:grpSpPr>
          <p:grpSp>
            <p:nvGrpSpPr>
              <p:cNvPr id="6" name="组合 8"/>
              <p:cNvGrpSpPr/>
              <p:nvPr userDrawn="1"/>
            </p:nvGrpSpPr>
            <p:grpSpPr bwMode="auto">
              <a:xfrm flipH="1">
                <a:off x="0" y="0"/>
                <a:ext cx="5340824" cy="6858000"/>
                <a:chOff x="6851176" y="0"/>
                <a:chExt cx="5340824" cy="6858000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35" t="12537"/>
                <a:stretch>
                  <a:fillRect/>
                </a:stretch>
              </p:blipFill>
              <p:spPr>
                <a:xfrm>
                  <a:off x="6851176" y="2099455"/>
                  <a:ext cx="5340824" cy="4758545"/>
                </a:xfrm>
                <a:custGeom>
                  <a:avLst/>
                  <a:gdLst>
                    <a:gd name="connsiteX0" fmla="*/ 5245691 w 6732160"/>
                    <a:gd name="connsiteY0" fmla="*/ 163773 h 5998191"/>
                    <a:gd name="connsiteX1" fmla="*/ 5194622 w 6732160"/>
                    <a:gd name="connsiteY1" fmla="*/ 244435 h 5998191"/>
                    <a:gd name="connsiteX2" fmla="*/ 5191100 w 6732160"/>
                    <a:gd name="connsiteY2" fmla="*/ 245660 h 5998191"/>
                    <a:gd name="connsiteX3" fmla="*/ 6542229 w 6732160"/>
                    <a:gd name="connsiteY3" fmla="*/ 0 h 5998191"/>
                    <a:gd name="connsiteX4" fmla="*/ 6723189 w 6732160"/>
                    <a:gd name="connsiteY4" fmla="*/ 39090 h 5998191"/>
                    <a:gd name="connsiteX5" fmla="*/ 6732160 w 6732160"/>
                    <a:gd name="connsiteY5" fmla="*/ 41337 h 5998191"/>
                    <a:gd name="connsiteX6" fmla="*/ 6732160 w 6732160"/>
                    <a:gd name="connsiteY6" fmla="*/ 5998191 h 5998191"/>
                    <a:gd name="connsiteX7" fmla="*/ 1712 w 6732160"/>
                    <a:gd name="connsiteY7" fmla="*/ 5998191 h 5998191"/>
                    <a:gd name="connsiteX8" fmla="*/ 312 w 6732160"/>
                    <a:gd name="connsiteY8" fmla="*/ 5986565 h 5998191"/>
                    <a:gd name="connsiteX9" fmla="*/ 4951 w 6732160"/>
                    <a:gd name="connsiteY9" fmla="*/ 5868537 h 5998191"/>
                    <a:gd name="connsiteX10" fmla="*/ 59542 w 6732160"/>
                    <a:gd name="connsiteY10" fmla="*/ 5786651 h 5998191"/>
                    <a:gd name="connsiteX11" fmla="*/ 100485 w 6732160"/>
                    <a:gd name="connsiteY11" fmla="*/ 5745707 h 5998191"/>
                    <a:gd name="connsiteX12" fmla="*/ 141429 w 6732160"/>
                    <a:gd name="connsiteY12" fmla="*/ 5718412 h 5998191"/>
                    <a:gd name="connsiteX13" fmla="*/ 223315 w 6732160"/>
                    <a:gd name="connsiteY13" fmla="*/ 5663821 h 5998191"/>
                    <a:gd name="connsiteX14" fmla="*/ 264259 w 6732160"/>
                    <a:gd name="connsiteY14" fmla="*/ 5622878 h 5998191"/>
                    <a:gd name="connsiteX15" fmla="*/ 305202 w 6732160"/>
                    <a:gd name="connsiteY15" fmla="*/ 5595582 h 5998191"/>
                    <a:gd name="connsiteX16" fmla="*/ 387088 w 6732160"/>
                    <a:gd name="connsiteY16" fmla="*/ 5540991 h 5998191"/>
                    <a:gd name="connsiteX17" fmla="*/ 428032 w 6732160"/>
                    <a:gd name="connsiteY17" fmla="*/ 5527343 h 5998191"/>
                    <a:gd name="connsiteX18" fmla="*/ 564509 w 6732160"/>
                    <a:gd name="connsiteY18" fmla="*/ 5418161 h 5998191"/>
                    <a:gd name="connsiteX19" fmla="*/ 591805 w 6732160"/>
                    <a:gd name="connsiteY19" fmla="*/ 5377218 h 5998191"/>
                    <a:gd name="connsiteX20" fmla="*/ 660044 w 6732160"/>
                    <a:gd name="connsiteY20" fmla="*/ 5254388 h 5998191"/>
                    <a:gd name="connsiteX21" fmla="*/ 700987 w 6732160"/>
                    <a:gd name="connsiteY21" fmla="*/ 5213445 h 5998191"/>
                    <a:gd name="connsiteX22" fmla="*/ 796521 w 6732160"/>
                    <a:gd name="connsiteY22" fmla="*/ 5145206 h 5998191"/>
                    <a:gd name="connsiteX23" fmla="*/ 919351 w 6732160"/>
                    <a:gd name="connsiteY23" fmla="*/ 5063319 h 5998191"/>
                    <a:gd name="connsiteX24" fmla="*/ 960294 w 6732160"/>
                    <a:gd name="connsiteY24" fmla="*/ 5049672 h 5998191"/>
                    <a:gd name="connsiteX25" fmla="*/ 1096772 w 6732160"/>
                    <a:gd name="connsiteY25" fmla="*/ 5008728 h 5998191"/>
                    <a:gd name="connsiteX26" fmla="*/ 1137715 w 6732160"/>
                    <a:gd name="connsiteY26" fmla="*/ 4995081 h 5998191"/>
                    <a:gd name="connsiteX27" fmla="*/ 1219602 w 6732160"/>
                    <a:gd name="connsiteY27" fmla="*/ 4967785 h 5998191"/>
                    <a:gd name="connsiteX28" fmla="*/ 1301488 w 6732160"/>
                    <a:gd name="connsiteY28" fmla="*/ 4940490 h 5998191"/>
                    <a:gd name="connsiteX29" fmla="*/ 1356079 w 6732160"/>
                    <a:gd name="connsiteY29" fmla="*/ 4926842 h 5998191"/>
                    <a:gd name="connsiteX30" fmla="*/ 1397023 w 6732160"/>
                    <a:gd name="connsiteY30" fmla="*/ 4899546 h 5998191"/>
                    <a:gd name="connsiteX31" fmla="*/ 1506205 w 6732160"/>
                    <a:gd name="connsiteY31" fmla="*/ 4872251 h 5998191"/>
                    <a:gd name="connsiteX32" fmla="*/ 1601739 w 6732160"/>
                    <a:gd name="connsiteY32" fmla="*/ 4858603 h 5998191"/>
                    <a:gd name="connsiteX33" fmla="*/ 1642682 w 6732160"/>
                    <a:gd name="connsiteY33" fmla="*/ 4844955 h 5998191"/>
                    <a:gd name="connsiteX34" fmla="*/ 1683626 w 6732160"/>
                    <a:gd name="connsiteY34" fmla="*/ 4831307 h 5998191"/>
                    <a:gd name="connsiteX35" fmla="*/ 1806456 w 6732160"/>
                    <a:gd name="connsiteY35" fmla="*/ 4776716 h 5998191"/>
                    <a:gd name="connsiteX36" fmla="*/ 1847399 w 6732160"/>
                    <a:gd name="connsiteY36" fmla="*/ 4763069 h 5998191"/>
                    <a:gd name="connsiteX37" fmla="*/ 1901990 w 6732160"/>
                    <a:gd name="connsiteY37" fmla="*/ 4749421 h 5998191"/>
                    <a:gd name="connsiteX38" fmla="*/ 1970229 w 6732160"/>
                    <a:gd name="connsiteY38" fmla="*/ 4708478 h 5998191"/>
                    <a:gd name="connsiteX39" fmla="*/ 2011172 w 6732160"/>
                    <a:gd name="connsiteY39" fmla="*/ 4694830 h 5998191"/>
                    <a:gd name="connsiteX40" fmla="*/ 2052115 w 6732160"/>
                    <a:gd name="connsiteY40" fmla="*/ 4681182 h 5998191"/>
                    <a:gd name="connsiteX41" fmla="*/ 2229536 w 6732160"/>
                    <a:gd name="connsiteY41" fmla="*/ 4626591 h 5998191"/>
                    <a:gd name="connsiteX42" fmla="*/ 2270479 w 6732160"/>
                    <a:gd name="connsiteY42" fmla="*/ 4599295 h 5998191"/>
                    <a:gd name="connsiteX43" fmla="*/ 2352366 w 6732160"/>
                    <a:gd name="connsiteY43" fmla="*/ 4544704 h 5998191"/>
                    <a:gd name="connsiteX44" fmla="*/ 2434253 w 6732160"/>
                    <a:gd name="connsiteY44" fmla="*/ 4490113 h 5998191"/>
                    <a:gd name="connsiteX45" fmla="*/ 2488844 w 6732160"/>
                    <a:gd name="connsiteY45" fmla="*/ 4435522 h 5998191"/>
                    <a:gd name="connsiteX46" fmla="*/ 2570730 w 6732160"/>
                    <a:gd name="connsiteY46" fmla="*/ 4353636 h 5998191"/>
                    <a:gd name="connsiteX47" fmla="*/ 2611673 w 6732160"/>
                    <a:gd name="connsiteY47" fmla="*/ 4299045 h 5998191"/>
                    <a:gd name="connsiteX48" fmla="*/ 2666264 w 6732160"/>
                    <a:gd name="connsiteY48" fmla="*/ 4244454 h 5998191"/>
                    <a:gd name="connsiteX49" fmla="*/ 2693560 w 6732160"/>
                    <a:gd name="connsiteY49" fmla="*/ 4189863 h 5998191"/>
                    <a:gd name="connsiteX50" fmla="*/ 2734503 w 6732160"/>
                    <a:gd name="connsiteY50" fmla="*/ 4148919 h 5998191"/>
                    <a:gd name="connsiteX51" fmla="*/ 2761799 w 6732160"/>
                    <a:gd name="connsiteY51" fmla="*/ 4107976 h 5998191"/>
                    <a:gd name="connsiteX52" fmla="*/ 2830038 w 6732160"/>
                    <a:gd name="connsiteY52" fmla="*/ 3998794 h 5998191"/>
                    <a:gd name="connsiteX53" fmla="*/ 2911924 w 6732160"/>
                    <a:gd name="connsiteY53" fmla="*/ 3916907 h 5998191"/>
                    <a:gd name="connsiteX54" fmla="*/ 2952867 w 6732160"/>
                    <a:gd name="connsiteY54" fmla="*/ 3835021 h 5998191"/>
                    <a:gd name="connsiteX55" fmla="*/ 3034754 w 6732160"/>
                    <a:gd name="connsiteY55" fmla="*/ 3712191 h 5998191"/>
                    <a:gd name="connsiteX56" fmla="*/ 3116641 w 6732160"/>
                    <a:gd name="connsiteY56" fmla="*/ 3603009 h 5998191"/>
                    <a:gd name="connsiteX57" fmla="*/ 3143936 w 6732160"/>
                    <a:gd name="connsiteY57" fmla="*/ 3562066 h 5998191"/>
                    <a:gd name="connsiteX58" fmla="*/ 3212175 w 6732160"/>
                    <a:gd name="connsiteY58" fmla="*/ 3480179 h 5998191"/>
                    <a:gd name="connsiteX59" fmla="*/ 3266766 w 6732160"/>
                    <a:gd name="connsiteY59" fmla="*/ 3384645 h 5998191"/>
                    <a:gd name="connsiteX60" fmla="*/ 3403244 w 6732160"/>
                    <a:gd name="connsiteY60" fmla="*/ 3207224 h 5998191"/>
                    <a:gd name="connsiteX61" fmla="*/ 3457835 w 6732160"/>
                    <a:gd name="connsiteY61" fmla="*/ 3152633 h 5998191"/>
                    <a:gd name="connsiteX62" fmla="*/ 3539721 w 6732160"/>
                    <a:gd name="connsiteY62" fmla="*/ 3070746 h 5998191"/>
                    <a:gd name="connsiteX63" fmla="*/ 3607960 w 6732160"/>
                    <a:gd name="connsiteY63" fmla="*/ 2975212 h 5998191"/>
                    <a:gd name="connsiteX64" fmla="*/ 3662551 w 6732160"/>
                    <a:gd name="connsiteY64" fmla="*/ 2934269 h 5998191"/>
                    <a:gd name="connsiteX65" fmla="*/ 3717142 w 6732160"/>
                    <a:gd name="connsiteY65" fmla="*/ 2852382 h 5998191"/>
                    <a:gd name="connsiteX66" fmla="*/ 3758085 w 6732160"/>
                    <a:gd name="connsiteY66" fmla="*/ 2797791 h 5998191"/>
                    <a:gd name="connsiteX67" fmla="*/ 3839972 w 6732160"/>
                    <a:gd name="connsiteY67" fmla="*/ 2647666 h 5998191"/>
                    <a:gd name="connsiteX68" fmla="*/ 3853620 w 6732160"/>
                    <a:gd name="connsiteY68" fmla="*/ 2593075 h 5998191"/>
                    <a:gd name="connsiteX69" fmla="*/ 3880915 w 6732160"/>
                    <a:gd name="connsiteY69" fmla="*/ 2538484 h 5998191"/>
                    <a:gd name="connsiteX70" fmla="*/ 3894563 w 6732160"/>
                    <a:gd name="connsiteY70" fmla="*/ 2497540 h 5998191"/>
                    <a:gd name="connsiteX71" fmla="*/ 3962802 w 6732160"/>
                    <a:gd name="connsiteY71" fmla="*/ 2320119 h 5998191"/>
                    <a:gd name="connsiteX72" fmla="*/ 3990097 w 6732160"/>
                    <a:gd name="connsiteY72" fmla="*/ 2210937 h 5998191"/>
                    <a:gd name="connsiteX73" fmla="*/ 4031041 w 6732160"/>
                    <a:gd name="connsiteY73" fmla="*/ 2142698 h 5998191"/>
                    <a:gd name="connsiteX74" fmla="*/ 4044688 w 6732160"/>
                    <a:gd name="connsiteY74" fmla="*/ 2101755 h 5998191"/>
                    <a:gd name="connsiteX75" fmla="*/ 4058336 w 6732160"/>
                    <a:gd name="connsiteY75" fmla="*/ 2047164 h 5998191"/>
                    <a:gd name="connsiteX76" fmla="*/ 4650195 w 6732160"/>
                    <a:gd name="connsiteY76" fmla="*/ 1104332 h 5998191"/>
                    <a:gd name="connsiteX77" fmla="*/ 5194622 w 6732160"/>
                    <a:gd name="connsiteY77" fmla="*/ 244435 h 5998191"/>
                    <a:gd name="connsiteX78" fmla="*/ 5200020 w 6732160"/>
                    <a:gd name="connsiteY78" fmla="*/ 242558 h 5998191"/>
                    <a:gd name="connsiteX79" fmla="*/ 5272987 w 6732160"/>
                    <a:gd name="connsiteY79" fmla="*/ 218364 h 5998191"/>
                    <a:gd name="connsiteX80" fmla="*/ 5409464 w 6732160"/>
                    <a:gd name="connsiteY80" fmla="*/ 177421 h 5998191"/>
                    <a:gd name="connsiteX81" fmla="*/ 5491351 w 6732160"/>
                    <a:gd name="connsiteY81" fmla="*/ 136478 h 5998191"/>
                    <a:gd name="connsiteX82" fmla="*/ 5559590 w 6732160"/>
                    <a:gd name="connsiteY82" fmla="*/ 122830 h 5998191"/>
                    <a:gd name="connsiteX83" fmla="*/ 5641476 w 6732160"/>
                    <a:gd name="connsiteY83" fmla="*/ 109182 h 5998191"/>
                    <a:gd name="connsiteX84" fmla="*/ 5682420 w 6732160"/>
                    <a:gd name="connsiteY84" fmla="*/ 81887 h 5998191"/>
                    <a:gd name="connsiteX85" fmla="*/ 5750659 w 6732160"/>
                    <a:gd name="connsiteY85" fmla="*/ 68239 h 5998191"/>
                    <a:gd name="connsiteX86" fmla="*/ 5805250 w 6732160"/>
                    <a:gd name="connsiteY86" fmla="*/ 40943 h 5998191"/>
                    <a:gd name="connsiteX87" fmla="*/ 5941727 w 6732160"/>
                    <a:gd name="connsiteY87" fmla="*/ 13648 h 599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6732160" h="5998191">
                      <a:moveTo>
                        <a:pt x="5245691" y="163773"/>
                      </a:moveTo>
                      <a:lnTo>
                        <a:pt x="5194622" y="244435"/>
                      </a:lnTo>
                      <a:lnTo>
                        <a:pt x="5191100" y="245660"/>
                      </a:lnTo>
                      <a:close/>
                      <a:moveTo>
                        <a:pt x="6542229" y="0"/>
                      </a:moveTo>
                      <a:cubicBezTo>
                        <a:pt x="6681139" y="23152"/>
                        <a:pt x="6603676" y="8765"/>
                        <a:pt x="6723189" y="39090"/>
                      </a:cubicBezTo>
                      <a:lnTo>
                        <a:pt x="6732160" y="41337"/>
                      </a:lnTo>
                      <a:lnTo>
                        <a:pt x="6732160" y="5998191"/>
                      </a:lnTo>
                      <a:lnTo>
                        <a:pt x="1712" y="5998191"/>
                      </a:lnTo>
                      <a:lnTo>
                        <a:pt x="312" y="5986565"/>
                      </a:lnTo>
                      <a:cubicBezTo>
                        <a:pt x="-1486" y="5925623"/>
                        <a:pt x="5086" y="5870830"/>
                        <a:pt x="4951" y="5868537"/>
                      </a:cubicBezTo>
                      <a:cubicBezTo>
                        <a:pt x="4951" y="5868537"/>
                        <a:pt x="39402" y="5812546"/>
                        <a:pt x="59542" y="5786651"/>
                      </a:cubicBezTo>
                      <a:cubicBezTo>
                        <a:pt x="71392" y="5771416"/>
                        <a:pt x="86837" y="5759355"/>
                        <a:pt x="100485" y="5745707"/>
                      </a:cubicBezTo>
                      <a:cubicBezTo>
                        <a:pt x="112083" y="5734108"/>
                        <a:pt x="127781" y="5727511"/>
                        <a:pt x="141429" y="5718412"/>
                      </a:cubicBezTo>
                      <a:cubicBezTo>
                        <a:pt x="168724" y="5700215"/>
                        <a:pt x="197420" y="5683961"/>
                        <a:pt x="223315" y="5663821"/>
                      </a:cubicBezTo>
                      <a:cubicBezTo>
                        <a:pt x="238550" y="5651971"/>
                        <a:pt x="250611" y="5636526"/>
                        <a:pt x="264259" y="5622878"/>
                      </a:cubicBezTo>
                      <a:cubicBezTo>
                        <a:pt x="275858" y="5611280"/>
                        <a:pt x="291554" y="5604681"/>
                        <a:pt x="305202" y="5595582"/>
                      </a:cubicBezTo>
                      <a:lnTo>
                        <a:pt x="387088" y="5540991"/>
                      </a:lnTo>
                      <a:cubicBezTo>
                        <a:pt x="400736" y="5536442"/>
                        <a:pt x="414809" y="5533010"/>
                        <a:pt x="428032" y="5527343"/>
                      </a:cubicBezTo>
                      <a:cubicBezTo>
                        <a:pt x="498903" y="5496970"/>
                        <a:pt x="502857" y="5487520"/>
                        <a:pt x="564509" y="5418161"/>
                      </a:cubicBezTo>
                      <a:cubicBezTo>
                        <a:pt x="575406" y="5405902"/>
                        <a:pt x="584469" y="5391889"/>
                        <a:pt x="591805" y="5377218"/>
                      </a:cubicBezTo>
                      <a:cubicBezTo>
                        <a:pt x="641228" y="5278375"/>
                        <a:pt x="539551" y="5409308"/>
                        <a:pt x="660044" y="5254388"/>
                      </a:cubicBezTo>
                      <a:cubicBezTo>
                        <a:pt x="671893" y="5239153"/>
                        <a:pt x="686333" y="5226006"/>
                        <a:pt x="700987" y="5213445"/>
                      </a:cubicBezTo>
                      <a:cubicBezTo>
                        <a:pt x="730620" y="5188045"/>
                        <a:pt x="764111" y="5166813"/>
                        <a:pt x="796521" y="5145206"/>
                      </a:cubicBezTo>
                      <a:lnTo>
                        <a:pt x="919351" y="5063319"/>
                      </a:lnTo>
                      <a:lnTo>
                        <a:pt x="960294" y="5049672"/>
                      </a:lnTo>
                      <a:cubicBezTo>
                        <a:pt x="1059984" y="5016442"/>
                        <a:pt x="1014263" y="5029356"/>
                        <a:pt x="1096772" y="5008728"/>
                      </a:cubicBezTo>
                      <a:cubicBezTo>
                        <a:pt x="1110728" y="5005239"/>
                        <a:pt x="1124067" y="4999630"/>
                        <a:pt x="1137715" y="4995081"/>
                      </a:cubicBezTo>
                      <a:lnTo>
                        <a:pt x="1219602" y="4967785"/>
                      </a:lnTo>
                      <a:cubicBezTo>
                        <a:pt x="1246897" y="4958687"/>
                        <a:pt x="1273930" y="4948757"/>
                        <a:pt x="1301488" y="4940490"/>
                      </a:cubicBezTo>
                      <a:cubicBezTo>
                        <a:pt x="1319454" y="4935100"/>
                        <a:pt x="1338839" y="4934231"/>
                        <a:pt x="1356079" y="4926842"/>
                      </a:cubicBezTo>
                      <a:cubicBezTo>
                        <a:pt x="1371156" y="4920381"/>
                        <a:pt x="1383375" y="4908645"/>
                        <a:pt x="1397023" y="4899546"/>
                      </a:cubicBezTo>
                      <a:cubicBezTo>
                        <a:pt x="1397023" y="4899546"/>
                        <a:pt x="1469419" y="4879608"/>
                        <a:pt x="1506205" y="4872251"/>
                      </a:cubicBezTo>
                      <a:cubicBezTo>
                        <a:pt x="1537748" y="4865942"/>
                        <a:pt x="1569894" y="4863152"/>
                        <a:pt x="1601739" y="4858603"/>
                      </a:cubicBezTo>
                      <a:cubicBezTo>
                        <a:pt x="1615980" y="4856568"/>
                        <a:pt x="1629034" y="4849504"/>
                        <a:pt x="1642682" y="4844955"/>
                      </a:cubicBezTo>
                      <a:lnTo>
                        <a:pt x="1683626" y="4831307"/>
                      </a:lnTo>
                      <a:cubicBezTo>
                        <a:pt x="1781074" y="4798825"/>
                        <a:pt x="1741572" y="4819972"/>
                        <a:pt x="1806456" y="4776716"/>
                      </a:cubicBezTo>
                      <a:cubicBezTo>
                        <a:pt x="1820104" y="4772167"/>
                        <a:pt x="1833567" y="4767021"/>
                        <a:pt x="1847399" y="4763069"/>
                      </a:cubicBezTo>
                      <a:cubicBezTo>
                        <a:pt x="1865434" y="4757916"/>
                        <a:pt x="1884850" y="4757039"/>
                        <a:pt x="1901990" y="4749421"/>
                      </a:cubicBezTo>
                      <a:cubicBezTo>
                        <a:pt x="1926230" y="4738648"/>
                        <a:pt x="1947483" y="4722126"/>
                        <a:pt x="1970229" y="4708478"/>
                      </a:cubicBezTo>
                      <a:cubicBezTo>
                        <a:pt x="1982565" y="4701077"/>
                        <a:pt x="1997524" y="4699379"/>
                        <a:pt x="2011172" y="4694830"/>
                      </a:cubicBezTo>
                      <a:lnTo>
                        <a:pt x="2052115" y="4681182"/>
                      </a:lnTo>
                      <a:cubicBezTo>
                        <a:pt x="2192735" y="4634309"/>
                        <a:pt x="2133078" y="4650706"/>
                        <a:pt x="2229536" y="4626591"/>
                      </a:cubicBezTo>
                      <a:cubicBezTo>
                        <a:pt x="2245449" y="4622613"/>
                        <a:pt x="2256831" y="4608393"/>
                        <a:pt x="2270479" y="4599295"/>
                      </a:cubicBezTo>
                      <a:lnTo>
                        <a:pt x="2352366" y="4544704"/>
                      </a:lnTo>
                      <a:lnTo>
                        <a:pt x="2434253" y="4490113"/>
                      </a:lnTo>
                      <a:cubicBezTo>
                        <a:pt x="2455665" y="4475838"/>
                        <a:pt x="2470647" y="4453719"/>
                        <a:pt x="2488844" y="4435522"/>
                      </a:cubicBezTo>
                      <a:cubicBezTo>
                        <a:pt x="2516139" y="4408227"/>
                        <a:pt x="2544907" y="4382328"/>
                        <a:pt x="2570730" y="4353636"/>
                      </a:cubicBezTo>
                      <a:cubicBezTo>
                        <a:pt x="2585946" y="4336729"/>
                        <a:pt x="2596695" y="4316163"/>
                        <a:pt x="2611673" y="4299045"/>
                      </a:cubicBezTo>
                      <a:cubicBezTo>
                        <a:pt x="2628619" y="4279678"/>
                        <a:pt x="2650823" y="4265042"/>
                        <a:pt x="2666264" y="4244454"/>
                      </a:cubicBezTo>
                      <a:cubicBezTo>
                        <a:pt x="2678471" y="4228178"/>
                        <a:pt x="2681735" y="4206418"/>
                        <a:pt x="2693560" y="4189863"/>
                      </a:cubicBezTo>
                      <a:cubicBezTo>
                        <a:pt x="2704778" y="4174157"/>
                        <a:pt x="2720855" y="4162567"/>
                        <a:pt x="2734503" y="4148919"/>
                      </a:cubicBezTo>
                      <a:cubicBezTo>
                        <a:pt x="2746101" y="4137320"/>
                        <a:pt x="2752993" y="4121814"/>
                        <a:pt x="2761799" y="4107976"/>
                      </a:cubicBezTo>
                      <a:cubicBezTo>
                        <a:pt x="2784841" y="4071768"/>
                        <a:pt x="2806232" y="4034504"/>
                        <a:pt x="2830038" y="3998794"/>
                      </a:cubicBezTo>
                      <a:cubicBezTo>
                        <a:pt x="2919241" y="3864989"/>
                        <a:pt x="2824351" y="4004480"/>
                        <a:pt x="2911924" y="3916907"/>
                      </a:cubicBezTo>
                      <a:cubicBezTo>
                        <a:pt x="2938382" y="3890449"/>
                        <a:pt x="2941767" y="3868323"/>
                        <a:pt x="2952867" y="3835021"/>
                      </a:cubicBezTo>
                      <a:lnTo>
                        <a:pt x="3034754" y="3712191"/>
                      </a:lnTo>
                      <a:cubicBezTo>
                        <a:pt x="3059989" y="3674339"/>
                        <a:pt x="3089884" y="3639800"/>
                        <a:pt x="3116641" y="3603009"/>
                      </a:cubicBezTo>
                      <a:cubicBezTo>
                        <a:pt x="3126288" y="3589744"/>
                        <a:pt x="3133866" y="3575013"/>
                        <a:pt x="3143936" y="3562066"/>
                      </a:cubicBezTo>
                      <a:cubicBezTo>
                        <a:pt x="3165750" y="3534020"/>
                        <a:pt x="3190361" y="3508225"/>
                        <a:pt x="3212175" y="3480179"/>
                      </a:cubicBezTo>
                      <a:cubicBezTo>
                        <a:pt x="3239180" y="3445458"/>
                        <a:pt x="3246492" y="3425192"/>
                        <a:pt x="3266766" y="3384645"/>
                      </a:cubicBezTo>
                      <a:cubicBezTo>
                        <a:pt x="3363799" y="3311869"/>
                        <a:pt x="3309654" y="3363206"/>
                        <a:pt x="3403244" y="3207224"/>
                      </a:cubicBezTo>
                      <a:cubicBezTo>
                        <a:pt x="3416484" y="3185157"/>
                        <a:pt x="3439638" y="3170830"/>
                        <a:pt x="3457835" y="3152633"/>
                      </a:cubicBezTo>
                      <a:cubicBezTo>
                        <a:pt x="3485130" y="3125337"/>
                        <a:pt x="3514075" y="3099597"/>
                        <a:pt x="3539721" y="3070746"/>
                      </a:cubicBezTo>
                      <a:cubicBezTo>
                        <a:pt x="3601703" y="3001016"/>
                        <a:pt x="3526572" y="3056600"/>
                        <a:pt x="3607960" y="2975212"/>
                      </a:cubicBezTo>
                      <a:cubicBezTo>
                        <a:pt x="3624044" y="2959128"/>
                        <a:pt x="3644354" y="2947917"/>
                        <a:pt x="3662551" y="2934269"/>
                      </a:cubicBezTo>
                      <a:cubicBezTo>
                        <a:pt x="3688795" y="2914586"/>
                        <a:pt x="3698330" y="2879257"/>
                        <a:pt x="3717142" y="2852382"/>
                      </a:cubicBezTo>
                      <a:cubicBezTo>
                        <a:pt x="3730186" y="2833748"/>
                        <a:pt x="3744864" y="2816300"/>
                        <a:pt x="3758085" y="2797791"/>
                      </a:cubicBezTo>
                      <a:cubicBezTo>
                        <a:pt x="3792982" y="2748936"/>
                        <a:pt x="3815183" y="2707160"/>
                        <a:pt x="3839972" y="2647666"/>
                      </a:cubicBezTo>
                      <a:cubicBezTo>
                        <a:pt x="3847186" y="2630352"/>
                        <a:pt x="3847034" y="2610638"/>
                        <a:pt x="3853620" y="2593075"/>
                      </a:cubicBezTo>
                      <a:cubicBezTo>
                        <a:pt x="3860763" y="2574026"/>
                        <a:pt x="3872901" y="2557184"/>
                        <a:pt x="3880915" y="2538484"/>
                      </a:cubicBezTo>
                      <a:cubicBezTo>
                        <a:pt x="3886582" y="2525261"/>
                        <a:pt x="3888896" y="2510763"/>
                        <a:pt x="3894563" y="2497540"/>
                      </a:cubicBezTo>
                      <a:cubicBezTo>
                        <a:pt x="3944903" y="2380081"/>
                        <a:pt x="3907485" y="2513727"/>
                        <a:pt x="3962802" y="2320119"/>
                      </a:cubicBezTo>
                      <a:cubicBezTo>
                        <a:pt x="3973180" y="2283795"/>
                        <a:pt x="3972893" y="2245346"/>
                        <a:pt x="3990097" y="2210937"/>
                      </a:cubicBezTo>
                      <a:cubicBezTo>
                        <a:pt x="4001960" y="2187211"/>
                        <a:pt x="4019178" y="2166424"/>
                        <a:pt x="4031041" y="2142698"/>
                      </a:cubicBezTo>
                      <a:cubicBezTo>
                        <a:pt x="4037475" y="2129831"/>
                        <a:pt x="4040736" y="2115587"/>
                        <a:pt x="4044688" y="2101755"/>
                      </a:cubicBezTo>
                      <a:cubicBezTo>
                        <a:pt x="4049841" y="2083720"/>
                        <a:pt x="4048455" y="2063108"/>
                        <a:pt x="4058336" y="2047164"/>
                      </a:cubicBezTo>
                      <a:cubicBezTo>
                        <a:pt x="4253804" y="1731750"/>
                        <a:pt x="4451697" y="1417852"/>
                        <a:pt x="4650195" y="1104332"/>
                      </a:cubicBezTo>
                      <a:lnTo>
                        <a:pt x="5194622" y="244435"/>
                      </a:lnTo>
                      <a:lnTo>
                        <a:pt x="5200020" y="242558"/>
                      </a:lnTo>
                      <a:cubicBezTo>
                        <a:pt x="5216591" y="236819"/>
                        <a:pt x="5252318" y="224565"/>
                        <a:pt x="5272987" y="218364"/>
                      </a:cubicBezTo>
                      <a:cubicBezTo>
                        <a:pt x="5344431" y="196930"/>
                        <a:pt x="5326748" y="211886"/>
                        <a:pt x="5409464" y="177421"/>
                      </a:cubicBezTo>
                      <a:cubicBezTo>
                        <a:pt x="5437634" y="165684"/>
                        <a:pt x="5464055" y="150126"/>
                        <a:pt x="5491351" y="136478"/>
                      </a:cubicBezTo>
                      <a:cubicBezTo>
                        <a:pt x="5514097" y="131929"/>
                        <a:pt x="5536767" y="126980"/>
                        <a:pt x="5559590" y="122830"/>
                      </a:cubicBezTo>
                      <a:cubicBezTo>
                        <a:pt x="5586815" y="117880"/>
                        <a:pt x="5615224" y="117933"/>
                        <a:pt x="5641476" y="109182"/>
                      </a:cubicBezTo>
                      <a:cubicBezTo>
                        <a:pt x="5657037" y="103995"/>
                        <a:pt x="5668772" y="90985"/>
                        <a:pt x="5682420" y="81887"/>
                      </a:cubicBezTo>
                      <a:cubicBezTo>
                        <a:pt x="5705166" y="77338"/>
                        <a:pt x="5728653" y="75575"/>
                        <a:pt x="5750659" y="68239"/>
                      </a:cubicBezTo>
                      <a:cubicBezTo>
                        <a:pt x="5769960" y="61805"/>
                        <a:pt x="5786200" y="48087"/>
                        <a:pt x="5805250" y="40943"/>
                      </a:cubicBezTo>
                      <a:cubicBezTo>
                        <a:pt x="5830573" y="31447"/>
                        <a:pt x="5924122" y="14352"/>
                        <a:pt x="5941727" y="13648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9" name="图片 1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" t="15669" r="10217"/>
                <a:stretch>
                  <a:fillRect/>
                </a:stretch>
              </p:blipFill>
              <p:spPr bwMode="auto">
                <a:xfrm flipH="1">
                  <a:off x="9530687" y="0"/>
                  <a:ext cx="2661313" cy="3623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" name="图片 9"/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961" r="2269" b="15424"/>
              <a:stretch>
                <a:fillRect/>
              </a:stretch>
            </p:blipFill>
            <p:spPr bwMode="auto">
              <a:xfrm>
                <a:off x="6119026" y="0"/>
                <a:ext cx="6072974" cy="685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16200000" flipH="1">
              <a:off x="2420444" y="-1035301"/>
              <a:ext cx="3754000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5400000" flipH="1">
              <a:off x="3142723" y="363488"/>
              <a:ext cx="3735423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>
            <a:spLocks noChangeArrowheads="1"/>
          </p:cNvSpPr>
          <p:nvPr userDrawn="1"/>
        </p:nvSpPr>
        <p:spPr bwMode="auto">
          <a:xfrm>
            <a:off x="0" y="139700"/>
            <a:ext cx="9144000" cy="48640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 userDrawn="1"/>
        </p:nvSpPr>
        <p:spPr bwMode="auto">
          <a:xfrm>
            <a:off x="17270" y="146439"/>
            <a:ext cx="9144000" cy="76200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0" y="4900612"/>
            <a:ext cx="9144000" cy="77788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2228850" y="258286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3349625" y="272732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1269" name="标题 5"/>
          <p:cNvSpPr txBox="1">
            <a:spLocks noChangeArrowheads="1"/>
          </p:cNvSpPr>
          <p:nvPr/>
        </p:nvSpPr>
        <p:spPr bwMode="auto">
          <a:xfrm>
            <a:off x="3835400" y="1620838"/>
            <a:ext cx="2038350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成  数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458" y="1368029"/>
            <a:ext cx="1137246" cy="127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auto">
          <a:xfrm>
            <a:off x="6103938" y="3023870"/>
            <a:ext cx="1119187" cy="490538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35138" y="2852738"/>
            <a:ext cx="5954712" cy="63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③青岛出游人数比去年</a:t>
            </a:r>
            <a:r>
              <a:rPr lang="zh-CN" altLang="en-US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增加</a:t>
            </a:r>
            <a:r>
              <a:rPr lang="zh-CN" altLang="zh-CN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一成五。</a:t>
            </a:r>
            <a:endParaRPr lang="zh-CN" altLang="zh-CN" sz="2800" b="1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6817405" y="2450783"/>
            <a:ext cx="739775" cy="461962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5138" y="2265363"/>
            <a:ext cx="6566308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某地</a:t>
            </a:r>
            <a:r>
              <a:rPr lang="zh-CN" altLang="zh-CN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出口</a:t>
            </a:r>
            <a:r>
              <a:rPr lang="zh-CN" altLang="zh-CN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汽车总量比去年增加四成。</a:t>
            </a:r>
            <a:endParaRPr lang="zh-CN" altLang="zh-CN" sz="2800" b="1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6817405" y="1899920"/>
            <a:ext cx="746125" cy="428625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35138" y="1701800"/>
            <a:ext cx="6657975" cy="636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①今年</a:t>
            </a:r>
            <a:r>
              <a:rPr lang="zh-CN" altLang="zh-CN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我省</a:t>
            </a:r>
            <a:r>
              <a:rPr lang="zh-CN" altLang="en-US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植树棵数</a:t>
            </a:r>
            <a:r>
              <a:rPr lang="zh-CN" altLang="zh-CN" sz="2800" b="1" kern="1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zh-CN" altLang="zh-CN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去年增产二成。</a:t>
            </a:r>
            <a:endParaRPr lang="en-US" altLang="zh-CN" sz="2800" b="1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4825" y="1120775"/>
            <a:ext cx="1987550" cy="636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新闻报道：</a:t>
            </a:r>
            <a:endParaRPr lang="en-US" altLang="zh-CN" sz="2800" b="1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492375" y="3562350"/>
            <a:ext cx="4033838" cy="812800"/>
            <a:chOff x="2446729" y="3637440"/>
            <a:chExt cx="4033698" cy="811844"/>
          </a:xfrm>
        </p:grpSpPr>
        <p:pic>
          <p:nvPicPr>
            <p:cNvPr id="9229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7" t="34094" r="9818" b="42770"/>
            <a:stretch>
              <a:fillRect/>
            </a:stretch>
          </p:blipFill>
          <p:spPr bwMode="auto">
            <a:xfrm>
              <a:off x="2446729" y="3637440"/>
              <a:ext cx="4033698" cy="81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3175367" y="3743678"/>
              <a:ext cx="2506575" cy="523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solidFill>
                    <a:srgbClr val="0066FF"/>
                  </a:solidFill>
                  <a:latin typeface="+mn-lt"/>
                  <a:ea typeface="黑体" panose="02010609060101010101" pitchFamily="49" charset="-122"/>
                </a:rPr>
                <a:t>表示什么意思</a:t>
              </a:r>
              <a:r>
                <a:rPr lang="en-US" altLang="zh-CN" sz="2800" b="1" dirty="0">
                  <a:solidFill>
                    <a:srgbClr val="0066FF"/>
                  </a:solidFill>
                  <a:latin typeface="+mn-lt"/>
                  <a:ea typeface="黑体" panose="02010609060101010101" pitchFamily="49" charset="-122"/>
                </a:rPr>
                <a:t>?</a:t>
              </a:r>
              <a:endParaRPr lang="zh-CN" altLang="en-US" sz="2800" b="1" dirty="0">
                <a:solidFill>
                  <a:srgbClr val="0066FF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9226" name="组合 1"/>
          <p:cNvGrpSpPr/>
          <p:nvPr/>
        </p:nvGrpSpPr>
        <p:grpSpPr bwMode="auto">
          <a:xfrm>
            <a:off x="268288" y="636588"/>
            <a:ext cx="1719262" cy="484187"/>
            <a:chOff x="185953" y="705980"/>
            <a:chExt cx="1719742" cy="483993"/>
          </a:xfrm>
        </p:grpSpPr>
        <p:sp>
          <p:nvSpPr>
            <p:cNvPr id="21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新课导入</a:t>
              </a:r>
              <a:endParaRPr lang="zh-CN" altLang="en-US" sz="28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5" grpId="0"/>
      <p:bldP spid="18" grpId="0" bldLvl="0" animBg="1"/>
      <p:bldP spid="14" grpId="0"/>
      <p:bldP spid="16" grpId="0" bldLvl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0"/>
          <p:cNvSpPr/>
          <p:nvPr/>
        </p:nvSpPr>
        <p:spPr>
          <a:xfrm>
            <a:off x="325438" y="1146175"/>
            <a:ext cx="5473700" cy="54483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+mj-lt"/>
                <a:ea typeface="楷体" panose="02010609060101010101" pitchFamily="49" charset="-122"/>
              </a:rPr>
              <a:t>阅读课本</a:t>
            </a:r>
            <a:r>
              <a:rPr lang="en-US" altLang="zh-CN" sz="2600" b="1" dirty="0">
                <a:solidFill>
                  <a:schemeClr val="bg1"/>
                </a:solidFill>
                <a:latin typeface="+mj-lt"/>
                <a:ea typeface="楷体" panose="02010609060101010101" pitchFamily="49" charset="-122"/>
              </a:rPr>
              <a:t>P9</a:t>
            </a:r>
            <a:r>
              <a:rPr lang="zh-CN" altLang="en-US" sz="2600" b="1" dirty="0">
                <a:solidFill>
                  <a:schemeClr val="bg1"/>
                </a:solidFill>
                <a:latin typeface="+mj-lt"/>
                <a:ea typeface="楷体" panose="02010609060101010101" pitchFamily="49" charset="-122"/>
              </a:rPr>
              <a:t>有关“成数”的介绍</a:t>
            </a:r>
            <a:endParaRPr lang="zh-CN" altLang="en-US" sz="2600" b="1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243" name="TextBox 15"/>
          <p:cNvSpPr txBox="1">
            <a:spLocks noChangeArrowheads="1"/>
          </p:cNvSpPr>
          <p:nvPr/>
        </p:nvSpPr>
        <p:spPr bwMode="auto">
          <a:xfrm>
            <a:off x="692150" y="1935163"/>
            <a:ext cx="7527925" cy="53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“二成”就是十分之（   ），也就是（    ）；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058622" y="1969012"/>
            <a:ext cx="51969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二</a:t>
            </a:r>
            <a:endParaRPr lang="zh-CN" altLang="en-US" sz="2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527185" y="1993900"/>
            <a:ext cx="851515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20%</a:t>
            </a:r>
            <a:endParaRPr lang="zh-CN" altLang="en-US" sz="2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AutoShape 139"/>
          <p:cNvSpPr/>
          <p:nvPr/>
        </p:nvSpPr>
        <p:spPr bwMode="auto">
          <a:xfrm>
            <a:off x="325438" y="1981200"/>
            <a:ext cx="495300" cy="481013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26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7" name="TextBox 15"/>
          <p:cNvSpPr txBox="1">
            <a:spLocks noChangeArrowheads="1"/>
          </p:cNvSpPr>
          <p:nvPr/>
        </p:nvSpPr>
        <p:spPr bwMode="auto">
          <a:xfrm>
            <a:off x="708025" y="2719388"/>
            <a:ext cx="7527925" cy="53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“四成”就是十分之（   ），也就是（    ）；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AutoShape 139"/>
          <p:cNvSpPr/>
          <p:nvPr/>
        </p:nvSpPr>
        <p:spPr bwMode="auto">
          <a:xfrm>
            <a:off x="325438" y="2757488"/>
            <a:ext cx="495300" cy="481012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26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072910" y="2750062"/>
            <a:ext cx="51969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FF0000"/>
                </a:solidFill>
                <a:ea typeface="黑体" panose="02010609060101010101" pitchFamily="49" charset="-122"/>
              </a:rPr>
              <a:t>四</a:t>
            </a:r>
            <a:endParaRPr lang="zh-CN" altLang="en-US" sz="2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539885" y="2809875"/>
            <a:ext cx="851515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</a:rPr>
              <a:t>40%</a:t>
            </a:r>
            <a:endParaRPr lang="zh-CN" altLang="en-US" sz="2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251" name="TextBox 15"/>
          <p:cNvSpPr txBox="1">
            <a:spLocks noChangeArrowheads="1"/>
          </p:cNvSpPr>
          <p:nvPr/>
        </p:nvSpPr>
        <p:spPr bwMode="auto">
          <a:xfrm>
            <a:off x="692150" y="3487738"/>
            <a:ext cx="8559800" cy="53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“一成五”就是十分之（      ），也就是（    ）；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AutoShape 139"/>
          <p:cNvSpPr/>
          <p:nvPr/>
        </p:nvSpPr>
        <p:spPr bwMode="auto">
          <a:xfrm>
            <a:off x="325438" y="3536950"/>
            <a:ext cx="495300" cy="481013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26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345960" y="3526349"/>
            <a:ext cx="11897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FF0000"/>
                </a:solidFill>
                <a:ea typeface="黑体" panose="02010609060101010101" pitchFamily="49" charset="-122"/>
              </a:rPr>
              <a:t>一点五</a:t>
            </a:r>
            <a:endParaRPr lang="zh-CN" altLang="en-US" sz="26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368560" y="3526349"/>
            <a:ext cx="851515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</a:rPr>
              <a:t>15%</a:t>
            </a:r>
            <a:endParaRPr lang="zh-CN" altLang="en-US" sz="2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255" name="矩形 3"/>
          <p:cNvSpPr>
            <a:spLocks noChangeArrowheads="1"/>
          </p:cNvSpPr>
          <p:nvPr/>
        </p:nvSpPr>
        <p:spPr bwMode="auto">
          <a:xfrm>
            <a:off x="5900738" y="1198563"/>
            <a:ext cx="185980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回答问题。</a:t>
            </a:r>
            <a:endParaRPr lang="zh-CN" altLang="en-US" sz="2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256" name="组合 11"/>
          <p:cNvGrpSpPr/>
          <p:nvPr/>
        </p:nvGrpSpPr>
        <p:grpSpPr bwMode="auto">
          <a:xfrm>
            <a:off x="236538" y="387350"/>
            <a:ext cx="1719262" cy="484187"/>
            <a:chOff x="185953" y="705980"/>
            <a:chExt cx="1719742" cy="483993"/>
          </a:xfrm>
        </p:grpSpPr>
        <p:sp>
          <p:nvSpPr>
            <p:cNvPr id="21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探索新知</a:t>
              </a:r>
              <a:endParaRPr lang="zh-CN" altLang="en-US" sz="28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/>
      <p:bldP spid="9" grpId="0"/>
      <p:bldP spid="13" grpId="0"/>
      <p:bldP spid="14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603250" y="1433513"/>
            <a:ext cx="7883525" cy="2462212"/>
            <a:chOff x="679319" y="1411003"/>
            <a:chExt cx="7881864" cy="2462485"/>
          </a:xfrm>
        </p:grpSpPr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679319" y="1495149"/>
              <a:ext cx="7831075" cy="2378339"/>
            </a:xfrm>
            <a:prstGeom prst="rect">
              <a:avLst/>
            </a:prstGeom>
            <a:solidFill>
              <a:srgbClr val="E7F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成数表示一个数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是另一</a:t>
              </a:r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个数的十分之几，通称“几成”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。“几成”就是十</a:t>
              </a:r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分之几，也就是百分之几十，几成几表示百分之几十几。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AutoShape 29"/>
            <p:cNvSpPr/>
            <p:nvPr/>
          </p:nvSpPr>
          <p:spPr bwMode="auto">
            <a:xfrm>
              <a:off x="8200897" y="1411003"/>
              <a:ext cx="360286" cy="325473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17588" y="3998913"/>
            <a:ext cx="7004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“成数”跟“折扣”相比，你发现了什么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圆角矩形 10"/>
          <p:cNvSpPr/>
          <p:nvPr/>
        </p:nvSpPr>
        <p:spPr>
          <a:xfrm>
            <a:off x="2125663" y="766763"/>
            <a:ext cx="4449762" cy="579437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说一说什么是“成数”。</a:t>
            </a:r>
            <a:endParaRPr lang="zh-CN" altLang="en-US" sz="4400" b="1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2"/>
          <p:cNvSpPr>
            <a:spLocks noChangeArrowheads="1"/>
          </p:cNvSpPr>
          <p:nvPr/>
        </p:nvSpPr>
        <p:spPr bwMode="auto">
          <a:xfrm>
            <a:off x="744356" y="1015864"/>
            <a:ext cx="7655289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“折扣”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“成数”都可以转化成百分数，但二者说法不同。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71575" y="2825750"/>
            <a:ext cx="2393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百分之三十五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13150" y="2408238"/>
            <a:ext cx="4133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折扣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时是“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565525" y="3251200"/>
            <a:ext cx="4135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时是“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三成五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左大括号 18"/>
          <p:cNvSpPr/>
          <p:nvPr/>
        </p:nvSpPr>
        <p:spPr>
          <a:xfrm>
            <a:off x="3494088" y="2419350"/>
            <a:ext cx="165100" cy="1355725"/>
          </a:xfrm>
          <a:prstGeom prst="leftBrace">
            <a:avLst>
              <a:gd name="adj1" fmla="val 54048"/>
              <a:gd name="adj2" fmla="val 50000"/>
            </a:avLst>
          </a:prstGeom>
          <a:ln w="28575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1800" y="779463"/>
            <a:ext cx="8523288" cy="12033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某工厂去年用电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350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万千瓦时，今年比去年节电二成五，今年用电多少万千瓦时？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115" y="865819"/>
            <a:ext cx="650489" cy="6569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0190" y="2181144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方法一：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350×25%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20190" y="2788566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方法二：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350×(1+25%)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20190" y="3395988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</a:t>
            </a:r>
            <a:r>
              <a:rPr lang="zh-CN" altLang="en-US" sz="2800" b="1" kern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宋体" panose="02010600030101010101" pitchFamily="2" charset="-122"/>
              </a:rPr>
              <a:t>三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350×(1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－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25%)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520190" y="4003410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</a:t>
            </a:r>
            <a:r>
              <a:rPr lang="zh-CN" altLang="en-US" sz="2800" b="1" kern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宋体" panose="02010600030101010101" pitchFamily="2" charset="-122"/>
              </a:rPr>
              <a:t>四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－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350×25%</a:t>
            </a:r>
            <a:endParaRPr lang="zh-CN" altLang="en-US"/>
          </a:p>
        </p:txBody>
      </p:sp>
      <p:sp>
        <p:nvSpPr>
          <p:cNvPr id="9" name="Text Box 12"/>
          <p:cNvSpPr/>
          <p:nvPr/>
        </p:nvSpPr>
        <p:spPr>
          <a:xfrm>
            <a:off x="6967538" y="1420813"/>
            <a:ext cx="16240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单位</a:t>
            </a:r>
            <a:r>
              <a:rPr lang="zh-CN" altLang="en-US" sz="2400" b="1" kern="0" dirty="0">
                <a:solidFill>
                  <a:srgbClr val="FF0000"/>
                </a:solidFill>
                <a:latin typeface="+mj-lt"/>
              </a:rPr>
              <a:t>“</a:t>
            </a:r>
            <a:r>
              <a:rPr lang="en-US" altLang="x-none" sz="2400" b="1" kern="0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kern="0" dirty="0">
                <a:solidFill>
                  <a:srgbClr val="FF0000"/>
                </a:solidFill>
                <a:latin typeface="+mj-lt"/>
              </a:rPr>
              <a:t>”</a:t>
            </a:r>
            <a:endParaRPr lang="zh-CN" altLang="en-US" sz="24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113588" y="960438"/>
            <a:ext cx="749300" cy="43338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2"/>
          <p:cNvSpPr>
            <a:spLocks noChangeArrowheads="1"/>
          </p:cNvSpPr>
          <p:nvPr/>
        </p:nvSpPr>
        <p:spPr bwMode="auto">
          <a:xfrm>
            <a:off x="639763" y="2039938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25%</a:t>
            </a:r>
            <a:endParaRPr lang="zh-CN" altLang="en-US" sz="2400" dirty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468313" y="1617663"/>
            <a:ext cx="1144587" cy="40798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93444" y="2025650"/>
            <a:ext cx="817991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66FF"/>
                </a:solidFill>
                <a:latin typeface="+mj-lt"/>
                <a:ea typeface="+mj-ea"/>
              </a:rPr>
              <a:t>×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55839" y="2681421"/>
            <a:ext cx="817992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66FF"/>
                </a:solidFill>
                <a:latin typeface="+mj-lt"/>
                <a:ea typeface="+mj-ea"/>
              </a:rPr>
              <a:t>×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7748270" y="777875"/>
            <a:ext cx="1235075" cy="7791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节电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bldLvl="0"/>
      <p:bldP spid="10" grpId="0" animBg="1"/>
      <p:bldP spid="11" grpId="0" bldLvl="0"/>
      <p:bldP spid="12" grpId="0" animBg="1"/>
      <p:bldP spid="13" grpId="0"/>
      <p:bldP spid="14" grpId="0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1800" y="779463"/>
            <a:ext cx="8523288" cy="12033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某工厂去年用电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350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万千瓦时，今年比去年节电二成五，今年用电多少万千瓦时？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44513" y="2540000"/>
            <a:ext cx="28844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画线段图表示：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12"/>
          <p:cNvSpPr/>
          <p:nvPr/>
        </p:nvSpPr>
        <p:spPr>
          <a:xfrm>
            <a:off x="6967538" y="1420813"/>
            <a:ext cx="16240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单位</a:t>
            </a:r>
            <a:r>
              <a:rPr lang="zh-CN" altLang="en-US" sz="2400" b="1" kern="0" dirty="0">
                <a:solidFill>
                  <a:srgbClr val="FF0000"/>
                </a:solidFill>
                <a:latin typeface="+mj-lt"/>
              </a:rPr>
              <a:t>“</a:t>
            </a:r>
            <a:r>
              <a:rPr lang="en-US" altLang="x-none" sz="2400" b="1" kern="0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kern="0" dirty="0">
                <a:solidFill>
                  <a:srgbClr val="FF0000"/>
                </a:solidFill>
                <a:latin typeface="+mj-lt"/>
              </a:rPr>
              <a:t>”</a:t>
            </a:r>
            <a:endParaRPr lang="zh-CN" altLang="en-US" sz="24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7113588" y="960438"/>
            <a:ext cx="749300" cy="43338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Text Box 12"/>
          <p:cNvSpPr>
            <a:spLocks noChangeArrowheads="1"/>
          </p:cNvSpPr>
          <p:nvPr/>
        </p:nvSpPr>
        <p:spPr bwMode="auto">
          <a:xfrm>
            <a:off x="639763" y="2039938"/>
            <a:ext cx="936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25%</a:t>
            </a:r>
            <a:endParaRPr lang="zh-CN" altLang="en-US" sz="2400" dirty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68313" y="1617663"/>
            <a:ext cx="1144587" cy="40798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3048000" y="3590925"/>
            <a:ext cx="4454525" cy="163513"/>
            <a:chOff x="4005" y="4023"/>
            <a:chExt cx="7015" cy="387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005" y="4410"/>
              <a:ext cx="701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4013" y="4057"/>
              <a:ext cx="2" cy="3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 flipV="1">
              <a:off x="5763" y="4072"/>
              <a:ext cx="2" cy="3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7545" y="4049"/>
              <a:ext cx="0" cy="3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9300" y="4064"/>
              <a:ext cx="8" cy="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 flipV="1">
              <a:off x="11005" y="4023"/>
              <a:ext cx="3" cy="3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1785938" y="3336925"/>
            <a:ext cx="1087437" cy="4619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去年：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左大括号 37"/>
          <p:cNvSpPr/>
          <p:nvPr/>
        </p:nvSpPr>
        <p:spPr>
          <a:xfrm rot="5400000">
            <a:off x="5129213" y="1181100"/>
            <a:ext cx="301625" cy="44481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4589463" y="2852738"/>
            <a:ext cx="162877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noProof="1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单位</a:t>
            </a:r>
            <a:r>
              <a:rPr lang="zh-CN" altLang="zh-CN" sz="2400" b="1" noProof="1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“1”</a:t>
            </a:r>
            <a:endParaRPr lang="en-US" altLang="zh-CN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1785938" y="3800475"/>
            <a:ext cx="1087437" cy="4619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今年：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 bwMode="auto">
          <a:xfrm>
            <a:off x="3048000" y="3594100"/>
            <a:ext cx="3367088" cy="155575"/>
            <a:chOff x="3962" y="4049"/>
            <a:chExt cx="5302" cy="369"/>
          </a:xfrm>
        </p:grpSpPr>
        <p:cxnSp>
          <p:nvCxnSpPr>
            <p:cNvPr id="42" name="直接连接符 41"/>
            <p:cNvCxnSpPr/>
            <p:nvPr/>
          </p:nvCxnSpPr>
          <p:spPr>
            <a:xfrm flipV="1">
              <a:off x="3962" y="4410"/>
              <a:ext cx="5302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 flipV="1">
              <a:off x="3970" y="4057"/>
              <a:ext cx="5" cy="3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5717" y="4072"/>
              <a:ext cx="3" cy="3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7502" y="4049"/>
              <a:ext cx="0" cy="3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9259" y="4072"/>
              <a:ext cx="2" cy="3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左大括号 46"/>
          <p:cNvSpPr/>
          <p:nvPr/>
        </p:nvSpPr>
        <p:spPr>
          <a:xfrm rot="5400000" flipH="1" flipV="1">
            <a:off x="4584700" y="2501900"/>
            <a:ext cx="301625" cy="336232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 flipH="1">
            <a:off x="3656013" y="4286250"/>
            <a:ext cx="2371725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比去年少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25%</a:t>
            </a:r>
            <a:endParaRPr lang="en-US" altLang="zh-CN" sz="28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 flipH="1">
            <a:off x="3832225" y="4286250"/>
            <a:ext cx="2371725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即（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1-25%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1916113" y="2087563"/>
            <a:ext cx="6059487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今年用电量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=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去年用电量×（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1-25%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115" y="865819"/>
            <a:ext cx="650489" cy="656995"/>
          </a:xfrm>
          <a:prstGeom prst="rect">
            <a:avLst/>
          </a:prstGeom>
        </p:spPr>
      </p:pic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7748270" y="777875"/>
            <a:ext cx="1235075" cy="7791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节电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-1.11111E-6 0.0506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 bldLvl="0" animBg="1"/>
      <p:bldP spid="38" grpId="0" animBg="1"/>
      <p:bldP spid="39" grpId="0" bldLvl="0"/>
      <p:bldP spid="40" grpId="0" bldLvl="0" animBg="1"/>
      <p:bldP spid="47" grpId="0" bldLvl="0" animBg="1"/>
      <p:bldP spid="48" grpId="0" bldLvl="0"/>
      <p:bldP spid="48" grpId="1"/>
      <p:bldP spid="49" grpId="0" bldLvl="0" animBg="1"/>
      <p:bldP spid="50" grpId="0" bldLvl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547" y="502348"/>
            <a:ext cx="6870024" cy="20764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65605" y="2721463"/>
            <a:ext cx="3333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Calibri" panose="020F0502020204030204" pitchFamily="34" charset="0"/>
              </a:rPr>
              <a:t>＝</a:t>
            </a:r>
            <a:r>
              <a:rPr lang="en-US" altLang="zh-CN" sz="2800" b="1" kern="0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Calibri" panose="020F0502020204030204" pitchFamily="34" charset="0"/>
              </a:rPr>
              <a:t>262.5(</a:t>
            </a:r>
            <a:r>
              <a:rPr lang="zh-CN" altLang="en-US" sz="2800" b="1" kern="0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宋体" panose="02010600030101010101" pitchFamily="2" charset="-122"/>
              </a:rPr>
              <a:t>万千瓦时</a:t>
            </a:r>
            <a:r>
              <a:rPr lang="en-US" altLang="zh-CN" sz="2800" b="1" kern="0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Calibri" panose="020F0502020204030204" pitchFamily="34" charset="0"/>
              </a:rPr>
              <a:t>)</a:t>
            </a:r>
            <a:endParaRPr lang="zh-CN" altLang="en-US" sz="2800" kern="0" dirty="0">
              <a:solidFill>
                <a:srgbClr val="00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709297" y="3387358"/>
            <a:ext cx="357712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solidFill>
                  <a:srgbClr val="000000"/>
                </a:solidFill>
                <a:latin typeface="+mj-lt"/>
                <a:ea typeface="+mj-ea"/>
                <a:sym typeface="Calibri" panose="020F0502020204030204" pitchFamily="34" charset="0"/>
              </a:rPr>
              <a:t>＝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j-ea"/>
                <a:sym typeface="Calibri" panose="020F0502020204030204" pitchFamily="34" charset="0"/>
              </a:rPr>
              <a:t>262.5(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j-ea"/>
                <a:sym typeface="宋体" panose="02010600030101010101" pitchFamily="2" charset="-122"/>
              </a:rPr>
              <a:t>万千瓦时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j-ea"/>
                <a:sym typeface="Calibri" panose="020F0502020204030204" pitchFamily="34" charset="0"/>
              </a:rPr>
              <a:t>)</a:t>
            </a:r>
            <a:endParaRPr lang="zh-CN" altLang="en-US" sz="2800" dirty="0">
              <a:solidFill>
                <a:srgbClr val="000000"/>
              </a:solidFill>
              <a:latin typeface="+mj-lt"/>
              <a:ea typeface="+mj-ea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2113267" y="4053253"/>
            <a:ext cx="5786041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</a:rPr>
              <a:t>答：今年用电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262.5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</a:rPr>
              <a:t>万千瓦时。</a:t>
            </a:r>
            <a:endParaRPr lang="zh-CN" altLang="en-US" sz="28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5547" y="2721463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</a:t>
            </a:r>
            <a:r>
              <a:rPr lang="zh-CN" altLang="en-US" sz="2800" b="1" kern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宋体" panose="02010600030101010101" pitchFamily="2" charset="-122"/>
              </a:rPr>
              <a:t>三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350×(1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－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25%)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45547" y="3387358"/>
            <a:ext cx="4581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方法</a:t>
            </a:r>
            <a:r>
              <a:rPr lang="zh-CN" altLang="en-US" sz="2800" b="1" kern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宋体" panose="02010600030101010101" pitchFamily="2" charset="-122"/>
              </a:rPr>
              <a:t>四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：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－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350×25%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9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>
            <a:spLocks noChangeArrowheads="1"/>
          </p:cNvSpPr>
          <p:nvPr/>
        </p:nvSpPr>
        <p:spPr bwMode="auto">
          <a:xfrm>
            <a:off x="1233488" y="1301750"/>
            <a:ext cx="6777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解决有关“成数”问题要注意什么？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387" name="组合 8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1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1905000" y="2054225"/>
            <a:ext cx="5073650" cy="2332038"/>
            <a:chOff x="1577757" y="2289753"/>
            <a:chExt cx="5074085" cy="2332351"/>
          </a:xfrm>
        </p:grpSpPr>
        <p:pic>
          <p:nvPicPr>
            <p:cNvPr id="16389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7" t="19048" r="6165" b="17390"/>
            <a:stretch>
              <a:fillRect/>
            </a:stretch>
          </p:blipFill>
          <p:spPr bwMode="auto">
            <a:xfrm rot="21372612">
              <a:off x="1577757" y="2289753"/>
              <a:ext cx="5074085" cy="2332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: 圆角 7"/>
            <p:cNvSpPr/>
            <p:nvPr/>
          </p:nvSpPr>
          <p:spPr bwMode="auto">
            <a:xfrm>
              <a:off x="1919597" y="2694198"/>
              <a:ext cx="4174985" cy="1523459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1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600" b="1">
                  <a:solidFill>
                    <a:srgbClr val="FF0000"/>
                  </a:solidFill>
                  <a:latin typeface="+mj-lt"/>
                  <a:ea typeface="楷体" panose="02010609060101010101" pitchFamily="49" charset="-122"/>
                </a:rPr>
                <a:t>        把成数转化成百分数，找</a:t>
              </a:r>
              <a:r>
                <a:rPr lang="zh-CN" altLang="en-US" sz="2600" b="1" dirty="0">
                  <a:solidFill>
                    <a:srgbClr val="FF0000"/>
                  </a:solidFill>
                  <a:latin typeface="+mj-lt"/>
                  <a:ea typeface="楷体" panose="02010609060101010101" pitchFamily="49" charset="-122"/>
                </a:rPr>
                <a:t>准单位“</a:t>
              </a:r>
              <a:r>
                <a:rPr lang="en-US" altLang="zh-CN" sz="2600" b="1">
                  <a:solidFill>
                    <a:srgbClr val="FF0000"/>
                  </a:solidFill>
                  <a:latin typeface="+mj-lt"/>
                  <a:ea typeface="楷体" panose="02010609060101010101" pitchFamily="49" charset="-122"/>
                </a:rPr>
                <a:t>1</a:t>
              </a:r>
              <a:r>
                <a:rPr lang="zh-CN" altLang="en-US" sz="2600" b="1">
                  <a:solidFill>
                    <a:srgbClr val="FF0000"/>
                  </a:solidFill>
                  <a:latin typeface="+mj-lt"/>
                  <a:ea typeface="楷体" panose="02010609060101010101" pitchFamily="49" charset="-122"/>
                </a:rPr>
                <a:t>”，弄清题意，写出数量关系式。</a:t>
              </a:r>
              <a:endParaRPr lang="zh-CN" altLang="en-US" sz="2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595490" y="1485216"/>
            <a:ext cx="7908430" cy="22148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        某市</a:t>
            </a:r>
            <a:r>
              <a:rPr lang="en-US" altLang="zh-CN" sz="3200" b="1" dirty="0">
                <a:latin typeface="+mn-lt"/>
                <a:ea typeface="+mn-ea"/>
              </a:rPr>
              <a:t>2019</a:t>
            </a:r>
            <a:r>
              <a:rPr lang="zh-CN" altLang="en-US" sz="3200" b="1" dirty="0">
                <a:latin typeface="+mn-lt"/>
                <a:ea typeface="+mn-ea"/>
              </a:rPr>
              <a:t>年接待旅游总人数</a:t>
            </a:r>
            <a:r>
              <a:rPr lang="zh-CN" altLang="en-US" sz="3200" b="1">
                <a:latin typeface="+mn-lt"/>
                <a:ea typeface="+mn-ea"/>
              </a:rPr>
              <a:t>约为</a:t>
            </a:r>
            <a:r>
              <a:rPr lang="en-US" altLang="zh-CN" sz="3200" b="1">
                <a:latin typeface="+mn-lt"/>
                <a:ea typeface="+mn-ea"/>
              </a:rPr>
              <a:t>96</a:t>
            </a:r>
            <a:r>
              <a:rPr lang="zh-CN" altLang="en-US" sz="3200" b="1" dirty="0">
                <a:latin typeface="+mn-lt"/>
                <a:ea typeface="+mn-ea"/>
              </a:rPr>
              <a:t>万人次，比上一年增长两成。</a:t>
            </a:r>
            <a:r>
              <a:rPr lang="zh-CN" altLang="en-US" sz="3200" b="1">
                <a:latin typeface="+mn-lt"/>
                <a:ea typeface="+mn-ea"/>
              </a:rPr>
              <a:t>该市</a:t>
            </a:r>
            <a:r>
              <a:rPr lang="en-US" altLang="zh-CN" sz="3200" b="1">
                <a:latin typeface="+mn-lt"/>
                <a:ea typeface="+mn-ea"/>
              </a:rPr>
              <a:t>2018</a:t>
            </a:r>
            <a:r>
              <a:rPr lang="zh-CN" altLang="en-US" sz="3200" b="1" dirty="0">
                <a:latin typeface="+mn-lt"/>
                <a:ea typeface="+mn-ea"/>
              </a:rPr>
              <a:t>年接待旅游总人数约为多少万人次？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4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52" y="587829"/>
            <a:ext cx="1903568" cy="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277832" y="3180121"/>
            <a:ext cx="1685077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77807" y="2443163"/>
            <a:ext cx="7788386" cy="21110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           96÷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20%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0066FF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         =96÷1.2</a:t>
            </a:r>
            <a:endParaRPr lang="en-US" altLang="zh-CN" sz="2800" b="1" dirty="0">
              <a:solidFill>
                <a:srgbClr val="0066FF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         =80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（万人次）</a:t>
            </a:r>
            <a:endParaRPr lang="en-US" altLang="zh-CN" sz="2800" b="1" dirty="0">
              <a:solidFill>
                <a:srgbClr val="0066FF"/>
              </a:solidFill>
              <a:latin typeface="+mj-lt"/>
              <a:ea typeface="+mn-ea"/>
              <a:sym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答：该市</a:t>
            </a:r>
            <a:r>
              <a:rPr lang="en-US" altLang="zh-CN" sz="2800" b="1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2018</a:t>
            </a:r>
            <a:r>
              <a:rPr lang="zh-CN" altLang="en-US" sz="2800" b="1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年接待旅游总人数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约为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80</a:t>
            </a: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+mn-ea"/>
                <a:sym typeface="Times New Roman" panose="02020603050405020304" pitchFamily="18" charset="0"/>
              </a:rPr>
              <a:t>万人次。</a:t>
            </a:r>
            <a:endParaRPr lang="zh-CN" altLang="en-US" sz="2800" b="1" dirty="0">
              <a:solidFill>
                <a:srgbClr val="0066FF"/>
              </a:solidFill>
              <a:latin typeface="+mj-lt"/>
              <a:ea typeface="+mn-ea"/>
              <a:sym typeface="Times New Roman" panose="02020603050405020304" pitchFamily="18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254000" y="239713"/>
            <a:ext cx="7370763" cy="15125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indent="0" eaLnBrk="1" latinLnBrk="0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  <a:sym typeface="+mn-ea"/>
              </a:rPr>
              <a:t>        某市</a:t>
            </a:r>
            <a:r>
              <a:rPr lang="en-US" altLang="zh-CN" sz="2800" b="1" dirty="0">
                <a:latin typeface="+mn-lt"/>
                <a:ea typeface="+mn-ea"/>
                <a:sym typeface="+mn-ea"/>
              </a:rPr>
              <a:t>2019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年接待旅游总人数</a:t>
            </a:r>
            <a:r>
              <a:rPr lang="zh-CN" altLang="en-US" sz="2800" b="1">
                <a:latin typeface="+mn-lt"/>
                <a:ea typeface="+mn-ea"/>
                <a:sym typeface="+mn-ea"/>
              </a:rPr>
              <a:t>约为</a:t>
            </a:r>
            <a:r>
              <a:rPr lang="en-US" altLang="zh-CN" sz="2800" b="1">
                <a:latin typeface="+mn-lt"/>
                <a:ea typeface="+mn-ea"/>
                <a:sym typeface="+mn-ea"/>
              </a:rPr>
              <a:t>96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万人次，比上一年增长两成。</a:t>
            </a:r>
            <a:r>
              <a:rPr lang="zh-CN" altLang="en-US" sz="2800" b="1">
                <a:latin typeface="+mn-lt"/>
                <a:ea typeface="+mn-ea"/>
                <a:sym typeface="+mn-ea"/>
              </a:rPr>
              <a:t>该市</a:t>
            </a:r>
            <a:r>
              <a:rPr lang="en-US" altLang="zh-CN" sz="2800" b="1">
                <a:latin typeface="+mn-lt"/>
                <a:ea typeface="+mn-ea"/>
                <a:sym typeface="+mn-ea"/>
              </a:rPr>
              <a:t>2018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年接待旅游总人数约为多少万人次？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Text Box 9"/>
          <p:cNvSpPr>
            <a:spLocks noChangeArrowheads="1"/>
          </p:cNvSpPr>
          <p:nvPr/>
        </p:nvSpPr>
        <p:spPr bwMode="auto">
          <a:xfrm>
            <a:off x="339634" y="1735047"/>
            <a:ext cx="8464732" cy="492443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2018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年接待旅游人数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20%)=2019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年接待旅游人数</a:t>
            </a:r>
            <a:endParaRPr lang="zh-CN" altLang="en-US" sz="26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39755" y="2238375"/>
            <a:ext cx="7264491" cy="2701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解</a:t>
            </a:r>
            <a:r>
              <a:rPr lang="zh-CN" altLang="zh-CN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：设</a:t>
            </a:r>
            <a:r>
              <a:rPr lang="zh-CN" altLang="en-US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该市</a:t>
            </a:r>
            <a:r>
              <a:rPr lang="en-US" altLang="zh-CN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2018</a:t>
            </a:r>
            <a:r>
              <a:rPr lang="zh-CN" altLang="en-US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年接待旅游总人数约为</a:t>
            </a:r>
            <a:r>
              <a:rPr lang="en-US" altLang="zh-CN" sz="2600" b="1" i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en-US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万人次</a:t>
            </a:r>
            <a:r>
              <a:rPr lang="zh-CN" altLang="zh-CN" sz="2600" b="1" kern="10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2600" b="1" kern="100" dirty="0">
              <a:solidFill>
                <a:srgbClr val="0066FF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</a:t>
            </a:r>
            <a:r>
              <a:rPr lang="zh-CN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20%</a:t>
            </a:r>
            <a:r>
              <a:rPr lang="zh-CN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600" b="1" i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x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=96</a:t>
            </a:r>
            <a:endParaRPr lang="en-US" altLang="zh-CN" sz="2600" b="1" kern="100" dirty="0">
              <a:solidFill>
                <a:srgbClr val="0066FF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            120%</a:t>
            </a:r>
            <a:r>
              <a:rPr lang="en-US" altLang="zh-CN" sz="2600" b="1" i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x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=96</a:t>
            </a:r>
            <a:endParaRPr lang="zh-CN" altLang="zh-CN" sz="2600" b="1" kern="100" dirty="0">
              <a:solidFill>
                <a:srgbClr val="0066FF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i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                      x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ea typeface="+mn-ea"/>
                <a:cs typeface="Times New Roman" panose="02020603050405020304" pitchFamily="18" charset="0"/>
              </a:rPr>
              <a:t>=96÷120%</a:t>
            </a:r>
            <a:endParaRPr lang="en-US" altLang="zh-CN" sz="2600" b="1" kern="100" dirty="0">
              <a:solidFill>
                <a:srgbClr val="0066FF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i="1" kern="100" dirty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                              x</a:t>
            </a:r>
            <a:r>
              <a:rPr lang="en-US" altLang="zh-CN" sz="2600" b="1" kern="100" dirty="0">
                <a:solidFill>
                  <a:srgbClr val="0066FF"/>
                </a:solidFill>
                <a:latin typeface="+mn-lt"/>
                <a:cs typeface="Times New Roman" panose="02020603050405020304" pitchFamily="18" charset="0"/>
              </a:rPr>
              <a:t>=80</a:t>
            </a:r>
            <a:endParaRPr lang="en-US" altLang="zh-CN" sz="2600" b="1" kern="100" dirty="0">
              <a:solidFill>
                <a:srgbClr val="0066FF"/>
              </a:solidFill>
              <a:latin typeface="+mn-lt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2600" b="1" kern="100" dirty="0">
              <a:solidFill>
                <a:srgbClr val="0066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39754" y="4347224"/>
            <a:ext cx="7264490" cy="556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600" b="1">
                <a:solidFill>
                  <a:srgbClr val="0066FF"/>
                </a:solidFill>
                <a:latin typeface="+mn-lt"/>
                <a:ea typeface="+mn-ea"/>
                <a:sym typeface="Times New Roman" panose="02020603050405020304" pitchFamily="18" charset="0"/>
              </a:rPr>
              <a:t>答：该市</a:t>
            </a:r>
            <a:r>
              <a:rPr lang="en-US" altLang="zh-CN" sz="2600" b="1">
                <a:solidFill>
                  <a:srgbClr val="0066FF"/>
                </a:solidFill>
                <a:latin typeface="+mn-lt"/>
                <a:ea typeface="+mn-ea"/>
                <a:sym typeface="Times New Roman" panose="02020603050405020304" pitchFamily="18" charset="0"/>
              </a:rPr>
              <a:t>2018</a:t>
            </a:r>
            <a:r>
              <a:rPr lang="zh-CN" altLang="en-US" sz="2600" b="1">
                <a:solidFill>
                  <a:srgbClr val="0066FF"/>
                </a:solidFill>
                <a:latin typeface="+mn-lt"/>
                <a:ea typeface="+mn-ea"/>
                <a:sym typeface="Times New Roman" panose="02020603050405020304" pitchFamily="18" charset="0"/>
              </a:rPr>
              <a:t>年接待旅游总人数约为</a:t>
            </a:r>
            <a:r>
              <a:rPr lang="en-US" altLang="zh-CN" sz="2600" b="1">
                <a:solidFill>
                  <a:srgbClr val="0066FF"/>
                </a:solidFill>
                <a:latin typeface="+mn-lt"/>
                <a:ea typeface="+mn-ea"/>
                <a:sym typeface="Times New Roman" panose="02020603050405020304" pitchFamily="18" charset="0"/>
              </a:rPr>
              <a:t>80</a:t>
            </a:r>
            <a:r>
              <a:rPr lang="zh-CN" altLang="en-US" sz="2600" b="1">
                <a:solidFill>
                  <a:srgbClr val="0066FF"/>
                </a:solidFill>
                <a:latin typeface="+mn-lt"/>
                <a:ea typeface="+mn-ea"/>
                <a:sym typeface="Times New Roman" panose="02020603050405020304" pitchFamily="18" charset="0"/>
              </a:rPr>
              <a:t>万人次。</a:t>
            </a:r>
            <a:endParaRPr lang="zh-CN" altLang="en-US" sz="2600" b="1" dirty="0">
              <a:solidFill>
                <a:srgbClr val="0066FF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sp>
        <p:nvSpPr>
          <p:cNvPr id="6" name="Text Box 9"/>
          <p:cNvSpPr>
            <a:spLocks noChangeArrowheads="1"/>
          </p:cNvSpPr>
          <p:nvPr/>
        </p:nvSpPr>
        <p:spPr bwMode="auto">
          <a:xfrm>
            <a:off x="339634" y="1735047"/>
            <a:ext cx="8464732" cy="492443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2018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年接待旅游人数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20%)=2019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年接待旅游人数</a:t>
            </a:r>
            <a:endParaRPr lang="zh-CN" altLang="en-US" sz="26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254000" y="239713"/>
            <a:ext cx="7370763" cy="151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       </a:t>
            </a:r>
            <a:r>
              <a:rPr lang="zh-CN" altLang="en-US" sz="2800" b="1" dirty="0">
                <a:latin typeface="+mn-lt"/>
                <a:ea typeface="+mn-ea"/>
              </a:rPr>
              <a:t>某市</a:t>
            </a:r>
            <a:r>
              <a:rPr lang="en-US" altLang="zh-CN" sz="2800" b="1" dirty="0">
                <a:latin typeface="+mn-lt"/>
                <a:ea typeface="+mn-ea"/>
              </a:rPr>
              <a:t>2019</a:t>
            </a:r>
            <a:r>
              <a:rPr lang="zh-CN" altLang="en-US" sz="2800" b="1" dirty="0">
                <a:latin typeface="+mn-lt"/>
                <a:ea typeface="+mn-ea"/>
              </a:rPr>
              <a:t>年接待旅游总人数约为</a:t>
            </a:r>
            <a:r>
              <a:rPr lang="en-US" altLang="zh-CN" sz="2800" b="1" dirty="0">
                <a:latin typeface="+mn-lt"/>
                <a:ea typeface="+mn-ea"/>
              </a:rPr>
              <a:t>96</a:t>
            </a:r>
            <a:r>
              <a:rPr lang="zh-CN" altLang="en-US" sz="2800" b="1" dirty="0">
                <a:latin typeface="+mn-lt"/>
                <a:ea typeface="+mn-ea"/>
              </a:rPr>
              <a:t>万人次，比上一年增长两成。该市</a:t>
            </a:r>
            <a:r>
              <a:rPr lang="en-US" altLang="zh-CN" sz="2800" b="1" dirty="0">
                <a:latin typeface="+mn-lt"/>
                <a:ea typeface="+mn-ea"/>
              </a:rPr>
              <a:t>2018</a:t>
            </a:r>
            <a:r>
              <a:rPr lang="zh-CN" altLang="en-US" sz="2800" b="1" dirty="0">
                <a:latin typeface="+mn-lt"/>
                <a:ea typeface="+mn-ea"/>
              </a:rPr>
              <a:t>年接待旅游总人数约为多少万人次？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9"/>
          <p:cNvSpPr txBox="1">
            <a:spLocks noChangeArrowheads="1"/>
          </p:cNvSpPr>
          <p:nvPr/>
        </p:nvSpPr>
        <p:spPr bwMode="auto">
          <a:xfrm>
            <a:off x="185738" y="1381125"/>
            <a:ext cx="8845550" cy="14398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+mn-ea"/>
              </a:rPr>
              <a:t>某县前年秋粮产量为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+mn-ea"/>
              </a:rPr>
              <a:t>48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+mn-ea"/>
              </a:rPr>
              <a:t>万吨，去年比前年增产二成。去年秋粮产量是多少万吨？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2198596" y="3011488"/>
            <a:ext cx="5883275" cy="523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48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×（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＋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20%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）＝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57.6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（万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吨）</a:t>
            </a:r>
            <a:endParaRPr lang="en-US" altLang="zh-CN" sz="2800" b="1" dirty="0">
              <a:solidFill>
                <a:srgbClr val="0066FF"/>
              </a:solidFill>
              <a:latin typeface="+mn-lt"/>
              <a:ea typeface="+mn-ea"/>
              <a:sym typeface="+mn-ea"/>
            </a:endParaRPr>
          </a:p>
        </p:txBody>
      </p:sp>
      <p:grpSp>
        <p:nvGrpSpPr>
          <p:cNvPr id="22533" name="组合 10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0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886637" y="2004464"/>
            <a:ext cx="2480813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95895" y="4136580"/>
            <a:ext cx="5277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+mn-ea"/>
              </a:rPr>
              <a:t>答：去年秋粮产量是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+mn-ea"/>
              </a:rPr>
              <a:t>57.6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+mn-ea"/>
              </a:rPr>
              <a:t>万吨。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3731" y="2472706"/>
            <a:ext cx="4611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求比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48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多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20%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的数是多少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?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18457" y="2431368"/>
            <a:ext cx="41017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2198596" y="3574034"/>
            <a:ext cx="5883275" cy="523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48</a:t>
            </a:r>
            <a:r>
              <a:rPr lang="zh-CN" altLang="en-US" sz="2800" b="1">
                <a:solidFill>
                  <a:srgbClr val="0066FF"/>
                </a:solidFill>
                <a:sym typeface="+mn-ea"/>
              </a:rPr>
              <a:t>＋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48</a:t>
            </a:r>
            <a:r>
              <a:rPr lang="zh-CN" altLang="en-US" sz="2800" b="1">
                <a:solidFill>
                  <a:srgbClr val="0066FF"/>
                </a:solidFill>
                <a:sym typeface="+mn-ea"/>
              </a:rPr>
              <a:t>×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20%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＝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57.6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（万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吨）</a:t>
            </a:r>
            <a:endParaRPr lang="en-US" altLang="zh-CN" sz="2800" b="1" dirty="0">
              <a:solidFill>
                <a:srgbClr val="0066FF"/>
              </a:solidFill>
              <a:latin typeface="+mn-lt"/>
              <a:ea typeface="+mn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4" grpId="0"/>
      <p:bldP spid="6" grpId="0"/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9"/>
          <p:cNvSpPr txBox="1">
            <a:spLocks noChangeArrowheads="1"/>
          </p:cNvSpPr>
          <p:nvPr/>
        </p:nvSpPr>
        <p:spPr bwMode="auto">
          <a:xfrm>
            <a:off x="300492" y="344753"/>
            <a:ext cx="7609068" cy="96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某汽车公司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月份出口汽车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万辆，比上月增长三成。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月份出口汽车多少万辆？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1308705" y="1894484"/>
            <a:ext cx="6509415" cy="5240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方法一    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1.3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÷（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＋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30%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）＝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（万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辆）</a:t>
            </a:r>
            <a:endParaRPr lang="zh-CN" altLang="en-US" sz="2800" b="1" dirty="0">
              <a:solidFill>
                <a:srgbClr val="0066FF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5" name="Text Box 9"/>
          <p:cNvSpPr>
            <a:spLocks noChangeArrowheads="1"/>
          </p:cNvSpPr>
          <p:nvPr/>
        </p:nvSpPr>
        <p:spPr bwMode="auto">
          <a:xfrm>
            <a:off x="539750" y="1372439"/>
            <a:ext cx="8064500" cy="461962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月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出口汽车的数量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%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月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出口汽车的数量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90002" y="891984"/>
            <a:ext cx="2480813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308705" y="2478586"/>
            <a:ext cx="6659638" cy="17729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方法二    解：设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1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月份出口汽车</a:t>
            </a:r>
            <a:r>
              <a:rPr lang="en-US" altLang="zh-CN" sz="2800" b="1" i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x</a:t>
            </a:r>
            <a:r>
              <a:rPr lang="zh-CN" altLang="en-US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万辆。</a:t>
            </a:r>
            <a:endParaRPr lang="en-US" altLang="zh-CN" sz="2800" b="1">
              <a:solidFill>
                <a:srgbClr val="0066FF"/>
              </a:solidFill>
              <a:latin typeface="+mn-lt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		(1+30%)</a:t>
            </a:r>
            <a:r>
              <a:rPr lang="en-US" altLang="zh-CN" sz="2800" b="1" i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x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=1.3</a:t>
            </a:r>
            <a:endParaRPr lang="en-US" altLang="zh-CN" sz="2800" b="1">
              <a:solidFill>
                <a:srgbClr val="0066FF"/>
              </a:solidFill>
              <a:latin typeface="+mn-lt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		          1.3</a:t>
            </a:r>
            <a:r>
              <a:rPr lang="en-US" altLang="zh-CN" sz="2800" b="1" i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x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=1.3</a:t>
            </a:r>
            <a:endParaRPr lang="en-US" altLang="zh-CN" sz="2800" b="1">
              <a:solidFill>
                <a:srgbClr val="0066FF"/>
              </a:solidFill>
              <a:latin typeface="+mn-lt"/>
              <a:ea typeface="+mn-ea"/>
              <a:sym typeface="+mn-ea"/>
            </a:endParaRPr>
          </a:p>
          <a:p>
            <a:pPr eaLnBrk="1" hangingPunct="1">
              <a:defRPr/>
            </a:pPr>
            <a:r>
              <a:rPr lang="en-US" altLang="zh-CN" sz="2800" b="1" i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			     x</a:t>
            </a:r>
            <a:r>
              <a:rPr lang="en-US" altLang="zh-CN" sz="2800" b="1">
                <a:solidFill>
                  <a:srgbClr val="0066FF"/>
                </a:solidFill>
                <a:latin typeface="+mn-lt"/>
                <a:ea typeface="+mn-ea"/>
                <a:sym typeface="+mn-ea"/>
              </a:rPr>
              <a:t>=1</a:t>
            </a:r>
            <a:endParaRPr lang="zh-CN" altLang="en-US" sz="2800" b="1" dirty="0">
              <a:solidFill>
                <a:srgbClr val="0066FF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55816" y="4275527"/>
            <a:ext cx="5277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+mn-ea"/>
              </a:rPr>
              <a:t>答：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0066FF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月份出口汽车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0066FF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万辆。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/>
      <p:bldP spid="3" grpId="0" autoUpdateAnimBg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6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0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28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79" name="组合 7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4581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2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几成就是十分之几，也就是百分之几十。</a:t>
              </a:r>
              <a:endPara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0405" y="1246505"/>
            <a:ext cx="7743190" cy="26511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一、填一填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。</a:t>
            </a:r>
            <a:endParaRPr lang="en-US" altLang="en-US" sz="3200" b="1" dirty="0">
              <a:solidFill>
                <a:srgbClr val="000000"/>
              </a:solidFill>
              <a:latin typeface="+mn-lt"/>
            </a:endParaRPr>
          </a:p>
          <a:p>
            <a:pPr marL="0" indent="0" algn="just" eaLnBrk="1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成数表示一个数是另一个数的十分之几，通称“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　　　 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”。 例如，“四成”就是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　　　    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</a:rPr>
              <a:t>)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，改写成百分数是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　　  　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336800" y="2565718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几成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67410" y="3197860"/>
            <a:ext cx="20589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十分之四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441758" y="3197860"/>
            <a:ext cx="10033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40%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05000" y="4387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5607" name="组合 8"/>
          <p:cNvGrpSpPr/>
          <p:nvPr/>
        </p:nvGrpSpPr>
        <p:grpSpPr bwMode="auto">
          <a:xfrm>
            <a:off x="185738" y="706438"/>
            <a:ext cx="1719262" cy="484187"/>
            <a:chOff x="185953" y="705980"/>
            <a:chExt cx="1719742" cy="483993"/>
          </a:xfrm>
        </p:grpSpPr>
        <p:sp>
          <p:nvSpPr>
            <p:cNvPr id="12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28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3513" y="992188"/>
            <a:ext cx="8812212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447675" indent="-447675"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欣欣电视机厂今年的产值比去年增长了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18%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18%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用成数表示是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　         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447675" indent="-447675"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实验小学去年共用水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1200t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，今年比去年节约了一成五，今年比去年节约用水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　　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)t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，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今年用水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　　　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)t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222750" y="1625600"/>
            <a:ext cx="15557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一成八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592888" y="2765425"/>
            <a:ext cx="15557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825625" y="3381375"/>
            <a:ext cx="15557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5000" y="4387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1832" y="828992"/>
            <a:ext cx="8760336" cy="2081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805180" indent="-805180" algn="just" eaLnBrk="1" hangingPunct="1">
              <a:lnSpc>
                <a:spcPct val="110000"/>
              </a:lnSpc>
              <a:defRPr/>
            </a:pP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二、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2019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年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月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23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日，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50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艘中外舰艇齐集青岛某海域举行隆重的海上阅兵，共庆中国人民海军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70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华诞，其中人民海军受阅舰艇比阅兵总舰艇数少三成六，人民海军受阅舰艇有多少艘？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65400" y="3017838"/>
            <a:ext cx="4983163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 (1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－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36%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32(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艘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)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55813" y="3679825"/>
            <a:ext cx="6359525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答：人民海军受阅舰艇有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32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艘。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82763" y="43846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811" y="783114"/>
            <a:ext cx="8648379" cy="23082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805180" indent="-805180" algn="just"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三、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贵州贵阳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王大伯用绿色蔬菜种植技术种植西红柿，每平方米收获西红柿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60kg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，每平方米产量比原来增加二成，原来每平方米收获西红柿多少千克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?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44750" y="3056414"/>
            <a:ext cx="5227638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60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 (1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＋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20%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50(kg)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49413" y="3713004"/>
            <a:ext cx="7259637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答：原来每平方米收获西红柿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千克。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82763" y="43846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8542" y="757237"/>
            <a:ext cx="8426916" cy="17541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805180" indent="-805180" algn="just"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四、某电视机厂，去年上半年生产电视机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300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万台，下半年生产电视机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360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万台，下半年比上半年增长了几成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?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49425" y="2504440"/>
            <a:ext cx="6475413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(360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－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300) ÷ 300×100%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＝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20%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71863" y="3147060"/>
            <a:ext cx="2759075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20%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为两成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66900" y="3761740"/>
            <a:ext cx="6364288" cy="59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答：下半年比上半年增长了两成。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82763" y="43846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3561" y="937260"/>
            <a:ext cx="8356878" cy="17541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805180" indent="-805180" algn="just"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五、北京世界园艺博览会植物馆的面积约为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10000m</a:t>
            </a:r>
            <a:r>
              <a:rPr lang="en-US" altLang="zh-CN" sz="3000" b="1" baseline="30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，中国馆的面积比植物馆大五成，中国馆的面积是多少平方米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?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89113" y="2779078"/>
            <a:ext cx="6365875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10000× (1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＋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50%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15000(m</a:t>
            </a:r>
            <a:r>
              <a:rPr lang="en-US" altLang="zh-CN" sz="30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)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89113" y="3514725"/>
            <a:ext cx="683895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答：中国馆的面积是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15000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平方米。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82763" y="43846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2240</Words>
  <Application>WPS 演示</Application>
  <PresentationFormat>全屏显示(16:9)</PresentationFormat>
  <Paragraphs>229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微软雅黑</vt:lpstr>
      <vt:lpstr>Times New Roman</vt:lpstr>
      <vt:lpstr>Calibri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374</cp:revision>
  <dcterms:created xsi:type="dcterms:W3CDTF">2016-01-14T07:05:00Z</dcterms:created>
  <dcterms:modified xsi:type="dcterms:W3CDTF">2023-10-26T08:59:35Z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FA892F2193884D81A11D4793715DDFD6</vt:lpwstr>
  </property>
</Properties>
</file>