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3"/>
    <p:sldId id="351" r:id="rId4"/>
    <p:sldId id="352" r:id="rId5"/>
    <p:sldId id="367" r:id="rId7"/>
    <p:sldId id="344" r:id="rId8"/>
    <p:sldId id="365" r:id="rId9"/>
    <p:sldId id="353" r:id="rId10"/>
    <p:sldId id="354" r:id="rId11"/>
    <p:sldId id="350" r:id="rId12"/>
    <p:sldId id="355" r:id="rId13"/>
    <p:sldId id="323" r:id="rId14"/>
    <p:sldId id="366" r:id="rId15"/>
    <p:sldId id="356" r:id="rId16"/>
    <p:sldId id="358" r:id="rId17"/>
    <p:sldId id="328" r:id="rId18"/>
    <p:sldId id="361" r:id="rId19"/>
    <p:sldId id="362" r:id="rId20"/>
    <p:sldId id="363" r:id="rId21"/>
    <p:sldId id="364" r:id="rId2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8"/>
    </p:embeddedFont>
    <p:embeddedFont>
      <p:font typeface="等线" panose="02010600030101010101" pitchFamily="2" charset="-122"/>
      <p:regular r:id="rId29"/>
    </p:embeddedFont>
    <p:embeddedFont>
      <p:font typeface="楷体" panose="02010609060101010101" pitchFamily="49" charset="-122"/>
      <p:regular r:id="rId30"/>
    </p:embeddedFont>
    <p:embeddedFont>
      <p:font typeface="微软雅黑" panose="020B0503020204020204" charset="-122"/>
      <p:regular r:id="rId31"/>
    </p:embeddedFont>
  </p:embeddedFontLst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235"/>
    <a:srgbClr val="0066FF"/>
    <a:srgbClr val="97B6E0"/>
    <a:srgbClr val="ECFBFE"/>
    <a:srgbClr val="3399FF"/>
    <a:srgbClr val="E7F8FF"/>
    <a:srgbClr val="01A0E9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4.xml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6C532C-AF50-46BD-9232-D6B918A5986B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97FC5A9-4C0E-48F8-A418-C54B108956E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A8B26D5-7242-4D7D-BAC6-F9C88E39E3DF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3242CB9-8CE1-483A-BF38-5FC8551D97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12537"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" t="15669" r="10217"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1" r="2269" b="15424"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12537"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" t="15669" r="10217"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1" r="2269" b="15424"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: 对角圆角 5"/>
          <p:cNvSpPr/>
          <p:nvPr userDrawn="1"/>
        </p:nvSpPr>
        <p:spPr>
          <a:xfrm>
            <a:off x="211138" y="203200"/>
            <a:ext cx="8756650" cy="4737100"/>
          </a:xfrm>
          <a:prstGeom prst="round2DiagRect">
            <a:avLst>
              <a:gd name="adj1" fmla="val 12436"/>
              <a:gd name="adj2" fmla="val 0"/>
            </a:avLst>
          </a:prstGeom>
          <a:solidFill>
            <a:schemeClr val="bg1"/>
          </a:solidFill>
          <a:ln w="76200" cmpd="dbl">
            <a:solidFill>
              <a:srgbClr val="DE9D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3" name="组合 5"/>
            <p:cNvGrpSpPr/>
            <p:nvPr userDrawn="1"/>
          </p:nvGrpSpPr>
          <p:grpSpPr bwMode="auto">
            <a:xfrm>
              <a:off x="0" y="0"/>
              <a:ext cx="9144000" cy="5143500"/>
              <a:chOff x="0" y="0"/>
              <a:chExt cx="12192000" cy="6858000"/>
            </a:xfrm>
          </p:grpSpPr>
          <p:grpSp>
            <p:nvGrpSpPr>
              <p:cNvPr id="6" name="组合 8"/>
              <p:cNvGrpSpPr/>
              <p:nvPr userDrawn="1"/>
            </p:nvGrpSpPr>
            <p:grpSpPr bwMode="auto">
              <a:xfrm flipH="1">
                <a:off x="0" y="0"/>
                <a:ext cx="5340824" cy="6858000"/>
                <a:chOff x="6851176" y="0"/>
                <a:chExt cx="5340824" cy="6858000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35" t="12537"/>
                <a:stretch>
                  <a:fillRect/>
                </a:stretch>
              </p:blipFill>
              <p:spPr>
                <a:xfrm>
                  <a:off x="6851176" y="2099455"/>
                  <a:ext cx="5340824" cy="4758545"/>
                </a:xfrm>
                <a:custGeom>
                  <a:avLst/>
                  <a:gdLst>
                    <a:gd name="connsiteX0" fmla="*/ 5245691 w 6732160"/>
                    <a:gd name="connsiteY0" fmla="*/ 163773 h 5998191"/>
                    <a:gd name="connsiteX1" fmla="*/ 5194622 w 6732160"/>
                    <a:gd name="connsiteY1" fmla="*/ 244435 h 5998191"/>
                    <a:gd name="connsiteX2" fmla="*/ 5191100 w 6732160"/>
                    <a:gd name="connsiteY2" fmla="*/ 245660 h 5998191"/>
                    <a:gd name="connsiteX3" fmla="*/ 6542229 w 6732160"/>
                    <a:gd name="connsiteY3" fmla="*/ 0 h 5998191"/>
                    <a:gd name="connsiteX4" fmla="*/ 6723189 w 6732160"/>
                    <a:gd name="connsiteY4" fmla="*/ 39090 h 5998191"/>
                    <a:gd name="connsiteX5" fmla="*/ 6732160 w 6732160"/>
                    <a:gd name="connsiteY5" fmla="*/ 41337 h 5998191"/>
                    <a:gd name="connsiteX6" fmla="*/ 6732160 w 6732160"/>
                    <a:gd name="connsiteY6" fmla="*/ 5998191 h 5998191"/>
                    <a:gd name="connsiteX7" fmla="*/ 1712 w 6732160"/>
                    <a:gd name="connsiteY7" fmla="*/ 5998191 h 5998191"/>
                    <a:gd name="connsiteX8" fmla="*/ 312 w 6732160"/>
                    <a:gd name="connsiteY8" fmla="*/ 5986565 h 5998191"/>
                    <a:gd name="connsiteX9" fmla="*/ 4951 w 6732160"/>
                    <a:gd name="connsiteY9" fmla="*/ 5868537 h 5998191"/>
                    <a:gd name="connsiteX10" fmla="*/ 59542 w 6732160"/>
                    <a:gd name="connsiteY10" fmla="*/ 5786651 h 5998191"/>
                    <a:gd name="connsiteX11" fmla="*/ 100485 w 6732160"/>
                    <a:gd name="connsiteY11" fmla="*/ 5745707 h 5998191"/>
                    <a:gd name="connsiteX12" fmla="*/ 141429 w 6732160"/>
                    <a:gd name="connsiteY12" fmla="*/ 5718412 h 5998191"/>
                    <a:gd name="connsiteX13" fmla="*/ 223315 w 6732160"/>
                    <a:gd name="connsiteY13" fmla="*/ 5663821 h 5998191"/>
                    <a:gd name="connsiteX14" fmla="*/ 264259 w 6732160"/>
                    <a:gd name="connsiteY14" fmla="*/ 5622878 h 5998191"/>
                    <a:gd name="connsiteX15" fmla="*/ 305202 w 6732160"/>
                    <a:gd name="connsiteY15" fmla="*/ 5595582 h 5998191"/>
                    <a:gd name="connsiteX16" fmla="*/ 387088 w 6732160"/>
                    <a:gd name="connsiteY16" fmla="*/ 5540991 h 5998191"/>
                    <a:gd name="connsiteX17" fmla="*/ 428032 w 6732160"/>
                    <a:gd name="connsiteY17" fmla="*/ 5527343 h 5998191"/>
                    <a:gd name="connsiteX18" fmla="*/ 564509 w 6732160"/>
                    <a:gd name="connsiteY18" fmla="*/ 5418161 h 5998191"/>
                    <a:gd name="connsiteX19" fmla="*/ 591805 w 6732160"/>
                    <a:gd name="connsiteY19" fmla="*/ 5377218 h 5998191"/>
                    <a:gd name="connsiteX20" fmla="*/ 660044 w 6732160"/>
                    <a:gd name="connsiteY20" fmla="*/ 5254388 h 5998191"/>
                    <a:gd name="connsiteX21" fmla="*/ 700987 w 6732160"/>
                    <a:gd name="connsiteY21" fmla="*/ 5213445 h 5998191"/>
                    <a:gd name="connsiteX22" fmla="*/ 796521 w 6732160"/>
                    <a:gd name="connsiteY22" fmla="*/ 5145206 h 5998191"/>
                    <a:gd name="connsiteX23" fmla="*/ 919351 w 6732160"/>
                    <a:gd name="connsiteY23" fmla="*/ 5063319 h 5998191"/>
                    <a:gd name="connsiteX24" fmla="*/ 960294 w 6732160"/>
                    <a:gd name="connsiteY24" fmla="*/ 5049672 h 5998191"/>
                    <a:gd name="connsiteX25" fmla="*/ 1096772 w 6732160"/>
                    <a:gd name="connsiteY25" fmla="*/ 5008728 h 5998191"/>
                    <a:gd name="connsiteX26" fmla="*/ 1137715 w 6732160"/>
                    <a:gd name="connsiteY26" fmla="*/ 4995081 h 5998191"/>
                    <a:gd name="connsiteX27" fmla="*/ 1219602 w 6732160"/>
                    <a:gd name="connsiteY27" fmla="*/ 4967785 h 5998191"/>
                    <a:gd name="connsiteX28" fmla="*/ 1301488 w 6732160"/>
                    <a:gd name="connsiteY28" fmla="*/ 4940490 h 5998191"/>
                    <a:gd name="connsiteX29" fmla="*/ 1356079 w 6732160"/>
                    <a:gd name="connsiteY29" fmla="*/ 4926842 h 5998191"/>
                    <a:gd name="connsiteX30" fmla="*/ 1397023 w 6732160"/>
                    <a:gd name="connsiteY30" fmla="*/ 4899546 h 5998191"/>
                    <a:gd name="connsiteX31" fmla="*/ 1506205 w 6732160"/>
                    <a:gd name="connsiteY31" fmla="*/ 4872251 h 5998191"/>
                    <a:gd name="connsiteX32" fmla="*/ 1601739 w 6732160"/>
                    <a:gd name="connsiteY32" fmla="*/ 4858603 h 5998191"/>
                    <a:gd name="connsiteX33" fmla="*/ 1642682 w 6732160"/>
                    <a:gd name="connsiteY33" fmla="*/ 4844955 h 5998191"/>
                    <a:gd name="connsiteX34" fmla="*/ 1683626 w 6732160"/>
                    <a:gd name="connsiteY34" fmla="*/ 4831307 h 5998191"/>
                    <a:gd name="connsiteX35" fmla="*/ 1806456 w 6732160"/>
                    <a:gd name="connsiteY35" fmla="*/ 4776716 h 5998191"/>
                    <a:gd name="connsiteX36" fmla="*/ 1847399 w 6732160"/>
                    <a:gd name="connsiteY36" fmla="*/ 4763069 h 5998191"/>
                    <a:gd name="connsiteX37" fmla="*/ 1901990 w 6732160"/>
                    <a:gd name="connsiteY37" fmla="*/ 4749421 h 5998191"/>
                    <a:gd name="connsiteX38" fmla="*/ 1970229 w 6732160"/>
                    <a:gd name="connsiteY38" fmla="*/ 4708478 h 5998191"/>
                    <a:gd name="connsiteX39" fmla="*/ 2011172 w 6732160"/>
                    <a:gd name="connsiteY39" fmla="*/ 4694830 h 5998191"/>
                    <a:gd name="connsiteX40" fmla="*/ 2052115 w 6732160"/>
                    <a:gd name="connsiteY40" fmla="*/ 4681182 h 5998191"/>
                    <a:gd name="connsiteX41" fmla="*/ 2229536 w 6732160"/>
                    <a:gd name="connsiteY41" fmla="*/ 4626591 h 5998191"/>
                    <a:gd name="connsiteX42" fmla="*/ 2270479 w 6732160"/>
                    <a:gd name="connsiteY42" fmla="*/ 4599295 h 5998191"/>
                    <a:gd name="connsiteX43" fmla="*/ 2352366 w 6732160"/>
                    <a:gd name="connsiteY43" fmla="*/ 4544704 h 5998191"/>
                    <a:gd name="connsiteX44" fmla="*/ 2434253 w 6732160"/>
                    <a:gd name="connsiteY44" fmla="*/ 4490113 h 5998191"/>
                    <a:gd name="connsiteX45" fmla="*/ 2488844 w 6732160"/>
                    <a:gd name="connsiteY45" fmla="*/ 4435522 h 5998191"/>
                    <a:gd name="connsiteX46" fmla="*/ 2570730 w 6732160"/>
                    <a:gd name="connsiteY46" fmla="*/ 4353636 h 5998191"/>
                    <a:gd name="connsiteX47" fmla="*/ 2611673 w 6732160"/>
                    <a:gd name="connsiteY47" fmla="*/ 4299045 h 5998191"/>
                    <a:gd name="connsiteX48" fmla="*/ 2666264 w 6732160"/>
                    <a:gd name="connsiteY48" fmla="*/ 4244454 h 5998191"/>
                    <a:gd name="connsiteX49" fmla="*/ 2693560 w 6732160"/>
                    <a:gd name="connsiteY49" fmla="*/ 4189863 h 5998191"/>
                    <a:gd name="connsiteX50" fmla="*/ 2734503 w 6732160"/>
                    <a:gd name="connsiteY50" fmla="*/ 4148919 h 5998191"/>
                    <a:gd name="connsiteX51" fmla="*/ 2761799 w 6732160"/>
                    <a:gd name="connsiteY51" fmla="*/ 4107976 h 5998191"/>
                    <a:gd name="connsiteX52" fmla="*/ 2830038 w 6732160"/>
                    <a:gd name="connsiteY52" fmla="*/ 3998794 h 5998191"/>
                    <a:gd name="connsiteX53" fmla="*/ 2911924 w 6732160"/>
                    <a:gd name="connsiteY53" fmla="*/ 3916907 h 5998191"/>
                    <a:gd name="connsiteX54" fmla="*/ 2952867 w 6732160"/>
                    <a:gd name="connsiteY54" fmla="*/ 3835021 h 5998191"/>
                    <a:gd name="connsiteX55" fmla="*/ 3034754 w 6732160"/>
                    <a:gd name="connsiteY55" fmla="*/ 3712191 h 5998191"/>
                    <a:gd name="connsiteX56" fmla="*/ 3116641 w 6732160"/>
                    <a:gd name="connsiteY56" fmla="*/ 3603009 h 5998191"/>
                    <a:gd name="connsiteX57" fmla="*/ 3143936 w 6732160"/>
                    <a:gd name="connsiteY57" fmla="*/ 3562066 h 5998191"/>
                    <a:gd name="connsiteX58" fmla="*/ 3212175 w 6732160"/>
                    <a:gd name="connsiteY58" fmla="*/ 3480179 h 5998191"/>
                    <a:gd name="connsiteX59" fmla="*/ 3266766 w 6732160"/>
                    <a:gd name="connsiteY59" fmla="*/ 3384645 h 5998191"/>
                    <a:gd name="connsiteX60" fmla="*/ 3403244 w 6732160"/>
                    <a:gd name="connsiteY60" fmla="*/ 3207224 h 5998191"/>
                    <a:gd name="connsiteX61" fmla="*/ 3457835 w 6732160"/>
                    <a:gd name="connsiteY61" fmla="*/ 3152633 h 5998191"/>
                    <a:gd name="connsiteX62" fmla="*/ 3539721 w 6732160"/>
                    <a:gd name="connsiteY62" fmla="*/ 3070746 h 5998191"/>
                    <a:gd name="connsiteX63" fmla="*/ 3607960 w 6732160"/>
                    <a:gd name="connsiteY63" fmla="*/ 2975212 h 5998191"/>
                    <a:gd name="connsiteX64" fmla="*/ 3662551 w 6732160"/>
                    <a:gd name="connsiteY64" fmla="*/ 2934269 h 5998191"/>
                    <a:gd name="connsiteX65" fmla="*/ 3717142 w 6732160"/>
                    <a:gd name="connsiteY65" fmla="*/ 2852382 h 5998191"/>
                    <a:gd name="connsiteX66" fmla="*/ 3758085 w 6732160"/>
                    <a:gd name="connsiteY66" fmla="*/ 2797791 h 5998191"/>
                    <a:gd name="connsiteX67" fmla="*/ 3839972 w 6732160"/>
                    <a:gd name="connsiteY67" fmla="*/ 2647666 h 5998191"/>
                    <a:gd name="connsiteX68" fmla="*/ 3853620 w 6732160"/>
                    <a:gd name="connsiteY68" fmla="*/ 2593075 h 5998191"/>
                    <a:gd name="connsiteX69" fmla="*/ 3880915 w 6732160"/>
                    <a:gd name="connsiteY69" fmla="*/ 2538484 h 5998191"/>
                    <a:gd name="connsiteX70" fmla="*/ 3894563 w 6732160"/>
                    <a:gd name="connsiteY70" fmla="*/ 2497540 h 5998191"/>
                    <a:gd name="connsiteX71" fmla="*/ 3962802 w 6732160"/>
                    <a:gd name="connsiteY71" fmla="*/ 2320119 h 5998191"/>
                    <a:gd name="connsiteX72" fmla="*/ 3990097 w 6732160"/>
                    <a:gd name="connsiteY72" fmla="*/ 2210937 h 5998191"/>
                    <a:gd name="connsiteX73" fmla="*/ 4031041 w 6732160"/>
                    <a:gd name="connsiteY73" fmla="*/ 2142698 h 5998191"/>
                    <a:gd name="connsiteX74" fmla="*/ 4044688 w 6732160"/>
                    <a:gd name="connsiteY74" fmla="*/ 2101755 h 5998191"/>
                    <a:gd name="connsiteX75" fmla="*/ 4058336 w 6732160"/>
                    <a:gd name="connsiteY75" fmla="*/ 2047164 h 5998191"/>
                    <a:gd name="connsiteX76" fmla="*/ 4650195 w 6732160"/>
                    <a:gd name="connsiteY76" fmla="*/ 1104332 h 5998191"/>
                    <a:gd name="connsiteX77" fmla="*/ 5194622 w 6732160"/>
                    <a:gd name="connsiteY77" fmla="*/ 244435 h 5998191"/>
                    <a:gd name="connsiteX78" fmla="*/ 5200020 w 6732160"/>
                    <a:gd name="connsiteY78" fmla="*/ 242558 h 5998191"/>
                    <a:gd name="connsiteX79" fmla="*/ 5272987 w 6732160"/>
                    <a:gd name="connsiteY79" fmla="*/ 218364 h 5998191"/>
                    <a:gd name="connsiteX80" fmla="*/ 5409464 w 6732160"/>
                    <a:gd name="connsiteY80" fmla="*/ 177421 h 5998191"/>
                    <a:gd name="connsiteX81" fmla="*/ 5491351 w 6732160"/>
                    <a:gd name="connsiteY81" fmla="*/ 136478 h 5998191"/>
                    <a:gd name="connsiteX82" fmla="*/ 5559590 w 6732160"/>
                    <a:gd name="connsiteY82" fmla="*/ 122830 h 5998191"/>
                    <a:gd name="connsiteX83" fmla="*/ 5641476 w 6732160"/>
                    <a:gd name="connsiteY83" fmla="*/ 109182 h 5998191"/>
                    <a:gd name="connsiteX84" fmla="*/ 5682420 w 6732160"/>
                    <a:gd name="connsiteY84" fmla="*/ 81887 h 5998191"/>
                    <a:gd name="connsiteX85" fmla="*/ 5750659 w 6732160"/>
                    <a:gd name="connsiteY85" fmla="*/ 68239 h 5998191"/>
                    <a:gd name="connsiteX86" fmla="*/ 5805250 w 6732160"/>
                    <a:gd name="connsiteY86" fmla="*/ 40943 h 5998191"/>
                    <a:gd name="connsiteX87" fmla="*/ 5941727 w 6732160"/>
                    <a:gd name="connsiteY87" fmla="*/ 13648 h 599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6732160" h="5998191">
                      <a:moveTo>
                        <a:pt x="5245691" y="163773"/>
                      </a:moveTo>
                      <a:lnTo>
                        <a:pt x="5194622" y="244435"/>
                      </a:lnTo>
                      <a:lnTo>
                        <a:pt x="5191100" y="245660"/>
                      </a:lnTo>
                      <a:close/>
                      <a:moveTo>
                        <a:pt x="6542229" y="0"/>
                      </a:moveTo>
                      <a:cubicBezTo>
                        <a:pt x="6681139" y="23152"/>
                        <a:pt x="6603676" y="8765"/>
                        <a:pt x="6723189" y="39090"/>
                      </a:cubicBezTo>
                      <a:lnTo>
                        <a:pt x="6732160" y="41337"/>
                      </a:lnTo>
                      <a:lnTo>
                        <a:pt x="6732160" y="5998191"/>
                      </a:lnTo>
                      <a:lnTo>
                        <a:pt x="1712" y="5998191"/>
                      </a:lnTo>
                      <a:lnTo>
                        <a:pt x="312" y="5986565"/>
                      </a:lnTo>
                      <a:cubicBezTo>
                        <a:pt x="-1486" y="5925623"/>
                        <a:pt x="5086" y="5870830"/>
                        <a:pt x="4951" y="5868537"/>
                      </a:cubicBezTo>
                      <a:cubicBezTo>
                        <a:pt x="4951" y="5868537"/>
                        <a:pt x="39402" y="5812546"/>
                        <a:pt x="59542" y="5786651"/>
                      </a:cubicBezTo>
                      <a:cubicBezTo>
                        <a:pt x="71392" y="5771416"/>
                        <a:pt x="86837" y="5759355"/>
                        <a:pt x="100485" y="5745707"/>
                      </a:cubicBezTo>
                      <a:cubicBezTo>
                        <a:pt x="112083" y="5734108"/>
                        <a:pt x="127781" y="5727511"/>
                        <a:pt x="141429" y="5718412"/>
                      </a:cubicBezTo>
                      <a:cubicBezTo>
                        <a:pt x="168724" y="5700215"/>
                        <a:pt x="197420" y="5683961"/>
                        <a:pt x="223315" y="5663821"/>
                      </a:cubicBezTo>
                      <a:cubicBezTo>
                        <a:pt x="238550" y="5651971"/>
                        <a:pt x="250611" y="5636526"/>
                        <a:pt x="264259" y="5622878"/>
                      </a:cubicBezTo>
                      <a:cubicBezTo>
                        <a:pt x="275858" y="5611280"/>
                        <a:pt x="291554" y="5604681"/>
                        <a:pt x="305202" y="5595582"/>
                      </a:cubicBezTo>
                      <a:lnTo>
                        <a:pt x="387088" y="5540991"/>
                      </a:lnTo>
                      <a:cubicBezTo>
                        <a:pt x="400736" y="5536442"/>
                        <a:pt x="414809" y="5533010"/>
                        <a:pt x="428032" y="5527343"/>
                      </a:cubicBezTo>
                      <a:cubicBezTo>
                        <a:pt x="498903" y="5496970"/>
                        <a:pt x="502857" y="5487520"/>
                        <a:pt x="564509" y="5418161"/>
                      </a:cubicBezTo>
                      <a:cubicBezTo>
                        <a:pt x="575406" y="5405902"/>
                        <a:pt x="584469" y="5391889"/>
                        <a:pt x="591805" y="5377218"/>
                      </a:cubicBezTo>
                      <a:cubicBezTo>
                        <a:pt x="641228" y="5278375"/>
                        <a:pt x="539551" y="5409308"/>
                        <a:pt x="660044" y="5254388"/>
                      </a:cubicBezTo>
                      <a:cubicBezTo>
                        <a:pt x="671893" y="5239153"/>
                        <a:pt x="686333" y="5226006"/>
                        <a:pt x="700987" y="5213445"/>
                      </a:cubicBezTo>
                      <a:cubicBezTo>
                        <a:pt x="730620" y="5188045"/>
                        <a:pt x="764111" y="5166813"/>
                        <a:pt x="796521" y="5145206"/>
                      </a:cubicBezTo>
                      <a:lnTo>
                        <a:pt x="919351" y="5063319"/>
                      </a:lnTo>
                      <a:lnTo>
                        <a:pt x="960294" y="5049672"/>
                      </a:lnTo>
                      <a:cubicBezTo>
                        <a:pt x="1059984" y="5016442"/>
                        <a:pt x="1014263" y="5029356"/>
                        <a:pt x="1096772" y="5008728"/>
                      </a:cubicBezTo>
                      <a:cubicBezTo>
                        <a:pt x="1110728" y="5005239"/>
                        <a:pt x="1124067" y="4999630"/>
                        <a:pt x="1137715" y="4995081"/>
                      </a:cubicBezTo>
                      <a:lnTo>
                        <a:pt x="1219602" y="4967785"/>
                      </a:lnTo>
                      <a:cubicBezTo>
                        <a:pt x="1246897" y="4958687"/>
                        <a:pt x="1273930" y="4948757"/>
                        <a:pt x="1301488" y="4940490"/>
                      </a:cubicBezTo>
                      <a:cubicBezTo>
                        <a:pt x="1319454" y="4935100"/>
                        <a:pt x="1338839" y="4934231"/>
                        <a:pt x="1356079" y="4926842"/>
                      </a:cubicBezTo>
                      <a:cubicBezTo>
                        <a:pt x="1371156" y="4920381"/>
                        <a:pt x="1383375" y="4908645"/>
                        <a:pt x="1397023" y="4899546"/>
                      </a:cubicBezTo>
                      <a:cubicBezTo>
                        <a:pt x="1397023" y="4899546"/>
                        <a:pt x="1469419" y="4879608"/>
                        <a:pt x="1506205" y="4872251"/>
                      </a:cubicBezTo>
                      <a:cubicBezTo>
                        <a:pt x="1537748" y="4865942"/>
                        <a:pt x="1569894" y="4863152"/>
                        <a:pt x="1601739" y="4858603"/>
                      </a:cubicBezTo>
                      <a:cubicBezTo>
                        <a:pt x="1615980" y="4856568"/>
                        <a:pt x="1629034" y="4849504"/>
                        <a:pt x="1642682" y="4844955"/>
                      </a:cubicBezTo>
                      <a:lnTo>
                        <a:pt x="1683626" y="4831307"/>
                      </a:lnTo>
                      <a:cubicBezTo>
                        <a:pt x="1781074" y="4798825"/>
                        <a:pt x="1741572" y="4819972"/>
                        <a:pt x="1806456" y="4776716"/>
                      </a:cubicBezTo>
                      <a:cubicBezTo>
                        <a:pt x="1820104" y="4772167"/>
                        <a:pt x="1833567" y="4767021"/>
                        <a:pt x="1847399" y="4763069"/>
                      </a:cubicBezTo>
                      <a:cubicBezTo>
                        <a:pt x="1865434" y="4757916"/>
                        <a:pt x="1884850" y="4757039"/>
                        <a:pt x="1901990" y="4749421"/>
                      </a:cubicBezTo>
                      <a:cubicBezTo>
                        <a:pt x="1926230" y="4738648"/>
                        <a:pt x="1947483" y="4722126"/>
                        <a:pt x="1970229" y="4708478"/>
                      </a:cubicBezTo>
                      <a:cubicBezTo>
                        <a:pt x="1982565" y="4701077"/>
                        <a:pt x="1997524" y="4699379"/>
                        <a:pt x="2011172" y="4694830"/>
                      </a:cubicBezTo>
                      <a:lnTo>
                        <a:pt x="2052115" y="4681182"/>
                      </a:lnTo>
                      <a:cubicBezTo>
                        <a:pt x="2192735" y="4634309"/>
                        <a:pt x="2133078" y="4650706"/>
                        <a:pt x="2229536" y="4626591"/>
                      </a:cubicBezTo>
                      <a:cubicBezTo>
                        <a:pt x="2245449" y="4622613"/>
                        <a:pt x="2256831" y="4608393"/>
                        <a:pt x="2270479" y="4599295"/>
                      </a:cubicBezTo>
                      <a:lnTo>
                        <a:pt x="2352366" y="4544704"/>
                      </a:lnTo>
                      <a:lnTo>
                        <a:pt x="2434253" y="4490113"/>
                      </a:lnTo>
                      <a:cubicBezTo>
                        <a:pt x="2455665" y="4475838"/>
                        <a:pt x="2470647" y="4453719"/>
                        <a:pt x="2488844" y="4435522"/>
                      </a:cubicBezTo>
                      <a:cubicBezTo>
                        <a:pt x="2516139" y="4408227"/>
                        <a:pt x="2544907" y="4382328"/>
                        <a:pt x="2570730" y="4353636"/>
                      </a:cubicBezTo>
                      <a:cubicBezTo>
                        <a:pt x="2585946" y="4336729"/>
                        <a:pt x="2596695" y="4316163"/>
                        <a:pt x="2611673" y="4299045"/>
                      </a:cubicBezTo>
                      <a:cubicBezTo>
                        <a:pt x="2628619" y="4279678"/>
                        <a:pt x="2650823" y="4265042"/>
                        <a:pt x="2666264" y="4244454"/>
                      </a:cubicBezTo>
                      <a:cubicBezTo>
                        <a:pt x="2678471" y="4228178"/>
                        <a:pt x="2681735" y="4206418"/>
                        <a:pt x="2693560" y="4189863"/>
                      </a:cubicBezTo>
                      <a:cubicBezTo>
                        <a:pt x="2704778" y="4174157"/>
                        <a:pt x="2720855" y="4162567"/>
                        <a:pt x="2734503" y="4148919"/>
                      </a:cubicBezTo>
                      <a:cubicBezTo>
                        <a:pt x="2746101" y="4137320"/>
                        <a:pt x="2752993" y="4121814"/>
                        <a:pt x="2761799" y="4107976"/>
                      </a:cubicBezTo>
                      <a:cubicBezTo>
                        <a:pt x="2784841" y="4071768"/>
                        <a:pt x="2806232" y="4034504"/>
                        <a:pt x="2830038" y="3998794"/>
                      </a:cubicBezTo>
                      <a:cubicBezTo>
                        <a:pt x="2919241" y="3864989"/>
                        <a:pt x="2824351" y="4004480"/>
                        <a:pt x="2911924" y="3916907"/>
                      </a:cubicBezTo>
                      <a:cubicBezTo>
                        <a:pt x="2938382" y="3890449"/>
                        <a:pt x="2941767" y="3868323"/>
                        <a:pt x="2952867" y="3835021"/>
                      </a:cubicBezTo>
                      <a:lnTo>
                        <a:pt x="3034754" y="3712191"/>
                      </a:lnTo>
                      <a:cubicBezTo>
                        <a:pt x="3059989" y="3674339"/>
                        <a:pt x="3089884" y="3639800"/>
                        <a:pt x="3116641" y="3603009"/>
                      </a:cubicBezTo>
                      <a:cubicBezTo>
                        <a:pt x="3126288" y="3589744"/>
                        <a:pt x="3133866" y="3575013"/>
                        <a:pt x="3143936" y="3562066"/>
                      </a:cubicBezTo>
                      <a:cubicBezTo>
                        <a:pt x="3165750" y="3534020"/>
                        <a:pt x="3190361" y="3508225"/>
                        <a:pt x="3212175" y="3480179"/>
                      </a:cubicBezTo>
                      <a:cubicBezTo>
                        <a:pt x="3239180" y="3445458"/>
                        <a:pt x="3246492" y="3425192"/>
                        <a:pt x="3266766" y="3384645"/>
                      </a:cubicBezTo>
                      <a:cubicBezTo>
                        <a:pt x="3363799" y="3311869"/>
                        <a:pt x="3309654" y="3363206"/>
                        <a:pt x="3403244" y="3207224"/>
                      </a:cubicBezTo>
                      <a:cubicBezTo>
                        <a:pt x="3416484" y="3185157"/>
                        <a:pt x="3439638" y="3170830"/>
                        <a:pt x="3457835" y="3152633"/>
                      </a:cubicBezTo>
                      <a:cubicBezTo>
                        <a:pt x="3485130" y="3125337"/>
                        <a:pt x="3514075" y="3099597"/>
                        <a:pt x="3539721" y="3070746"/>
                      </a:cubicBezTo>
                      <a:cubicBezTo>
                        <a:pt x="3601703" y="3001016"/>
                        <a:pt x="3526572" y="3056600"/>
                        <a:pt x="3607960" y="2975212"/>
                      </a:cubicBezTo>
                      <a:cubicBezTo>
                        <a:pt x="3624044" y="2959128"/>
                        <a:pt x="3644354" y="2947917"/>
                        <a:pt x="3662551" y="2934269"/>
                      </a:cubicBezTo>
                      <a:cubicBezTo>
                        <a:pt x="3688795" y="2914586"/>
                        <a:pt x="3698330" y="2879257"/>
                        <a:pt x="3717142" y="2852382"/>
                      </a:cubicBezTo>
                      <a:cubicBezTo>
                        <a:pt x="3730186" y="2833748"/>
                        <a:pt x="3744864" y="2816300"/>
                        <a:pt x="3758085" y="2797791"/>
                      </a:cubicBezTo>
                      <a:cubicBezTo>
                        <a:pt x="3792982" y="2748936"/>
                        <a:pt x="3815183" y="2707160"/>
                        <a:pt x="3839972" y="2647666"/>
                      </a:cubicBezTo>
                      <a:cubicBezTo>
                        <a:pt x="3847186" y="2630352"/>
                        <a:pt x="3847034" y="2610638"/>
                        <a:pt x="3853620" y="2593075"/>
                      </a:cubicBezTo>
                      <a:cubicBezTo>
                        <a:pt x="3860763" y="2574026"/>
                        <a:pt x="3872901" y="2557184"/>
                        <a:pt x="3880915" y="2538484"/>
                      </a:cubicBezTo>
                      <a:cubicBezTo>
                        <a:pt x="3886582" y="2525261"/>
                        <a:pt x="3888896" y="2510763"/>
                        <a:pt x="3894563" y="2497540"/>
                      </a:cubicBezTo>
                      <a:cubicBezTo>
                        <a:pt x="3944903" y="2380081"/>
                        <a:pt x="3907485" y="2513727"/>
                        <a:pt x="3962802" y="2320119"/>
                      </a:cubicBezTo>
                      <a:cubicBezTo>
                        <a:pt x="3973180" y="2283795"/>
                        <a:pt x="3972893" y="2245346"/>
                        <a:pt x="3990097" y="2210937"/>
                      </a:cubicBezTo>
                      <a:cubicBezTo>
                        <a:pt x="4001960" y="2187211"/>
                        <a:pt x="4019178" y="2166424"/>
                        <a:pt x="4031041" y="2142698"/>
                      </a:cubicBezTo>
                      <a:cubicBezTo>
                        <a:pt x="4037475" y="2129831"/>
                        <a:pt x="4040736" y="2115587"/>
                        <a:pt x="4044688" y="2101755"/>
                      </a:cubicBezTo>
                      <a:cubicBezTo>
                        <a:pt x="4049841" y="2083720"/>
                        <a:pt x="4048455" y="2063108"/>
                        <a:pt x="4058336" y="2047164"/>
                      </a:cubicBezTo>
                      <a:cubicBezTo>
                        <a:pt x="4253804" y="1731750"/>
                        <a:pt x="4451697" y="1417852"/>
                        <a:pt x="4650195" y="1104332"/>
                      </a:cubicBezTo>
                      <a:lnTo>
                        <a:pt x="5194622" y="244435"/>
                      </a:lnTo>
                      <a:lnTo>
                        <a:pt x="5200020" y="242558"/>
                      </a:lnTo>
                      <a:cubicBezTo>
                        <a:pt x="5216591" y="236819"/>
                        <a:pt x="5252318" y="224565"/>
                        <a:pt x="5272987" y="218364"/>
                      </a:cubicBezTo>
                      <a:cubicBezTo>
                        <a:pt x="5344431" y="196930"/>
                        <a:pt x="5326748" y="211886"/>
                        <a:pt x="5409464" y="177421"/>
                      </a:cubicBezTo>
                      <a:cubicBezTo>
                        <a:pt x="5437634" y="165684"/>
                        <a:pt x="5464055" y="150126"/>
                        <a:pt x="5491351" y="136478"/>
                      </a:cubicBezTo>
                      <a:cubicBezTo>
                        <a:pt x="5514097" y="131929"/>
                        <a:pt x="5536767" y="126980"/>
                        <a:pt x="5559590" y="122830"/>
                      </a:cubicBezTo>
                      <a:cubicBezTo>
                        <a:pt x="5586815" y="117880"/>
                        <a:pt x="5615224" y="117933"/>
                        <a:pt x="5641476" y="109182"/>
                      </a:cubicBezTo>
                      <a:cubicBezTo>
                        <a:pt x="5657037" y="103995"/>
                        <a:pt x="5668772" y="90985"/>
                        <a:pt x="5682420" y="81887"/>
                      </a:cubicBezTo>
                      <a:cubicBezTo>
                        <a:pt x="5705166" y="77338"/>
                        <a:pt x="5728653" y="75575"/>
                        <a:pt x="5750659" y="68239"/>
                      </a:cubicBezTo>
                      <a:cubicBezTo>
                        <a:pt x="5769960" y="61805"/>
                        <a:pt x="5786200" y="48087"/>
                        <a:pt x="5805250" y="40943"/>
                      </a:cubicBezTo>
                      <a:cubicBezTo>
                        <a:pt x="5830573" y="31447"/>
                        <a:pt x="5924122" y="14352"/>
                        <a:pt x="5941727" y="13648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9" name="图片 1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" t="15669" r="10217"/>
                <a:stretch>
                  <a:fillRect/>
                </a:stretch>
              </p:blipFill>
              <p:spPr bwMode="auto">
                <a:xfrm flipH="1">
                  <a:off x="9530687" y="0"/>
                  <a:ext cx="2661313" cy="3623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" name="图片 9"/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961" r="2269" b="15424"/>
              <a:stretch>
                <a:fillRect/>
              </a:stretch>
            </p:blipFill>
            <p:spPr bwMode="auto">
              <a:xfrm>
                <a:off x="6119026" y="0"/>
                <a:ext cx="6072974" cy="685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16200000" flipH="1">
              <a:off x="2420444" y="-1035301"/>
              <a:ext cx="3754000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5400000" flipH="1">
              <a:off x="3142723" y="363488"/>
              <a:ext cx="3735423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>
            <a:spLocks noChangeArrowheads="1"/>
          </p:cNvSpPr>
          <p:nvPr userDrawn="1"/>
        </p:nvSpPr>
        <p:spPr bwMode="auto">
          <a:xfrm>
            <a:off x="0" y="449263"/>
            <a:ext cx="9144000" cy="4244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 userDrawn="1"/>
        </p:nvSpPr>
        <p:spPr bwMode="auto">
          <a:xfrm>
            <a:off x="0" y="449263"/>
            <a:ext cx="9144000" cy="76200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0" y="4635500"/>
            <a:ext cx="9144000" cy="77788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3.png"/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emf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2228850" y="258286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3349625" y="272732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6389" name="标题 5"/>
          <p:cNvSpPr txBox="1">
            <a:spLocks noChangeArrowheads="1"/>
          </p:cNvSpPr>
          <p:nvPr/>
        </p:nvSpPr>
        <p:spPr bwMode="auto">
          <a:xfrm>
            <a:off x="3835400" y="1620838"/>
            <a:ext cx="2038350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税  率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6" descr="https://docimg5.docs.qq.com/image/AgAABsfO-eXrDcFfX9NCS7EWbvKbxbT2.png?w=776&amp;h=87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28" y="1577154"/>
            <a:ext cx="825459" cy="92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172" y="938257"/>
            <a:ext cx="4623046" cy="3879168"/>
          </a:xfrm>
          <a:custGeom>
            <a:avLst/>
            <a:gdLst>
              <a:gd name="connsiteX0" fmla="*/ 0 w 4623046"/>
              <a:gd name="connsiteY0" fmla="*/ 0 h 3879168"/>
              <a:gd name="connsiteX1" fmla="*/ 4623046 w 4623046"/>
              <a:gd name="connsiteY1" fmla="*/ 0 h 3879168"/>
              <a:gd name="connsiteX2" fmla="*/ 4623046 w 4623046"/>
              <a:gd name="connsiteY2" fmla="*/ 3879168 h 3879168"/>
              <a:gd name="connsiteX3" fmla="*/ 2299468 w 4623046"/>
              <a:gd name="connsiteY3" fmla="*/ 3879168 h 3879168"/>
              <a:gd name="connsiteX4" fmla="*/ 2299468 w 4623046"/>
              <a:gd name="connsiteY4" fmla="*/ 1926863 h 3879168"/>
              <a:gd name="connsiteX5" fmla="*/ 0 w 4623046"/>
              <a:gd name="connsiteY5" fmla="*/ 1926863 h 3879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046" h="3879168">
                <a:moveTo>
                  <a:pt x="0" y="0"/>
                </a:moveTo>
                <a:lnTo>
                  <a:pt x="4623046" y="0"/>
                </a:lnTo>
                <a:lnTo>
                  <a:pt x="4623046" y="3879168"/>
                </a:lnTo>
                <a:lnTo>
                  <a:pt x="2299468" y="3879168"/>
                </a:lnTo>
                <a:lnTo>
                  <a:pt x="2299468" y="1926863"/>
                </a:lnTo>
                <a:lnTo>
                  <a:pt x="0" y="1926863"/>
                </a:lnTo>
                <a:close/>
              </a:path>
            </a:pathLst>
          </a:custGeom>
        </p:spPr>
      </p:pic>
      <p:grpSp>
        <p:nvGrpSpPr>
          <p:cNvPr id="13314" name="组合 2"/>
          <p:cNvGrpSpPr/>
          <p:nvPr/>
        </p:nvGrpSpPr>
        <p:grpSpPr bwMode="auto">
          <a:xfrm>
            <a:off x="5426335" y="2450528"/>
            <a:ext cx="3608388" cy="2312988"/>
            <a:chOff x="5308600" y="2235200"/>
            <a:chExt cx="3608260" cy="2312987"/>
          </a:xfrm>
        </p:grpSpPr>
        <p:pic>
          <p:nvPicPr>
            <p:cNvPr id="13321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6" t="20247" r="3085" b="21976"/>
            <a:stretch>
              <a:fillRect/>
            </a:stretch>
          </p:blipFill>
          <p:spPr bwMode="auto">
            <a:xfrm flipH="1">
              <a:off x="5308600" y="2235200"/>
              <a:ext cx="3608260" cy="2312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AutoShape 27"/>
            <p:cNvSpPr>
              <a:spLocks noChangeArrowheads="1"/>
            </p:cNvSpPr>
            <p:nvPr/>
          </p:nvSpPr>
          <p:spPr bwMode="auto">
            <a:xfrm>
              <a:off x="5907024" y="2735263"/>
              <a:ext cx="2728912" cy="147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开展这些建设的费用是从哪儿来的？</a:t>
              </a:r>
              <a:endPara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3317" name="图片 1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972730" y="3702233"/>
            <a:ext cx="734513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组合 1"/>
          <p:cNvGrpSpPr/>
          <p:nvPr/>
        </p:nvGrpSpPr>
        <p:grpSpPr bwMode="auto">
          <a:xfrm>
            <a:off x="452438" y="363538"/>
            <a:ext cx="1719262" cy="484187"/>
            <a:chOff x="185953" y="705980"/>
            <a:chExt cx="1719742" cy="483993"/>
          </a:xfrm>
        </p:grpSpPr>
        <p:sp>
          <p:nvSpPr>
            <p:cNvPr id="10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+mj-ea"/>
                  <a:ea typeface="+mj-ea"/>
                </a:rPr>
                <a:t>新课导入</a:t>
              </a:r>
              <a:endParaRPr lang="zh-CN" altLang="en-US" sz="2800" b="1" dirty="0">
                <a:solidFill>
                  <a:srgbClr val="6AD0FE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" t="1906" r="6771" b="1978"/>
          <a:stretch>
            <a:fillRect/>
          </a:stretch>
        </p:blipFill>
        <p:spPr>
          <a:xfrm>
            <a:off x="526804" y="2919413"/>
            <a:ext cx="2271712" cy="1895475"/>
          </a:xfrm>
          <a:custGeom>
            <a:avLst/>
            <a:gdLst>
              <a:gd name="connsiteX0" fmla="*/ 92082 w 2271712"/>
              <a:gd name="connsiteY0" fmla="*/ 0 h 1895475"/>
              <a:gd name="connsiteX1" fmla="*/ 2179630 w 2271712"/>
              <a:gd name="connsiteY1" fmla="*/ 0 h 1895475"/>
              <a:gd name="connsiteX2" fmla="*/ 2271712 w 2271712"/>
              <a:gd name="connsiteY2" fmla="*/ 92082 h 1895475"/>
              <a:gd name="connsiteX3" fmla="*/ 2271712 w 2271712"/>
              <a:gd name="connsiteY3" fmla="*/ 1803393 h 1895475"/>
              <a:gd name="connsiteX4" fmla="*/ 2179630 w 2271712"/>
              <a:gd name="connsiteY4" fmla="*/ 1895475 h 1895475"/>
              <a:gd name="connsiteX5" fmla="*/ 92082 w 2271712"/>
              <a:gd name="connsiteY5" fmla="*/ 1895475 h 1895475"/>
              <a:gd name="connsiteX6" fmla="*/ 0 w 2271712"/>
              <a:gd name="connsiteY6" fmla="*/ 1803393 h 1895475"/>
              <a:gd name="connsiteX7" fmla="*/ 0 w 2271712"/>
              <a:gd name="connsiteY7" fmla="*/ 92082 h 1895475"/>
              <a:gd name="connsiteX8" fmla="*/ 92082 w 2271712"/>
              <a:gd name="connsiteY8" fmla="*/ 0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1712" h="1895475">
                <a:moveTo>
                  <a:pt x="92082" y="0"/>
                </a:moveTo>
                <a:lnTo>
                  <a:pt x="2179630" y="0"/>
                </a:lnTo>
                <a:cubicBezTo>
                  <a:pt x="2230485" y="0"/>
                  <a:pt x="2271712" y="41227"/>
                  <a:pt x="2271712" y="92082"/>
                </a:cubicBezTo>
                <a:lnTo>
                  <a:pt x="2271712" y="1803393"/>
                </a:lnTo>
                <a:cubicBezTo>
                  <a:pt x="2271712" y="1854248"/>
                  <a:pt x="2230485" y="1895475"/>
                  <a:pt x="2179630" y="1895475"/>
                </a:cubicBezTo>
                <a:lnTo>
                  <a:pt x="92082" y="1895475"/>
                </a:lnTo>
                <a:cubicBezTo>
                  <a:pt x="41227" y="1895475"/>
                  <a:pt x="0" y="1854248"/>
                  <a:pt x="0" y="1803393"/>
                </a:cubicBezTo>
                <a:lnTo>
                  <a:pt x="0" y="92082"/>
                </a:lnTo>
                <a:cubicBezTo>
                  <a:pt x="0" y="41227"/>
                  <a:pt x="41227" y="0"/>
                  <a:pt x="92082" y="0"/>
                </a:cubicBezTo>
                <a:close/>
              </a:path>
            </a:pathLst>
          </a:custGeom>
          <a:ln>
            <a:solidFill>
              <a:srgbClr val="97B6E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0"/>
          <p:cNvGrpSpPr/>
          <p:nvPr/>
        </p:nvGrpSpPr>
        <p:grpSpPr bwMode="auto">
          <a:xfrm>
            <a:off x="254000" y="886460"/>
            <a:ext cx="8775700" cy="3403600"/>
            <a:chOff x="840981" y="1348240"/>
            <a:chExt cx="7335224" cy="2890037"/>
          </a:xfrm>
        </p:grpSpPr>
        <p:sp>
          <p:nvSpPr>
            <p:cNvPr id="2" name="矩形 1"/>
            <p:cNvSpPr/>
            <p:nvPr/>
          </p:nvSpPr>
          <p:spPr bwMode="auto">
            <a:xfrm>
              <a:off x="840981" y="1429118"/>
              <a:ext cx="7248974" cy="280915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矩形 2"/>
            <p:cNvSpPr/>
            <p:nvPr/>
          </p:nvSpPr>
          <p:spPr bwMode="auto">
            <a:xfrm>
              <a:off x="927231" y="1348240"/>
              <a:ext cx="7248974" cy="280915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" name="Oval 21"/>
            <p:cNvSpPr>
              <a:spLocks noChangeArrowheads="1"/>
            </p:cNvSpPr>
            <p:nvPr/>
          </p:nvSpPr>
          <p:spPr bwMode="auto">
            <a:xfrm>
              <a:off x="1038693" y="1607049"/>
              <a:ext cx="237519" cy="23589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14338" y="1181433"/>
            <a:ext cx="8435975" cy="2813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ker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en-US" sz="2800" b="1" ker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税收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是国家财政收入的主要来源之一。纳税是根据国家税法的有关规定，按照一定的比率把集体或个人收入的一部分缴纳给国家。国家用税收发展科学、技术、教育、文化、卫生、环境保护、社会保障和国防等事业。</a:t>
            </a:r>
            <a:r>
              <a:rPr lang="zh-CN" altLang="en-US" sz="28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每个公民都有依法纳税的义务。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解密税收——为什么要收税？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5" name="图片 4" descr="right-arrow_913854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785" y="4155440"/>
            <a:ext cx="662940" cy="662940"/>
          </a:xfrm>
          <a:prstGeom prst="rect">
            <a:avLst/>
          </a:prstGeom>
        </p:spPr>
      </p:pic>
      <p:pic>
        <p:nvPicPr>
          <p:cNvPr id="2" name="图片 1" descr="right-arrow_9138541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8745" y="4155440"/>
            <a:ext cx="662940" cy="66294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285" y="1386595"/>
            <a:ext cx="745295" cy="123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046163" y="2425700"/>
            <a:ext cx="7740650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我们生活中常接触的税收种类主要有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消费税、增值税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个人所得税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等几类。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763713" y="3616325"/>
            <a:ext cx="4873450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应缴纳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的税款叫作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纳税额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414" name="组合 11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1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415" name="组合 9"/>
          <p:cNvGrpSpPr/>
          <p:nvPr/>
        </p:nvGrpSpPr>
        <p:grpSpPr bwMode="auto">
          <a:xfrm>
            <a:off x="865188" y="1343025"/>
            <a:ext cx="4718194" cy="1082675"/>
            <a:chOff x="769587" y="1243297"/>
            <a:chExt cx="4450464" cy="1082105"/>
          </a:xfrm>
        </p:grpSpPr>
        <p:pic>
          <p:nvPicPr>
            <p:cNvPr id="17416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0" t="9383" r="33951" b="75308"/>
            <a:stretch>
              <a:fillRect/>
            </a:stretch>
          </p:blipFill>
          <p:spPr bwMode="auto">
            <a:xfrm>
              <a:off x="769587" y="1243297"/>
              <a:ext cx="4450464" cy="1082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AutoShape 27"/>
            <p:cNvSpPr>
              <a:spLocks noChangeArrowheads="1"/>
            </p:cNvSpPr>
            <p:nvPr/>
          </p:nvSpPr>
          <p:spPr bwMode="auto">
            <a:xfrm>
              <a:off x="1177278" y="1487783"/>
              <a:ext cx="3815364" cy="583892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</a:t>
              </a:r>
              <a:r>
                <a:rPr lang="zh-CN" altLang="en-US" sz="2800" b="1" kern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知道哪些税收的项目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？</a:t>
              </a:r>
              <a:endParaRPr lang="zh-CN" altLang="en-US" sz="2800" b="1" kern="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4"/>
          <p:cNvGrpSpPr/>
          <p:nvPr/>
        </p:nvGrpSpPr>
        <p:grpSpPr bwMode="auto">
          <a:xfrm>
            <a:off x="3276600" y="268288"/>
            <a:ext cx="2225675" cy="603250"/>
            <a:chOff x="3275856" y="267494"/>
            <a:chExt cx="2226464" cy="604342"/>
          </a:xfrm>
        </p:grpSpPr>
        <p:pic>
          <p:nvPicPr>
            <p:cNvPr id="32773" name="图片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21"/>
            <a:stretch>
              <a:fillRect/>
            </a:stretch>
          </p:blipFill>
          <p:spPr bwMode="auto">
            <a:xfrm>
              <a:off x="3275856" y="267494"/>
              <a:ext cx="2226464" cy="60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/>
            <p:nvPr/>
          </p:nvSpPr>
          <p:spPr>
            <a:xfrm>
              <a:off x="3472776" y="286578"/>
              <a:ext cx="1832624" cy="5852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n w="12700">
                    <a:noFill/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知识拓展</a:t>
              </a:r>
              <a:endParaRPr lang="zh-CN" altLang="en-US" sz="3200" b="1" dirty="0">
                <a:ln w="12700">
                  <a:noFill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6" name="图片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3399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61975" y="890013"/>
            <a:ext cx="8105775" cy="39582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766128" y="1059180"/>
            <a:ext cx="7758430" cy="348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300" b="1" dirty="0">
                <a:latin typeface="+mn-lt"/>
                <a:ea typeface="+mn-ea"/>
              </a:rPr>
              <a:t>        </a:t>
            </a:r>
            <a:r>
              <a:rPr lang="en-US" altLang="zh-CN" sz="2300" b="1">
                <a:latin typeface="+mn-lt"/>
                <a:ea typeface="+mn-ea"/>
              </a:rPr>
              <a:t>2019</a:t>
            </a:r>
            <a:r>
              <a:rPr lang="zh-CN" altLang="en-US" sz="2300" b="1">
                <a:latin typeface="+mn-lt"/>
                <a:ea typeface="+mn-ea"/>
              </a:rPr>
              <a:t>年</a:t>
            </a:r>
            <a:r>
              <a:rPr lang="en-US" altLang="zh-CN" sz="2300" b="1">
                <a:latin typeface="+mn-lt"/>
                <a:ea typeface="+mn-ea"/>
              </a:rPr>
              <a:t>5</a:t>
            </a:r>
            <a:r>
              <a:rPr lang="zh-CN" altLang="en-US" sz="2300" b="1">
                <a:latin typeface="+mn-lt"/>
                <a:ea typeface="+mn-ea"/>
              </a:rPr>
              <a:t>月</a:t>
            </a:r>
            <a:r>
              <a:rPr lang="en-US" altLang="zh-CN" sz="2300" b="1" dirty="0">
                <a:latin typeface="+mn-lt"/>
                <a:ea typeface="+mn-ea"/>
              </a:rPr>
              <a:t>1</a:t>
            </a:r>
            <a:r>
              <a:rPr lang="zh-CN" altLang="en-US" sz="2300" b="1" dirty="0">
                <a:latin typeface="+mn-lt"/>
                <a:ea typeface="+mn-ea"/>
              </a:rPr>
              <a:t>日起，增值税改革，将制造业等行业增值税税率从</a:t>
            </a:r>
            <a:r>
              <a:rPr lang="en-US" altLang="zh-CN" sz="2300" b="1" dirty="0">
                <a:latin typeface="+mn-lt"/>
                <a:ea typeface="+mn-ea"/>
              </a:rPr>
              <a:t>17%</a:t>
            </a:r>
            <a:r>
              <a:rPr lang="zh-CN" altLang="en-US" sz="2300" b="1" dirty="0">
                <a:latin typeface="+mn-lt"/>
                <a:ea typeface="+mn-ea"/>
              </a:rPr>
              <a:t>降至</a:t>
            </a:r>
            <a:r>
              <a:rPr lang="en-US" altLang="zh-CN" sz="2300" b="1" dirty="0">
                <a:latin typeface="+mn-lt"/>
                <a:ea typeface="+mn-ea"/>
              </a:rPr>
              <a:t>16%</a:t>
            </a:r>
            <a:r>
              <a:rPr lang="zh-CN" altLang="en-US" sz="2300" b="1" dirty="0">
                <a:latin typeface="+mn-lt"/>
                <a:ea typeface="+mn-ea"/>
              </a:rPr>
              <a:t> ，将交通运输、建筑、基础电信服务等行业及农产品等货物的增值税税率从</a:t>
            </a:r>
            <a:r>
              <a:rPr lang="en-US" altLang="zh-CN" sz="2300" b="1" dirty="0">
                <a:latin typeface="+mn-lt"/>
                <a:ea typeface="+mn-ea"/>
              </a:rPr>
              <a:t>11%</a:t>
            </a:r>
            <a:r>
              <a:rPr lang="zh-CN" altLang="en-US" sz="2300" b="1" dirty="0">
                <a:latin typeface="+mn-lt"/>
                <a:ea typeface="+mn-ea"/>
              </a:rPr>
              <a:t>降至</a:t>
            </a:r>
            <a:r>
              <a:rPr lang="en-US" altLang="zh-CN" sz="2300" b="1" dirty="0">
                <a:latin typeface="+mn-lt"/>
                <a:ea typeface="+mn-ea"/>
              </a:rPr>
              <a:t>10%</a:t>
            </a:r>
            <a:r>
              <a:rPr lang="zh-CN" altLang="en-US" sz="2300" b="1" dirty="0">
                <a:latin typeface="+mn-lt"/>
                <a:ea typeface="+mn-ea"/>
              </a:rPr>
              <a:t> 。   </a:t>
            </a:r>
            <a:endParaRPr lang="en-US" altLang="zh-CN" sz="23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300" b="1">
                <a:latin typeface="+mn-lt"/>
                <a:ea typeface="+mn-ea"/>
              </a:rPr>
              <a:t>        2018</a:t>
            </a:r>
            <a:r>
              <a:rPr lang="zh-CN" altLang="en-US" sz="2300" b="1">
                <a:latin typeface="+mn-lt"/>
                <a:ea typeface="+mn-ea"/>
              </a:rPr>
              <a:t>年</a:t>
            </a:r>
            <a:r>
              <a:rPr lang="en-US" altLang="zh-CN" sz="2300" b="1">
                <a:latin typeface="+mn-lt"/>
                <a:ea typeface="+mn-ea"/>
              </a:rPr>
              <a:t>10</a:t>
            </a:r>
            <a:r>
              <a:rPr lang="zh-CN" altLang="en-US" sz="2300" b="1">
                <a:latin typeface="+mn-lt"/>
                <a:ea typeface="+mn-ea"/>
              </a:rPr>
              <a:t>月</a:t>
            </a:r>
            <a:r>
              <a:rPr lang="en-US" altLang="zh-CN" sz="2300" b="1">
                <a:latin typeface="+mn-lt"/>
                <a:ea typeface="+mn-ea"/>
              </a:rPr>
              <a:t>1</a:t>
            </a:r>
            <a:r>
              <a:rPr lang="zh-CN" altLang="en-US" sz="2300" b="1">
                <a:latin typeface="+mn-lt"/>
                <a:ea typeface="+mn-ea"/>
              </a:rPr>
              <a:t>日</a:t>
            </a:r>
            <a:r>
              <a:rPr lang="zh-CN" altLang="en-US" sz="2300" b="1" dirty="0">
                <a:latin typeface="+mn-lt"/>
                <a:ea typeface="+mn-ea"/>
              </a:rPr>
              <a:t>之前，国家仅对工资薪金所得征收个人所得税，是以</a:t>
            </a:r>
            <a:r>
              <a:rPr lang="en-US" altLang="zh-CN" sz="2300" b="1" dirty="0">
                <a:latin typeface="+mn-lt"/>
                <a:ea typeface="+mn-ea"/>
              </a:rPr>
              <a:t>3500</a:t>
            </a:r>
            <a:r>
              <a:rPr lang="zh-CN" altLang="en-US" sz="2300" b="1" dirty="0">
                <a:latin typeface="+mn-lt"/>
                <a:ea typeface="+mn-ea"/>
              </a:rPr>
              <a:t>元为起征点</a:t>
            </a:r>
            <a:r>
              <a:rPr lang="zh-CN" altLang="en-US" sz="2300" b="1">
                <a:latin typeface="+mn-lt"/>
                <a:ea typeface="+mn-ea"/>
              </a:rPr>
              <a:t>，</a:t>
            </a:r>
            <a:r>
              <a:rPr lang="en-US" altLang="zh-CN" sz="2300" b="1">
                <a:latin typeface="+mn-lt"/>
                <a:ea typeface="+mn-ea"/>
              </a:rPr>
              <a:t>2019</a:t>
            </a:r>
            <a:r>
              <a:rPr lang="zh-CN" altLang="en-US" sz="2300" b="1">
                <a:latin typeface="+mn-lt"/>
                <a:ea typeface="+mn-ea"/>
              </a:rPr>
              <a:t>年</a:t>
            </a:r>
            <a:r>
              <a:rPr lang="en-US" altLang="zh-CN" sz="2300" b="1" dirty="0">
                <a:latin typeface="+mn-lt"/>
                <a:ea typeface="+mn-ea"/>
              </a:rPr>
              <a:t>1</a:t>
            </a:r>
            <a:r>
              <a:rPr lang="zh-CN" altLang="en-US" sz="2300" b="1">
                <a:latin typeface="+mn-lt"/>
                <a:ea typeface="+mn-ea"/>
              </a:rPr>
              <a:t>月</a:t>
            </a:r>
            <a:r>
              <a:rPr lang="en-US" altLang="zh-CN" sz="2300" b="1">
                <a:latin typeface="+mn-lt"/>
                <a:ea typeface="+mn-ea"/>
              </a:rPr>
              <a:t>1</a:t>
            </a:r>
            <a:r>
              <a:rPr lang="zh-CN" altLang="en-US" sz="2300" b="1">
                <a:latin typeface="+mn-lt"/>
                <a:ea typeface="+mn-ea"/>
              </a:rPr>
              <a:t>日</a:t>
            </a:r>
            <a:r>
              <a:rPr lang="zh-CN" altLang="en-US" sz="2300" b="1" dirty="0">
                <a:latin typeface="+mn-lt"/>
                <a:ea typeface="+mn-ea"/>
              </a:rPr>
              <a:t>之后，除了个税基数从</a:t>
            </a:r>
            <a:r>
              <a:rPr lang="en-US" altLang="zh-CN" sz="2300" b="1" dirty="0">
                <a:latin typeface="+mn-lt"/>
                <a:ea typeface="+mn-ea"/>
              </a:rPr>
              <a:t>3500</a:t>
            </a:r>
            <a:r>
              <a:rPr lang="zh-CN" altLang="en-US" sz="2300" b="1" dirty="0">
                <a:latin typeface="+mn-lt"/>
                <a:ea typeface="+mn-ea"/>
              </a:rPr>
              <a:t>元</a:t>
            </a:r>
            <a:r>
              <a:rPr lang="zh-CN" altLang="en-US" sz="2300" b="1">
                <a:latin typeface="+mn-lt"/>
                <a:ea typeface="+mn-ea"/>
              </a:rPr>
              <a:t>提到</a:t>
            </a:r>
            <a:r>
              <a:rPr lang="en-US" altLang="zh-CN" sz="2300" b="1">
                <a:latin typeface="+mn-lt"/>
                <a:ea typeface="+mn-ea"/>
              </a:rPr>
              <a:t>5000</a:t>
            </a:r>
            <a:r>
              <a:rPr lang="zh-CN" altLang="en-US" sz="2300" b="1">
                <a:latin typeface="+mn-lt"/>
                <a:ea typeface="+mn-ea"/>
              </a:rPr>
              <a:t>元</a:t>
            </a:r>
            <a:r>
              <a:rPr lang="zh-CN" altLang="en-US" sz="2300" b="1" dirty="0">
                <a:latin typeface="+mn-lt"/>
                <a:ea typeface="+mn-ea"/>
              </a:rPr>
              <a:t>之外，还增加了子女教育、继续教育、大病医疗、房贷或住房租金、赡养老人等专项扣除等</a:t>
            </a:r>
            <a:r>
              <a:rPr lang="en-US" altLang="zh-CN" sz="2300" b="1" dirty="0">
                <a:latin typeface="+mn-lt"/>
                <a:ea typeface="+mn-ea"/>
              </a:rPr>
              <a:t>6 </a:t>
            </a:r>
            <a:r>
              <a:rPr lang="zh-CN" altLang="en-US" sz="2300" b="1" dirty="0">
                <a:latin typeface="+mn-lt"/>
                <a:ea typeface="+mn-ea"/>
              </a:rPr>
              <a:t>项。现在缴纳的个人所得税越来越少了</a:t>
            </a:r>
            <a:r>
              <a:rPr lang="en-US" altLang="zh-CN" sz="2300" b="1" dirty="0">
                <a:latin typeface="+mn-ea"/>
                <a:ea typeface="+mn-ea"/>
              </a:rPr>
              <a:t>……</a:t>
            </a:r>
            <a:endParaRPr lang="en-US" altLang="zh-CN" sz="2300" b="1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277938" y="2922788"/>
            <a:ext cx="6588125" cy="1158875"/>
            <a:chOff x="2237910" y="2569067"/>
            <a:chExt cx="6586487" cy="1158874"/>
          </a:xfrm>
        </p:grpSpPr>
        <p:sp>
          <p:nvSpPr>
            <p:cNvPr id="4" name="矩形: 圆角 3"/>
            <p:cNvSpPr/>
            <p:nvPr/>
          </p:nvSpPr>
          <p:spPr>
            <a:xfrm>
              <a:off x="2237910" y="2569067"/>
              <a:ext cx="6505227" cy="1158874"/>
            </a:xfrm>
            <a:prstGeom prst="roundRect">
              <a:avLst>
                <a:gd name="adj" fmla="val 11848"/>
              </a:avLst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>
                <a:latin typeface="+mj-lt"/>
              </a:endParaRPr>
            </a:p>
          </p:txBody>
        </p:sp>
        <p:grpSp>
          <p:nvGrpSpPr>
            <p:cNvPr id="18444" name="组合 8"/>
            <p:cNvGrpSpPr/>
            <p:nvPr/>
          </p:nvGrpSpPr>
          <p:grpSpPr bwMode="auto">
            <a:xfrm>
              <a:off x="2237910" y="2583402"/>
              <a:ext cx="6586487" cy="1077137"/>
              <a:chOff x="3460" y="5583"/>
              <a:chExt cx="10371" cy="1695"/>
            </a:xfrm>
          </p:grpSpPr>
          <p:sp>
            <p:nvSpPr>
              <p:cNvPr id="6" name="文本框 6"/>
              <p:cNvSpPr txBox="1">
                <a:spLocks noChangeArrowheads="1"/>
              </p:cNvSpPr>
              <p:nvPr/>
            </p:nvSpPr>
            <p:spPr bwMode="auto">
              <a:xfrm>
                <a:off x="3460" y="5938"/>
                <a:ext cx="10371" cy="8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</a:rPr>
                  <a:t>税率</a:t>
                </a:r>
                <a:r>
                  <a:rPr lang="en-US" altLang="zh-CN" sz="2800" b="1">
                    <a:latin typeface="+mj-lt"/>
                  </a:rPr>
                  <a:t>=                                              </a:t>
                </a:r>
                <a:endParaRPr lang="en-US" altLang="zh-CN" sz="2800" b="1" dirty="0">
                  <a:latin typeface="+mj-lt"/>
                </a:endParaRPr>
              </a:p>
            </p:txBody>
          </p:sp>
          <p:sp>
            <p:nvSpPr>
              <p:cNvPr id="7" name="文本框 7"/>
              <p:cNvSpPr txBox="1">
                <a:spLocks noChangeArrowheads="1"/>
              </p:cNvSpPr>
              <p:nvPr/>
            </p:nvSpPr>
            <p:spPr bwMode="auto">
              <a:xfrm>
                <a:off x="4717" y="5583"/>
                <a:ext cx="6872" cy="1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defRPr/>
                </a:pPr>
                <a:r>
                  <a:rPr lang="zh-CN" altLang="en-US" sz="2800" b="1" dirty="0">
                    <a:latin typeface="+mj-lt"/>
                  </a:rPr>
                  <a:t>应纳税额</a:t>
                </a:r>
                <a:endParaRPr lang="zh-CN" altLang="en-US" sz="2800" b="1" dirty="0">
                  <a:latin typeface="+mj-lt"/>
                </a:endParaRPr>
              </a:p>
              <a:p>
                <a:pPr algn="ctr" eaLnBrk="1" hangingPunct="1">
                  <a:lnSpc>
                    <a:spcPct val="120000"/>
                  </a:lnSpc>
                  <a:defRPr/>
                </a:pPr>
                <a:r>
                  <a:rPr lang="zh-CN" altLang="en-US" sz="2800" b="1" dirty="0">
                    <a:latin typeface="+mj-lt"/>
                  </a:rPr>
                  <a:t>各种收入中应纳税部分  </a:t>
                </a:r>
                <a:endParaRPr lang="zh-CN" altLang="en-US" sz="2800" b="1" dirty="0">
                  <a:latin typeface="+mj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197" y="6447"/>
                <a:ext cx="61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859088" y="4102270"/>
            <a:ext cx="34258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销售额、营业额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18438" name="组合 11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9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285" y="1386595"/>
            <a:ext cx="745295" cy="123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9"/>
          <p:cNvGrpSpPr/>
          <p:nvPr/>
        </p:nvGrpSpPr>
        <p:grpSpPr bwMode="auto">
          <a:xfrm>
            <a:off x="865188" y="1343025"/>
            <a:ext cx="4718194" cy="1082675"/>
            <a:chOff x="769587" y="1243297"/>
            <a:chExt cx="4450464" cy="1082105"/>
          </a:xfrm>
        </p:grpSpPr>
        <p:pic>
          <p:nvPicPr>
            <p:cNvPr id="9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0" t="9383" r="33951" b="75308"/>
            <a:stretch>
              <a:fillRect/>
            </a:stretch>
          </p:blipFill>
          <p:spPr bwMode="auto">
            <a:xfrm>
              <a:off x="769587" y="1243297"/>
              <a:ext cx="4450464" cy="1082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1177278" y="1487783"/>
              <a:ext cx="3815364" cy="583892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</a:t>
              </a:r>
              <a:r>
                <a:rPr lang="zh-CN" altLang="en-US" sz="2800" b="1" kern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知道哪些税收的项目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？</a:t>
              </a:r>
              <a:endParaRPr lang="zh-CN" altLang="en-US" sz="2800" b="1" kern="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46162" y="2365107"/>
            <a:ext cx="7086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3399FF"/>
                </a:solidFill>
                <a:latin typeface="+mn-ea"/>
                <a:ea typeface="+mn-ea"/>
              </a:rPr>
              <a:t>你觉得税款的多少</a:t>
            </a:r>
            <a:r>
              <a:rPr lang="zh-CN" altLang="en-US" sz="2800" b="1">
                <a:solidFill>
                  <a:srgbClr val="3399FF"/>
                </a:solidFill>
                <a:latin typeface="+mn-ea"/>
                <a:ea typeface="+mn-ea"/>
              </a:rPr>
              <a:t>可能与什么有关呢</a:t>
            </a:r>
            <a:r>
              <a:rPr lang="zh-CN" altLang="en-US" sz="2800" b="1" dirty="0">
                <a:solidFill>
                  <a:srgbClr val="3399FF"/>
                </a:solidFill>
                <a:latin typeface="+mn-ea"/>
                <a:ea typeface="+mn-ea"/>
              </a:rPr>
              <a:t>？</a:t>
            </a:r>
            <a:endParaRPr lang="zh-CN" altLang="en-US" sz="2800" b="1" dirty="0">
              <a:solidFill>
                <a:srgbClr val="3399FF"/>
              </a:solidFill>
              <a:latin typeface="+mn-ea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0785" y="3221673"/>
            <a:ext cx="1465263" cy="52387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zh-CN" altLang="zh-CN" sz="2800" b="1" dirty="0">
                <a:latin typeface="+mj-lt"/>
              </a:rPr>
              <a:t>×</a:t>
            </a:r>
            <a:r>
              <a:rPr lang="en-US" altLang="zh-CN" sz="2800" b="1" dirty="0">
                <a:latin typeface="+mj-lt"/>
              </a:rPr>
              <a:t>100%</a:t>
            </a:r>
            <a:endParaRPr lang="zh-CN" altLang="en-US" sz="28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6" t="34322" r="9259" b="42963"/>
          <a:stretch>
            <a:fillRect/>
          </a:stretch>
        </p:blipFill>
        <p:spPr bwMode="auto">
          <a:xfrm>
            <a:off x="-12700" y="769938"/>
            <a:ext cx="55753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17488" y="769938"/>
            <a:ext cx="8351837" cy="300518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说说以下税率各表示什么意思。</a:t>
            </a:r>
            <a:endParaRPr lang="zh-CN" altLang="zh-CN" sz="2800" b="1" kern="100" dirty="0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①</a:t>
            </a:r>
            <a:r>
              <a:rPr lang="zh-CN" altLang="en-US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某</a:t>
            </a:r>
            <a:r>
              <a:rPr lang="zh-CN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商店按应纳税</a:t>
            </a:r>
            <a:r>
              <a:rPr lang="zh-CN" altLang="en-US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营业额</a:t>
            </a:r>
            <a:r>
              <a:rPr lang="zh-CN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的</a:t>
            </a:r>
            <a:r>
              <a:rPr lang="en-US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3%</a:t>
            </a:r>
            <a:r>
              <a:rPr lang="zh-CN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缴纳增值税。</a:t>
            </a:r>
            <a:endParaRPr lang="zh-CN" altLang="zh-CN" sz="2800" b="1" kern="100" dirty="0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b="1" kern="100" dirty="0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②某人彩票中奖</a:t>
            </a:r>
            <a:r>
              <a:rPr lang="zh-CN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后，</a:t>
            </a:r>
            <a:r>
              <a:rPr lang="zh-CN" altLang="en-US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超过</a:t>
            </a:r>
            <a:r>
              <a:rPr lang="en-US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万元的</a:t>
            </a:r>
            <a:r>
              <a:rPr lang="zh-CN" altLang="zh-CN" sz="28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按</a:t>
            </a:r>
            <a:r>
              <a:rPr lang="zh-CN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奖金的</a:t>
            </a:r>
            <a:r>
              <a:rPr lang="en-US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20%</a:t>
            </a:r>
            <a:r>
              <a:rPr lang="zh-CN" altLang="zh-CN" sz="2800" b="1" kern="10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缴纳个人所得税。</a:t>
            </a:r>
            <a:endParaRPr lang="zh-CN" altLang="zh-CN" sz="2800" b="1" kern="100" dirty="0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18"/>
          <p:cNvSpPr txBox="1">
            <a:spLocks noChangeArrowheads="1"/>
          </p:cNvSpPr>
          <p:nvPr/>
        </p:nvSpPr>
        <p:spPr bwMode="auto">
          <a:xfrm>
            <a:off x="686522" y="2096365"/>
            <a:ext cx="6614823" cy="523220"/>
          </a:xfrm>
          <a:prstGeom prst="rect">
            <a:avLst/>
          </a:prstGeom>
          <a:solidFill>
            <a:srgbClr val="92D050">
              <a:alpha val="16078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应</a:t>
            </a:r>
            <a:r>
              <a:rPr lang="zh-CN" altLang="en-US" sz="2800" b="1">
                <a:solidFill>
                  <a:srgbClr val="FF0000"/>
                </a:solidFill>
                <a:latin typeface="+mj-lt"/>
              </a:rPr>
              <a:t>缴纳的增值税</a:t>
            </a:r>
            <a:r>
              <a:rPr lang="zh-CN" altLang="en-US" sz="2800" b="1">
                <a:solidFill>
                  <a:srgbClr val="000000"/>
                </a:solidFill>
                <a:latin typeface="+mj-lt"/>
              </a:rPr>
              <a:t>占</a:t>
            </a:r>
            <a:r>
              <a:rPr lang="zh-CN" altLang="en-US" sz="2800" b="1">
                <a:solidFill>
                  <a:srgbClr val="FF0000"/>
                </a:solidFill>
                <a:latin typeface="+mj-lt"/>
              </a:rPr>
              <a:t>应纳税营业额的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</a:rPr>
              <a:t>3%</a:t>
            </a:r>
            <a:endParaRPr lang="zh-CN" alt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extBox 18"/>
          <p:cNvSpPr txBox="1">
            <a:spLocks noChangeArrowheads="1"/>
          </p:cNvSpPr>
          <p:nvPr/>
        </p:nvSpPr>
        <p:spPr bwMode="auto">
          <a:xfrm>
            <a:off x="686522" y="3775120"/>
            <a:ext cx="5968134" cy="523220"/>
          </a:xfrm>
          <a:prstGeom prst="rect">
            <a:avLst/>
          </a:prstGeom>
          <a:solidFill>
            <a:srgbClr val="92D050">
              <a:alpha val="16078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b="1">
                <a:solidFill>
                  <a:srgbClr val="FF0000"/>
                </a:solidFill>
                <a:latin typeface="+mj-lt"/>
              </a:rPr>
              <a:t>应缴纳的个人所得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税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</a:rPr>
              <a:t>占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奖金的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</a:rPr>
              <a:t>20%</a:t>
            </a:r>
            <a:endParaRPr lang="zh-CN" altLang="en-US" sz="2800" b="1" dirty="0">
              <a:solidFill>
                <a:srgbClr val="000000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11250" y="971550"/>
            <a:ext cx="6911975" cy="3702050"/>
          </a:xfrm>
          <a:prstGeom prst="rect">
            <a:avLst/>
          </a:prstGeom>
          <a:solidFill>
            <a:srgbClr val="B8D2F2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spAutoFit/>
          </a:bodyPr>
          <a:lstStyle>
            <a:lvl1pPr indent="1905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kern="0" dirty="0">
              <a:solidFill>
                <a:srgbClr val="000000"/>
              </a:solidFill>
              <a:latin typeface="Times New Roman" panose="02020603050405020304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217613" y="3354388"/>
            <a:ext cx="6011862" cy="1114425"/>
            <a:chOff x="-224949" y="4159276"/>
            <a:chExt cx="6013379" cy="1114283"/>
          </a:xfrm>
        </p:grpSpPr>
        <p:sp>
          <p:nvSpPr>
            <p:cNvPr id="13" name="TextBox 9"/>
            <p:cNvSpPr txBox="1"/>
            <p:nvPr/>
          </p:nvSpPr>
          <p:spPr>
            <a:xfrm>
              <a:off x="4289452" y="4751338"/>
              <a:ext cx="905103" cy="522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税率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3927411" y="4159276"/>
              <a:ext cx="1627599" cy="522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应纳税额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-224949" y="4489434"/>
              <a:ext cx="4152360" cy="5238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各种收入中应纳税部分＝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0499" name="直接连接符 11"/>
            <p:cNvCxnSpPr>
              <a:cxnSpLocks noChangeShapeType="1"/>
            </p:cNvCxnSpPr>
            <p:nvPr/>
          </p:nvCxnSpPr>
          <p:spPr bwMode="auto">
            <a:xfrm flipV="1">
              <a:off x="3848098" y="4750956"/>
              <a:ext cx="1940332" cy="1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1217613" y="2644775"/>
            <a:ext cx="6800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应纳税额＝各种收入中应纳税部分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税率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1222375" y="1036638"/>
            <a:ext cx="238125" cy="25241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dist="63500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217613" y="1254125"/>
            <a:ext cx="6543675" cy="1090613"/>
            <a:chOff x="1255713" y="1203747"/>
            <a:chExt cx="6543674" cy="1089579"/>
          </a:xfrm>
        </p:grpSpPr>
        <p:grpSp>
          <p:nvGrpSpPr>
            <p:cNvPr id="20490" name="组合 4"/>
            <p:cNvGrpSpPr/>
            <p:nvPr/>
          </p:nvGrpSpPr>
          <p:grpSpPr bwMode="auto">
            <a:xfrm>
              <a:off x="1255713" y="1203747"/>
              <a:ext cx="5191597" cy="1089579"/>
              <a:chOff x="2209250" y="2979515"/>
              <a:chExt cx="5190585" cy="1088841"/>
            </a:xfrm>
          </p:grpSpPr>
          <p:sp>
            <p:nvSpPr>
              <p:cNvPr id="8" name="TextBox 6"/>
              <p:cNvSpPr txBox="1"/>
              <p:nvPr/>
            </p:nvSpPr>
            <p:spPr>
              <a:xfrm>
                <a:off x="3609152" y="3545332"/>
                <a:ext cx="3790210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各种收入中应纳税部分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9" name="TextBox 7"/>
              <p:cNvSpPr txBox="1"/>
              <p:nvPr/>
            </p:nvSpPr>
            <p:spPr>
              <a:xfrm>
                <a:off x="4613843" y="2979515"/>
                <a:ext cx="1626870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应纳税额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TextBox 8"/>
              <p:cNvSpPr txBox="1"/>
              <p:nvPr/>
            </p:nvSpPr>
            <p:spPr>
              <a:xfrm>
                <a:off x="2209250" y="3231518"/>
                <a:ext cx="1266578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税率</a:t>
                </a: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＝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20495" name="直接连接符 6"/>
              <p:cNvCxnSpPr>
                <a:stCxn id="10" idx="3"/>
              </p:cNvCxnSpPr>
              <p:nvPr/>
            </p:nvCxnSpPr>
            <p:spPr bwMode="auto">
              <a:xfrm flipV="1">
                <a:off x="3475827" y="3492395"/>
                <a:ext cx="3815607" cy="744"/>
              </a:xfrm>
              <a:prstGeom prst="line">
                <a:avLst/>
              </a:prstGeom>
              <a:noFill/>
              <a:ln w="12700" algn="ctr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" name="矩形 2"/>
            <p:cNvSpPr/>
            <p:nvPr/>
          </p:nvSpPr>
          <p:spPr>
            <a:xfrm>
              <a:off x="6334124" y="1471781"/>
              <a:ext cx="1465263" cy="5233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zh-CN" sz="2800" b="1" dirty="0">
                  <a:latin typeface="+mj-lt"/>
                </a:rPr>
                <a:t>×</a:t>
              </a:r>
              <a:r>
                <a:rPr lang="en-US" altLang="zh-CN" sz="2800" b="1" dirty="0">
                  <a:latin typeface="+mj-lt"/>
                </a:rPr>
                <a:t>100%</a:t>
              </a:r>
              <a:endParaRPr lang="zh-CN" altLang="en-US" sz="2800" dirty="0">
                <a:latin typeface="+mj-lt"/>
              </a:endParaRPr>
            </a:p>
          </p:txBody>
        </p:sp>
      </p:grpSp>
      <p:grpSp>
        <p:nvGrpSpPr>
          <p:cNvPr id="20487" name="组合 1"/>
          <p:cNvGrpSpPr/>
          <p:nvPr/>
        </p:nvGrpSpPr>
        <p:grpSpPr bwMode="auto">
          <a:xfrm>
            <a:off x="452438" y="363538"/>
            <a:ext cx="1719262" cy="484187"/>
            <a:chOff x="185953" y="705980"/>
            <a:chExt cx="1719742" cy="483993"/>
          </a:xfrm>
        </p:grpSpPr>
        <p:sp>
          <p:nvSpPr>
            <p:cNvPr id="24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矩形 20"/>
          <p:cNvSpPr>
            <a:spLocks noChangeArrowheads="1"/>
          </p:cNvSpPr>
          <p:nvPr/>
        </p:nvSpPr>
        <p:spPr bwMode="auto">
          <a:xfrm>
            <a:off x="796925" y="996950"/>
            <a:ext cx="7834457" cy="17125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某小规模纳税企业要按应纳税销售额的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缴纳增值税。该企业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月份的应纳税销售额是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月份应缴纳增值税多少万元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?</a:t>
            </a:r>
            <a:endParaRPr lang="zh-CN" altLang="en-US" sz="2800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1894826" y="2770188"/>
            <a:ext cx="5440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纳税额销售额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×3%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＝增殖税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2676525" y="3286758"/>
            <a:ext cx="3876675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30×3%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0.9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（万元）</a:t>
            </a:r>
            <a:endParaRPr lang="en-US" altLang="zh-CN" sz="2800" b="1" dirty="0">
              <a:solidFill>
                <a:srgbClr val="0066FF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1558925" y="3872247"/>
            <a:ext cx="7153275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答：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月份应缴纳增值税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0.9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万元。</a:t>
            </a:r>
            <a:endParaRPr lang="zh-CN" altLang="en-US" sz="2800" b="1" dirty="0">
              <a:solidFill>
                <a:srgbClr val="0066FF"/>
              </a:solidFill>
              <a:latin typeface="+mj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728" y="1058570"/>
            <a:ext cx="614199" cy="57080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4440382" y="1586345"/>
            <a:ext cx="221672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09927" y="2119745"/>
            <a:ext cx="120590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241426" y="1227138"/>
            <a:ext cx="8661149" cy="1704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李阿姨某月工资中应纳税的部分为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2500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元，需要按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3%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的税率缴纳工资薪金个人所得税。该月她应缴工资薪金个人所得税多少元？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3" name="TextBox 8"/>
          <p:cNvSpPr txBox="1">
            <a:spLocks noChangeArrowheads="1"/>
          </p:cNvSpPr>
          <p:nvPr/>
        </p:nvSpPr>
        <p:spPr bwMode="auto">
          <a:xfrm>
            <a:off x="750570" y="2995930"/>
            <a:ext cx="7643495" cy="13608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ctr" eaLnBrk="1" latinLnBrk="0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2500×3%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  <a:p>
            <a:pPr marL="0" indent="0" algn="ctr"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答：该月她应缴工资薪金个人所得税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75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4" y="620290"/>
            <a:ext cx="1730516" cy="54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419601" y="2503148"/>
            <a:ext cx="1774845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/>
        </p:nvGrpSpPr>
        <p:grpSpPr bwMode="auto">
          <a:xfrm>
            <a:off x="2125807" y="740642"/>
            <a:ext cx="6407151" cy="1822450"/>
            <a:chOff x="1544" y="3223"/>
            <a:chExt cx="4036" cy="1148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1544" y="3223"/>
              <a:ext cx="3220" cy="844"/>
            </a:xfrm>
            <a:prstGeom prst="wedgeRoundRectCallout">
              <a:avLst>
                <a:gd name="adj1" fmla="val 57415"/>
                <a:gd name="adj2" fmla="val 3434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同学们，今天我们解决了有关“税率”的问题，和前面学习的百分数问题相比，你有什么发现呢？</a:t>
              </a:r>
              <a:endParaRPr lang="en-US" altLang="zh-CN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" name="Picture 17" descr="两小豆形象之聪聪PPT用（反边）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00" y="3645"/>
              <a:ext cx="680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04" y="2252539"/>
            <a:ext cx="948299" cy="1358858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655906" y="2252539"/>
            <a:ext cx="5111751" cy="942109"/>
          </a:xfrm>
          <a:prstGeom prst="wedgeRoundRectCallout">
            <a:avLst>
              <a:gd name="adj1" fmla="val -56148"/>
              <a:gd name="adj2" fmla="val 277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解决税率问题的解题思路和方法与</a:t>
            </a:r>
            <a:r>
              <a:rPr lang="zh-CN" altLang="en-US" sz="2400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百分数问题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完全相同。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0027" y="3071709"/>
            <a:ext cx="836069" cy="1358858"/>
          </a:xfrm>
          <a:prstGeom prst="rect">
            <a:avLst/>
          </a:prstGeom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3527665" y="3366695"/>
            <a:ext cx="4029991" cy="942109"/>
          </a:xfrm>
          <a:prstGeom prst="wedgeRoundRectCallout">
            <a:avLst>
              <a:gd name="adj1" fmla="val 57817"/>
              <a:gd name="adj2" fmla="val 122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求应纳税额就是</a:t>
            </a:r>
            <a:r>
              <a:rPr lang="zh-CN" altLang="en-US" sz="2400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求一个数的百分之几是多少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9"/>
          <p:cNvSpPr txBox="1">
            <a:spLocks noChangeArrowheads="1"/>
          </p:cNvSpPr>
          <p:nvPr/>
        </p:nvSpPr>
        <p:spPr bwMode="auto">
          <a:xfrm>
            <a:off x="160826" y="1206231"/>
            <a:ext cx="8761412" cy="15827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1950" indent="-361950" algn="just" eaLnBrk="1" hangingPunct="1">
              <a:lnSpc>
                <a:spcPct val="150000"/>
              </a:lnSpc>
              <a:defRPr/>
            </a:pPr>
            <a:r>
              <a:rPr lang="en-US" altLang="zh-CN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妈妈买了一瓶售价为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元的化妆品，其中消费税占售价的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15%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。妈妈为此支付消费税多少元？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367848" y="3041139"/>
            <a:ext cx="5635625" cy="1231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         200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答：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妈妈为此支付消费税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grpSp>
        <p:nvGrpSpPr>
          <p:cNvPr id="2" name="组合 10"/>
          <p:cNvGrpSpPr/>
          <p:nvPr/>
        </p:nvGrpSpPr>
        <p:grpSpPr bwMode="auto">
          <a:xfrm>
            <a:off x="259481" y="722044"/>
            <a:ext cx="1719262" cy="484187"/>
            <a:chOff x="185953" y="705980"/>
            <a:chExt cx="1719742" cy="483993"/>
          </a:xfrm>
        </p:grpSpPr>
        <p:sp>
          <p:nvSpPr>
            <p:cNvPr id="4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50274" y="2414314"/>
            <a:ext cx="2268570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6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718844" y="2486891"/>
            <a:ext cx="4554792" cy="0"/>
          </a:xfrm>
          <a:prstGeom prst="line">
            <a:avLst/>
          </a:prstGeom>
          <a:ln w="19050">
            <a:solidFill>
              <a:srgbClr val="E84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541532" y="248689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</a:t>
            </a:r>
            <a:r>
              <a:rPr lang="en-US" altLang="zh-CN" sz="2800" b="1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2800" b="1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元的</a:t>
            </a:r>
            <a:r>
              <a:rPr lang="en-US" altLang="zh-CN" sz="2800" b="1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800" b="1">
                <a:solidFill>
                  <a:srgbClr val="E84235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％是多少</a:t>
            </a:r>
            <a:endParaRPr lang="zh-CN" altLang="en-US" sz="2800" b="1">
              <a:solidFill>
                <a:srgbClr val="E84235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9"/>
          <p:cNvSpPr txBox="1">
            <a:spLocks noChangeArrowheads="1"/>
          </p:cNvSpPr>
          <p:nvPr/>
        </p:nvSpPr>
        <p:spPr bwMode="auto">
          <a:xfrm>
            <a:off x="297296" y="1004022"/>
            <a:ext cx="8549409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2925" indent="-5429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小明的爸爸得到一笔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3000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的劳务报酬，其中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元是免税的，其余部分要按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20%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的税率缴税。这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笔劳务报酬一共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要缴税多少元？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636713" y="3065032"/>
            <a:ext cx="5907087" cy="14414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3000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）×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20%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440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答：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这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笔劳务报酬一共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要缴税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440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365" y="2690378"/>
            <a:ext cx="2268570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6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0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微软雅黑" panose="020B0503020204020204" charset="-122"/>
                  <a:ea typeface="微软雅黑" panose="020B0503020204020204" charset="-122"/>
                </a:rPr>
                <a:t>课堂小结</a:t>
              </a:r>
              <a:endParaRPr lang="zh-CN" altLang="en-US" sz="2800" b="1" dirty="0">
                <a:solidFill>
                  <a:srgbClr val="6AD0F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1217613" y="3354388"/>
            <a:ext cx="6011862" cy="1114425"/>
            <a:chOff x="-224949" y="4159276"/>
            <a:chExt cx="6013379" cy="1114283"/>
          </a:xfrm>
        </p:grpSpPr>
        <p:sp>
          <p:nvSpPr>
            <p:cNvPr id="3" name="TextBox 9"/>
            <p:cNvSpPr txBox="1"/>
            <p:nvPr/>
          </p:nvSpPr>
          <p:spPr>
            <a:xfrm>
              <a:off x="4289452" y="4751338"/>
              <a:ext cx="905103" cy="522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税率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TextBox 10"/>
            <p:cNvSpPr txBox="1"/>
            <p:nvPr/>
          </p:nvSpPr>
          <p:spPr>
            <a:xfrm>
              <a:off x="3927411" y="4159276"/>
              <a:ext cx="1627599" cy="522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应纳税额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TextBox 11"/>
            <p:cNvSpPr txBox="1"/>
            <p:nvPr/>
          </p:nvSpPr>
          <p:spPr>
            <a:xfrm>
              <a:off x="-224949" y="4489434"/>
              <a:ext cx="4152360" cy="5238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各种收入中应纳税部分＝</a:t>
              </a:r>
              <a:endPara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6" name="直接连接符 11"/>
            <p:cNvCxnSpPr>
              <a:cxnSpLocks noChangeShapeType="1"/>
            </p:cNvCxnSpPr>
            <p:nvPr/>
          </p:nvCxnSpPr>
          <p:spPr bwMode="auto">
            <a:xfrm flipV="1">
              <a:off x="3848098" y="4750956"/>
              <a:ext cx="1940332" cy="1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1217613" y="2643188"/>
            <a:ext cx="6800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应纳税额＝各种收入中应纳税部分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税率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217613" y="1254125"/>
            <a:ext cx="6543675" cy="1090613"/>
            <a:chOff x="1255713" y="1203747"/>
            <a:chExt cx="6543674" cy="1089579"/>
          </a:xfrm>
        </p:grpSpPr>
        <p:grpSp>
          <p:nvGrpSpPr>
            <p:cNvPr id="9" name="组合 4"/>
            <p:cNvGrpSpPr/>
            <p:nvPr/>
          </p:nvGrpSpPr>
          <p:grpSpPr bwMode="auto">
            <a:xfrm>
              <a:off x="1255713" y="1203747"/>
              <a:ext cx="5191597" cy="1089579"/>
              <a:chOff x="2209250" y="2979515"/>
              <a:chExt cx="5190585" cy="1088841"/>
            </a:xfrm>
          </p:grpSpPr>
          <p:sp>
            <p:nvSpPr>
              <p:cNvPr id="13" name="TextBox 6"/>
              <p:cNvSpPr txBox="1"/>
              <p:nvPr/>
            </p:nvSpPr>
            <p:spPr>
              <a:xfrm>
                <a:off x="3609152" y="3545332"/>
                <a:ext cx="3790210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各种收入中应纳税部分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TextBox 7"/>
              <p:cNvSpPr txBox="1"/>
              <p:nvPr/>
            </p:nvSpPr>
            <p:spPr>
              <a:xfrm>
                <a:off x="4613843" y="2979515"/>
                <a:ext cx="1626870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应纳税额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TextBox 8"/>
              <p:cNvSpPr txBox="1"/>
              <p:nvPr/>
            </p:nvSpPr>
            <p:spPr>
              <a:xfrm>
                <a:off x="2209250" y="3231518"/>
                <a:ext cx="1266578" cy="5230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2800" b="1" kern="0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税率</a:t>
                </a:r>
                <a:r>
                  <a:rPr lang="zh-CN" altLang="en-US" sz="2800" b="1" kern="0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＝</a:t>
                </a:r>
                <a:endParaRPr lang="zh-CN" altLang="en-US" sz="28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6" name="直接连接符 6"/>
              <p:cNvCxnSpPr>
                <a:stCxn id="15" idx="3"/>
              </p:cNvCxnSpPr>
              <p:nvPr/>
            </p:nvCxnSpPr>
            <p:spPr bwMode="auto">
              <a:xfrm flipV="1">
                <a:off x="3475827" y="3492395"/>
                <a:ext cx="3815607" cy="744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" name="矩形 11"/>
            <p:cNvSpPr/>
            <p:nvPr/>
          </p:nvSpPr>
          <p:spPr>
            <a:xfrm>
              <a:off x="6334124" y="1471781"/>
              <a:ext cx="1465263" cy="5233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zh-CN" sz="2800" b="1" dirty="0">
                  <a:latin typeface="+mj-lt"/>
                </a:rPr>
                <a:t>×</a:t>
              </a:r>
              <a:r>
                <a:rPr lang="en-US" altLang="zh-CN" sz="2800" b="1" dirty="0">
                  <a:latin typeface="+mj-lt"/>
                </a:rPr>
                <a:t>100%</a:t>
              </a:r>
              <a:endParaRPr lang="zh-CN" altLang="en-US" sz="2800" dirty="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9238" y="1328738"/>
            <a:ext cx="8691562" cy="298926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我会填。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marL="514350" indent="-514350" algn="just" eaLnBrk="1" hangingPunct="1">
              <a:lnSpc>
                <a:spcPct val="130000"/>
              </a:lnSpc>
              <a:buFontTx/>
              <a:buAutoNum type="arabicParenBoth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三味书屋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月份的营业额是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万元，需要缴纳增值税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4.5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万元，这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4.5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万元是</a:t>
            </a:r>
            <a:r>
              <a:rPr lang="en-US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       </a:t>
            </a:r>
            <a:r>
              <a:rPr lang="en-US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en-US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marL="542925" indent="-542925"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(2)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和谐便利店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月份的营业额中应纳税部分是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万元，应纳税额是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2400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元，税率是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736001" y="2480384"/>
            <a:ext cx="20589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应纳税额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72150" y="3557588"/>
            <a:ext cx="5810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60538" y="44037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3798" name="组合 8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1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7060" y="1419225"/>
            <a:ext cx="7929880" cy="2120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47675" indent="-447675"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(3)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阿姨买了一瓶售价为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600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元的香水，其中消费税大约占售价的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，阿姨为此支付消费税约为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34820" y="2530475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0538" y="44037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3675" y="1119188"/>
            <a:ext cx="8683625" cy="31353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我会选。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marL="514350" indent="-514350" algn="just" eaLnBrk="1" hangingPunct="1">
              <a:lnSpc>
                <a:spcPct val="130000"/>
              </a:lnSpc>
              <a:buFontTx/>
              <a:buAutoNum type="arabicParenBoth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某公司上个月缴纳税款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340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万元，实际营业额中应纳税的部分为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2000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万元，由此可知税率为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A.1.7%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B.17%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C.20%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585075" y="224155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0538" y="44037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9400" y="1127125"/>
            <a:ext cx="8534400" cy="31019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(2)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元元家买了一套总价是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万元的商品房，应缴纳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的契税， 计算应纳税额的算式是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en-US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A.120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1.5%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B.120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÷ 1.5%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C.120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(1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－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567488" y="1687513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0538" y="44037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1766</Words>
  <Application>WPS 演示</Application>
  <PresentationFormat>全屏显示(16:9)</PresentationFormat>
  <Paragraphs>157</Paragraphs>
  <Slides>21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Times New Roman</vt:lpstr>
      <vt:lpstr>微软雅黑</vt:lpstr>
      <vt:lpstr>Arial Unicode MS</vt:lpstr>
      <vt:lpstr>楷体_GB2312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385</cp:revision>
  <dcterms:created xsi:type="dcterms:W3CDTF">2016-01-14T07:05:00Z</dcterms:created>
  <dcterms:modified xsi:type="dcterms:W3CDTF">2023-10-26T08:53:53Z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0C85D11CB8C44C0D81083C61F331B16C</vt:lpwstr>
  </property>
</Properties>
</file>