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handoutMasterIdLst>
    <p:handoutMasterId r:id="rId26"/>
  </p:handoutMasterIdLst>
  <p:sldIdLst>
    <p:sldId id="256" r:id="rId3"/>
    <p:sldId id="351" r:id="rId4"/>
    <p:sldId id="362" r:id="rId5"/>
    <p:sldId id="344" r:id="rId6"/>
    <p:sldId id="367" r:id="rId8"/>
    <p:sldId id="353" r:id="rId9"/>
    <p:sldId id="368" r:id="rId10"/>
    <p:sldId id="355" r:id="rId11"/>
    <p:sldId id="356" r:id="rId12"/>
    <p:sldId id="357" r:id="rId13"/>
    <p:sldId id="358" r:id="rId14"/>
    <p:sldId id="323" r:id="rId15"/>
    <p:sldId id="359" r:id="rId16"/>
    <p:sldId id="360" r:id="rId17"/>
    <p:sldId id="361" r:id="rId18"/>
    <p:sldId id="328" r:id="rId19"/>
    <p:sldId id="363" r:id="rId20"/>
    <p:sldId id="364" r:id="rId21"/>
    <p:sldId id="365" r:id="rId22"/>
    <p:sldId id="366" r:id="rId23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3FDFE"/>
    <a:srgbClr val="D9EDF3"/>
    <a:srgbClr val="F7E8FB"/>
    <a:srgbClr val="91C7E7"/>
    <a:srgbClr val="B7E9FF"/>
    <a:srgbClr val="93E3FF"/>
    <a:srgbClr val="E6F5D8"/>
    <a:srgbClr val="3399FF"/>
    <a:srgbClr val="E7F8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3" autoAdjust="0"/>
    <p:restoredTop sz="94660" autoAdjust="0"/>
  </p:normalViewPr>
  <p:slideViewPr>
    <p:cSldViewPr snapToGrid="0">
      <p:cViewPr varScale="1">
        <p:scale>
          <a:sx n="138" d="100"/>
          <a:sy n="138" d="100"/>
        </p:scale>
        <p:origin x="840" y="114"/>
      </p:cViewPr>
      <p:guideLst>
        <p:guide orient="horz" pos="1640"/>
        <p:guide pos="282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4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BD54D81-EE4F-49EE-A420-8774B3EE73B1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593C502-6147-4050-B228-F0A5666365D8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41524EE-6420-457D-8054-2497A361024B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B739507-6A46-44F2-98F9-52896A60A3FC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946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B739507-6A46-44F2-98F9-52896A60A3FC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7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BC138D6-9966-4F4A-8A96-B2CC23E8163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rgbClr val="F7E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203200"/>
            <a:ext cx="8686800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338138"/>
            <a:ext cx="1212850" cy="123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13" y="3133725"/>
            <a:ext cx="1023937" cy="143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8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536745" y="2737168"/>
            <a:ext cx="1273613" cy="240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rgbClr val="F7E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23863"/>
            <a:ext cx="9145588" cy="42957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-1588" y="423863"/>
            <a:ext cx="9145588" cy="77787"/>
          </a:xfrm>
          <a:prstGeom prst="rect">
            <a:avLst/>
          </a:prstGeom>
          <a:solidFill>
            <a:srgbClr val="91C7E7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41850"/>
            <a:ext cx="9145588" cy="77788"/>
          </a:xfrm>
          <a:prstGeom prst="rect">
            <a:avLst/>
          </a:prstGeom>
          <a:solidFill>
            <a:srgbClr val="F7E8FB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rgbClr val="F7E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/>
          <p:nvPr userDrawn="1"/>
        </p:nvSpPr>
        <p:spPr bwMode="auto">
          <a:xfrm>
            <a:off x="169101" y="180973"/>
            <a:ext cx="8806746" cy="4781019"/>
          </a:xfrm>
          <a:prstGeom prst="roundRect">
            <a:avLst>
              <a:gd name="adj" fmla="val 7629"/>
            </a:avLst>
          </a:prstGeom>
          <a:solidFill>
            <a:srgbClr val="FFFFFF"/>
          </a:solidFill>
          <a:ln w="38100">
            <a:gradFill>
              <a:gsLst>
                <a:gs pos="100000">
                  <a:srgbClr val="F7E8FB"/>
                </a:gs>
                <a:gs pos="0">
                  <a:srgbClr val="91C7E7"/>
                </a:gs>
              </a:gsLst>
              <a:lin ang="5400000" scaled="1"/>
            </a:gradFill>
            <a:prstDash val="lgDashDot"/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4.jpe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5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wmf"/><Relationship Id="rId2" Type="http://schemas.openxmlformats.org/officeDocument/2006/relationships/oleObject" Target="../embeddings/oleObject2.bin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0.wmf"/><Relationship Id="rId1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2228850" y="2582863"/>
            <a:ext cx="45894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副标题 6"/>
          <p:cNvSpPr txBox="1">
            <a:spLocks noChangeArrowheads="1"/>
          </p:cNvSpPr>
          <p:nvPr/>
        </p:nvSpPr>
        <p:spPr bwMode="auto">
          <a:xfrm>
            <a:off x="3349625" y="2727325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5365" name="标题 5"/>
          <p:cNvSpPr txBox="1">
            <a:spLocks noChangeArrowheads="1"/>
          </p:cNvSpPr>
          <p:nvPr/>
        </p:nvSpPr>
        <p:spPr bwMode="auto">
          <a:xfrm>
            <a:off x="3835400" y="1620838"/>
            <a:ext cx="2038350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400" b="1" dirty="0">
                <a:latin typeface="黑体" panose="02010609060101010101" pitchFamily="49" charset="-122"/>
                <a:ea typeface="黑体" panose="02010609060101010101" pitchFamily="49" charset="-122"/>
              </a:rPr>
              <a:t>利  率</a:t>
            </a:r>
            <a:endParaRPr lang="zh-CN" altLang="en-US" sz="4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6" descr="https://docimg5.docs.qq.com/image/AgAABsfO-eXrDcFfX9NCS7EWbvKbxbT2.png?w=776&amp;h=87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436" y="1451978"/>
            <a:ext cx="908005" cy="102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4285" y="1369147"/>
            <a:ext cx="7775431" cy="1057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>
                <a:latin typeface="+mn-ea"/>
                <a:ea typeface="+mn-ea"/>
              </a:rPr>
              <a:t>    你知道家里节约下来或暂时不用的钱一般是怎么处理的吗？</a:t>
            </a:r>
            <a:endParaRPr lang="zh-CN" altLang="en-US" sz="2800" b="1" dirty="0">
              <a:latin typeface="+mn-ea"/>
              <a:ea typeface="+mn-ea"/>
            </a:endParaRPr>
          </a:p>
        </p:txBody>
      </p:sp>
      <p:grpSp>
        <p:nvGrpSpPr>
          <p:cNvPr id="13317" name="组合 2"/>
          <p:cNvGrpSpPr/>
          <p:nvPr/>
        </p:nvGrpSpPr>
        <p:grpSpPr bwMode="auto">
          <a:xfrm>
            <a:off x="188913" y="646113"/>
            <a:ext cx="2114550" cy="588962"/>
            <a:chOff x="188824" y="645560"/>
            <a:chExt cx="2114550" cy="589725"/>
          </a:xfrm>
        </p:grpSpPr>
        <p:grpSp>
          <p:nvGrpSpPr>
            <p:cNvPr id="13318" name="组合 11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新课导入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65" y="2561009"/>
            <a:ext cx="1043129" cy="1494744"/>
          </a:xfrm>
          <a:prstGeom prst="rect">
            <a:avLst/>
          </a:prstGeom>
        </p:spPr>
      </p:pic>
      <p:sp>
        <p:nvSpPr>
          <p:cNvPr id="7" name="对话气泡: 圆角矩形 6"/>
          <p:cNvSpPr/>
          <p:nvPr/>
        </p:nvSpPr>
        <p:spPr bwMode="auto">
          <a:xfrm>
            <a:off x="2025586" y="2716564"/>
            <a:ext cx="1753703" cy="612981"/>
          </a:xfrm>
          <a:prstGeom prst="wedgeRoundRectCallout">
            <a:avLst>
              <a:gd name="adj1" fmla="val -64285"/>
              <a:gd name="adj2" fmla="val 45262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solidFill>
                  <a:srgbClr val="1C1C1C"/>
                </a:solidFill>
                <a:latin typeface="宋体" panose="02010600030101010101" pitchFamily="2" charset="-122"/>
              </a:rPr>
              <a:t>存入银行。</a:t>
            </a:r>
            <a:endParaRPr lang="zh-CN" altLang="en-US" sz="24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306758" y="2919145"/>
            <a:ext cx="1043129" cy="1402912"/>
          </a:xfrm>
          <a:prstGeom prst="rect">
            <a:avLst/>
          </a:prstGeom>
        </p:spPr>
      </p:pic>
      <p:sp>
        <p:nvSpPr>
          <p:cNvPr id="10" name="对话气泡: 圆角矩形 9"/>
          <p:cNvSpPr/>
          <p:nvPr/>
        </p:nvSpPr>
        <p:spPr bwMode="auto">
          <a:xfrm>
            <a:off x="4680585" y="3442970"/>
            <a:ext cx="2457450" cy="612775"/>
          </a:xfrm>
          <a:prstGeom prst="wedgeRoundRectCallout">
            <a:avLst>
              <a:gd name="adj1" fmla="val 56698"/>
              <a:gd name="adj2" fmla="val 1474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solidFill>
                  <a:srgbClr val="1C1C1C"/>
                </a:solidFill>
                <a:latin typeface="宋体" panose="02010600030101010101" pitchFamily="2" charset="-122"/>
              </a:rPr>
              <a:t>购买理财产品。</a:t>
            </a:r>
            <a:endParaRPr lang="zh-CN" altLang="en-US" sz="24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1"/>
          <p:cNvGrpSpPr/>
          <p:nvPr/>
        </p:nvGrpSpPr>
        <p:grpSpPr bwMode="auto">
          <a:xfrm>
            <a:off x="372050" y="1285883"/>
            <a:ext cx="8255000" cy="2806737"/>
            <a:chOff x="757238" y="768350"/>
            <a:chExt cx="7642225" cy="4477369"/>
          </a:xfrm>
        </p:grpSpPr>
        <p:sp>
          <p:nvSpPr>
            <p:cNvPr id="6" name="矩形 5"/>
            <p:cNvSpPr/>
            <p:nvPr/>
          </p:nvSpPr>
          <p:spPr bwMode="auto">
            <a:xfrm>
              <a:off x="757238" y="874710"/>
              <a:ext cx="7551106" cy="437100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19050">
              <a:noFill/>
              <a:miter lim="800000"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>
              <a:off x="848357" y="768350"/>
              <a:ext cx="7551106" cy="435435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noFill/>
              <a:miter lim="800000"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5" name="Oval 21"/>
            <p:cNvSpPr>
              <a:spLocks noChangeArrowheads="1"/>
            </p:cNvSpPr>
            <p:nvPr/>
          </p:nvSpPr>
          <p:spPr bwMode="auto">
            <a:xfrm>
              <a:off x="979157" y="940554"/>
              <a:ext cx="298340" cy="427979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dist="63500" dir="2700000" algn="ctr" rotWithShape="0">
                <a:schemeClr val="tx1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4339" name="Rectangle 8"/>
          <p:cNvSpPr>
            <a:spLocks noChangeArrowheads="1"/>
          </p:cNvSpPr>
          <p:nvPr/>
        </p:nvSpPr>
        <p:spPr bwMode="auto">
          <a:xfrm>
            <a:off x="519688" y="1500464"/>
            <a:ext cx="7959725" cy="2377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人们常常把节约下来或暂时不用的钱存入银行，我们把这称为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储蓄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。储蓄不仅可以使个人钱财更安全，并增加一些收入，还可以支援国家建设。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49263" y="1038225"/>
            <a:ext cx="8205787" cy="11271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        在银行存款的方式有多种，如活期、整存整取、零存整取等。</a:t>
            </a:r>
            <a:endParaRPr lang="en-US" altLang="zh-CN" sz="2800" b="1" dirty="0">
              <a:latin typeface="+mj-lt"/>
              <a:ea typeface="+mj-ea"/>
            </a:endParaRPr>
          </a:p>
        </p:txBody>
      </p:sp>
      <p:sp>
        <p:nvSpPr>
          <p:cNvPr id="10" name="文本框 2"/>
          <p:cNvSpPr txBox="1">
            <a:spLocks noChangeArrowheads="1"/>
          </p:cNvSpPr>
          <p:nvPr/>
        </p:nvSpPr>
        <p:spPr bwMode="auto">
          <a:xfrm>
            <a:off x="449263" y="2217738"/>
            <a:ext cx="55943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活期：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可以随时支取，随时存入。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4"/>
          <p:cNvSpPr txBox="1">
            <a:spLocks noChangeArrowheads="1"/>
          </p:cNvSpPr>
          <p:nvPr/>
        </p:nvSpPr>
        <p:spPr bwMode="auto">
          <a:xfrm>
            <a:off x="449263" y="3532188"/>
            <a:ext cx="9064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定期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5"/>
          <p:cNvSpPr txBox="1">
            <a:spLocks noChangeArrowheads="1"/>
          </p:cNvSpPr>
          <p:nvPr/>
        </p:nvSpPr>
        <p:spPr bwMode="auto">
          <a:xfrm>
            <a:off x="1738313" y="2824163"/>
            <a:ext cx="66770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整存整取：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一起存入一定钱数，存期到时支取。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6"/>
          <p:cNvSpPr txBox="1">
            <a:spLocks noChangeArrowheads="1"/>
          </p:cNvSpPr>
          <p:nvPr/>
        </p:nvSpPr>
        <p:spPr bwMode="auto">
          <a:xfrm>
            <a:off x="1739900" y="3897313"/>
            <a:ext cx="66770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零存整取：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每月存入一定钱数，存期到时支取。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左大括号 15"/>
          <p:cNvSpPr/>
          <p:nvPr/>
        </p:nvSpPr>
        <p:spPr bwMode="auto">
          <a:xfrm>
            <a:off x="1433513" y="3084513"/>
            <a:ext cx="227012" cy="1527175"/>
          </a:xfrm>
          <a:prstGeom prst="leftBrace">
            <a:avLst>
              <a:gd name="adj1" fmla="val 40674"/>
              <a:gd name="adj2" fmla="val 50000"/>
            </a:avLst>
          </a:prstGeom>
          <a:ln w="1905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 sz="1600" dirty="0">
              <a:solidFill>
                <a:srgbClr val="FF0000"/>
              </a:solidFill>
            </a:endParaRPr>
          </a:p>
        </p:txBody>
      </p:sp>
      <p:grpSp>
        <p:nvGrpSpPr>
          <p:cNvPr id="16392" name="组合 11"/>
          <p:cNvGrpSpPr/>
          <p:nvPr/>
        </p:nvGrpSpPr>
        <p:grpSpPr bwMode="auto">
          <a:xfrm>
            <a:off x="412750" y="325438"/>
            <a:ext cx="2114550" cy="588962"/>
            <a:chOff x="188824" y="645560"/>
            <a:chExt cx="2114550" cy="589725"/>
          </a:xfrm>
        </p:grpSpPr>
        <p:grpSp>
          <p:nvGrpSpPr>
            <p:cNvPr id="16393" name="组合 12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4" grpId="0"/>
      <p:bldP spid="15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 descr="6B老师形象-朝右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48" y="770227"/>
            <a:ext cx="1417638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731386" y="360218"/>
            <a:ext cx="5927291" cy="1413163"/>
          </a:xfrm>
          <a:prstGeom prst="wedgeRoundRectCallout">
            <a:avLst>
              <a:gd name="adj1" fmla="val -56362"/>
              <a:gd name="adj2" fmla="val 2261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99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24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我将一些钱存入了银行，工作人员给了我一张存单，请你观察一下，从这张存单中你得到了哪些有价值的信息？</a:t>
            </a:r>
            <a:endParaRPr lang="zh-CN" altLang="en-US" sz="24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969" y="2223967"/>
            <a:ext cx="6456061" cy="25593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41" y="393097"/>
            <a:ext cx="6456061" cy="2559315"/>
          </a:xfrm>
          <a:prstGeom prst="rect">
            <a:avLst/>
          </a:prstGeom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25804" y="3004999"/>
            <a:ext cx="906462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本金</a:t>
            </a:r>
            <a:endParaRPr lang="zh-CN" altLang="en-US" sz="2800" b="1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387021" y="3005793"/>
            <a:ext cx="90646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存期</a:t>
            </a:r>
            <a:endParaRPr lang="zh-CN" altLang="en-US" sz="2800" b="1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1664280" y="2362199"/>
            <a:ext cx="906462" cy="367145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2709069" y="2362200"/>
            <a:ext cx="446087" cy="367145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箭头: 右 22"/>
          <p:cNvSpPr/>
          <p:nvPr/>
        </p:nvSpPr>
        <p:spPr bwMode="auto">
          <a:xfrm rot="5863958">
            <a:off x="1921379" y="2860588"/>
            <a:ext cx="302423" cy="158750"/>
          </a:xfrm>
          <a:prstGeom prst="rightArrow">
            <a:avLst/>
          </a:prstGeom>
          <a:solidFill>
            <a:srgbClr val="FFFFFF"/>
          </a:solidFill>
          <a:ln w="1905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箭头: 右 23"/>
          <p:cNvSpPr/>
          <p:nvPr/>
        </p:nvSpPr>
        <p:spPr bwMode="auto">
          <a:xfrm rot="5400000">
            <a:off x="2794658" y="2866098"/>
            <a:ext cx="282842" cy="160338"/>
          </a:xfrm>
          <a:prstGeom prst="rightArrow">
            <a:avLst/>
          </a:prstGeom>
          <a:solidFill>
            <a:srgbClr val="FFFFFF"/>
          </a:solidFill>
          <a:ln w="1905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3293483" y="2362200"/>
            <a:ext cx="585788" cy="367145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3488859" y="3005793"/>
            <a:ext cx="906462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利率</a:t>
            </a:r>
            <a:endParaRPr lang="zh-CN" altLang="en-US" sz="2800" b="1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箭头: 右 26"/>
          <p:cNvSpPr/>
          <p:nvPr/>
        </p:nvSpPr>
        <p:spPr bwMode="auto">
          <a:xfrm rot="4487165">
            <a:off x="3512234" y="2873037"/>
            <a:ext cx="299316" cy="158750"/>
          </a:xfrm>
          <a:prstGeom prst="rightArrow">
            <a:avLst/>
          </a:prstGeom>
          <a:solidFill>
            <a:srgbClr val="FFFFFF"/>
          </a:solidFill>
          <a:ln w="1905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1481" y="4205688"/>
            <a:ext cx="8401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2800" b="1" i="0" u="none" strike="noStrike" baseline="0">
                <a:latin typeface="楷体" panose="02010609060101010101" pitchFamily="49" charset="-122"/>
                <a:ea typeface="楷体" panose="02010609060101010101" pitchFamily="49" charset="-122"/>
              </a:rPr>
              <a:t>单位时间内利息与本金的比率叫作</a:t>
            </a:r>
            <a:r>
              <a:rPr lang="zh-CN" altLang="en-US" sz="2800" b="1" i="0" u="none" strike="noStrike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利率</a:t>
            </a:r>
            <a:r>
              <a:rPr lang="zh-CN" altLang="en-US" sz="2800" b="1" i="0" u="none" strike="noStrike" baseline="0">
                <a:latin typeface="E-BZ"/>
              </a:rPr>
              <a:t>。</a:t>
            </a:r>
            <a:endParaRPr lang="zh-CN" altLang="en-US" sz="2800" b="1"/>
          </a:p>
        </p:txBody>
      </p:sp>
      <p:sp>
        <p:nvSpPr>
          <p:cNvPr id="7" name="文本框 6"/>
          <p:cNvSpPr txBox="1"/>
          <p:nvPr/>
        </p:nvSpPr>
        <p:spPr>
          <a:xfrm>
            <a:off x="371481" y="3630674"/>
            <a:ext cx="84010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取款时银行多支付的钱叫作</a:t>
            </a:r>
            <a:r>
              <a:rPr lang="zh-CN" altLang="en-US" sz="2800" b="1" i="0" u="none" strike="noStrike" baseline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利息</a:t>
            </a:r>
            <a:r>
              <a:rPr lang="zh-CN" altLang="en-US" sz="2800" b="1" i="0" u="none" strike="noStrike" baseline="0">
                <a:latin typeface="E-BZ"/>
              </a:rPr>
              <a:t>。</a:t>
            </a:r>
            <a:endParaRPr lang="zh-CN" altLang="en-US" sz="2800" b="1"/>
          </a:p>
        </p:txBody>
      </p: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5568315" y="3248025"/>
          <a:ext cx="337248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1752600" imgH="419100" progId="Equation.DSMT4">
                  <p:embed/>
                </p:oleObj>
              </mc:Choice>
              <mc:Fallback>
                <p:oleObj name="" r:id="rId2" imgW="1752600" imgH="4191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68315" y="3248025"/>
                        <a:ext cx="3372485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9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241" y="393097"/>
            <a:ext cx="6456061" cy="2559315"/>
          </a:xfrm>
          <a:prstGeom prst="rect">
            <a:avLst/>
          </a:prstGeom>
        </p:spPr>
      </p:pic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4449763" y="3140075"/>
            <a:ext cx="41338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利息＝本金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利率</a:t>
            </a:r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存期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1663" y="3760788"/>
            <a:ext cx="4873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n-ea"/>
                <a:ea typeface="+mn-ea"/>
              </a:rPr>
              <a:t>到期</a:t>
            </a:r>
            <a:r>
              <a:rPr lang="zh-CN" altLang="en-US" sz="2800" b="1">
                <a:latin typeface="+mn-ea"/>
                <a:ea typeface="+mn-ea"/>
              </a:rPr>
              <a:t>时，能</a:t>
            </a:r>
            <a:r>
              <a:rPr lang="zh-CN" altLang="en-US" sz="2800" b="1" dirty="0">
                <a:latin typeface="+mn-ea"/>
                <a:ea typeface="+mn-ea"/>
              </a:rPr>
              <a:t>得到多少</a:t>
            </a:r>
            <a:r>
              <a:rPr lang="zh-CN" altLang="en-US" sz="2800" b="1">
                <a:latin typeface="+mn-ea"/>
                <a:ea typeface="+mn-ea"/>
              </a:rPr>
              <a:t>利息呢</a:t>
            </a:r>
            <a:r>
              <a:rPr lang="zh-CN" altLang="en-US" sz="2800" b="1" dirty="0">
                <a:latin typeface="+mn-ea"/>
                <a:ea typeface="+mn-ea"/>
              </a:rPr>
              <a:t>？</a:t>
            </a:r>
            <a:endParaRPr lang="zh-CN" altLang="en-US" sz="2800" b="1" dirty="0">
              <a:latin typeface="+mn-ea"/>
              <a:ea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947863" y="4329113"/>
            <a:ext cx="42915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0066FF"/>
                </a:solidFill>
                <a:latin typeface="+mn-lt"/>
              </a:rPr>
              <a:t>10000×1.5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</a:rPr>
              <a:t>%×1</a:t>
            </a:r>
            <a:r>
              <a:rPr lang="zh-CN" altLang="en-US" sz="2800" b="1">
                <a:solidFill>
                  <a:srgbClr val="0066FF"/>
                </a:solidFill>
                <a:latin typeface="+mn-lt"/>
              </a:rPr>
              <a:t>＝</a:t>
            </a:r>
            <a:r>
              <a:rPr lang="en-US" altLang="zh-CN" sz="2800" b="1">
                <a:solidFill>
                  <a:srgbClr val="0066FF"/>
                </a:solidFill>
                <a:latin typeface="+mn-lt"/>
              </a:rPr>
              <a:t>150(</a:t>
            </a:r>
            <a:r>
              <a:rPr lang="zh-CN" altLang="en-US" sz="2800" b="1" dirty="0">
                <a:solidFill>
                  <a:srgbClr val="0066FF"/>
                </a:solidFill>
                <a:latin typeface="+mn-lt"/>
              </a:rPr>
              <a:t>元</a:t>
            </a:r>
            <a:r>
              <a:rPr lang="en-US" altLang="zh-CN" sz="2800" b="1" dirty="0">
                <a:solidFill>
                  <a:srgbClr val="0066FF"/>
                </a:solidFill>
                <a:latin typeface="+mn-lt"/>
              </a:rPr>
              <a:t>)</a:t>
            </a:r>
            <a:endParaRPr lang="zh-CN" altLang="en-US" sz="2800" b="1" dirty="0">
              <a:solidFill>
                <a:srgbClr val="0066FF"/>
              </a:solidFill>
              <a:latin typeface="+mn-lt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425804" y="3004999"/>
            <a:ext cx="906462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本金</a:t>
            </a:r>
            <a:endParaRPr lang="zh-CN" altLang="en-US" sz="2800" b="1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387021" y="3005793"/>
            <a:ext cx="90646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存期</a:t>
            </a:r>
            <a:endParaRPr lang="zh-CN" altLang="en-US" sz="2800" b="1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1664280" y="2362199"/>
            <a:ext cx="906462" cy="367145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2709069" y="2362200"/>
            <a:ext cx="446087" cy="367145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3" name="箭头: 右 22"/>
          <p:cNvSpPr/>
          <p:nvPr/>
        </p:nvSpPr>
        <p:spPr bwMode="auto">
          <a:xfrm rot="5863958">
            <a:off x="1921379" y="2860588"/>
            <a:ext cx="302423" cy="158750"/>
          </a:xfrm>
          <a:prstGeom prst="rightArrow">
            <a:avLst/>
          </a:prstGeom>
          <a:solidFill>
            <a:srgbClr val="FFFFFF"/>
          </a:solidFill>
          <a:ln w="1905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4" name="箭头: 右 23"/>
          <p:cNvSpPr/>
          <p:nvPr/>
        </p:nvSpPr>
        <p:spPr bwMode="auto">
          <a:xfrm rot="5400000">
            <a:off x="2794658" y="2866098"/>
            <a:ext cx="282842" cy="160338"/>
          </a:xfrm>
          <a:prstGeom prst="rightArrow">
            <a:avLst/>
          </a:prstGeom>
          <a:solidFill>
            <a:srgbClr val="FFFFFF"/>
          </a:solidFill>
          <a:ln w="1905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3293483" y="2362200"/>
            <a:ext cx="585788" cy="367145"/>
          </a:xfrm>
          <a:prstGeom prst="rect">
            <a:avLst/>
          </a:prstGeom>
          <a:noFill/>
          <a:ln w="3810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3488859" y="3005793"/>
            <a:ext cx="906462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利率</a:t>
            </a:r>
            <a:endParaRPr lang="zh-CN" altLang="en-US" sz="2800" b="1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箭头: 右 26"/>
          <p:cNvSpPr/>
          <p:nvPr/>
        </p:nvSpPr>
        <p:spPr bwMode="auto">
          <a:xfrm rot="4487165">
            <a:off x="3512234" y="2873037"/>
            <a:ext cx="299316" cy="158750"/>
          </a:xfrm>
          <a:prstGeom prst="rightArrow">
            <a:avLst/>
          </a:prstGeom>
          <a:solidFill>
            <a:srgbClr val="FFFFFF"/>
          </a:solidFill>
          <a:ln w="19050">
            <a:solidFill>
              <a:srgbClr val="0066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>
            <a:spLocks noChangeArrowheads="1"/>
          </p:cNvSpPr>
          <p:nvPr/>
        </p:nvSpPr>
        <p:spPr bwMode="auto">
          <a:xfrm>
            <a:off x="125413" y="1028700"/>
            <a:ext cx="8693150" cy="100668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        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银行的利率有时会随着国家经济的发展而变动。下面是中国人民银行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2015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年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10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月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23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日公布的存款基准利率。</a:t>
            </a:r>
            <a:endParaRPr lang="zh-CN" altLang="en-US" sz="26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graphicFrame>
        <p:nvGraphicFramePr>
          <p:cNvPr id="3" name="Group 4"/>
          <p:cNvGraphicFramePr>
            <a:graphicFrameLocks noGrp="1"/>
          </p:cNvGraphicFramePr>
          <p:nvPr/>
        </p:nvGraphicFramePr>
        <p:xfrm>
          <a:off x="889218" y="2130425"/>
          <a:ext cx="7365565" cy="1681163"/>
        </p:xfrm>
        <a:graphic>
          <a:graphicData uri="http://schemas.openxmlformats.org/drawingml/2006/table">
            <a:tbl>
              <a:tblPr/>
              <a:tblGrid>
                <a:gridCol w="1476000"/>
                <a:gridCol w="901512"/>
                <a:gridCol w="1053707"/>
                <a:gridCol w="1047875"/>
                <a:gridCol w="857195"/>
                <a:gridCol w="986065"/>
                <a:gridCol w="1043211"/>
              </a:tblGrid>
              <a:tr h="4645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类型</a:t>
                      </a:r>
                      <a:endParaRPr kumimoji="0" lang="zh-CN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活期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 gridSpan="5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整存整取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753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存期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——</a:t>
                      </a:r>
                      <a:endParaRPr kumimoji="0" lang="zh-CN" alt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三个月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六个月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一年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二年</a:t>
                      </a:r>
                      <a:endParaRPr kumimoji="0" lang="zh-CN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三年</a:t>
                      </a:r>
                      <a:endParaRPr kumimoji="0" 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</a:tr>
              <a:tr h="7412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年利率</a:t>
                      </a:r>
                      <a:r>
                        <a:rPr kumimoji="0" lang="en-US" altLang="zh-CN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/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%</a:t>
                      </a:r>
                      <a:endParaRPr kumimoji="0" lang="zh-CN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DFE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0.35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1.10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1.30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1.50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2.10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2.75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1452" marR="91452" marT="45682" marB="45682" anchor="ctr" anchorCtr="1" horzOverflow="overflow">
                    <a:lnL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121622" y="3906627"/>
            <a:ext cx="67007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说一说你在表格中收集到了哪些信息？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10192" y="3444870"/>
            <a:ext cx="39725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8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取回</a:t>
            </a:r>
            <a:r>
              <a:rPr lang="zh-CN" altLang="zh-CN" sz="2800" b="1" kern="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总钱数</a:t>
            </a:r>
            <a:r>
              <a:rPr lang="en-US" altLang="zh-CN" sz="2800" b="1" kern="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zh-CN" sz="2800" b="1" kern="1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本金</a:t>
            </a:r>
            <a:r>
              <a:rPr lang="zh-CN" altLang="zh-CN" sz="28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＋利息</a:t>
            </a:r>
            <a:endParaRPr lang="zh-CN" altLang="zh-CN" sz="2800" b="1" kern="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192" y="1056293"/>
            <a:ext cx="594170" cy="540763"/>
          </a:xfrm>
          <a:prstGeom prst="rect">
            <a:avLst/>
          </a:prstGeom>
        </p:spPr>
      </p:pic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4490720" y="933853"/>
            <a:ext cx="4143088" cy="334012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王奶奶把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5000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元按整存整取存入银行，存二年定期，年利率为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2.10%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。到期时连本带息取出，王奶奶可以取出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n-ea"/>
              </a:rPr>
              <a:t>多少钱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62" y="1056293"/>
            <a:ext cx="3133205" cy="21813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3030480"/>
            <a:ext cx="2598737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1066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方法一：</a:t>
            </a:r>
            <a:endParaRPr lang="zh-CN" altLang="zh-CN" sz="2800" b="1" kern="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31" name="矩形 8"/>
          <p:cNvSpPr>
            <a:spLocks noChangeArrowheads="1"/>
          </p:cNvSpPr>
          <p:nvPr/>
        </p:nvSpPr>
        <p:spPr bwMode="auto">
          <a:xfrm>
            <a:off x="2598737" y="3030480"/>
            <a:ext cx="4133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利息＝本金</a:t>
            </a:r>
            <a:r>
              <a:rPr lang="en-US" altLang="zh-CN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利率</a:t>
            </a:r>
            <a:r>
              <a:rPr lang="en-US" altLang="zh-CN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存期</a:t>
            </a:r>
            <a:endParaRPr lang="zh-CN" altLang="en-US" sz="28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2684462" y="3503555"/>
            <a:ext cx="5176838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5000×2.10%×2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210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2684462" y="3940118"/>
            <a:ext cx="3962400" cy="5603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5000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210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5210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192" y="1056293"/>
            <a:ext cx="594170" cy="540763"/>
          </a:xfrm>
          <a:prstGeom prst="rect">
            <a:avLst/>
          </a:prstGeom>
        </p:spPr>
      </p:pic>
      <p:sp>
        <p:nvSpPr>
          <p:cNvPr id="20" name="TextBox 1"/>
          <p:cNvSpPr txBox="1">
            <a:spLocks noChangeArrowheads="1"/>
          </p:cNvSpPr>
          <p:nvPr/>
        </p:nvSpPr>
        <p:spPr bwMode="auto">
          <a:xfrm>
            <a:off x="1059016" y="933853"/>
            <a:ext cx="6899275" cy="204070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sz="2800" b="1" dirty="0">
                <a:solidFill>
                  <a:srgbClr val="000000"/>
                </a:solidFill>
                <a:latin typeface="+mn-lt"/>
                <a:ea typeface="+mn-ea"/>
              </a:rPr>
              <a:t>王奶奶把5000元按整存整取存入银行，存二年定期，年利率为2.10%。到期时连本带息取出，王奶奶可以取出多少钱？</a:t>
            </a:r>
            <a:endParaRPr sz="28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/>
      <p:bldP spid="12" grpId="0" build="p"/>
      <p:bldP spid="8" grpId="0"/>
      <p:bldP spid="22531" grpId="0"/>
      <p:bldP spid="8" grpId="1"/>
      <p:bldP spid="2253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833247" y="3073759"/>
            <a:ext cx="1658937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方法二：</a:t>
            </a:r>
            <a:endParaRPr lang="zh-CN" altLang="zh-CN" sz="2800" b="1" kern="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2130234" y="2940409"/>
            <a:ext cx="6442075" cy="6572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 5000×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2.10%×2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）＝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5210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（</a:t>
            </a:r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元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2" name="Text Box 17"/>
          <p:cNvSpPr txBox="1">
            <a:spLocks noChangeArrowheads="1"/>
          </p:cNvSpPr>
          <p:nvPr/>
        </p:nvSpPr>
        <p:spPr bwMode="auto">
          <a:xfrm>
            <a:off x="1700022" y="3814992"/>
            <a:ext cx="59563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答：</a:t>
            </a:r>
            <a:r>
              <a:rPr lang="en-US" altLang="zh-CN" sz="2800" b="1" dirty="0" err="1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到期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时王奶奶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可以取回5210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元。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10192" y="1056293"/>
            <a:ext cx="594170" cy="54076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 bwMode="auto">
          <a:xfrm>
            <a:off x="2579821" y="1055038"/>
            <a:ext cx="1066762" cy="536575"/>
          </a:xfrm>
          <a:prstGeom prst="rect">
            <a:avLst/>
          </a:prstGeom>
          <a:solidFill>
            <a:srgbClr val="FFFF00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49124" y="514983"/>
            <a:ext cx="17474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单位“</a:t>
            </a:r>
            <a:r>
              <a:rPr lang="en-US" altLang="zh-CN" sz="24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kern="10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"/>
          <p:cNvSpPr txBox="1">
            <a:spLocks noChangeArrowheads="1"/>
          </p:cNvSpPr>
          <p:nvPr/>
        </p:nvSpPr>
        <p:spPr bwMode="auto">
          <a:xfrm>
            <a:off x="1059016" y="933853"/>
            <a:ext cx="6899275" cy="204070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王奶奶把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5000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元按整存整取存入银行，存二年定期，年利率为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2.10%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。到期时连本带息取出，王奶奶可以取出多少钱</a:t>
            </a:r>
            <a:r>
              <a:rPr sz="2800" b="1" dirty="0">
                <a:solidFill>
                  <a:srgbClr val="000000"/>
                </a:solidFill>
                <a:latin typeface="+mn-lt"/>
                <a:ea typeface="+mn-ea"/>
                <a:sym typeface="+mn-ea"/>
              </a:rPr>
              <a:t>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bldLvl="0" animBg="1"/>
      <p:bldP spid="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254154" y="1078104"/>
            <a:ext cx="8493240" cy="15144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defRPr/>
            </a:pPr>
            <a:r>
              <a:rPr lang="zh-CN" altLang="en-US" sz="2800" b="1" dirty="0">
                <a:latin typeface="+mn-lt"/>
                <a:ea typeface="+mn-ea"/>
              </a:rPr>
              <a:t>        张爷爷把</a:t>
            </a:r>
            <a:r>
              <a:rPr lang="en-US" altLang="zh-CN" sz="2800" b="1" dirty="0">
                <a:latin typeface="+mn-lt"/>
                <a:ea typeface="+mn-ea"/>
              </a:rPr>
              <a:t>8000</a:t>
            </a:r>
            <a:r>
              <a:rPr lang="zh-CN" altLang="en-US" sz="2800" b="1" dirty="0">
                <a:latin typeface="+mn-lt"/>
                <a:ea typeface="+mn-ea"/>
              </a:rPr>
              <a:t>元存入银行，存期为三年定期，年利率为</a:t>
            </a:r>
            <a:r>
              <a:rPr lang="en-US" altLang="zh-CN" sz="2800" b="1" dirty="0">
                <a:latin typeface="+mn-lt"/>
                <a:ea typeface="+mn-ea"/>
              </a:rPr>
              <a:t>2.75%</a:t>
            </a:r>
            <a:r>
              <a:rPr lang="zh-CN" altLang="en-US" sz="2800" b="1" dirty="0">
                <a:latin typeface="+mn-lt"/>
                <a:ea typeface="+mn-ea"/>
              </a:rPr>
              <a:t>。到期支取时，张爷爷可得</a:t>
            </a:r>
            <a:r>
              <a:rPr lang="zh-CN" altLang="en-US" sz="2800" b="1">
                <a:latin typeface="+mn-lt"/>
                <a:ea typeface="+mn-ea"/>
              </a:rPr>
              <a:t>多少利息</a:t>
            </a:r>
            <a:r>
              <a:rPr lang="zh-CN" altLang="en-US" sz="2800" b="1" dirty="0">
                <a:latin typeface="+mn-lt"/>
                <a:ea typeface="+mn-ea"/>
              </a:rPr>
              <a:t>？</a:t>
            </a:r>
            <a:r>
              <a:rPr lang="zh-CN" altLang="en-US" sz="2800" b="1">
                <a:latin typeface="+mn-lt"/>
                <a:ea typeface="+mn-ea"/>
              </a:rPr>
              <a:t>到期</a:t>
            </a:r>
            <a:r>
              <a:rPr lang="zh-CN" altLang="en-US" sz="2800" b="1" dirty="0">
                <a:latin typeface="+mn-lt"/>
                <a:ea typeface="+mn-ea"/>
              </a:rPr>
              <a:t>时，张爷爷一共能取出</a:t>
            </a:r>
            <a:r>
              <a:rPr lang="zh-CN" altLang="en-US" sz="2800" b="1">
                <a:latin typeface="+mn-lt"/>
                <a:ea typeface="+mn-ea"/>
              </a:rPr>
              <a:t>多少钱</a:t>
            </a:r>
            <a:r>
              <a:rPr lang="zh-CN" altLang="en-US" sz="2800" b="1" dirty="0">
                <a:latin typeface="+mn-lt"/>
                <a:ea typeface="+mn-ea"/>
              </a:rPr>
              <a:t>？</a:t>
            </a:r>
            <a:endParaRPr lang="zh-CN" altLang="zh-CN" sz="2800" b="1" dirty="0">
              <a:latin typeface="+mn-lt"/>
              <a:ea typeface="+mn-ea"/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1431131" y="2496145"/>
            <a:ext cx="6281737" cy="21583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         </a:t>
            </a:r>
            <a:r>
              <a:rPr lang="en-US" altLang="en-US" sz="2800" b="1" dirty="0">
                <a:solidFill>
                  <a:srgbClr val="FF0000"/>
                </a:solidFill>
                <a:latin typeface="+mj-lt"/>
                <a:ea typeface="+mj-ea"/>
              </a:rPr>
              <a:t>8000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×2.75%×3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660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（元）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marL="0" indent="0"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         8000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660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  <a:cs typeface="Arial" panose="020B0604020202020204" pitchFamily="34" charset="0"/>
              </a:rPr>
              <a:t>8660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</a:rPr>
              <a:t>（元）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marL="0" indent="0" eaLnBrk="1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  <a:sym typeface="宋体" panose="02010600030101010101" pitchFamily="2" charset="-122"/>
              </a:rPr>
              <a:t>答：到期时，张爷爷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  <a:sym typeface="宋体" panose="02010600030101010101" pitchFamily="2" charset="-122"/>
              </a:rPr>
              <a:t>可得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  <a:sym typeface="宋体" panose="02010600030101010101" pitchFamily="2" charset="-122"/>
              </a:rPr>
              <a:t>660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  <a:sym typeface="宋体" panose="02010600030101010101" pitchFamily="2" charset="-122"/>
              </a:rPr>
              <a:t>元利息，一共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  <a:sym typeface="宋体" panose="02010600030101010101" pitchFamily="2" charset="-122"/>
              </a:rPr>
              <a:t>能取出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  <a:sym typeface="宋体" panose="02010600030101010101" pitchFamily="2" charset="-122"/>
              </a:rPr>
              <a:t>8660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j-ea"/>
                <a:sym typeface="宋体" panose="02010600030101010101" pitchFamily="2" charset="-122"/>
              </a:rPr>
              <a:t>元。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+mj-ea"/>
              <a:sym typeface="宋体" panose="02010600030101010101" pitchFamily="2" charset="-122"/>
            </a:endParaRPr>
          </a:p>
        </p:txBody>
      </p:sp>
      <p:pic>
        <p:nvPicPr>
          <p:cNvPr id="5" name="Picture 6" descr="https://docimg3.docs.qq.com/image/AgAABsfO-eWs6cjOxWJIUYopHa2HhVT2.png?w=266&amp;h=8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53" y="486511"/>
            <a:ext cx="1730516" cy="546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5947898" y="2085378"/>
            <a:ext cx="1764970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P11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2"/>
          <p:cNvSpPr txBox="1">
            <a:spLocks noChangeArrowheads="1"/>
          </p:cNvSpPr>
          <p:nvPr/>
        </p:nvSpPr>
        <p:spPr bwMode="auto">
          <a:xfrm>
            <a:off x="474519" y="1416772"/>
            <a:ext cx="8194963" cy="28974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538480" indent="-53848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000000"/>
                </a:solidFill>
                <a:latin typeface="+mn-lt"/>
                <a:ea typeface="+mn-ea"/>
              </a:rPr>
              <a:t>        妈妈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有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万元，有两种理财方式：一种是买三年期国债，年利率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3.35%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；另一种是买银行一年期理财产品</a:t>
            </a:r>
            <a:r>
              <a:rPr lang="zh-CN" altLang="en-US" sz="2800" b="1">
                <a:solidFill>
                  <a:srgbClr val="000000"/>
                </a:solidFill>
                <a:latin typeface="+mn-lt"/>
                <a:ea typeface="+mn-ea"/>
              </a:rPr>
              <a:t>，预期年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收益率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3.6%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，每年到期后可连本带息继续购买下一年的理财产品。如果理财产品的预期年收益率能够实现，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年后，两种理财方式的收益相差多少？</a:t>
            </a:r>
            <a:endParaRPr lang="zh-CN" altLang="en-US" sz="2800" b="1" dirty="0">
              <a:solidFill>
                <a:srgbClr val="008000"/>
              </a:solidFill>
              <a:latin typeface="+mn-lt"/>
              <a:ea typeface="+mn-ea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grpSp>
        <p:nvGrpSpPr>
          <p:cNvPr id="3" name="组合 10"/>
          <p:cNvGrpSpPr/>
          <p:nvPr/>
        </p:nvGrpSpPr>
        <p:grpSpPr bwMode="auto">
          <a:xfrm>
            <a:off x="188913" y="646113"/>
            <a:ext cx="2114550" cy="588962"/>
            <a:chOff x="188824" y="645560"/>
            <a:chExt cx="2114550" cy="589725"/>
          </a:xfrm>
        </p:grpSpPr>
        <p:grpSp>
          <p:nvGrpSpPr>
            <p:cNvPr id="4" name="组合 11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7" name="矩形 6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2941461" y="3878964"/>
            <a:ext cx="2358338" cy="374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P14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练习二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10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96913" y="1693863"/>
            <a:ext cx="8281987" cy="3157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1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万元＝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10000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元 </a:t>
            </a:r>
            <a:endParaRPr lang="en-US" altLang="zh-CN" sz="2600" b="1" dirty="0">
              <a:solidFill>
                <a:srgbClr val="00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买三年期国债：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10000×3.35%×3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1005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（</a:t>
            </a:r>
            <a:r>
              <a:rPr lang="zh-CN" altLang="zh-CN" sz="2600" b="1" dirty="0">
                <a:solidFill>
                  <a:srgbClr val="000000"/>
                </a:solidFill>
                <a:latin typeface="+mn-lt"/>
                <a:ea typeface="+mn-ea"/>
              </a:rPr>
              <a:t>元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）</a:t>
            </a:r>
            <a:endParaRPr lang="en-US" altLang="zh-CN" sz="2600" b="1" dirty="0">
              <a:solidFill>
                <a:srgbClr val="00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FF0000"/>
                </a:solidFill>
                <a:latin typeface="+mn-lt"/>
                <a:ea typeface="+mn-ea"/>
              </a:rPr>
              <a:t>买银行一年期理财产品：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10000×3.6%×1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360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（</a:t>
            </a:r>
            <a:r>
              <a:rPr lang="zh-CN" altLang="zh-CN" sz="2600" b="1" dirty="0">
                <a:solidFill>
                  <a:srgbClr val="000000"/>
                </a:solidFill>
                <a:latin typeface="+mn-lt"/>
                <a:ea typeface="+mn-ea"/>
              </a:rPr>
              <a:t>元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）</a:t>
            </a:r>
            <a:endParaRPr lang="en-US" altLang="zh-CN" sz="2600" b="1" dirty="0">
              <a:solidFill>
                <a:srgbClr val="00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（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10000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360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）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×3.6%×1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372.96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（元）</a:t>
            </a:r>
            <a:endParaRPr lang="en-US" altLang="zh-CN" sz="2600" b="1" dirty="0">
              <a:solidFill>
                <a:srgbClr val="00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（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10000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360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372.96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）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×3.6</a:t>
            </a:r>
            <a:r>
              <a:rPr lang="en-US" altLang="zh-CN" sz="2600" b="1">
                <a:solidFill>
                  <a:srgbClr val="000000"/>
                </a:solidFill>
                <a:latin typeface="+mn-lt"/>
                <a:ea typeface="+mn-ea"/>
              </a:rPr>
              <a:t>%×1</a:t>
            </a:r>
            <a:r>
              <a:rPr lang="zh-CN" altLang="en-US" sz="2600" b="1">
                <a:solidFill>
                  <a:srgbClr val="000000"/>
                </a:solidFill>
                <a:latin typeface="+mn-lt"/>
                <a:ea typeface="+mn-ea"/>
              </a:rPr>
              <a:t>≈</a:t>
            </a:r>
            <a:r>
              <a:rPr lang="en-US" altLang="zh-CN" sz="2600" b="1">
                <a:solidFill>
                  <a:srgbClr val="000000"/>
                </a:solidFill>
                <a:latin typeface="+mn-lt"/>
                <a:ea typeface="+mn-ea"/>
              </a:rPr>
              <a:t>386.39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（元）</a:t>
            </a:r>
            <a:endParaRPr lang="en-US" altLang="zh-CN" sz="2600" b="1" dirty="0">
              <a:solidFill>
                <a:srgbClr val="00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360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372.96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＋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386.39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＝</a:t>
            </a:r>
            <a:r>
              <a:rPr lang="en-US" altLang="zh-CN" sz="2600" b="1" dirty="0">
                <a:solidFill>
                  <a:srgbClr val="000000"/>
                </a:solidFill>
                <a:latin typeface="+mn-lt"/>
                <a:ea typeface="+mn-ea"/>
              </a:rPr>
              <a:t>1119.35</a:t>
            </a:r>
            <a:r>
              <a:rPr lang="zh-CN" altLang="en-US" sz="2600" b="1" dirty="0">
                <a:solidFill>
                  <a:srgbClr val="000000"/>
                </a:solidFill>
                <a:latin typeface="+mn-lt"/>
                <a:ea typeface="+mn-ea"/>
              </a:rPr>
              <a:t>（元）</a:t>
            </a:r>
            <a:endParaRPr lang="en-US" altLang="zh-CN" sz="26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3" name="Text Box 22"/>
          <p:cNvSpPr txBox="1">
            <a:spLocks noChangeArrowheads="1"/>
          </p:cNvSpPr>
          <p:nvPr/>
        </p:nvSpPr>
        <p:spPr bwMode="auto">
          <a:xfrm>
            <a:off x="696913" y="635000"/>
            <a:ext cx="2147887" cy="576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538480" indent="-53848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本金：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万元</a:t>
            </a:r>
            <a:endParaRPr lang="zh-CN" altLang="en-US" sz="2400" b="1" dirty="0">
              <a:solidFill>
                <a:srgbClr val="008000"/>
              </a:solidFill>
              <a:latin typeface="+mn-lt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4" name="左大括号 3"/>
          <p:cNvSpPr/>
          <p:nvPr/>
        </p:nvSpPr>
        <p:spPr>
          <a:xfrm>
            <a:off x="2536825" y="436563"/>
            <a:ext cx="187325" cy="1092200"/>
          </a:xfrm>
          <a:prstGeom prst="leftBrace">
            <a:avLst>
              <a:gd name="adj1" fmla="val 23718"/>
              <a:gd name="adj2" fmla="val 50000"/>
            </a:avLst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630488" y="387350"/>
            <a:ext cx="3969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买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年期国债：</a:t>
            </a:r>
            <a:r>
              <a:rPr lang="zh-CN" altLang="en-US" sz="2400" b="1" dirty="0">
                <a:solidFill>
                  <a:srgbClr val="000000"/>
                </a:solidFill>
                <a:latin typeface="+mj-lt"/>
              </a:rPr>
              <a:t>年利率</a:t>
            </a:r>
            <a:r>
              <a:rPr lang="en-US" altLang="zh-CN" sz="2400" b="1" dirty="0">
                <a:solidFill>
                  <a:srgbClr val="000000"/>
                </a:solidFill>
                <a:latin typeface="+mj-lt"/>
              </a:rPr>
              <a:t>3.35%</a:t>
            </a:r>
            <a:endParaRPr lang="zh-CN" altLang="en-US" sz="2400" dirty="0"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30488" y="800100"/>
            <a:ext cx="5362365" cy="576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买银行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年期理财产品：</a:t>
            </a:r>
            <a:r>
              <a:rPr lang="zh-CN" altLang="en-US" sz="2400" b="1" dirty="0">
                <a:solidFill>
                  <a:srgbClr val="000000"/>
                </a:solidFill>
                <a:latin typeface="+mj-lt"/>
              </a:rPr>
              <a:t>年收益率</a:t>
            </a:r>
            <a:r>
              <a:rPr lang="en-US" altLang="zh-CN" sz="2400" b="1" dirty="0">
                <a:solidFill>
                  <a:srgbClr val="000000"/>
                </a:solidFill>
                <a:latin typeface="+mj-lt"/>
              </a:rPr>
              <a:t>3.6%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679" name="矩形 6"/>
          <p:cNvSpPr>
            <a:spLocks noChangeArrowheads="1"/>
          </p:cNvSpPr>
          <p:nvPr/>
        </p:nvSpPr>
        <p:spPr bwMode="auto">
          <a:xfrm>
            <a:off x="2906713" y="1314450"/>
            <a:ext cx="4368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00"/>
                </a:solidFill>
              </a:rPr>
              <a:t>（每年到期后连本带息继续购买下一年）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2"/>
          <p:cNvSpPr txBox="1">
            <a:spLocks noChangeArrowheads="1"/>
          </p:cNvSpPr>
          <p:nvPr/>
        </p:nvSpPr>
        <p:spPr bwMode="auto">
          <a:xfrm>
            <a:off x="822325" y="1038225"/>
            <a:ext cx="2147888" cy="576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538480" indent="-53848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本金：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cs typeface="Times New Roman" panose="02020603050405020304" pitchFamily="18" charset="0"/>
                <a:sym typeface="Wingdings" panose="05000000000000000000" pitchFamily="2" charset="2"/>
              </a:rPr>
              <a:t>万元</a:t>
            </a:r>
            <a:endParaRPr lang="zh-CN" altLang="en-US" sz="2400" b="1" dirty="0">
              <a:solidFill>
                <a:srgbClr val="008000"/>
              </a:solidFill>
              <a:latin typeface="+mn-lt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2662238" y="839788"/>
            <a:ext cx="187325" cy="1092200"/>
          </a:xfrm>
          <a:prstGeom prst="leftBrace">
            <a:avLst>
              <a:gd name="adj1" fmla="val 23718"/>
              <a:gd name="adj2" fmla="val 50000"/>
            </a:avLst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55900" y="790575"/>
            <a:ext cx="39693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买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年期国债：</a:t>
            </a:r>
            <a:r>
              <a:rPr lang="zh-CN" altLang="en-US" sz="2400" b="1" dirty="0">
                <a:solidFill>
                  <a:srgbClr val="000000"/>
                </a:solidFill>
                <a:latin typeface="+mj-lt"/>
              </a:rPr>
              <a:t>年利率</a:t>
            </a:r>
            <a:r>
              <a:rPr lang="en-US" altLang="zh-CN" sz="2400" b="1" dirty="0">
                <a:solidFill>
                  <a:srgbClr val="000000"/>
                </a:solidFill>
                <a:latin typeface="+mj-lt"/>
              </a:rPr>
              <a:t>3.35%</a:t>
            </a:r>
            <a:endParaRPr lang="zh-CN" altLang="en-US" sz="2400" dirty="0">
              <a:latin typeface="+mj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55900" y="1203325"/>
            <a:ext cx="5362365" cy="576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买银行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年期理财产品：</a:t>
            </a:r>
            <a:r>
              <a:rPr lang="zh-CN" altLang="en-US" sz="2400" b="1" dirty="0">
                <a:solidFill>
                  <a:srgbClr val="000000"/>
                </a:solidFill>
                <a:latin typeface="+mj-lt"/>
              </a:rPr>
              <a:t>年收益率</a:t>
            </a:r>
            <a:r>
              <a:rPr lang="en-US" altLang="zh-CN" sz="2400" b="1" dirty="0">
                <a:solidFill>
                  <a:srgbClr val="000000"/>
                </a:solidFill>
                <a:latin typeface="+mj-lt"/>
              </a:rPr>
              <a:t>3.6%</a:t>
            </a:r>
            <a:endParaRPr lang="en-US" altLang="zh-CN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9702" name="矩形 5"/>
          <p:cNvSpPr>
            <a:spLocks noChangeArrowheads="1"/>
          </p:cNvSpPr>
          <p:nvPr/>
        </p:nvSpPr>
        <p:spPr bwMode="auto">
          <a:xfrm>
            <a:off x="3032125" y="1717675"/>
            <a:ext cx="4368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b="1">
                <a:solidFill>
                  <a:srgbClr val="000000"/>
                </a:solidFill>
              </a:rPr>
              <a:t>（每年到期后连本带息继续购买下一年）</a:t>
            </a: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863725" y="2187575"/>
            <a:ext cx="4984750" cy="1303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两种理财产品利息相差：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 1119.35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－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1005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114.35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（元）</a:t>
            </a:r>
            <a:endParaRPr lang="zh-CN" altLang="en-US" sz="2800" dirty="0">
              <a:latin typeface="+mn-lt"/>
              <a:ea typeface="+mn-ea"/>
            </a:endParaRPr>
          </a:p>
        </p:txBody>
      </p:sp>
      <p:sp>
        <p:nvSpPr>
          <p:cNvPr id="8" name="TextBox 16"/>
          <p:cNvSpPr txBox="1">
            <a:spLocks noChangeArrowheads="1"/>
          </p:cNvSpPr>
          <p:nvPr/>
        </p:nvSpPr>
        <p:spPr bwMode="auto">
          <a:xfrm>
            <a:off x="822325" y="3592513"/>
            <a:ext cx="7459663" cy="6556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答：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3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年后，两种理财方式收益相差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n-ea"/>
              </a:rPr>
              <a:t>114.35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n-ea"/>
              </a:rPr>
              <a:t>元。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组合 11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30727" name="图片 1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8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560388" y="4102205"/>
            <a:ext cx="35877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利息＝本金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利率</a:t>
            </a:r>
            <a:r>
              <a:rPr lang="en-US" altLang="zh-CN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×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存期</a:t>
            </a:r>
            <a:endParaRPr lang="zh-CN" altLang="en-US" sz="24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67643" y="4102205"/>
            <a:ext cx="3587750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sz="2400" b="1" kern="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取回总钱数＝本金＋利息</a:t>
            </a:r>
            <a:endParaRPr lang="zh-CN" altLang="zh-CN" sz="2400" b="1" kern="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724" name="组合 10"/>
          <p:cNvGrpSpPr/>
          <p:nvPr/>
        </p:nvGrpSpPr>
        <p:grpSpPr bwMode="auto">
          <a:xfrm>
            <a:off x="188913" y="646113"/>
            <a:ext cx="2114550" cy="588962"/>
            <a:chOff x="188824" y="645560"/>
            <a:chExt cx="2114550" cy="589725"/>
          </a:xfrm>
        </p:grpSpPr>
        <p:grpSp>
          <p:nvGrpSpPr>
            <p:cNvPr id="30729" name="组合 11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09600" y="3319780"/>
          <a:ext cx="3372485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1752600" imgH="419100" progId="Equation.DSMT4">
                  <p:embed/>
                </p:oleObj>
              </mc:Choice>
              <mc:Fallback>
                <p:oleObj name="" r:id="rId2" imgW="1752600" imgH="4191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9600" y="3319780"/>
                        <a:ext cx="3372485" cy="806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43853" y="1241425"/>
            <a:ext cx="8456295" cy="2889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一、填一填。</a:t>
            </a:r>
            <a:endParaRPr lang="en-US" altLang="en-US" sz="2800" b="1" dirty="0">
              <a:latin typeface="+mn-lt"/>
              <a:ea typeface="+mn-ea"/>
            </a:endParaRPr>
          </a:p>
          <a:p>
            <a:pPr marL="514350" indent="-514350" algn="just" eaLnBrk="1" hangingPunct="1">
              <a:lnSpc>
                <a:spcPct val="130000"/>
              </a:lnSpc>
              <a:buFont typeface="Arial" panose="020B0604020202020204" pitchFamily="34" charset="0"/>
              <a:buAutoNum type="arabicPeriod"/>
              <a:defRPr/>
            </a:pPr>
            <a:r>
              <a:rPr lang="zh-CN" altLang="en-US" sz="2800" b="1" dirty="0">
                <a:latin typeface="+mn-lt"/>
                <a:ea typeface="+mn-ea"/>
              </a:rPr>
              <a:t>张文把</a:t>
            </a:r>
            <a:r>
              <a:rPr lang="en-US" altLang="zh-CN" sz="2800" b="1" dirty="0">
                <a:latin typeface="+mn-lt"/>
                <a:ea typeface="+mn-ea"/>
              </a:rPr>
              <a:t>5000</a:t>
            </a:r>
            <a:r>
              <a:rPr lang="zh-CN" altLang="en-US" sz="2800" b="1" dirty="0">
                <a:latin typeface="+mn-lt"/>
                <a:ea typeface="+mn-ea"/>
              </a:rPr>
              <a:t>元存入银行三年，年利率是</a:t>
            </a:r>
            <a:r>
              <a:rPr lang="en-US" altLang="zh-CN" sz="2800" b="1" dirty="0">
                <a:latin typeface="+mn-lt"/>
                <a:ea typeface="+mn-ea"/>
              </a:rPr>
              <a:t>2.75%</a:t>
            </a:r>
            <a:r>
              <a:rPr lang="zh-CN" altLang="en-US" sz="2800" b="1" dirty="0">
                <a:latin typeface="+mn-lt"/>
                <a:ea typeface="+mn-ea"/>
              </a:rPr>
              <a:t>，到期时不仅可获得原来的</a:t>
            </a:r>
            <a:r>
              <a:rPr lang="en-US" altLang="zh-CN" sz="2800" b="1" dirty="0">
                <a:latin typeface="+mn-lt"/>
                <a:ea typeface="+mn-ea"/>
              </a:rPr>
              <a:t>5000</a:t>
            </a:r>
            <a:r>
              <a:rPr lang="zh-CN" altLang="en-US" sz="2800" b="1" dirty="0">
                <a:latin typeface="+mn-lt"/>
                <a:ea typeface="+mn-ea"/>
              </a:rPr>
              <a:t> 元， 还可得到额外的</a:t>
            </a:r>
            <a:r>
              <a:rPr lang="en-US" altLang="zh-CN" sz="2800" b="1" dirty="0">
                <a:latin typeface="+mn-lt"/>
                <a:ea typeface="+mn-ea"/>
              </a:rPr>
              <a:t>412.5</a:t>
            </a:r>
            <a:r>
              <a:rPr lang="zh-CN" altLang="en-US" sz="2800" b="1" dirty="0">
                <a:latin typeface="+mn-lt"/>
                <a:ea typeface="+mn-ea"/>
              </a:rPr>
              <a:t>元，其中</a:t>
            </a:r>
            <a:r>
              <a:rPr lang="en-US" altLang="zh-CN" sz="2800" b="1" dirty="0">
                <a:latin typeface="+mn-lt"/>
                <a:ea typeface="+mn-ea"/>
              </a:rPr>
              <a:t>5000</a:t>
            </a:r>
            <a:r>
              <a:rPr lang="zh-CN" altLang="en-US" sz="2800" b="1">
                <a:latin typeface="+mn-lt"/>
                <a:ea typeface="+mn-ea"/>
              </a:rPr>
              <a:t>元叫作</a:t>
            </a:r>
            <a:r>
              <a:rPr lang="en-US" altLang="zh-CN" sz="2800" b="1">
                <a:latin typeface="+mn-lt"/>
                <a:ea typeface="+mn-ea"/>
              </a:rPr>
              <a:t> </a:t>
            </a:r>
            <a:r>
              <a:rPr lang="en-US" altLang="zh-CN" sz="2800" b="1" dirty="0">
                <a:latin typeface="+mn-lt"/>
                <a:ea typeface="+mn-ea"/>
              </a:rPr>
              <a:t>(</a:t>
            </a:r>
            <a:r>
              <a:rPr lang="zh-CN" altLang="en-US" sz="2800" b="1" dirty="0">
                <a:latin typeface="+mn-lt"/>
                <a:ea typeface="+mn-ea"/>
              </a:rPr>
              <a:t>　　　</a:t>
            </a:r>
            <a:r>
              <a:rPr lang="en-US" altLang="zh-CN" sz="2800" b="1" dirty="0">
                <a:latin typeface="+mn-lt"/>
                <a:ea typeface="+mn-ea"/>
              </a:rPr>
              <a:t>)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en-US" altLang="zh-CN" sz="2800" b="1" dirty="0">
                <a:latin typeface="+mn-lt"/>
                <a:ea typeface="+mn-ea"/>
              </a:rPr>
              <a:t>2.75</a:t>
            </a:r>
            <a:r>
              <a:rPr lang="en-US" altLang="zh-CN" sz="2800" b="1">
                <a:latin typeface="+mn-lt"/>
                <a:ea typeface="+mn-ea"/>
              </a:rPr>
              <a:t>%</a:t>
            </a:r>
            <a:r>
              <a:rPr lang="zh-CN" altLang="en-US" sz="2800" b="1">
                <a:latin typeface="+mn-lt"/>
                <a:ea typeface="+mn-ea"/>
              </a:rPr>
              <a:t>叫作</a:t>
            </a:r>
            <a:r>
              <a:rPr lang="en-US" altLang="zh-CN" sz="2800" b="1">
                <a:latin typeface="+mn-lt"/>
                <a:ea typeface="+mn-ea"/>
              </a:rPr>
              <a:t>(</a:t>
            </a:r>
            <a:r>
              <a:rPr lang="zh-CN" altLang="en-US" sz="2800" b="1">
                <a:latin typeface="+mn-lt"/>
                <a:ea typeface="+mn-ea"/>
              </a:rPr>
              <a:t>　　　</a:t>
            </a:r>
            <a:r>
              <a:rPr lang="en-US" altLang="zh-CN" sz="2800" b="1" dirty="0">
                <a:latin typeface="+mn-lt"/>
                <a:ea typeface="+mn-ea"/>
              </a:rPr>
              <a:t>)</a:t>
            </a:r>
            <a:r>
              <a:rPr lang="zh-CN" altLang="en-US" sz="2800" b="1" dirty="0">
                <a:latin typeface="+mn-lt"/>
                <a:ea typeface="+mn-ea"/>
              </a:rPr>
              <a:t>，</a:t>
            </a:r>
            <a:r>
              <a:rPr lang="en-US" altLang="zh-CN" sz="2800" b="1" dirty="0">
                <a:latin typeface="+mn-lt"/>
                <a:ea typeface="+mn-ea"/>
              </a:rPr>
              <a:t>412.5</a:t>
            </a:r>
            <a:r>
              <a:rPr lang="zh-CN" altLang="en-US" sz="2800" b="1">
                <a:latin typeface="+mn-lt"/>
                <a:ea typeface="+mn-ea"/>
              </a:rPr>
              <a:t>元叫作</a:t>
            </a:r>
            <a:r>
              <a:rPr lang="en-US" altLang="zh-CN" sz="2800" b="1">
                <a:latin typeface="+mn-lt"/>
                <a:ea typeface="+mn-ea"/>
              </a:rPr>
              <a:t>(</a:t>
            </a:r>
            <a:r>
              <a:rPr lang="zh-CN" altLang="en-US" sz="2800" b="1">
                <a:latin typeface="+mn-lt"/>
                <a:ea typeface="+mn-ea"/>
              </a:rPr>
              <a:t>　　　</a:t>
            </a:r>
            <a:r>
              <a:rPr lang="en-US" altLang="zh-CN" sz="2800" b="1" dirty="0">
                <a:latin typeface="+mn-lt"/>
                <a:ea typeface="+mn-ea"/>
              </a:rPr>
              <a:t>)</a:t>
            </a:r>
            <a:r>
              <a:rPr lang="zh-CN" altLang="en-US" sz="2800" b="1" dirty="0">
                <a:latin typeface="+mn-lt"/>
                <a:ea typeface="+mn-ea"/>
              </a:rPr>
              <a:t>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768340" y="2895600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本金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409700" y="3477578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利率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984115" y="3477578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利息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33550" y="43942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31751" name="组合 9"/>
          <p:cNvGrpSpPr/>
          <p:nvPr/>
        </p:nvGrpSpPr>
        <p:grpSpPr bwMode="auto">
          <a:xfrm>
            <a:off x="188913" y="646113"/>
            <a:ext cx="2114550" cy="588962"/>
            <a:chOff x="188824" y="645560"/>
            <a:chExt cx="2114550" cy="589725"/>
          </a:xfrm>
        </p:grpSpPr>
        <p:grpSp>
          <p:nvGrpSpPr>
            <p:cNvPr id="31752" name="组合 10"/>
            <p:cNvGrpSpPr/>
            <p:nvPr/>
          </p:nvGrpSpPr>
          <p:grpSpPr bwMode="auto">
            <a:xfrm>
              <a:off x="188824" y="645560"/>
              <a:ext cx="2114550" cy="556732"/>
              <a:chOff x="4962150" y="484442"/>
              <a:chExt cx="2114550" cy="556732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047875" y="484442"/>
                <a:ext cx="2028825" cy="519784"/>
              </a:xfrm>
              <a:prstGeom prst="rect">
                <a:avLst/>
              </a:prstGeom>
              <a:solidFill>
                <a:srgbClr val="F7E8FB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4962150" y="521001"/>
                <a:ext cx="2028825" cy="51978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225573" y="651084"/>
              <a:ext cx="195532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rgbClr val="6AD0FE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solidFill>
                  <a:srgbClr val="6AD0FE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12420" y="1357630"/>
            <a:ext cx="8516620" cy="17703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57505" indent="-357505"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2. </a:t>
            </a:r>
            <a:r>
              <a:rPr lang="zh-CN" altLang="en-US" sz="2800" b="1">
                <a:latin typeface="+mn-lt"/>
                <a:ea typeface="+mn-ea"/>
              </a:rPr>
              <a:t>爸爸</a:t>
            </a:r>
            <a:r>
              <a:rPr lang="en-US" altLang="zh-CN" sz="2800" b="1">
                <a:latin typeface="+mn-lt"/>
                <a:ea typeface="+mn-ea"/>
              </a:rPr>
              <a:t>2019</a:t>
            </a:r>
            <a:r>
              <a:rPr lang="zh-CN" altLang="en-US" sz="2800" b="1">
                <a:latin typeface="+mn-lt"/>
                <a:ea typeface="+mn-ea"/>
              </a:rPr>
              <a:t>年</a:t>
            </a:r>
            <a:r>
              <a:rPr lang="zh-CN" altLang="en-US" sz="2800" b="1" dirty="0">
                <a:latin typeface="+mn-lt"/>
                <a:ea typeface="+mn-ea"/>
              </a:rPr>
              <a:t>把</a:t>
            </a:r>
            <a:r>
              <a:rPr lang="en-US" altLang="zh-CN" sz="2800" b="1" dirty="0">
                <a:latin typeface="+mn-lt"/>
                <a:ea typeface="+mn-ea"/>
              </a:rPr>
              <a:t>20000</a:t>
            </a:r>
            <a:r>
              <a:rPr lang="zh-CN" altLang="en-US" sz="2800" b="1" dirty="0">
                <a:latin typeface="+mn-lt"/>
                <a:ea typeface="+mn-ea"/>
              </a:rPr>
              <a:t>元存入银行，定期 </a:t>
            </a:r>
            <a:r>
              <a:rPr lang="en-US" altLang="zh-CN" sz="2800" b="1" dirty="0">
                <a:latin typeface="+mn-lt"/>
                <a:ea typeface="+mn-ea"/>
              </a:rPr>
              <a:t>3</a:t>
            </a:r>
            <a:r>
              <a:rPr lang="zh-CN" altLang="en-US" sz="2800" b="1" dirty="0">
                <a:latin typeface="+mn-lt"/>
                <a:ea typeface="+mn-ea"/>
              </a:rPr>
              <a:t> 年，年利率为</a:t>
            </a:r>
            <a:r>
              <a:rPr lang="en-US" altLang="zh-CN" sz="2800" b="1" dirty="0">
                <a:latin typeface="+mn-lt"/>
                <a:ea typeface="+mn-ea"/>
              </a:rPr>
              <a:t>2.75%</a:t>
            </a:r>
            <a:r>
              <a:rPr lang="zh-CN" altLang="en-US" sz="2800" b="1" dirty="0">
                <a:latin typeface="+mn-lt"/>
                <a:ea typeface="+mn-ea"/>
              </a:rPr>
              <a:t>，到期支取时，爸爸一共可以从银行取出</a:t>
            </a:r>
            <a:r>
              <a:rPr lang="en-US" altLang="zh-CN" sz="2800" b="1" dirty="0">
                <a:latin typeface="+mn-lt"/>
                <a:ea typeface="+mn-ea"/>
              </a:rPr>
              <a:t>(</a:t>
            </a:r>
            <a:r>
              <a:rPr lang="zh-CN" altLang="en-US" sz="2800" b="1" dirty="0">
                <a:latin typeface="+mn-lt"/>
                <a:ea typeface="+mn-ea"/>
              </a:rPr>
              <a:t>　　　</a:t>
            </a:r>
            <a:r>
              <a:rPr lang="en-US" altLang="zh-CN" sz="2800" b="1" dirty="0">
                <a:latin typeface="+mn-lt"/>
                <a:ea typeface="+mn-ea"/>
              </a:rPr>
              <a:t>)</a:t>
            </a:r>
            <a:r>
              <a:rPr lang="zh-CN" altLang="en-US" sz="2800" b="1" dirty="0">
                <a:latin typeface="+mn-lt"/>
                <a:ea typeface="+mn-ea"/>
              </a:rPr>
              <a:t>万元。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199515" y="2498725"/>
            <a:ext cx="11938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2.165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33550" y="43942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9538" y="947103"/>
            <a:ext cx="8851900" cy="1773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714375" indent="-714375"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二、王阿姨得到</a:t>
            </a:r>
            <a:r>
              <a:rPr lang="en-US" altLang="zh-CN" sz="2800" b="1" dirty="0">
                <a:latin typeface="+mn-lt"/>
                <a:ea typeface="+mn-ea"/>
              </a:rPr>
              <a:t>6000</a:t>
            </a:r>
            <a:r>
              <a:rPr lang="zh-CN" altLang="en-US" sz="2800" b="1" dirty="0">
                <a:latin typeface="+mn-lt"/>
                <a:ea typeface="+mn-ea"/>
              </a:rPr>
              <a:t> 元奖金，准备以整存整取的方式在银行存半年，如果按年利率</a:t>
            </a:r>
            <a:r>
              <a:rPr lang="en-US" altLang="zh-CN" sz="2800" b="1" dirty="0">
                <a:latin typeface="+mn-lt"/>
                <a:ea typeface="+mn-ea"/>
              </a:rPr>
              <a:t>1.30%</a:t>
            </a:r>
            <a:r>
              <a:rPr lang="zh-CN" altLang="en-US" sz="2800" b="1" dirty="0">
                <a:latin typeface="+mn-lt"/>
                <a:ea typeface="+mn-ea"/>
              </a:rPr>
              <a:t>计算，到期支取时，阿姨可以得到多少利息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2000250" y="2665730"/>
            <a:ext cx="5473700" cy="1003300"/>
            <a:chOff x="2363788" y="2815045"/>
            <a:chExt cx="5473700" cy="1002893"/>
          </a:xfrm>
        </p:grpSpPr>
        <p:sp>
          <p:nvSpPr>
            <p:cNvPr id="33798" name="文本框 2"/>
            <p:cNvSpPr txBox="1">
              <a:spLocks noChangeArrowheads="1"/>
            </p:cNvSpPr>
            <p:nvPr/>
          </p:nvSpPr>
          <p:spPr bwMode="auto">
            <a:xfrm>
              <a:off x="2363788" y="2986495"/>
              <a:ext cx="5473700" cy="6270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6000×1.30%×     =39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（元）</a:t>
              </a:r>
              <a:endPara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33799" name="对象 3"/>
            <p:cNvGraphicFramePr>
              <a:graphicFrameLocks noChangeAspect="1"/>
            </p:cNvGraphicFramePr>
            <p:nvPr/>
          </p:nvGraphicFramePr>
          <p:xfrm>
            <a:off x="5246875" y="2815045"/>
            <a:ext cx="388284" cy="10028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" name="Equation" r:id="rId1" imgW="152400" imgH="393700" progId="Equation.DSMT4">
                    <p:embed/>
                  </p:oleObj>
                </mc:Choice>
                <mc:Fallback>
                  <p:oleObj name="Equation" r:id="rId1" imgW="152400" imgH="393700" progId="Equation.DSMT4">
                    <p:embed/>
                    <p:pic>
                      <p:nvPicPr>
                        <p:cNvPr id="0" name="对象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46875" y="2815045"/>
                          <a:ext cx="388284" cy="10028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000250" y="3673475"/>
            <a:ext cx="55911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答：阿姨可以得到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元利息。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33550" y="43942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1613" y="1085850"/>
            <a:ext cx="8667750" cy="177038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marL="714375" indent="-714375"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三、</a:t>
            </a:r>
            <a:r>
              <a:rPr lang="en-US" altLang="zh-CN" sz="2800" b="1" dirty="0">
                <a:latin typeface="+mn-lt"/>
                <a:ea typeface="+mn-ea"/>
              </a:rPr>
              <a:t>2019</a:t>
            </a:r>
            <a:r>
              <a:rPr lang="zh-CN" altLang="en-US" sz="2800" b="1" dirty="0">
                <a:latin typeface="+mn-lt"/>
                <a:ea typeface="+mn-ea"/>
              </a:rPr>
              <a:t>年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 月</a:t>
            </a:r>
            <a:r>
              <a:rPr lang="en-US" altLang="zh-CN" sz="2800" b="1" dirty="0">
                <a:latin typeface="+mn-lt"/>
                <a:ea typeface="+mn-ea"/>
              </a:rPr>
              <a:t>8</a:t>
            </a:r>
            <a:r>
              <a:rPr lang="zh-CN" altLang="en-US" sz="2800" b="1" dirty="0">
                <a:latin typeface="+mn-lt"/>
                <a:ea typeface="+mn-ea"/>
              </a:rPr>
              <a:t> 日，张叔叔将一笔钱存入银行，定期</a:t>
            </a:r>
            <a:r>
              <a:rPr lang="en-US" altLang="zh-CN" sz="2800" b="1" dirty="0">
                <a:latin typeface="+mn-lt"/>
                <a:ea typeface="+mn-ea"/>
              </a:rPr>
              <a:t>1</a:t>
            </a:r>
            <a:r>
              <a:rPr lang="zh-CN" altLang="en-US" sz="2800" b="1" dirty="0">
                <a:latin typeface="+mn-lt"/>
                <a:ea typeface="+mn-ea"/>
              </a:rPr>
              <a:t>年，年利率是</a:t>
            </a:r>
            <a:r>
              <a:rPr lang="en-US" altLang="zh-CN" sz="2800" b="1" dirty="0">
                <a:latin typeface="+mn-lt"/>
                <a:ea typeface="+mn-ea"/>
              </a:rPr>
              <a:t>1.50%</a:t>
            </a:r>
            <a:r>
              <a:rPr lang="zh-CN" altLang="en-US" sz="2800" b="1" dirty="0">
                <a:latin typeface="+mn-lt"/>
                <a:ea typeface="+mn-ea"/>
              </a:rPr>
              <a:t>，到期时可获得利息</a:t>
            </a:r>
            <a:r>
              <a:rPr lang="en-US" altLang="zh-CN" sz="2800" b="1" dirty="0">
                <a:latin typeface="+mn-lt"/>
                <a:ea typeface="+mn-ea"/>
              </a:rPr>
              <a:t>900</a:t>
            </a:r>
            <a:r>
              <a:rPr lang="zh-CN" altLang="en-US" sz="2800" b="1" dirty="0">
                <a:latin typeface="+mn-lt"/>
                <a:ea typeface="+mn-ea"/>
              </a:rPr>
              <a:t>元，你知道张叔叔存了多少钱吗</a:t>
            </a:r>
            <a:r>
              <a:rPr lang="en-US" altLang="zh-CN" sz="2800" b="1" dirty="0">
                <a:latin typeface="+mn-lt"/>
                <a:ea typeface="+mn-ea"/>
              </a:rPr>
              <a:t>?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043113" y="2859088"/>
            <a:ext cx="54356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900÷1.50%÷1=60000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193925" y="3575050"/>
            <a:ext cx="4875213" cy="68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答：张叔叔存了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60000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733550" y="43942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1920</Words>
  <Application>WPS 演示</Application>
  <PresentationFormat>全屏显示(16:9)</PresentationFormat>
  <Paragraphs>205</Paragraphs>
  <Slides>22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22</vt:i4>
      </vt:variant>
    </vt:vector>
  </HeadingPairs>
  <TitlesOfParts>
    <vt:vector size="39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楷体_GB2312</vt:lpstr>
      <vt:lpstr>E-BZ</vt:lpstr>
      <vt:lpstr>Segoe Print</vt:lpstr>
      <vt:lpstr>Arial</vt:lpstr>
      <vt:lpstr>微软雅黑</vt:lpstr>
      <vt:lpstr>Arial Unicode MS</vt:lpstr>
      <vt:lpstr>1_Office 主题​​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392</cp:revision>
  <dcterms:created xsi:type="dcterms:W3CDTF">2016-01-14T07:05:00Z</dcterms:created>
  <dcterms:modified xsi:type="dcterms:W3CDTF">2023-10-30T07:54:39Z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38FAB7BC328749BCBC7CA5D1719D15AA</vt:lpwstr>
  </property>
</Properties>
</file>