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56" r:id="rId2"/>
    <p:sldId id="351" r:id="rId3"/>
    <p:sldId id="353" r:id="rId4"/>
    <p:sldId id="354" r:id="rId5"/>
    <p:sldId id="355" r:id="rId6"/>
    <p:sldId id="356" r:id="rId7"/>
    <p:sldId id="357" r:id="rId8"/>
    <p:sldId id="370" r:id="rId9"/>
    <p:sldId id="323" r:id="rId10"/>
    <p:sldId id="361" r:id="rId11"/>
    <p:sldId id="326" r:id="rId12"/>
    <p:sldId id="362" r:id="rId13"/>
    <p:sldId id="363" r:id="rId14"/>
    <p:sldId id="364" r:id="rId15"/>
    <p:sldId id="328" r:id="rId16"/>
    <p:sldId id="365" r:id="rId17"/>
    <p:sldId id="366" r:id="rId18"/>
    <p:sldId id="367" r:id="rId19"/>
    <p:sldId id="368" r:id="rId20"/>
    <p:sldId id="369" r:id="rId21"/>
  </p:sldIdLst>
  <p:sldSz cx="9144000" cy="5143500" type="screen16x9"/>
  <p:notesSz cx="6858000" cy="9144000"/>
  <p:embeddedFontLst>
    <p:embeddedFont>
      <p:font typeface="等线" panose="02010600030101010101" pitchFamily="2" charset="-122"/>
      <p:regular r:id="rId25"/>
      <p:bold r:id="rId26"/>
    </p:embeddedFont>
    <p:embeddedFont>
      <p:font typeface="黑体" panose="02010609060101010101" pitchFamily="49" charset="-122"/>
      <p:regular r:id="rId27"/>
    </p:embeddedFont>
    <p:embeddedFont>
      <p:font typeface="华文楷体" panose="02010600040101010101" pitchFamily="2" charset="-122"/>
      <p:regular r:id="rId28"/>
    </p:embeddedFont>
    <p:embeddedFont>
      <p:font typeface="楷体" panose="02010609060101010101" pitchFamily="49" charset="-122"/>
      <p:regular r:id="rId29"/>
    </p:embeddedFont>
  </p:embeddedFontLst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3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6AD0FE"/>
    <a:srgbClr val="93E3FF"/>
    <a:srgbClr val="E6F5D8"/>
    <a:srgbClr val="3399FF"/>
    <a:srgbClr val="E7F8FF"/>
    <a:srgbClr val="01A0E9"/>
    <a:srgbClr val="ECF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4660" autoAdjust="0"/>
  </p:normalViewPr>
  <p:slideViewPr>
    <p:cSldViewPr snapToGrid="0">
      <p:cViewPr varScale="1">
        <p:scale>
          <a:sx n="133" d="100"/>
          <a:sy n="133" d="100"/>
        </p:scale>
        <p:origin x="1044" y="120"/>
      </p:cViewPr>
      <p:guideLst>
        <p:guide orient="horz" pos="1623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font" Target="fonts/font3.fntdata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22B55FE-E333-4DB4-AD55-D4199C4B6FB8}" type="datetimeFigureOut">
              <a:rPr lang="zh-CN" altLang="en-US"/>
              <a:t>2023/12/11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F2E8A44-FD6A-4F96-99C5-EA78C698976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34F0C23-6833-4CC0-BA7A-2A15378053D5}" type="slidenum">
              <a:rPr lang="zh-CN" altLang="en-US" smtClean="0">
                <a:ea typeface="黑体" panose="02010609060101010101" pitchFamily="49" charset="-122"/>
              </a:rPr>
              <a:t>2</a:t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662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35EEF2D-5028-4423-8398-4974642D8136}" type="slidenum">
              <a:rPr lang="zh-CN" altLang="en-US" smtClean="0">
                <a:ea typeface="黑体" panose="02010609060101010101" pitchFamily="49" charset="-122"/>
              </a:rPr>
              <a:t>11</a:t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1B0F3CC-67DF-4746-A00C-36D65ECA796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F7E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203200"/>
            <a:ext cx="8686800" cy="473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338138"/>
            <a:ext cx="1212850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133725"/>
            <a:ext cx="1023937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rgbClr val="F7E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23863"/>
            <a:ext cx="9145588" cy="42957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-1588" y="423863"/>
            <a:ext cx="9145588" cy="77787"/>
          </a:xfrm>
          <a:prstGeom prst="rect">
            <a:avLst/>
          </a:prstGeom>
          <a:solidFill>
            <a:srgbClr val="91C7E7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41850"/>
            <a:ext cx="9145588" cy="77788"/>
          </a:xfrm>
          <a:prstGeom prst="rect">
            <a:avLst/>
          </a:prstGeom>
          <a:solidFill>
            <a:srgbClr val="F7E8FB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rgbClr val="F7E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/>
          <p:nvPr userDrawn="1"/>
        </p:nvSpPr>
        <p:spPr bwMode="auto">
          <a:xfrm>
            <a:off x="169101" y="180973"/>
            <a:ext cx="8806746" cy="4781019"/>
          </a:xfrm>
          <a:prstGeom prst="roundRect">
            <a:avLst>
              <a:gd name="adj" fmla="val 7629"/>
            </a:avLst>
          </a:prstGeom>
          <a:solidFill>
            <a:srgbClr val="FFFFFF"/>
          </a:solidFill>
          <a:ln w="38100">
            <a:gradFill>
              <a:gsLst>
                <a:gs pos="100000">
                  <a:srgbClr val="F7E8FB"/>
                </a:gs>
                <a:gs pos="0">
                  <a:srgbClr val="91C7E7"/>
                </a:gs>
              </a:gsLst>
              <a:lin ang="5400000" scaled="1"/>
            </a:gradFill>
            <a:prstDash val="lgDashDot"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2228850" y="2582863"/>
            <a:ext cx="45894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副标题 6"/>
          <p:cNvSpPr txBox="1">
            <a:spLocks noChangeArrowheads="1"/>
          </p:cNvSpPr>
          <p:nvPr/>
        </p:nvSpPr>
        <p:spPr bwMode="auto">
          <a:xfrm>
            <a:off x="3349625" y="2727325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</a:p>
        </p:txBody>
      </p:sp>
      <p:sp>
        <p:nvSpPr>
          <p:cNvPr id="15365" name="标题 5"/>
          <p:cNvSpPr txBox="1">
            <a:spLocks noChangeArrowheads="1"/>
          </p:cNvSpPr>
          <p:nvPr/>
        </p:nvSpPr>
        <p:spPr bwMode="auto">
          <a:xfrm>
            <a:off x="3060065" y="1616075"/>
            <a:ext cx="3778250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解决问题</a:t>
            </a:r>
          </a:p>
        </p:txBody>
      </p:sp>
      <p:pic>
        <p:nvPicPr>
          <p:cNvPr id="6" name="Picture 6" descr="https://docimg5.docs.qq.com/image/AgAABsfO-eXrDcFfX9NCS7EWbvKbxbT2.png?w=776&amp;h=8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355" y="1462341"/>
            <a:ext cx="998806" cy="112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5"/>
          <a:stretch>
            <a:fillRect/>
          </a:stretch>
        </p:blipFill>
        <p:spPr bwMode="auto">
          <a:xfrm>
            <a:off x="3062288" y="2257425"/>
            <a:ext cx="19589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88913" y="1173163"/>
            <a:ext cx="8967787" cy="1212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j-lt"/>
                <a:ea typeface="+mn-ea"/>
              </a:rPr>
              <a:t>        生活中，商家为了吸引顾客或扩大销售量，经常搞一些促销活动，你都知道哪些促销方式</a:t>
            </a:r>
            <a:r>
              <a:rPr lang="en-US" altLang="zh-CN" sz="2800" b="1" dirty="0">
                <a:latin typeface="+mj-lt"/>
                <a:ea typeface="+mn-ea"/>
              </a:rPr>
              <a:t>?</a:t>
            </a:r>
            <a:endParaRPr lang="zh-CN" altLang="en-US" sz="2800" b="1" dirty="0">
              <a:latin typeface="+mj-lt"/>
              <a:ea typeface="+mn-ea"/>
            </a:endParaRP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22538"/>
            <a:ext cx="16192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419100" y="4098925"/>
            <a:ext cx="1620838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rgbClr val="0066FF"/>
                </a:solidFill>
                <a:latin typeface="+mn-ea"/>
                <a:ea typeface="+mn-ea"/>
              </a:rPr>
              <a:t>打折销售</a:t>
            </a:r>
          </a:p>
        </p:txBody>
      </p:sp>
      <p:sp>
        <p:nvSpPr>
          <p:cNvPr id="16" name="矩形 15"/>
          <p:cNvSpPr/>
          <p:nvPr/>
        </p:nvSpPr>
        <p:spPr>
          <a:xfrm>
            <a:off x="3205163" y="4098925"/>
            <a:ext cx="162083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rgbClr val="0066FF"/>
                </a:solidFill>
                <a:latin typeface="+mn-ea"/>
                <a:ea typeface="+mn-ea"/>
              </a:rPr>
              <a:t>有奖销售</a:t>
            </a:r>
          </a:p>
        </p:txBody>
      </p:sp>
      <p:pic>
        <p:nvPicPr>
          <p:cNvPr id="14" name="图片 1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81"/>
          <a:stretch>
            <a:fillRect/>
          </a:stretch>
        </p:blipFill>
        <p:spPr bwMode="auto">
          <a:xfrm>
            <a:off x="6082226" y="2518638"/>
            <a:ext cx="2334452" cy="1213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/>
          <p:nvPr/>
        </p:nvSpPr>
        <p:spPr>
          <a:xfrm>
            <a:off x="5688013" y="4098925"/>
            <a:ext cx="3057525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rgbClr val="0066FF"/>
                </a:solidFill>
                <a:latin typeface="+mn-ea"/>
                <a:ea typeface="+mn-ea"/>
              </a:rPr>
              <a:t>返券或返现金销售</a:t>
            </a:r>
          </a:p>
        </p:txBody>
      </p:sp>
      <p:grpSp>
        <p:nvGrpSpPr>
          <p:cNvPr id="13321" name="组合 12"/>
          <p:cNvGrpSpPr/>
          <p:nvPr/>
        </p:nvGrpSpPr>
        <p:grpSpPr bwMode="auto">
          <a:xfrm>
            <a:off x="188913" y="646113"/>
            <a:ext cx="2114550" cy="588962"/>
            <a:chOff x="188824" y="645560"/>
            <a:chExt cx="2114550" cy="589725"/>
          </a:xfrm>
        </p:grpSpPr>
        <p:grpSp>
          <p:nvGrpSpPr>
            <p:cNvPr id="13322" name="组合 14"/>
            <p:cNvGrpSpPr/>
            <p:nvPr/>
          </p:nvGrpSpPr>
          <p:grpSpPr bwMode="auto">
            <a:xfrm>
              <a:off x="188824" y="645560"/>
              <a:ext cx="2114550" cy="556732"/>
              <a:chOff x="4962150" y="484442"/>
              <a:chExt cx="2114550" cy="556732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5047875" y="484442"/>
                <a:ext cx="2028825" cy="519784"/>
              </a:xfrm>
              <a:prstGeom prst="rect">
                <a:avLst/>
              </a:prstGeom>
              <a:solidFill>
                <a:srgbClr val="F7E8F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4962150" y="521001"/>
                <a:ext cx="2028825" cy="51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225573" y="651084"/>
              <a:ext cx="195532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新课导入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/>
          <p:cNvSpPr txBox="1">
            <a:spLocks noChangeArrowheads="1"/>
          </p:cNvSpPr>
          <p:nvPr/>
        </p:nvSpPr>
        <p:spPr bwMode="auto">
          <a:xfrm>
            <a:off x="923744" y="1381170"/>
            <a:ext cx="7868043" cy="15940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j-ea"/>
                <a:cs typeface="Times New Roman" panose="02020603050405020304" pitchFamily="18" charset="0"/>
              </a:rPr>
              <a:t>某品牌的裙子搞促销活动，在</a:t>
            </a:r>
            <a:r>
              <a:rPr lang="en-US" altLang="zh-CN" sz="2800" b="1" dirty="0">
                <a:latin typeface="+mn-lt"/>
                <a:ea typeface="+mj-ea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+mn-lt"/>
                <a:ea typeface="+mj-ea"/>
                <a:cs typeface="Times New Roman" panose="02020603050405020304" pitchFamily="18" charset="0"/>
              </a:rPr>
              <a:t>商场打五五折销售，在</a:t>
            </a:r>
            <a:r>
              <a:rPr lang="en-US" altLang="zh-CN" sz="2800" b="1" dirty="0">
                <a:latin typeface="+mn-lt"/>
                <a:ea typeface="+mj-ea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+mn-lt"/>
                <a:ea typeface="+mj-ea"/>
                <a:cs typeface="Times New Roman" panose="02020603050405020304" pitchFamily="18" charset="0"/>
              </a:rPr>
              <a:t>商场按“每满</a:t>
            </a:r>
            <a:r>
              <a:rPr lang="en-US" altLang="zh-CN" sz="2800" b="1" dirty="0">
                <a:latin typeface="+mn-lt"/>
                <a:ea typeface="+mj-ea"/>
                <a:cs typeface="Times New Roman" panose="02020603050405020304" pitchFamily="18" charset="0"/>
              </a:rPr>
              <a:t>100</a:t>
            </a:r>
            <a:r>
              <a:rPr lang="zh-CN" altLang="en-US" sz="2800" b="1" dirty="0">
                <a:latin typeface="+mn-lt"/>
                <a:ea typeface="+mj-ea"/>
                <a:cs typeface="Times New Roman" panose="02020603050405020304" pitchFamily="18" charset="0"/>
              </a:rPr>
              <a:t>元减</a:t>
            </a:r>
            <a:r>
              <a:rPr lang="en-US" altLang="zh-CN" sz="2800" b="1" dirty="0">
                <a:latin typeface="+mn-lt"/>
                <a:ea typeface="+mj-ea"/>
                <a:cs typeface="Times New Roman" panose="02020603050405020304" pitchFamily="18" charset="0"/>
              </a:rPr>
              <a:t>50</a:t>
            </a:r>
            <a:r>
              <a:rPr lang="zh-CN" altLang="en-US" sz="2800" b="1" dirty="0">
                <a:latin typeface="+mn-lt"/>
                <a:ea typeface="+mj-ea"/>
                <a:cs typeface="Times New Roman" panose="02020603050405020304" pitchFamily="18" charset="0"/>
              </a:rPr>
              <a:t>元”</a:t>
            </a:r>
            <a:r>
              <a:rPr lang="zh-CN" altLang="en-US" sz="2800" b="1">
                <a:latin typeface="+mn-lt"/>
                <a:ea typeface="+mj-ea"/>
                <a:cs typeface="Times New Roman" panose="02020603050405020304" pitchFamily="18" charset="0"/>
              </a:rPr>
              <a:t>销售。妈妈要买一条该品牌标价</a:t>
            </a:r>
            <a:r>
              <a:rPr lang="en-US" altLang="zh-CN" sz="2800" b="1">
                <a:latin typeface="+mn-lt"/>
                <a:ea typeface="+mj-ea"/>
                <a:cs typeface="Times New Roman" panose="02020603050405020304" pitchFamily="18" charset="0"/>
              </a:rPr>
              <a:t>230</a:t>
            </a:r>
            <a:r>
              <a:rPr lang="zh-CN" altLang="en-US" sz="2800" b="1">
                <a:latin typeface="+mn-lt"/>
                <a:ea typeface="+mj-ea"/>
                <a:cs typeface="Times New Roman" panose="02020603050405020304" pitchFamily="18" charset="0"/>
              </a:rPr>
              <a:t>元的裙子。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923744" y="3058725"/>
            <a:ext cx="6789738" cy="1127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j-ea"/>
              </a:rPr>
              <a:t>（</a:t>
            </a:r>
            <a:r>
              <a:rPr lang="en-US" altLang="zh-CN" sz="2800" b="1" dirty="0">
                <a:latin typeface="+mn-lt"/>
                <a:ea typeface="+mj-ea"/>
              </a:rPr>
              <a:t>1</a:t>
            </a:r>
            <a:r>
              <a:rPr lang="zh-CN" altLang="en-US" sz="2800" b="1" dirty="0">
                <a:latin typeface="+mn-lt"/>
                <a:ea typeface="+mj-ea"/>
              </a:rPr>
              <a:t>）在</a:t>
            </a:r>
            <a:r>
              <a:rPr lang="en-US" altLang="zh-CN" sz="2800" b="1" dirty="0">
                <a:latin typeface="+mn-lt"/>
                <a:ea typeface="+mj-ea"/>
              </a:rPr>
              <a:t>A</a:t>
            </a:r>
            <a:r>
              <a:rPr lang="zh-CN" altLang="en-US" sz="2800" b="1" dirty="0">
                <a:latin typeface="+mn-lt"/>
                <a:ea typeface="+mj-ea"/>
              </a:rPr>
              <a:t>、</a:t>
            </a:r>
            <a:r>
              <a:rPr lang="en-US" altLang="zh-CN" sz="2800" b="1" dirty="0">
                <a:latin typeface="+mn-lt"/>
                <a:ea typeface="+mj-ea"/>
              </a:rPr>
              <a:t>B</a:t>
            </a:r>
            <a:r>
              <a:rPr lang="zh-CN" altLang="en-US" sz="2800" b="1" dirty="0">
                <a:latin typeface="+mn-lt"/>
                <a:ea typeface="+mj-ea"/>
              </a:rPr>
              <a:t>两个商场买，各应付多少钱？</a:t>
            </a:r>
            <a:endParaRPr lang="en-US" altLang="zh-CN" sz="2800" b="1" dirty="0">
              <a:latin typeface="+mn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j-ea"/>
              </a:rPr>
              <a:t>（</a:t>
            </a:r>
            <a:r>
              <a:rPr lang="en-US" altLang="zh-CN" sz="2800" b="1" dirty="0">
                <a:latin typeface="+mn-lt"/>
                <a:ea typeface="+mj-ea"/>
              </a:rPr>
              <a:t>2</a:t>
            </a:r>
            <a:r>
              <a:rPr lang="zh-CN" altLang="en-US" sz="2800" b="1" dirty="0">
                <a:latin typeface="+mn-lt"/>
                <a:ea typeface="+mj-ea"/>
              </a:rPr>
              <a:t>）选择哪个商场更省钱？</a:t>
            </a:r>
            <a:endParaRPr lang="en-US" altLang="zh-CN" sz="2800" b="1" dirty="0">
              <a:latin typeface="+mn-lt"/>
              <a:ea typeface="+mj-ea"/>
            </a:endParaRPr>
          </a:p>
        </p:txBody>
      </p:sp>
      <p:grpSp>
        <p:nvGrpSpPr>
          <p:cNvPr id="16391" name="组合 15"/>
          <p:cNvGrpSpPr/>
          <p:nvPr/>
        </p:nvGrpSpPr>
        <p:grpSpPr bwMode="auto">
          <a:xfrm>
            <a:off x="188913" y="646113"/>
            <a:ext cx="2114550" cy="588962"/>
            <a:chOff x="188824" y="645560"/>
            <a:chExt cx="2114550" cy="589725"/>
          </a:xfrm>
        </p:grpSpPr>
        <p:grpSp>
          <p:nvGrpSpPr>
            <p:cNvPr id="16392" name="组合 16"/>
            <p:cNvGrpSpPr/>
            <p:nvPr/>
          </p:nvGrpSpPr>
          <p:grpSpPr bwMode="auto">
            <a:xfrm>
              <a:off x="188824" y="645560"/>
              <a:ext cx="2114550" cy="556732"/>
              <a:chOff x="4962150" y="484442"/>
              <a:chExt cx="2114550" cy="556732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047875" y="484442"/>
                <a:ext cx="2028825" cy="519784"/>
              </a:xfrm>
              <a:prstGeom prst="rect">
                <a:avLst/>
              </a:prstGeom>
              <a:solidFill>
                <a:srgbClr val="F7E8F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4962150" y="521001"/>
                <a:ext cx="2028825" cy="51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225573" y="651084"/>
              <a:ext cx="195532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7123" y="1405500"/>
            <a:ext cx="574314" cy="529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7"/>
          <p:cNvGrpSpPr/>
          <p:nvPr/>
        </p:nvGrpSpPr>
        <p:grpSpPr bwMode="auto">
          <a:xfrm>
            <a:off x="252413" y="635000"/>
            <a:ext cx="2559050" cy="541338"/>
            <a:chOff x="7200" y="5400"/>
            <a:chExt cx="4445" cy="981"/>
          </a:xfrm>
        </p:grpSpPr>
        <p:sp>
          <p:nvSpPr>
            <p:cNvPr id="3" name="圆角矩形 38"/>
            <p:cNvSpPr/>
            <p:nvPr/>
          </p:nvSpPr>
          <p:spPr>
            <a:xfrm>
              <a:off x="7200" y="5400"/>
              <a:ext cx="4445" cy="981"/>
            </a:xfrm>
            <a:prstGeom prst="roundRect">
              <a:avLst/>
            </a:prstGeom>
            <a:solidFill>
              <a:srgbClr val="6AD0FE">
                <a:alpha val="76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800" kern="0" dirty="0">
                <a:solidFill>
                  <a:prstClr val="white"/>
                </a:solidFill>
                <a:sym typeface="+mn-ea"/>
              </a:endParaRPr>
            </a:p>
          </p:txBody>
        </p:sp>
        <p:sp>
          <p:nvSpPr>
            <p:cNvPr id="4" name="文本框 12"/>
            <p:cNvSpPr txBox="1"/>
            <p:nvPr/>
          </p:nvSpPr>
          <p:spPr>
            <a:xfrm>
              <a:off x="7525" y="5440"/>
              <a:ext cx="3794" cy="8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prstClr val="black"/>
                  </a:solidFill>
                  <a:latin typeface="华文楷体" panose="02010600040101010101" charset="-122"/>
                  <a:ea typeface="华文楷体" panose="02010600040101010101" charset="-122"/>
                </a:rPr>
                <a:t>阅读与理解</a:t>
              </a:r>
            </a:p>
          </p:txBody>
        </p:sp>
      </p:grpSp>
      <p:sp>
        <p:nvSpPr>
          <p:cNvPr id="6" name="AutoShape 27"/>
          <p:cNvSpPr>
            <a:spLocks noChangeArrowheads="1"/>
          </p:cNvSpPr>
          <p:nvPr/>
        </p:nvSpPr>
        <p:spPr bwMode="auto">
          <a:xfrm flipH="1">
            <a:off x="1764895" y="2258050"/>
            <a:ext cx="5909080" cy="638905"/>
          </a:xfrm>
          <a:prstGeom prst="wedgeRoundRectCallout">
            <a:avLst>
              <a:gd name="adj1" fmla="val 56439"/>
              <a:gd name="adj2" fmla="val -4574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  <a:sym typeface="Times New Roman" panose="02020603050405020304" pitchFamily="18" charset="0"/>
              </a:rPr>
              <a:t>“每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  <a:sym typeface="楷体_GB2312" panose="02010609030101010101" pitchFamily="49" charset="-122"/>
              </a:rPr>
              <a:t>满</a:t>
            </a:r>
            <a:r>
              <a:rPr lang="en-US" altLang="zh-CN" sz="2800" b="1" dirty="0">
                <a:solidFill>
                  <a:srgbClr val="000000"/>
                </a:solidFill>
                <a:latin typeface="+mj-ea"/>
                <a:ea typeface="+mj-ea"/>
                <a:sym typeface="楷体_GB2312" panose="02010609030101010101" pitchFamily="49" charset="-122"/>
              </a:rPr>
              <a:t>100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  <a:sym typeface="楷体_GB2312" panose="02010609030101010101" pitchFamily="49" charset="-122"/>
              </a:rPr>
              <a:t>元减</a:t>
            </a:r>
            <a:r>
              <a:rPr lang="en-US" altLang="zh-CN" sz="2800" b="1" dirty="0">
                <a:solidFill>
                  <a:srgbClr val="000000"/>
                </a:solidFill>
                <a:latin typeface="+mj-ea"/>
                <a:ea typeface="+mj-ea"/>
                <a:sym typeface="楷体_GB2312" panose="02010609030101010101" pitchFamily="49" charset="-122"/>
              </a:rPr>
              <a:t>50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  <a:sym typeface="楷体_GB2312" panose="02010609030101010101" pitchFamily="49" charset="-122"/>
              </a:rPr>
              <a:t>元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  <a:sym typeface="Times New Roman" panose="02020603050405020304" pitchFamily="18" charset="0"/>
              </a:rPr>
              <a:t>”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  <a:sym typeface="楷体_GB2312" panose="02010609030101010101" pitchFamily="49" charset="-122"/>
              </a:rPr>
              <a:t>是什么意思？</a:t>
            </a:r>
            <a:endParaRPr lang="zh-CN" altLang="en-US" sz="2800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9" name="AutoShape 27"/>
          <p:cNvSpPr>
            <a:spLocks noChangeArrowheads="1"/>
          </p:cNvSpPr>
          <p:nvPr/>
        </p:nvSpPr>
        <p:spPr bwMode="auto">
          <a:xfrm flipH="1">
            <a:off x="414338" y="3163888"/>
            <a:ext cx="7259637" cy="1185862"/>
          </a:xfrm>
          <a:prstGeom prst="wedgeRoundRectCallout">
            <a:avLst>
              <a:gd name="adj1" fmla="val -53749"/>
              <a:gd name="adj2" fmla="val 1706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+mn-ea"/>
                <a:sym typeface="楷体_GB2312" panose="02010609030101010101" pitchFamily="49" charset="-122"/>
              </a:rPr>
              <a:t>就是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楷体_GB2312" panose="02010609030101010101" pitchFamily="49" charset="-122"/>
              </a:rPr>
              <a:t>在总价中取整百元部分，每个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楷体_GB2312" panose="02010609030101010101" pitchFamily="49" charset="-122"/>
              </a:rPr>
              <a:t>100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楷体_GB2312" panose="02010609030101010101" pitchFamily="49" charset="-122"/>
              </a:rPr>
              <a:t>元减去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楷体_GB2312" panose="02010609030101010101" pitchFamily="49" charset="-122"/>
              </a:rPr>
              <a:t>50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楷体_GB2312" panose="02010609030101010101" pitchFamily="49" charset="-122"/>
              </a:rPr>
              <a:t>元；不满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楷体_GB2312" panose="02010609030101010101" pitchFamily="49" charset="-122"/>
              </a:rPr>
              <a:t>100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楷体_GB2312" panose="02010609030101010101" pitchFamily="49" charset="-122"/>
              </a:rPr>
              <a:t>元的零头部分不优惠。</a:t>
            </a:r>
          </a:p>
        </p:txBody>
      </p:sp>
      <p:pic>
        <p:nvPicPr>
          <p:cNvPr id="17413" name="图片 1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8058495" y="3083878"/>
            <a:ext cx="909582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58" y="1537922"/>
            <a:ext cx="673676" cy="1492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614" y="582122"/>
            <a:ext cx="4855719" cy="1675928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4939145" y="1197119"/>
            <a:ext cx="174567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0"/>
          <p:cNvGrpSpPr/>
          <p:nvPr/>
        </p:nvGrpSpPr>
        <p:grpSpPr bwMode="auto">
          <a:xfrm>
            <a:off x="273050" y="615950"/>
            <a:ext cx="2509838" cy="544513"/>
            <a:chOff x="7200" y="5400"/>
            <a:chExt cx="5511" cy="1022"/>
          </a:xfrm>
        </p:grpSpPr>
        <p:sp>
          <p:nvSpPr>
            <p:cNvPr id="3" name="圆角矩形 38"/>
            <p:cNvSpPr/>
            <p:nvPr/>
          </p:nvSpPr>
          <p:spPr>
            <a:xfrm>
              <a:off x="7200" y="5400"/>
              <a:ext cx="5511" cy="980"/>
            </a:xfrm>
            <a:prstGeom prst="roundRect">
              <a:avLst/>
            </a:prstGeom>
            <a:solidFill>
              <a:srgbClr val="6AD0FE">
                <a:alpha val="76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800" kern="0" dirty="0">
                <a:solidFill>
                  <a:prstClr val="white"/>
                </a:solidFill>
                <a:sym typeface="+mn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528" y="5442"/>
              <a:ext cx="4810" cy="98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分析与解答</a:t>
              </a:r>
            </a:p>
          </p:txBody>
        </p:sp>
      </p:grpSp>
      <p:sp>
        <p:nvSpPr>
          <p:cNvPr id="9" name="AutoShape 27"/>
          <p:cNvSpPr>
            <a:spLocks noChangeArrowheads="1"/>
          </p:cNvSpPr>
          <p:nvPr/>
        </p:nvSpPr>
        <p:spPr bwMode="auto">
          <a:xfrm flipH="1">
            <a:off x="1310428" y="1484188"/>
            <a:ext cx="7635875" cy="588962"/>
          </a:xfrm>
          <a:prstGeom prst="wedgeRoundRectCallout">
            <a:avLst>
              <a:gd name="adj1" fmla="val 52404"/>
              <a:gd name="adj2" fmla="val 3706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在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A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商场买，直接用总价乘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55%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就能算出实际花费。</a:t>
            </a:r>
            <a:endParaRPr lang="zh-CN" altLang="en-US" sz="2600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11" name="Rectangle 12"/>
          <p:cNvSpPr/>
          <p:nvPr/>
        </p:nvSpPr>
        <p:spPr>
          <a:xfrm>
            <a:off x="3205163" y="2171065"/>
            <a:ext cx="36703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sym typeface="Calibri" panose="020F0502020204030204" pitchFamily="34" charset="0"/>
              </a:rPr>
              <a:t>230×55%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sym typeface="Calibri" panose="020F0502020204030204" pitchFamily="34" charset="0"/>
              </a:rPr>
              <a:t>126.5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（元）</a:t>
            </a:r>
            <a:endParaRPr lang="zh-CN" altLang="en-US" sz="2800" b="1" kern="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" name="AutoShape 27"/>
          <p:cNvSpPr>
            <a:spLocks noChangeArrowheads="1"/>
          </p:cNvSpPr>
          <p:nvPr/>
        </p:nvSpPr>
        <p:spPr bwMode="auto">
          <a:xfrm flipH="1">
            <a:off x="1090468" y="2844562"/>
            <a:ext cx="6602413" cy="1111250"/>
          </a:xfrm>
          <a:prstGeom prst="wedgeRoundRectCallout">
            <a:avLst>
              <a:gd name="adj1" fmla="val -56604"/>
              <a:gd name="adj2" fmla="val -1825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在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B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商场买，先看总价中有几个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100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，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230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里有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2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个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100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；然后从总价中减去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2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个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50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元。</a:t>
            </a:r>
          </a:p>
        </p:txBody>
      </p:sp>
      <p:pic>
        <p:nvPicPr>
          <p:cNvPr id="18439" name="图片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8092332" y="2844562"/>
            <a:ext cx="916202" cy="119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644650" y="4051618"/>
            <a:ext cx="404336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sym typeface="Calibri" panose="020F0502020204030204" pitchFamily="34" charset="0"/>
              </a:rPr>
              <a:t>230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sym typeface="Calibri" panose="020F0502020204030204" pitchFamily="34" charset="0"/>
              </a:rPr>
              <a:t>－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sym typeface="Calibri" panose="020F0502020204030204" pitchFamily="34" charset="0"/>
              </a:rPr>
              <a:t>50×2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sym typeface="Calibri" panose="020F0502020204030204" pitchFamily="34" charset="0"/>
              </a:rPr>
              <a:t>130 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（元）</a:t>
            </a:r>
            <a:endParaRPr lang="zh-CN" altLang="en-US" sz="2800" b="1" kern="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59450" y="4051618"/>
            <a:ext cx="223012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</a:rPr>
              <a:t>126.5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</a:rPr>
              <a:t>130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6" y="1337311"/>
            <a:ext cx="1143254" cy="1120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bldLvl="0"/>
      <p:bldP spid="10" grpId="0" animBg="1"/>
      <p:bldP spid="13" grpId="0" bldLvl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10"/>
          <p:cNvGrpSpPr/>
          <p:nvPr/>
        </p:nvGrpSpPr>
        <p:grpSpPr bwMode="auto">
          <a:xfrm>
            <a:off x="252413" y="631825"/>
            <a:ext cx="2509837" cy="544513"/>
            <a:chOff x="7200" y="5400"/>
            <a:chExt cx="5511" cy="1022"/>
          </a:xfrm>
        </p:grpSpPr>
        <p:sp>
          <p:nvSpPr>
            <p:cNvPr id="3" name="圆角矩形 38"/>
            <p:cNvSpPr/>
            <p:nvPr/>
          </p:nvSpPr>
          <p:spPr>
            <a:xfrm>
              <a:off x="7200" y="5400"/>
              <a:ext cx="5511" cy="980"/>
            </a:xfrm>
            <a:prstGeom prst="roundRect">
              <a:avLst/>
            </a:prstGeom>
            <a:solidFill>
              <a:srgbClr val="6AD0FE">
                <a:alpha val="76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800" kern="0" dirty="0">
                <a:solidFill>
                  <a:prstClr val="white"/>
                </a:solidFill>
                <a:sym typeface="+mn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528" y="5442"/>
              <a:ext cx="4810" cy="98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回顾与反思</a:t>
              </a:r>
            </a:p>
          </p:txBody>
        </p:sp>
      </p:grpSp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786573" y="3139758"/>
            <a:ext cx="6225857" cy="1077912"/>
          </a:xfrm>
          <a:prstGeom prst="wedgeRoundRectCallout">
            <a:avLst>
              <a:gd name="adj1" fmla="val -54372"/>
              <a:gd name="adj2" fmla="val 12223"/>
              <a:gd name="adj3" fmla="val 16667"/>
            </a:avLst>
          </a:prstGeom>
          <a:solidFill>
            <a:sysClr val="window" lastClr="FFFFFF"/>
          </a:solidFill>
          <a:ln w="19050" cmpd="sng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+mn-lt"/>
                <a:ea typeface="+mn-ea"/>
              </a:rPr>
              <a:t>看来买</a:t>
            </a:r>
            <a:r>
              <a:rPr lang="en-US" altLang="zh-CN" sz="2800" b="1" kern="0" dirty="0">
                <a:solidFill>
                  <a:srgbClr val="1C1C1C"/>
                </a:solidFill>
                <a:latin typeface="+mn-lt"/>
                <a:ea typeface="+mn-ea"/>
              </a:rPr>
              <a:t>230</a:t>
            </a:r>
            <a:r>
              <a:rPr lang="zh-CN" altLang="en-US" sz="2800" b="1" kern="0" dirty="0">
                <a:solidFill>
                  <a:srgbClr val="1C1C1C"/>
                </a:solidFill>
                <a:latin typeface="+mn-lt"/>
                <a:ea typeface="+mn-ea"/>
              </a:rPr>
              <a:t>元的东西，每满</a:t>
            </a:r>
            <a:r>
              <a:rPr lang="en-US" altLang="zh-CN" sz="2800" b="1" kern="0" dirty="0">
                <a:solidFill>
                  <a:srgbClr val="1C1C1C"/>
                </a:solidFill>
                <a:latin typeface="+mn-lt"/>
                <a:ea typeface="+mn-ea"/>
              </a:rPr>
              <a:t>100</a:t>
            </a:r>
            <a:r>
              <a:rPr lang="zh-CN" altLang="en-US" sz="2800" b="1" kern="0" dirty="0">
                <a:solidFill>
                  <a:srgbClr val="1C1C1C"/>
                </a:solidFill>
                <a:latin typeface="+mn-lt"/>
                <a:ea typeface="+mn-ea"/>
              </a:rPr>
              <a:t>元减</a:t>
            </a:r>
            <a:r>
              <a:rPr lang="en-US" altLang="zh-CN" sz="2800" b="1" kern="0" dirty="0">
                <a:solidFill>
                  <a:srgbClr val="1C1C1C"/>
                </a:solidFill>
                <a:latin typeface="+mn-lt"/>
                <a:ea typeface="+mn-ea"/>
              </a:rPr>
              <a:t>50</a:t>
            </a:r>
            <a:r>
              <a:rPr lang="zh-CN" altLang="en-US" sz="2800" b="1" kern="0" dirty="0">
                <a:solidFill>
                  <a:srgbClr val="1C1C1C"/>
                </a:solidFill>
                <a:latin typeface="+mn-lt"/>
                <a:ea typeface="+mn-ea"/>
              </a:rPr>
              <a:t>元不如打五五折实惠。</a:t>
            </a:r>
            <a:endParaRPr lang="en-US" sz="2800" b="1" kern="0" dirty="0">
              <a:solidFill>
                <a:srgbClr val="1C1C1C"/>
              </a:solidFill>
              <a:latin typeface="+mn-lt"/>
              <a:ea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2725" y="1483995"/>
            <a:ext cx="8382635" cy="59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        如果在</a:t>
            </a:r>
            <a:r>
              <a:rPr lang="en-US" altLang="zh-CN" sz="2800" b="1" dirty="0">
                <a:latin typeface="+mn-lt"/>
                <a:ea typeface="+mn-ea"/>
              </a:rPr>
              <a:t>B</a:t>
            </a:r>
            <a:r>
              <a:rPr lang="zh-CN" altLang="en-US" sz="2800" b="1" dirty="0">
                <a:latin typeface="+mn-lt"/>
                <a:ea typeface="+mn-ea"/>
              </a:rPr>
              <a:t>商场购买这条裙子，相当于打几折呢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9490" y="2326323"/>
            <a:ext cx="280670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130÷230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56.5%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9462" name="图片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81" y="3316519"/>
            <a:ext cx="1153632" cy="1172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7"/>
          <p:cNvSpPr>
            <a:spLocks noChangeArrowheads="1"/>
          </p:cNvSpPr>
          <p:nvPr/>
        </p:nvSpPr>
        <p:spPr bwMode="auto">
          <a:xfrm>
            <a:off x="1985645" y="773430"/>
            <a:ext cx="5607050" cy="1219200"/>
          </a:xfrm>
          <a:prstGeom prst="wedgeRoundRectCallout">
            <a:avLst>
              <a:gd name="adj1" fmla="val -56427"/>
              <a:gd name="adj2" fmla="val 101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</a:rPr>
              <a:t>想一想“每满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</a:rPr>
              <a:t>100</a:t>
            </a: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</a:rPr>
              <a:t>元减</a:t>
            </a:r>
            <a:r>
              <a:rPr lang="en-US" altLang="zh-CN" sz="2800" b="1" dirty="0">
                <a:solidFill>
                  <a:srgbClr val="000000"/>
                </a:solidFill>
                <a:latin typeface="+mn-ea"/>
                <a:ea typeface="+mn-ea"/>
              </a:rPr>
              <a:t>50</a:t>
            </a: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</a:rPr>
              <a:t>元”和打五五折哪种促销方式更实惠？</a:t>
            </a: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98425" y="2237105"/>
            <a:ext cx="8802688" cy="19494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811530" indent="-8115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）在什么情况下两种促销方式的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结果是一样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的？</a:t>
            </a:r>
            <a:endParaRPr lang="en-US" altLang="zh-CN" sz="2800" b="1" dirty="0">
              <a:solidFill>
                <a:srgbClr val="000000"/>
              </a:solidFill>
              <a:latin typeface="+mj-lt"/>
              <a:ea typeface="+mn-ea"/>
              <a:sym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）在什么情况下两种促销方式的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结果相差的不多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？</a:t>
            </a:r>
            <a:endParaRPr lang="en-US" altLang="zh-CN" sz="2800" b="1" dirty="0">
              <a:solidFill>
                <a:srgbClr val="000000"/>
              </a:solidFill>
              <a:latin typeface="+mj-lt"/>
              <a:ea typeface="+mn-ea"/>
              <a:sym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）在什么情况下两种促销方式的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结果会相差很多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呢？</a:t>
            </a:r>
            <a:endParaRPr lang="zh-CN" altLang="en-US" sz="2800" b="1" dirty="0">
              <a:solidFill>
                <a:srgbClr val="000000"/>
              </a:solidFill>
              <a:latin typeface="+mj-lt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30" y="714339"/>
            <a:ext cx="823448" cy="149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433983" y="873080"/>
            <a:ext cx="8276035" cy="339734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357505" indent="-357505" algn="just" eaLnBrk="1" latin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选择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。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将正确答案的字母填在括号里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)</a:t>
            </a:r>
          </a:p>
          <a:p>
            <a:pPr algn="just" eaLnBrk="1" latin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        总价为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　　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元时，每满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100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元减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50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元比打五五折划算；总价为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　　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元时，每满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100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元减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50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元与打五五折差不多；总价为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( 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　　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元时，打五五折比每满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100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元减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50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元划算得多。</a:t>
            </a:r>
            <a:endParaRPr lang="en-US" altLang="zh-CN" sz="2800" b="1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/>
            </a:endParaRPr>
          </a:p>
          <a:p>
            <a:pPr algn="just" eaLnBrk="1" latin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/>
              </a:rPr>
              <a:t>A.290		B.300		C.334		D.390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2613025" y="1528331"/>
            <a:ext cx="5596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B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350780" y="2086187"/>
            <a:ext cx="5977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800" b="1">
                <a:solidFill>
                  <a:srgbClr val="FF0000"/>
                </a:solidFill>
                <a:latin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>
                <a:sym typeface="Times New Roman" panose="02020603050405020304" pitchFamily="18" charset="0"/>
              </a:rPr>
              <a:t>C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410075" y="2650971"/>
            <a:ext cx="1007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800" b="1">
                <a:solidFill>
                  <a:srgbClr val="FF0000"/>
                </a:solidFill>
                <a:latin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>
                <a:sym typeface="Times New Roman" panose="02020603050405020304" pitchFamily="18" charset="0"/>
              </a:rPr>
              <a:t>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60045" y="1355408"/>
            <a:ext cx="8423910" cy="25958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0850" indent="-4508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        某品牌的运动鞋搞促销活动，在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商场按“每满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100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元减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元”销售，在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商场打六折销售。妈妈准备给小丽买一双该品牌标价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120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元的运动鞋，在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两个商场买，相差多少钱？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6" name="Picture 6" descr="https://docimg3.docs.qq.com/image/AgAABsfO-eWs6cjOxWJIUYopHa2HhVT2.png?w=266&amp;h=8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94" y="612819"/>
            <a:ext cx="1903568" cy="60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572000" y="3588328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P12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1790700"/>
            <a:ext cx="2932113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52425" y="804441"/>
            <a:ext cx="6586538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买一双标价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120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sym typeface="Times New Roman" panose="02020603050405020304" pitchFamily="18" charset="0"/>
              </a:rPr>
              <a:t>元的这种品牌的旅游鞋。</a:t>
            </a:r>
            <a:endParaRPr lang="zh-CN" altLang="en-US" sz="2800" dirty="0">
              <a:latin typeface="+mj-lt"/>
              <a:ea typeface="+mn-ea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39750" y="1410654"/>
            <a:ext cx="4732338" cy="1303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商场：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120-40=80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（元）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商城：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120×60%=72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（元）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39750" y="2796330"/>
            <a:ext cx="4572000" cy="159402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80-72=8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（元）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答：在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A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B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两个商场买，相差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元。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103189" y="844233"/>
            <a:ext cx="8652192" cy="19495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538480" indent="-53848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  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</a:rPr>
              <a:t>1. 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</a:rPr>
              <a:t>爸爸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想在网上书店买书，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店打七折销售，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店每满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69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元减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19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元。如果爸爸想买的书标价为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</a:rPr>
              <a:t>80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</a:rPr>
              <a:t>元，在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两个书店买，各应付多少元？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sym typeface="Wingdings" panose="05000000000000000000" pitchFamily="2" charset="2"/>
              </a:rPr>
              <a:t>相差多少钱？</a:t>
            </a:r>
            <a:endParaRPr lang="zh-CN" altLang="en-US" sz="2800" b="1" dirty="0">
              <a:solidFill>
                <a:srgbClr val="008000"/>
              </a:solidFill>
              <a:latin typeface="+mn-lt"/>
              <a:ea typeface="+mj-ea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477135" y="2617161"/>
            <a:ext cx="4870450" cy="12167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A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书店：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80×70%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56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（元）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B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书店：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80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－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19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61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（元）      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449195" y="3864101"/>
            <a:ext cx="4314825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solidFill>
                  <a:srgbClr val="FF0000"/>
                </a:solidFill>
                <a:latin typeface="+mn-lt"/>
                <a:ea typeface="+mn-ea"/>
              </a:rPr>
              <a:t>相差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：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61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－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56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（元）</a:t>
            </a:r>
          </a:p>
        </p:txBody>
      </p:sp>
      <p:grpSp>
        <p:nvGrpSpPr>
          <p:cNvPr id="25605" name="组合 7"/>
          <p:cNvGrpSpPr/>
          <p:nvPr/>
        </p:nvGrpSpPr>
        <p:grpSpPr bwMode="auto">
          <a:xfrm>
            <a:off x="412750" y="325438"/>
            <a:ext cx="2114550" cy="588962"/>
            <a:chOff x="188824" y="645560"/>
            <a:chExt cx="2114550" cy="589725"/>
          </a:xfrm>
        </p:grpSpPr>
        <p:grpSp>
          <p:nvGrpSpPr>
            <p:cNvPr id="25606" name="组合 8"/>
            <p:cNvGrpSpPr/>
            <p:nvPr/>
          </p:nvGrpSpPr>
          <p:grpSpPr bwMode="auto">
            <a:xfrm>
              <a:off x="188824" y="645560"/>
              <a:ext cx="2114550" cy="556732"/>
              <a:chOff x="4962150" y="484442"/>
              <a:chExt cx="2114550" cy="556732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5047875" y="484442"/>
                <a:ext cx="2028825" cy="519784"/>
              </a:xfrm>
              <a:prstGeom prst="rect">
                <a:avLst/>
              </a:prstGeom>
              <a:solidFill>
                <a:srgbClr val="F7E8F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962150" y="521001"/>
                <a:ext cx="2028825" cy="51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225573" y="651084"/>
              <a:ext cx="195532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+mj-ea"/>
                  <a:ea typeface="+mj-ea"/>
                </a:rPr>
                <a:t>随堂练习</a:t>
              </a:r>
            </a:p>
          </p:txBody>
        </p:sp>
      </p:grp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948691" y="4386740"/>
            <a:ext cx="7806690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答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n-ea"/>
              </a:rPr>
              <a:t>：在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n-ea"/>
              </a:rPr>
              <a:t>A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n-ea"/>
              </a:rPr>
              <a:t>店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应付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56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元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n-ea"/>
              </a:rPr>
              <a:t>B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n-ea"/>
              </a:rPr>
              <a:t>店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应付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61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元，相差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元。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787885" y="647535"/>
            <a:ext cx="2348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P14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练习二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9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644550" y="1111422"/>
            <a:ext cx="7711659" cy="277096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2.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百货大楼搞促销活动，甲品牌鞋每满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200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元减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元，乙品牌鞋“折上折”，就是先打六折，在此基础上再打九五折。如果两个品牌都有一双标价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220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元的鞋，买哪个品牌更便宜？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87791" y="3902538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P14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练习二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8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1571625"/>
            <a:ext cx="4022725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161925" y="900113"/>
            <a:ext cx="68547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Times New Roman" panose="02020603050405020304" pitchFamily="18" charset="0"/>
                <a:sym typeface="+mn-ea"/>
              </a:rPr>
              <a:t>一双标价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cs typeface="Times New Roman" panose="02020603050405020304" pitchFamily="18" charset="0"/>
                <a:sym typeface="+mn-ea"/>
              </a:rPr>
              <a:t>220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Times New Roman" panose="02020603050405020304" pitchFamily="18" charset="0"/>
                <a:sym typeface="+mn-ea"/>
              </a:rPr>
              <a:t>元的鞋，买哪个品牌更便宜？</a:t>
            </a:r>
            <a:endParaRPr lang="zh-CN" altLang="en-US" sz="2800" dirty="0">
              <a:latin typeface="+mj-lt"/>
              <a:ea typeface="+mn-ea"/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161925" y="1660525"/>
            <a:ext cx="5637213" cy="2657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甲：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220-100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120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（元）      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sym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乙：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220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60%×95%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125.4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（元）   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sym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                 125.4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120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答：买甲品牌更便宜。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 bwMode="auto">
          <a:xfrm>
            <a:off x="1954531" y="1316038"/>
            <a:ext cx="1968818" cy="492125"/>
          </a:xfrm>
          <a:prstGeom prst="roundRect">
            <a:avLst/>
          </a:prstGeom>
          <a:solidFill>
            <a:srgbClr val="FFFF00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51461" y="676275"/>
            <a:ext cx="8538210" cy="17125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541655" indent="-5416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  3.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2021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年我国液晶电视机产量为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17424.3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万台，比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2020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年增长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﹣9.5%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。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2020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sym typeface="Times New Roman" panose="02020603050405020304" pitchFamily="18" charset="0"/>
              </a:rPr>
              <a:t>年我国液晶电视机产量为多少万台？（得数保留一位小数。）</a:t>
            </a:r>
            <a:endParaRPr lang="zh-CN" altLang="en-US" sz="2800" b="1" dirty="0">
              <a:solidFill>
                <a:srgbClr val="008000"/>
              </a:solidFill>
              <a:latin typeface="+mn-lt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875299" y="2522740"/>
            <a:ext cx="6790748" cy="977900"/>
          </a:xfrm>
          <a:prstGeom prst="wedgeRoundRectCallout">
            <a:avLst>
              <a:gd name="adj1" fmla="val -54415"/>
              <a:gd name="adj2" fmla="val 17451"/>
              <a:gd name="adj3" fmla="val 16667"/>
            </a:avLst>
          </a:prstGeom>
          <a:solidFill>
            <a:sysClr val="window" lastClr="FFFFFF"/>
          </a:solidFill>
          <a:ln w="19050" cmpd="sng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>
              <a:defRPr/>
            </a:pP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j-ea"/>
              </a:rPr>
              <a:t>解决这个问题就是：已知比一个数少</a:t>
            </a:r>
            <a:r>
              <a:rPr lang="en-US" altLang="zh-CN" sz="2600" b="1" dirty="0">
                <a:solidFill>
                  <a:srgbClr val="0066FF"/>
                </a:solidFill>
                <a:latin typeface="+mn-lt"/>
                <a:ea typeface="+mj-ea"/>
              </a:rPr>
              <a:t>9.5%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j-ea"/>
              </a:rPr>
              <a:t> 的数是</a:t>
            </a:r>
            <a:r>
              <a:rPr lang="en-US" altLang="zh-CN" sz="2600" b="1" dirty="0">
                <a:solidFill>
                  <a:srgbClr val="0066FF"/>
                </a:solidFill>
                <a:latin typeface="+mn-lt"/>
                <a:ea typeface="+mj-ea"/>
              </a:rPr>
              <a:t>17424.3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j-ea"/>
              </a:rPr>
              <a:t>万，求这个数是多少。</a:t>
            </a:r>
            <a:endParaRPr lang="en-US" altLang="zh-CN" sz="2600" b="1" kern="0" dirty="0">
              <a:solidFill>
                <a:srgbClr val="0066FF"/>
              </a:solidFill>
              <a:latin typeface="+mn-lt"/>
              <a:ea typeface="+mj-ea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810843" y="3643705"/>
            <a:ext cx="7978828" cy="11525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17424.3÷(1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9.5%)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≈19253.4(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万台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答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2020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年我国液晶电视机产量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为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19253.4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万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台。</a:t>
            </a:r>
          </a:p>
        </p:txBody>
      </p:sp>
      <p:pic>
        <p:nvPicPr>
          <p:cNvPr id="24582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953" y="2388795"/>
            <a:ext cx="1042987" cy="124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810843" y="427629"/>
            <a:ext cx="2348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P14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练习二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11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8"/>
          <p:cNvGrpSpPr/>
          <p:nvPr/>
        </p:nvGrpSpPr>
        <p:grpSpPr bwMode="auto">
          <a:xfrm>
            <a:off x="188913" y="646113"/>
            <a:ext cx="2114550" cy="588962"/>
            <a:chOff x="188824" y="645560"/>
            <a:chExt cx="2114550" cy="589725"/>
          </a:xfrm>
        </p:grpSpPr>
        <p:grpSp>
          <p:nvGrpSpPr>
            <p:cNvPr id="30727" name="组合 9"/>
            <p:cNvGrpSpPr/>
            <p:nvPr/>
          </p:nvGrpSpPr>
          <p:grpSpPr bwMode="auto">
            <a:xfrm>
              <a:off x="188824" y="645560"/>
              <a:ext cx="2114550" cy="556732"/>
              <a:chOff x="4962150" y="484442"/>
              <a:chExt cx="2114550" cy="556732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5047875" y="484442"/>
                <a:ext cx="2028825" cy="519784"/>
              </a:xfrm>
              <a:prstGeom prst="rect">
                <a:avLst/>
              </a:prstGeom>
              <a:solidFill>
                <a:srgbClr val="F7E8F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4962150" y="521001"/>
                <a:ext cx="2028825" cy="51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25573" y="651084"/>
              <a:ext cx="195532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grpSp>
        <p:nvGrpSpPr>
          <p:cNvPr id="30723" name="组合 9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30725" name="图片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6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矩形 2"/>
          <p:cNvSpPr>
            <a:spLocks noChangeArrowheads="1"/>
          </p:cNvSpPr>
          <p:nvPr/>
        </p:nvSpPr>
        <p:spPr bwMode="auto">
          <a:xfrm>
            <a:off x="449696" y="1254125"/>
            <a:ext cx="8244609" cy="32924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我会填。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47675" indent="-447675" algn="just">
              <a:lnSpc>
                <a:spcPct val="130000"/>
              </a:lnSpc>
              <a:buFontTx/>
              <a:buAutoNum type="arabicParenBoth"/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商场促销，按“每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满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元”的方式销售就是在总价中取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　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元部分，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每个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减去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　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元，不满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元的零头部分不优惠。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021840" y="2584449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整百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730481" y="3235324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7" name="矩形 6"/>
          <p:cNvSpPr/>
          <p:nvPr/>
        </p:nvSpPr>
        <p:spPr>
          <a:xfrm>
            <a:off x="1839913" y="44053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31750" name="组合 8"/>
          <p:cNvGrpSpPr/>
          <p:nvPr/>
        </p:nvGrpSpPr>
        <p:grpSpPr bwMode="auto">
          <a:xfrm>
            <a:off x="188913" y="646113"/>
            <a:ext cx="2114550" cy="588962"/>
            <a:chOff x="188824" y="645560"/>
            <a:chExt cx="2114550" cy="589725"/>
          </a:xfrm>
        </p:grpSpPr>
        <p:grpSp>
          <p:nvGrpSpPr>
            <p:cNvPr id="31751" name="组合 9"/>
            <p:cNvGrpSpPr/>
            <p:nvPr/>
          </p:nvGrpSpPr>
          <p:grpSpPr bwMode="auto">
            <a:xfrm>
              <a:off x="188824" y="645560"/>
              <a:ext cx="2114550" cy="556732"/>
              <a:chOff x="4962150" y="484442"/>
              <a:chExt cx="2114550" cy="556732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5047875" y="484442"/>
                <a:ext cx="2028825" cy="519784"/>
              </a:xfrm>
              <a:prstGeom prst="rect">
                <a:avLst/>
              </a:prstGeom>
              <a:solidFill>
                <a:srgbClr val="F7E8F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4962150" y="521001"/>
                <a:ext cx="2028825" cy="51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25573" y="651084"/>
              <a:ext cx="195532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174625" y="1219200"/>
            <a:ext cx="8618538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6575" indent="-536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某品牌的电话手表搞促销，“每满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元减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元”，状状想买一块该品牌电话手表，标价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650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元，可以优惠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元，实际需要付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211513" y="2446338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927850" y="2446338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470</a:t>
            </a:r>
          </a:p>
        </p:txBody>
      </p:sp>
      <p:sp>
        <p:nvSpPr>
          <p:cNvPr id="8" name="矩形 7"/>
          <p:cNvSpPr/>
          <p:nvPr/>
        </p:nvSpPr>
        <p:spPr>
          <a:xfrm>
            <a:off x="1839913" y="44053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1938" y="965200"/>
            <a:ext cx="8882062" cy="3292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我会选。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将正确答案的序号填在括号里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marL="514350" indent="-514350">
              <a:lnSpc>
                <a:spcPct val="130000"/>
              </a:lnSpc>
              <a:buFontTx/>
              <a:buAutoNum type="arabicParenBoth"/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一件衬衣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元，现在打八折出售，要求比原价便宜了多少，列式为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A.368× 80%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     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B.368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(1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80%)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C.368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(1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80%)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D.368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(1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8%)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5262563" y="2295525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7" name="矩形 6"/>
          <p:cNvSpPr/>
          <p:nvPr/>
        </p:nvSpPr>
        <p:spPr>
          <a:xfrm>
            <a:off x="1839913" y="44053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186055" y="885825"/>
            <a:ext cx="8774430" cy="30460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536575" indent="-536575" algn="just" eaLnBrk="1" latinLnBrk="0" hangingPunct="1">
              <a:lnSpc>
                <a:spcPct val="20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一台饮水机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元，商场的优惠活动是每满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元立减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元，相当于这件商品打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折。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latinLnBrk="0" hangingPunct="1">
              <a:lnSpc>
                <a:spcPct val="20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A.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　　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二五　　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七五　　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八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483475" y="2238375"/>
            <a:ext cx="74485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7" name="矩形 6"/>
          <p:cNvSpPr/>
          <p:nvPr/>
        </p:nvSpPr>
        <p:spPr>
          <a:xfrm>
            <a:off x="1839913" y="44053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>
            <a:spLocks noChangeArrowheads="1"/>
          </p:cNvSpPr>
          <p:nvPr/>
        </p:nvSpPr>
        <p:spPr bwMode="auto">
          <a:xfrm>
            <a:off x="374074" y="497031"/>
            <a:ext cx="7564582" cy="280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505" indent="-3575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>
              <a:lnSpc>
                <a:spcPct val="12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成成妈妈用分期付款的方式购买一部价格为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4800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的手机，她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选择了分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个月还款的方式，还款总额包括买手机的费用和分期付款手续费，手续费为手机现价的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%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，成成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妈妈平均每月应还款多少元？</a:t>
            </a:r>
          </a:p>
        </p:txBody>
      </p:sp>
      <p:sp>
        <p:nvSpPr>
          <p:cNvPr id="33795" name="矩形 1"/>
          <p:cNvSpPr>
            <a:spLocks noChangeArrowheads="1"/>
          </p:cNvSpPr>
          <p:nvPr/>
        </p:nvSpPr>
        <p:spPr bwMode="auto">
          <a:xfrm>
            <a:off x="1904365" y="3262737"/>
            <a:ext cx="6296025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4800×(1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8%)÷6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864(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796" name="矩形 2"/>
          <p:cNvSpPr>
            <a:spLocks noChangeArrowheads="1"/>
          </p:cNvSpPr>
          <p:nvPr/>
        </p:nvSpPr>
        <p:spPr bwMode="auto">
          <a:xfrm>
            <a:off x="1351810" y="3811360"/>
            <a:ext cx="714375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答：成成妈妈平均每月应还款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864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8" name="矩形 7"/>
          <p:cNvSpPr/>
          <p:nvPr/>
        </p:nvSpPr>
        <p:spPr>
          <a:xfrm>
            <a:off x="1839913" y="44053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  <p:bldP spid="3379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1234</Words>
  <Application>Microsoft Office PowerPoint</Application>
  <PresentationFormat>全屏显示(16:9)</PresentationFormat>
  <Paragraphs>88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等线</vt:lpstr>
      <vt:lpstr>Times New Roman</vt:lpstr>
      <vt:lpstr>华文楷体</vt:lpstr>
      <vt:lpstr>黑体</vt:lpstr>
      <vt:lpstr>宋体</vt:lpstr>
      <vt:lpstr>楷体</vt:lpstr>
      <vt:lpstr>Arial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Fanmo Peng</cp:lastModifiedBy>
  <cp:revision>392</cp:revision>
  <dcterms:created xsi:type="dcterms:W3CDTF">2016-01-14T07:05:00Z</dcterms:created>
  <dcterms:modified xsi:type="dcterms:W3CDTF">2023-12-11T07:47:21Z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2B4A7705C74A479C9F223832C7722E0C</vt:lpwstr>
  </property>
</Properties>
</file>