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sldIdLst>
    <p:sldId id="260" r:id="rId2"/>
    <p:sldId id="261" r:id="rId3"/>
    <p:sldId id="262" r:id="rId4"/>
    <p:sldId id="263" r:id="rId5"/>
    <p:sldId id="264" r:id="rId6"/>
    <p:sldId id="265" r:id="rId7"/>
    <p:sldId id="266" r:id="rId8"/>
    <p:sldId id="267" r:id="rId9"/>
    <p:sldId id="270" r:id="rId10"/>
    <p:sldId id="274" r:id="rId11"/>
    <p:sldId id="279" r:id="rId12"/>
    <p:sldId id="280" r:id="rId13"/>
    <p:sldId id="281" r:id="rId14"/>
    <p:sldId id="282" r:id="rId15"/>
    <p:sldId id="277" r:id="rId16"/>
    <p:sldId id="278" r:id="rId17"/>
    <p:sldId id="284" r:id="rId18"/>
    <p:sldId id="283" r:id="rId19"/>
  </p:sldIdLst>
  <p:sldSz cx="9144000" cy="5143500" type="screen16x9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19311A"/>
    <a:srgbClr val="0E2D07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3" d="100"/>
          <a:sy n="133" d="100"/>
        </p:scale>
        <p:origin x="906" y="12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E99DD5-932F-4C3D-BB75-6F4BA899DEFF}" type="datetimeFigureOut">
              <a:rPr lang="zh-CN" altLang="en-US" smtClean="0"/>
              <a:t>2023/12/11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837BC0-4B1D-422C-B4E9-4EE49025CC2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自定义版式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63" y="0"/>
            <a:ext cx="9147663" cy="5142470"/>
          </a:xfrm>
          <a:prstGeom prst="rect">
            <a:avLst/>
          </a:prstGeom>
        </p:spPr>
      </p:pic>
      <p:sp>
        <p:nvSpPr>
          <p:cNvPr id="5" name="文本框 4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5" descr="状元成才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自定义版式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63" y="0"/>
            <a:ext cx="9147663" cy="5142470"/>
          </a:xfrm>
          <a:prstGeom prst="rect">
            <a:avLst/>
          </a:prstGeom>
        </p:spPr>
      </p:pic>
      <p:sp>
        <p:nvSpPr>
          <p:cNvPr id="2" name="矩形 1"/>
          <p:cNvSpPr/>
          <p:nvPr userDrawn="1"/>
        </p:nvSpPr>
        <p:spPr>
          <a:xfrm>
            <a:off x="-1" y="449773"/>
            <a:ext cx="9144001" cy="42429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0" y="449774"/>
            <a:ext cx="9144001" cy="76320"/>
          </a:xfrm>
          <a:prstGeom prst="rect">
            <a:avLst/>
          </a:prstGeom>
          <a:solidFill>
            <a:srgbClr val="E9A6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-3664" y="4654538"/>
            <a:ext cx="9144001" cy="76320"/>
          </a:xfrm>
          <a:prstGeom prst="rect">
            <a:avLst/>
          </a:prstGeom>
          <a:solidFill>
            <a:srgbClr val="E9A6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8" name="图片 7" descr="状元成才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自定义版式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63" y="0"/>
            <a:ext cx="9147663" cy="5142470"/>
          </a:xfrm>
          <a:prstGeom prst="rect">
            <a:avLst/>
          </a:prstGeom>
        </p:spPr>
      </p:pic>
      <p:sp>
        <p:nvSpPr>
          <p:cNvPr id="2" name="圆角矩形 1"/>
          <p:cNvSpPr/>
          <p:nvPr userDrawn="1"/>
        </p:nvSpPr>
        <p:spPr>
          <a:xfrm>
            <a:off x="196369" y="184467"/>
            <a:ext cx="8747598" cy="4773535"/>
          </a:xfrm>
          <a:prstGeom prst="roundRect">
            <a:avLst>
              <a:gd name="adj" fmla="val 8696"/>
            </a:avLst>
          </a:prstGeom>
          <a:solidFill>
            <a:schemeClr val="bg1"/>
          </a:solidFill>
          <a:ln w="38100">
            <a:solidFill>
              <a:srgbClr val="E9A6A4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4" name="图片 3" descr="状元成才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tiff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标题 1"/>
          <p:cNvSpPr txBox="1"/>
          <p:nvPr userDrawn="1"/>
        </p:nvSpPr>
        <p:spPr>
          <a:xfrm>
            <a:off x="676275" y="798513"/>
            <a:ext cx="7772400" cy="140093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defTabSz="914400"/>
            <a:r>
              <a:rPr lang="zh-CN" altLang="en-US" noProof="1"/>
              <a:t>单击此处编辑母版标题样式</a:t>
            </a:r>
          </a:p>
        </p:txBody>
      </p:sp>
      <p:sp>
        <p:nvSpPr>
          <p:cNvPr id="4" name="副标题 2"/>
          <p:cNvSpPr txBox="1"/>
          <p:nvPr userDrawn="1"/>
        </p:nvSpPr>
        <p:spPr>
          <a:xfrm>
            <a:off x="1362075" y="2086901"/>
            <a:ext cx="6400800" cy="665212"/>
          </a:xfrm>
          <a:prstGeom prst="rect">
            <a:avLst/>
          </a:prstGeom>
        </p:spPr>
        <p:txBody>
          <a:bodyPr anchor="ctr"/>
          <a:lstStyle>
            <a:lvl1pPr marL="0" indent="0" algn="ctr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defRPr sz="2400" b="1" kern="12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+mn-cs"/>
              </a:defRPr>
            </a:lvl1pPr>
            <a:lvl2pPr marL="457200" indent="0" algn="ctr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/>
            <a:r>
              <a:rPr lang="zh-CN" altLang="en-US" noProof="1"/>
              <a:t>单击此处编辑母版副标题样式</a:t>
            </a:r>
          </a:p>
        </p:txBody>
      </p:sp>
      <p:pic>
        <p:nvPicPr>
          <p:cNvPr id="5" name="图片 7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6"/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pic>
        <p:nvPicPr>
          <p:cNvPr id="7" name="图片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9" t="23634" r="3419" b="23878"/>
          <a:stretch>
            <a:fillRect/>
          </a:stretch>
        </p:blipFill>
        <p:spPr bwMode="auto">
          <a:xfrm>
            <a:off x="-9525" y="-9525"/>
            <a:ext cx="9163050" cy="515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defRPr sz="24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4572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标题 5"/>
          <p:cNvSpPr txBox="1">
            <a:spLocks noChangeArrowheads="1"/>
          </p:cNvSpPr>
          <p:nvPr/>
        </p:nvSpPr>
        <p:spPr bwMode="auto">
          <a:xfrm>
            <a:off x="2071212" y="1763582"/>
            <a:ext cx="5008858" cy="799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defTabSz="913130" eaLnBrk="1" hangingPunct="1"/>
            <a:r>
              <a:rPr lang="zh-CN" altLang="en-US" sz="4400" dirty="0"/>
              <a:t>练习二</a:t>
            </a:r>
          </a:p>
        </p:txBody>
      </p:sp>
      <p:sp>
        <p:nvSpPr>
          <p:cNvPr id="20" name="标题 5"/>
          <p:cNvSpPr txBox="1">
            <a:spLocks noChangeArrowheads="1"/>
          </p:cNvSpPr>
          <p:nvPr/>
        </p:nvSpPr>
        <p:spPr bwMode="auto">
          <a:xfrm>
            <a:off x="1726828" y="2559420"/>
            <a:ext cx="5697628" cy="766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（选自教材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P13-P14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练习二）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94883" y="793712"/>
            <a:ext cx="4924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3200" b="1" dirty="0"/>
              <a:t>1.</a:t>
            </a:r>
            <a:endParaRPr lang="zh-CN" altLang="en-US" sz="3200" b="1" dirty="0"/>
          </a:p>
        </p:txBody>
      </p:sp>
      <p:sp>
        <p:nvSpPr>
          <p:cNvPr id="4" name="文本框 3"/>
          <p:cNvSpPr txBox="1"/>
          <p:nvPr/>
        </p:nvSpPr>
        <p:spPr>
          <a:xfrm>
            <a:off x="332711" y="1478826"/>
            <a:ext cx="41015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3000" b="1" dirty="0"/>
              <a:t>（</a:t>
            </a:r>
            <a:r>
              <a:rPr lang="en-US" altLang="zh-CN" sz="3000" b="1" dirty="0"/>
              <a:t>1</a:t>
            </a:r>
            <a:r>
              <a:rPr lang="zh-CN" altLang="en-US" sz="3000" b="1"/>
              <a:t>）打折</a:t>
            </a:r>
            <a:r>
              <a:rPr lang="zh-CN" altLang="en-US" sz="3000" b="1" dirty="0"/>
              <a:t>后，每种面包各多少元？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332711" y="2497134"/>
            <a:ext cx="4101545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3000" b="1" dirty="0"/>
              <a:t>（</a:t>
            </a:r>
            <a:r>
              <a:rPr lang="en-US" altLang="zh-CN" sz="3000" b="1" dirty="0"/>
              <a:t>2</a:t>
            </a:r>
            <a:r>
              <a:rPr lang="zh-CN" altLang="en-US" sz="3000" b="1" dirty="0"/>
              <a:t>）</a:t>
            </a:r>
            <a:r>
              <a:rPr lang="zh-CN" altLang="en-US" sz="3000" b="1" dirty="0">
                <a:solidFill>
                  <a:srgbClr val="000000"/>
                </a:solidFill>
                <a:cs typeface="Times New Roman" panose="02020603050405020304" pitchFamily="18" charset="0"/>
                <a:sym typeface="+mn-ea"/>
              </a:rPr>
              <a:t>晚</a:t>
            </a:r>
            <a:r>
              <a:rPr lang="en-US" altLang="zh-CN" sz="3000" b="1" dirty="0">
                <a:solidFill>
                  <a:srgbClr val="000000"/>
                </a:solidFill>
                <a:cs typeface="Times New Roman" panose="02020603050405020304" pitchFamily="18" charset="0"/>
                <a:sym typeface="+mn-ea"/>
              </a:rPr>
              <a:t>8:00</a:t>
            </a:r>
            <a:r>
              <a:rPr lang="zh-CN" altLang="en-US" sz="3000" b="1" dirty="0">
                <a:solidFill>
                  <a:srgbClr val="000000"/>
                </a:solidFill>
                <a:cs typeface="Times New Roman" panose="02020603050405020304" pitchFamily="18" charset="0"/>
                <a:sym typeface="+mn-ea"/>
              </a:rPr>
              <a:t>以后，玲玲拿了</a:t>
            </a:r>
            <a:r>
              <a:rPr lang="en-US" altLang="zh-CN" sz="3000" b="1" dirty="0">
                <a:solidFill>
                  <a:srgbClr val="000000"/>
                </a:solidFill>
                <a:cs typeface="Times New Roman" panose="02020603050405020304" pitchFamily="18" charset="0"/>
                <a:sym typeface="+mn-ea"/>
              </a:rPr>
              <a:t>10</a:t>
            </a:r>
            <a:r>
              <a:rPr lang="zh-CN" altLang="en-US" sz="3000" b="1" dirty="0">
                <a:solidFill>
                  <a:srgbClr val="000000"/>
                </a:solidFill>
                <a:cs typeface="Times New Roman" panose="02020603050405020304" pitchFamily="18" charset="0"/>
                <a:sym typeface="+mn-ea"/>
              </a:rPr>
              <a:t>元去买面包，她可以怎样买</a:t>
            </a:r>
            <a:r>
              <a:rPr lang="zh-CN" altLang="en-US" sz="3000" b="1" dirty="0"/>
              <a:t>？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4744262" y="1683207"/>
            <a:ext cx="4077141" cy="2113125"/>
            <a:chOff x="616809" y="98862"/>
            <a:chExt cx="6063391" cy="3104276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22"/>
            <a:stretch>
              <a:fillRect/>
            </a:stretch>
          </p:blipFill>
          <p:spPr>
            <a:xfrm>
              <a:off x="616809" y="98862"/>
              <a:ext cx="6063391" cy="3104276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39457" y="2657349"/>
              <a:ext cx="646232" cy="499915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13442" y="2228494"/>
              <a:ext cx="646232" cy="493819"/>
            </a:xfrm>
            <a:prstGeom prst="rect">
              <a:avLst/>
            </a:prstGeom>
          </p:spPr>
        </p:pic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16809" y="2257138"/>
              <a:ext cx="646232" cy="493819"/>
            </a:xfrm>
            <a:prstGeom prst="rect">
              <a:avLst/>
            </a:prstGeom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80980" y="2724410"/>
              <a:ext cx="755970" cy="43285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66831" y="950830"/>
            <a:ext cx="561615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200" b="1" dirty="0">
                <a:solidFill>
                  <a:srgbClr val="FF0000"/>
                </a:solidFill>
              </a:rPr>
              <a:t>（</a:t>
            </a:r>
            <a:r>
              <a:rPr lang="en-US" altLang="zh-CN" sz="3200" b="1">
                <a:solidFill>
                  <a:srgbClr val="FF0000"/>
                </a:solidFill>
              </a:rPr>
              <a:t>1</a:t>
            </a:r>
            <a:r>
              <a:rPr lang="zh-CN" altLang="en-US" sz="3200" b="1">
                <a:solidFill>
                  <a:srgbClr val="FF0000"/>
                </a:solidFill>
              </a:rPr>
              <a:t>）</a:t>
            </a:r>
            <a:r>
              <a:rPr lang="en-US" altLang="zh-CN" sz="3200" b="1">
                <a:solidFill>
                  <a:srgbClr val="FF0000"/>
                </a:solidFill>
              </a:rPr>
              <a:t>4×50%</a:t>
            </a:r>
            <a:r>
              <a:rPr lang="zh-CN" altLang="en-US" sz="3200" b="1">
                <a:solidFill>
                  <a:srgbClr val="FF0000"/>
                </a:solidFill>
              </a:rPr>
              <a:t>＝</a:t>
            </a:r>
            <a:r>
              <a:rPr lang="en-US" altLang="zh-CN" sz="3200" b="1">
                <a:solidFill>
                  <a:srgbClr val="FF0000"/>
                </a:solidFill>
              </a:rPr>
              <a:t>2</a:t>
            </a:r>
            <a:r>
              <a:rPr lang="zh-CN" altLang="en-US" sz="3200" b="1">
                <a:solidFill>
                  <a:srgbClr val="FF0000"/>
                </a:solidFill>
              </a:rPr>
              <a:t>（元）</a:t>
            </a:r>
          </a:p>
          <a:p>
            <a:pPr algn="l"/>
            <a:r>
              <a:rPr lang="en-US" altLang="zh-CN" sz="3200" b="1">
                <a:solidFill>
                  <a:srgbClr val="FF0000"/>
                </a:solidFill>
              </a:rPr>
              <a:t>          8.8×50%</a:t>
            </a:r>
            <a:r>
              <a:rPr lang="zh-CN" altLang="en-US" sz="3200" b="1">
                <a:solidFill>
                  <a:srgbClr val="FF0000"/>
                </a:solidFill>
              </a:rPr>
              <a:t>＝</a:t>
            </a:r>
            <a:r>
              <a:rPr lang="en-US" altLang="zh-CN" sz="3200" b="1">
                <a:solidFill>
                  <a:srgbClr val="FF0000"/>
                </a:solidFill>
              </a:rPr>
              <a:t>4.4</a:t>
            </a:r>
            <a:r>
              <a:rPr lang="zh-CN" altLang="en-US" sz="3200" b="1">
                <a:solidFill>
                  <a:srgbClr val="FF0000"/>
                </a:solidFill>
              </a:rPr>
              <a:t>（元）</a:t>
            </a:r>
          </a:p>
          <a:p>
            <a:pPr algn="l"/>
            <a:r>
              <a:rPr lang="en-US" altLang="zh-CN" sz="3200" b="1">
                <a:solidFill>
                  <a:srgbClr val="FF0000"/>
                </a:solidFill>
              </a:rPr>
              <a:t>          6×50%</a:t>
            </a:r>
            <a:r>
              <a:rPr lang="zh-CN" altLang="en-US" sz="3200" b="1">
                <a:solidFill>
                  <a:srgbClr val="FF0000"/>
                </a:solidFill>
              </a:rPr>
              <a:t>＝</a:t>
            </a:r>
            <a:r>
              <a:rPr lang="en-US" altLang="zh-CN" sz="3200" b="1">
                <a:solidFill>
                  <a:srgbClr val="FF0000"/>
                </a:solidFill>
              </a:rPr>
              <a:t>3</a:t>
            </a:r>
            <a:r>
              <a:rPr lang="zh-CN" altLang="en-US" sz="3200" b="1">
                <a:solidFill>
                  <a:srgbClr val="FF0000"/>
                </a:solidFill>
              </a:rPr>
              <a:t>（元）</a:t>
            </a:r>
          </a:p>
          <a:p>
            <a:pPr algn="l"/>
            <a:r>
              <a:rPr lang="en-US" altLang="zh-CN" sz="3200" b="1">
                <a:solidFill>
                  <a:srgbClr val="FF0000"/>
                </a:solidFill>
              </a:rPr>
              <a:t>          5×50%</a:t>
            </a:r>
            <a:r>
              <a:rPr lang="zh-CN" altLang="en-US" sz="3200" b="1">
                <a:solidFill>
                  <a:srgbClr val="FF0000"/>
                </a:solidFill>
              </a:rPr>
              <a:t>＝</a:t>
            </a:r>
            <a:r>
              <a:rPr lang="en-US" altLang="zh-CN" sz="3200" b="1">
                <a:solidFill>
                  <a:srgbClr val="FF0000"/>
                </a:solidFill>
              </a:rPr>
              <a:t>2.5</a:t>
            </a:r>
            <a:r>
              <a:rPr lang="zh-CN" altLang="en-US" sz="3200" b="1">
                <a:solidFill>
                  <a:srgbClr val="FF0000"/>
                </a:solidFill>
              </a:rPr>
              <a:t>（元）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466831" y="3164002"/>
            <a:ext cx="821033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200" b="1" dirty="0">
                <a:solidFill>
                  <a:srgbClr val="FF0000"/>
                </a:solidFill>
              </a:rPr>
              <a:t>（</a:t>
            </a:r>
            <a:r>
              <a:rPr lang="en-US" altLang="zh-CN" sz="3200" b="1">
                <a:solidFill>
                  <a:srgbClr val="FF0000"/>
                </a:solidFill>
              </a:rPr>
              <a:t>2</a:t>
            </a:r>
            <a:r>
              <a:rPr lang="zh-CN" altLang="en-US" sz="3200" b="1">
                <a:solidFill>
                  <a:srgbClr val="FF0000"/>
                </a:solidFill>
              </a:rPr>
              <a:t>）答案不唯一，合理即可。如：她可以买</a:t>
            </a:r>
            <a:r>
              <a:rPr lang="en-US" altLang="zh-CN" sz="3200" b="1">
                <a:solidFill>
                  <a:srgbClr val="FF0000"/>
                </a:solidFill>
              </a:rPr>
              <a:t>4</a:t>
            </a:r>
            <a:r>
              <a:rPr lang="zh-CN" altLang="en-US" sz="3200" b="1">
                <a:solidFill>
                  <a:srgbClr val="FF0000"/>
                </a:solidFill>
              </a:rPr>
              <a:t>个标价为</a:t>
            </a:r>
            <a:r>
              <a:rPr lang="en-US" altLang="zh-CN" sz="3200" b="1">
                <a:solidFill>
                  <a:srgbClr val="FF0000"/>
                </a:solidFill>
              </a:rPr>
              <a:t>5</a:t>
            </a:r>
            <a:r>
              <a:rPr lang="zh-CN" altLang="en-US" sz="3200" b="1">
                <a:solidFill>
                  <a:srgbClr val="FF0000"/>
                </a:solidFill>
              </a:rPr>
              <a:t>元的面包。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719955" y="1167130"/>
            <a:ext cx="3917950" cy="3290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latinLnBrk="1" hangingPunct="1">
              <a:lnSpc>
                <a:spcPct val="13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solidFill>
                  <a:srgbClr val="000000"/>
                </a:solidFill>
                <a:cs typeface="Times New Roman" panose="02020603050405020304" pitchFamily="18" charset="0"/>
                <a:sym typeface="+mn-ea"/>
              </a:rPr>
              <a:t>2. </a:t>
            </a:r>
            <a:r>
              <a:rPr lang="zh-CN" altLang="en-US" sz="3200" b="1" dirty="0">
                <a:solidFill>
                  <a:srgbClr val="000000"/>
                </a:solidFill>
                <a:cs typeface="Times New Roman" panose="02020603050405020304" pitchFamily="18" charset="0"/>
                <a:sym typeface="+mn-ea"/>
              </a:rPr>
              <a:t>晓风的爸爸妈妈去买新家具，他们选中了图中的</a:t>
            </a:r>
            <a:r>
              <a:rPr lang="en-US" altLang="zh-CN" sz="3200" b="1" dirty="0">
                <a:solidFill>
                  <a:srgbClr val="000000"/>
                </a:solidFill>
                <a:cs typeface="Times New Roman" panose="02020603050405020304" pitchFamily="18" charset="0"/>
                <a:sym typeface="+mn-ea"/>
              </a:rPr>
              <a:t>4</a:t>
            </a:r>
            <a:r>
              <a:rPr lang="zh-CN" altLang="en-US" sz="3200" b="1" dirty="0">
                <a:solidFill>
                  <a:srgbClr val="000000"/>
                </a:solidFill>
                <a:cs typeface="Times New Roman" panose="02020603050405020304" pitchFamily="18" charset="0"/>
                <a:sym typeface="+mn-ea"/>
              </a:rPr>
              <a:t>种家具。打折后，</a:t>
            </a:r>
            <a:r>
              <a:rPr lang="en-US" altLang="zh-CN" sz="3200" b="1" dirty="0">
                <a:solidFill>
                  <a:srgbClr val="000000"/>
                </a:solidFill>
                <a:cs typeface="Times New Roman" panose="02020603050405020304" pitchFamily="18" charset="0"/>
                <a:sym typeface="+mn-ea"/>
              </a:rPr>
              <a:t> 4</a:t>
            </a:r>
            <a:r>
              <a:rPr lang="zh-CN" altLang="en-US" sz="3200" b="1" dirty="0">
                <a:solidFill>
                  <a:srgbClr val="000000"/>
                </a:solidFill>
                <a:cs typeface="Times New Roman" panose="02020603050405020304" pitchFamily="18" charset="0"/>
                <a:sym typeface="+mn-ea"/>
              </a:rPr>
              <a:t>种家具分别应付多少钱？</a:t>
            </a:r>
            <a:endParaRPr lang="zh-CN" altLang="en-US" sz="3200" b="1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935" y="1458834"/>
            <a:ext cx="3856532" cy="243793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754915" y="802710"/>
            <a:ext cx="53543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 dirty="0">
                <a:solidFill>
                  <a:srgbClr val="FF0000"/>
                </a:solidFill>
              </a:rPr>
              <a:t>桌子：</a:t>
            </a:r>
            <a:r>
              <a:rPr lang="en-US" altLang="zh-CN" sz="3200" b="1" dirty="0">
                <a:solidFill>
                  <a:srgbClr val="FF0000"/>
                </a:solidFill>
              </a:rPr>
              <a:t>220×80%=176</a:t>
            </a:r>
            <a:r>
              <a:rPr lang="zh-CN" altLang="en-US" sz="3200" b="1" dirty="0">
                <a:solidFill>
                  <a:srgbClr val="FF0000"/>
                </a:solidFill>
              </a:rPr>
              <a:t>（元）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754915" y="1743650"/>
            <a:ext cx="51491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 dirty="0">
                <a:solidFill>
                  <a:srgbClr val="FF0000"/>
                </a:solidFill>
              </a:rPr>
              <a:t>椅子</a:t>
            </a:r>
            <a:r>
              <a:rPr lang="zh-CN" altLang="en-US" sz="3200" b="1">
                <a:solidFill>
                  <a:srgbClr val="FF0000"/>
                </a:solidFill>
              </a:rPr>
              <a:t>：</a:t>
            </a:r>
            <a:r>
              <a:rPr lang="en-US" altLang="zh-CN" sz="3200" b="1">
                <a:solidFill>
                  <a:srgbClr val="FF0000"/>
                </a:solidFill>
              </a:rPr>
              <a:t>120×80</a:t>
            </a:r>
            <a:r>
              <a:rPr lang="en-US" altLang="zh-CN" sz="3200" b="1" dirty="0">
                <a:solidFill>
                  <a:srgbClr val="FF0000"/>
                </a:solidFill>
              </a:rPr>
              <a:t>%=96</a:t>
            </a:r>
            <a:r>
              <a:rPr lang="zh-CN" altLang="en-US" sz="3200" b="1" dirty="0">
                <a:solidFill>
                  <a:srgbClr val="FF0000"/>
                </a:solidFill>
              </a:rPr>
              <a:t>（元）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756518" y="2684590"/>
            <a:ext cx="53527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 dirty="0">
                <a:solidFill>
                  <a:srgbClr val="FF0000"/>
                </a:solidFill>
              </a:rPr>
              <a:t>床：</a:t>
            </a:r>
            <a:r>
              <a:rPr lang="en-US" altLang="zh-CN" sz="3200" b="1" dirty="0">
                <a:solidFill>
                  <a:srgbClr val="FF0000"/>
                </a:solidFill>
              </a:rPr>
              <a:t>2400×80%=1920</a:t>
            </a:r>
            <a:r>
              <a:rPr lang="zh-CN" altLang="en-US" sz="3200" b="1" dirty="0">
                <a:solidFill>
                  <a:srgbClr val="FF0000"/>
                </a:solidFill>
              </a:rPr>
              <a:t>（元）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754915" y="3625530"/>
            <a:ext cx="53543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 dirty="0">
                <a:solidFill>
                  <a:srgbClr val="FF0000"/>
                </a:solidFill>
              </a:rPr>
              <a:t>柜子：</a:t>
            </a:r>
            <a:r>
              <a:rPr lang="en-US" altLang="zh-CN" sz="3200" b="1" dirty="0">
                <a:solidFill>
                  <a:srgbClr val="FF0000"/>
                </a:solidFill>
              </a:rPr>
              <a:t>880×80%=704</a:t>
            </a:r>
            <a:r>
              <a:rPr lang="zh-CN" altLang="en-US" sz="3200" b="1" dirty="0">
                <a:solidFill>
                  <a:srgbClr val="FF0000"/>
                </a:solidFill>
              </a:rPr>
              <a:t>（元）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11422" y="1014564"/>
            <a:ext cx="8105562" cy="2011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latinLnBrk="1" hangingPunct="1">
              <a:lnSpc>
                <a:spcPct val="13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solidFill>
                  <a:srgbClr val="000000"/>
                </a:solidFill>
                <a:cs typeface="Times New Roman" panose="02020603050405020304" pitchFamily="18" charset="0"/>
                <a:sym typeface="+mn-ea"/>
              </a:rPr>
              <a:t>3. </a:t>
            </a:r>
            <a:r>
              <a:rPr lang="zh-CN" altLang="en-US" sz="3200" b="1" dirty="0">
                <a:solidFill>
                  <a:srgbClr val="000000"/>
                </a:solidFill>
                <a:cs typeface="Times New Roman" panose="02020603050405020304" pitchFamily="18" charset="0"/>
                <a:sym typeface="+mn-ea"/>
              </a:rPr>
              <a:t>书店的图书凭优惠卡购买可打八折，小明用优惠卡买了一套书，省了</a:t>
            </a:r>
            <a:r>
              <a:rPr lang="en-US" altLang="zh-CN" sz="3200" b="1" dirty="0">
                <a:solidFill>
                  <a:srgbClr val="000000"/>
                </a:solidFill>
                <a:cs typeface="Times New Roman" panose="02020603050405020304" pitchFamily="18" charset="0"/>
                <a:sym typeface="+mn-ea"/>
              </a:rPr>
              <a:t>9.6</a:t>
            </a:r>
            <a:r>
              <a:rPr lang="zh-CN" altLang="en-US" sz="3200" b="1" dirty="0">
                <a:solidFill>
                  <a:srgbClr val="000000"/>
                </a:solidFill>
                <a:cs typeface="Times New Roman" panose="02020603050405020304" pitchFamily="18" charset="0"/>
                <a:sym typeface="+mn-ea"/>
              </a:rPr>
              <a:t>元。这套书原价多少钱？</a:t>
            </a:r>
            <a:endParaRPr lang="zh-CN" altLang="en-US" sz="3200" b="1" dirty="0"/>
          </a:p>
        </p:txBody>
      </p:sp>
      <p:sp>
        <p:nvSpPr>
          <p:cNvPr id="3" name="文本框 2"/>
          <p:cNvSpPr txBox="1"/>
          <p:nvPr/>
        </p:nvSpPr>
        <p:spPr>
          <a:xfrm>
            <a:off x="2075940" y="2944372"/>
            <a:ext cx="49760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3200" b="1" dirty="0">
                <a:solidFill>
                  <a:srgbClr val="FF0000"/>
                </a:solidFill>
              </a:rPr>
              <a:t>9.6÷</a:t>
            </a:r>
            <a:r>
              <a:rPr lang="zh-CN" altLang="en-US" sz="3200" b="1" dirty="0">
                <a:solidFill>
                  <a:srgbClr val="FF0000"/>
                </a:solidFill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</a:rPr>
              <a:t>1-80%</a:t>
            </a:r>
            <a:r>
              <a:rPr lang="zh-CN" altLang="en-US" sz="3200" b="1" dirty="0">
                <a:solidFill>
                  <a:srgbClr val="FF0000"/>
                </a:solidFill>
              </a:rPr>
              <a:t>）</a:t>
            </a:r>
            <a:r>
              <a:rPr lang="en-US" altLang="zh-CN" sz="3200" b="1" dirty="0">
                <a:solidFill>
                  <a:srgbClr val="FF0000"/>
                </a:solidFill>
              </a:rPr>
              <a:t>=48</a:t>
            </a:r>
            <a:r>
              <a:rPr lang="zh-CN" altLang="en-US" sz="3200" b="1" dirty="0">
                <a:solidFill>
                  <a:srgbClr val="FF0000"/>
                </a:solidFill>
              </a:rPr>
              <a:t>（元）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2287311" y="3652125"/>
            <a:ext cx="41548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</a:rPr>
              <a:t>答：这套书原价</a:t>
            </a:r>
            <a:r>
              <a:rPr lang="en-US" altLang="zh-CN" sz="3200" b="1" dirty="0">
                <a:solidFill>
                  <a:srgbClr val="FF0000"/>
                </a:solidFill>
              </a:rPr>
              <a:t>48</a:t>
            </a:r>
            <a:r>
              <a:rPr lang="zh-CN" altLang="en-US" sz="3200" b="1" dirty="0">
                <a:solidFill>
                  <a:srgbClr val="FF0000"/>
                </a:solidFill>
              </a:rPr>
              <a:t>元。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91772" y="1238964"/>
            <a:ext cx="8360457" cy="1217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200" b="1" dirty="0"/>
              <a:t>4.</a:t>
            </a:r>
            <a:r>
              <a:rPr lang="zh-CN" altLang="en-US" sz="3200" b="1" dirty="0"/>
              <a:t>某县前年秋粮产量为</a:t>
            </a:r>
            <a:r>
              <a:rPr lang="en-US" altLang="zh-CN" sz="3200" b="1" dirty="0"/>
              <a:t>48</a:t>
            </a:r>
            <a:r>
              <a:rPr lang="zh-CN" altLang="en-US" sz="3200" b="1" dirty="0"/>
              <a:t>万吨，去年比前年增产二成。去年秋粮产量是多少万吨？</a:t>
            </a:r>
            <a:endParaRPr lang="en-US" altLang="zh-CN" sz="3200" b="1" dirty="0"/>
          </a:p>
        </p:txBody>
      </p:sp>
      <p:sp>
        <p:nvSpPr>
          <p:cNvPr id="3" name="文本框 2"/>
          <p:cNvSpPr txBox="1"/>
          <p:nvPr/>
        </p:nvSpPr>
        <p:spPr>
          <a:xfrm>
            <a:off x="1511631" y="2613588"/>
            <a:ext cx="5690982" cy="626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200" b="1" dirty="0">
                <a:solidFill>
                  <a:srgbClr val="FF0000"/>
                </a:solidFill>
              </a:rPr>
              <a:t>48×</a:t>
            </a:r>
            <a:r>
              <a:rPr lang="zh-CN" altLang="en-US" sz="3200" b="1" dirty="0">
                <a:solidFill>
                  <a:srgbClr val="FF0000"/>
                </a:solidFill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</a:rPr>
              <a:t>1+20%</a:t>
            </a:r>
            <a:r>
              <a:rPr lang="zh-CN" altLang="en-US" sz="3200" b="1" dirty="0">
                <a:solidFill>
                  <a:srgbClr val="FF0000"/>
                </a:solidFill>
              </a:rPr>
              <a:t>）</a:t>
            </a:r>
            <a:r>
              <a:rPr lang="en-US" altLang="zh-CN" sz="3200" b="1" dirty="0">
                <a:solidFill>
                  <a:srgbClr val="FF0000"/>
                </a:solidFill>
              </a:rPr>
              <a:t>=57.6</a:t>
            </a:r>
            <a:r>
              <a:rPr lang="zh-CN" altLang="en-US" sz="3200" b="1" dirty="0">
                <a:solidFill>
                  <a:srgbClr val="FF0000"/>
                </a:solidFill>
              </a:rPr>
              <a:t>（万吨）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506726" y="3397281"/>
            <a:ext cx="5846472" cy="626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</a:rPr>
              <a:t>答：去年秋粮产量是</a:t>
            </a:r>
            <a:r>
              <a:rPr lang="en-US" altLang="zh-CN" sz="3200" b="1" dirty="0">
                <a:solidFill>
                  <a:srgbClr val="FF0000"/>
                </a:solidFill>
              </a:rPr>
              <a:t>57.6</a:t>
            </a:r>
            <a:r>
              <a:rPr lang="zh-CN" altLang="en-US" sz="3200" b="1" dirty="0">
                <a:solidFill>
                  <a:srgbClr val="FF0000"/>
                </a:solidFill>
              </a:rPr>
              <a:t>万吨。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39634" y="1223925"/>
            <a:ext cx="8423437" cy="1272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3200" b="1" dirty="0"/>
              <a:t>5</a:t>
            </a:r>
            <a:r>
              <a:rPr sz="3200" b="1" dirty="0"/>
              <a:t>. 某汽车公司2月份出口汽车1.3万辆，比上月增长三成。1月份出口汽车多少万辆？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098846" y="2696948"/>
            <a:ext cx="5280613" cy="626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200" b="1" dirty="0">
                <a:solidFill>
                  <a:srgbClr val="FF0000"/>
                </a:solidFill>
              </a:rPr>
              <a:t>1.3÷</a:t>
            </a:r>
            <a:r>
              <a:rPr lang="zh-CN" altLang="en-US" sz="3200" b="1" dirty="0">
                <a:solidFill>
                  <a:srgbClr val="FF0000"/>
                </a:solidFill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</a:rPr>
              <a:t>1+30%</a:t>
            </a:r>
            <a:r>
              <a:rPr lang="zh-CN" altLang="en-US" sz="3200" b="1" dirty="0">
                <a:solidFill>
                  <a:srgbClr val="FF0000"/>
                </a:solidFill>
              </a:rPr>
              <a:t>）</a:t>
            </a:r>
            <a:r>
              <a:rPr lang="en-US" altLang="zh-CN" sz="3200" b="1" dirty="0">
                <a:solidFill>
                  <a:srgbClr val="FF0000"/>
                </a:solidFill>
              </a:rPr>
              <a:t>=1</a:t>
            </a:r>
            <a:r>
              <a:rPr lang="zh-CN" altLang="en-US" sz="3200" b="1" dirty="0">
                <a:solidFill>
                  <a:srgbClr val="FF0000"/>
                </a:solidFill>
              </a:rPr>
              <a:t>（万辆）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045948" y="3380212"/>
            <a:ext cx="5126724" cy="626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</a:rPr>
              <a:t>答：</a:t>
            </a:r>
            <a:r>
              <a:rPr lang="en-US" altLang="zh-CN" sz="3200" b="1">
                <a:solidFill>
                  <a:srgbClr val="FF0000"/>
                </a:solidFill>
              </a:rPr>
              <a:t>1</a:t>
            </a:r>
            <a:r>
              <a:rPr lang="zh-CN" altLang="en-US" sz="3200" b="1">
                <a:solidFill>
                  <a:srgbClr val="FF0000"/>
                </a:solidFill>
              </a:rPr>
              <a:t>月份</a:t>
            </a:r>
            <a:r>
              <a:rPr lang="zh-CN" altLang="en-US" sz="3200" b="1" dirty="0">
                <a:solidFill>
                  <a:srgbClr val="FF0000"/>
                </a:solidFill>
              </a:rPr>
              <a:t>出口汽车</a:t>
            </a:r>
            <a:r>
              <a:rPr lang="en-US" altLang="zh-CN" sz="3200" b="1" dirty="0">
                <a:solidFill>
                  <a:srgbClr val="FF0000"/>
                </a:solidFill>
              </a:rPr>
              <a:t>1</a:t>
            </a:r>
            <a:r>
              <a:rPr lang="zh-CN" altLang="en-US" sz="3200" b="1" dirty="0">
                <a:solidFill>
                  <a:srgbClr val="FF0000"/>
                </a:solidFill>
              </a:rPr>
              <a:t>万辆。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84375" y="1158454"/>
            <a:ext cx="8375251" cy="1863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3200" b="1" dirty="0"/>
              <a:t>6.</a:t>
            </a:r>
            <a:r>
              <a:rPr sz="3200" b="1" dirty="0"/>
              <a:t>妈妈买了一瓶售价为200元的化妆品，其中消费税占售价的15%。妈妈为此支付消费税多少元</a:t>
            </a:r>
            <a:r>
              <a:rPr lang="zh-CN" altLang="en-US" sz="3200" b="1" dirty="0"/>
              <a:t>？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2547762" y="2924721"/>
            <a:ext cx="3913251" cy="626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200" b="1" dirty="0">
                <a:solidFill>
                  <a:srgbClr val="FF0000"/>
                </a:solidFill>
              </a:rPr>
              <a:t>200×15%=30</a:t>
            </a:r>
            <a:r>
              <a:rPr lang="zh-CN" altLang="en-US" sz="3200" b="1" dirty="0">
                <a:solidFill>
                  <a:srgbClr val="FF0000"/>
                </a:solidFill>
              </a:rPr>
              <a:t>（元）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529053" y="3671691"/>
            <a:ext cx="5950668" cy="626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</a:rPr>
              <a:t>答：妈妈为此支付消费税</a:t>
            </a:r>
            <a:r>
              <a:rPr lang="en-US" altLang="zh-CN" sz="3200" b="1" dirty="0">
                <a:solidFill>
                  <a:srgbClr val="FF0000"/>
                </a:solidFill>
              </a:rPr>
              <a:t>30</a:t>
            </a:r>
            <a:r>
              <a:rPr lang="zh-CN" altLang="en-US" sz="3200" b="1" dirty="0">
                <a:solidFill>
                  <a:srgbClr val="FF0000"/>
                </a:solidFill>
              </a:rPr>
              <a:t>元。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82785" y="947209"/>
            <a:ext cx="8430141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3200" b="1" dirty="0"/>
              <a:t>7.</a:t>
            </a:r>
            <a:r>
              <a:rPr sz="3200" b="1"/>
              <a:t>小明的爸爸得到一笔3000元的劳务报酬，其中800元是免税的，其余部分要按20%的税率缴税。这笔劳务报酬一共要缴税多少元</a:t>
            </a:r>
            <a:r>
              <a:rPr lang="zh-CN" altLang="en-US" sz="3200" b="1" dirty="0"/>
              <a:t>？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755564" y="3187530"/>
            <a:ext cx="5899372" cy="626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</a:rPr>
              <a:t>3000-800</a:t>
            </a:r>
            <a:r>
              <a:rPr lang="zh-CN" altLang="en-US" sz="3200" b="1" dirty="0">
                <a:solidFill>
                  <a:srgbClr val="FF0000"/>
                </a:solidFill>
              </a:rPr>
              <a:t>）</a:t>
            </a:r>
            <a:r>
              <a:rPr lang="en-US" altLang="zh-CN" sz="3200" b="1" dirty="0">
                <a:solidFill>
                  <a:srgbClr val="FF0000"/>
                </a:solidFill>
              </a:rPr>
              <a:t>×20%=440</a:t>
            </a:r>
            <a:r>
              <a:rPr lang="zh-CN" altLang="en-US" sz="3200" b="1" dirty="0">
                <a:solidFill>
                  <a:srgbClr val="FF0000"/>
                </a:solidFill>
              </a:rPr>
              <a:t>（元）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186212" y="3898807"/>
            <a:ext cx="6979796" cy="626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</a:rPr>
              <a:t>答：这</a:t>
            </a:r>
            <a:r>
              <a:rPr lang="zh-CN" altLang="en-US" sz="3200" b="1">
                <a:solidFill>
                  <a:srgbClr val="FF0000"/>
                </a:solidFill>
              </a:rPr>
              <a:t>笔劳务报酬一共</a:t>
            </a:r>
            <a:r>
              <a:rPr lang="zh-CN" altLang="en-US" sz="3200" b="1" dirty="0">
                <a:solidFill>
                  <a:srgbClr val="FF0000"/>
                </a:solidFill>
              </a:rPr>
              <a:t>要缴税</a:t>
            </a:r>
            <a:r>
              <a:rPr lang="en-US" altLang="zh-CN" sz="3200" b="1" dirty="0">
                <a:solidFill>
                  <a:srgbClr val="FF0000"/>
                </a:solidFill>
              </a:rPr>
              <a:t>440</a:t>
            </a:r>
            <a:r>
              <a:rPr lang="zh-CN" altLang="en-US" sz="3200" b="1" dirty="0">
                <a:solidFill>
                  <a:srgbClr val="FF0000"/>
                </a:solidFill>
              </a:rPr>
              <a:t>元。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49175" y="1128653"/>
            <a:ext cx="8469148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3200" b="1" dirty="0"/>
              <a:t>8.</a:t>
            </a:r>
            <a:r>
              <a:rPr lang="zh-CN" altLang="en-US" sz="3200" b="1" dirty="0"/>
              <a:t>百货大楼搞促销活动，甲品牌鞋每满</a:t>
            </a:r>
            <a:r>
              <a:rPr lang="en-US" altLang="zh-CN" sz="3200" b="1" dirty="0"/>
              <a:t>200</a:t>
            </a:r>
            <a:r>
              <a:rPr lang="zh-CN" altLang="en-US" sz="3200" b="1" dirty="0"/>
              <a:t>元减</a:t>
            </a:r>
            <a:r>
              <a:rPr lang="en-US" altLang="zh-CN" sz="3200" b="1" dirty="0"/>
              <a:t>100</a:t>
            </a:r>
            <a:r>
              <a:rPr lang="zh-CN" altLang="en-US" sz="3200" b="1" dirty="0"/>
              <a:t>元，乙品牌鞋“折上折”，就是先打六折，在此基础上再打九五折。如果两个品牌都有一双标价</a:t>
            </a:r>
            <a:r>
              <a:rPr lang="en-US" altLang="zh-CN" sz="3200" b="1" dirty="0"/>
              <a:t>220</a:t>
            </a:r>
            <a:r>
              <a:rPr lang="zh-CN" altLang="en-US" sz="3200" b="1" dirty="0"/>
              <a:t>元的鞋，买哪个品牌更便宜？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330568" y="1095000"/>
            <a:ext cx="6482865" cy="29535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200" b="1" dirty="0">
                <a:solidFill>
                  <a:srgbClr val="FF0000"/>
                </a:solidFill>
              </a:rPr>
              <a:t>甲：</a:t>
            </a:r>
            <a:r>
              <a:rPr lang="en-US" altLang="zh-CN" sz="3200" b="1" dirty="0">
                <a:solidFill>
                  <a:srgbClr val="FF0000"/>
                </a:solidFill>
              </a:rPr>
              <a:t>220-100=120</a:t>
            </a:r>
            <a:r>
              <a:rPr lang="zh-CN" altLang="en-US" sz="3200" b="1" dirty="0">
                <a:solidFill>
                  <a:srgbClr val="FF0000"/>
                </a:solidFill>
              </a:rPr>
              <a:t>（元）</a:t>
            </a:r>
            <a:endParaRPr lang="en-US" altLang="zh-CN" sz="3200" b="1" dirty="0">
              <a:solidFill>
                <a:srgbClr val="FF0000"/>
              </a:solidFill>
            </a:endParaRPr>
          </a:p>
          <a:p>
            <a:pPr algn="l">
              <a:lnSpc>
                <a:spcPct val="150000"/>
              </a:lnSpc>
            </a:pPr>
            <a:r>
              <a:rPr lang="zh-CN" altLang="en-US" sz="3200" b="1" dirty="0">
                <a:solidFill>
                  <a:srgbClr val="FF0000"/>
                </a:solidFill>
              </a:rPr>
              <a:t>乙：</a:t>
            </a:r>
            <a:r>
              <a:rPr lang="en-US" altLang="zh-CN" sz="3200" b="1" dirty="0">
                <a:solidFill>
                  <a:srgbClr val="FF0000"/>
                </a:solidFill>
              </a:rPr>
              <a:t>220×60%×95%=125.4</a:t>
            </a:r>
            <a:r>
              <a:rPr lang="zh-CN" altLang="en-US" sz="3200" b="1" dirty="0">
                <a:solidFill>
                  <a:srgbClr val="FF0000"/>
                </a:solidFill>
              </a:rPr>
              <a:t>（元）</a:t>
            </a:r>
            <a:endParaRPr lang="en-US" altLang="zh-CN" sz="3200" b="1" dirty="0">
              <a:solidFill>
                <a:srgbClr val="FF0000"/>
              </a:solidFill>
            </a:endParaRPr>
          </a:p>
          <a:p>
            <a:pPr algn="l">
              <a:lnSpc>
                <a:spcPct val="150000"/>
              </a:lnSpc>
            </a:pPr>
            <a:r>
              <a:rPr lang="en-US" altLang="zh-CN" sz="3200" b="1" dirty="0">
                <a:solidFill>
                  <a:srgbClr val="FF0000"/>
                </a:solidFill>
              </a:rPr>
              <a:t>125.4</a:t>
            </a:r>
            <a:r>
              <a:rPr lang="zh-CN" altLang="en-US" sz="3200" b="1" dirty="0">
                <a:solidFill>
                  <a:srgbClr val="FF0000"/>
                </a:solidFill>
              </a:rPr>
              <a:t>＞</a:t>
            </a:r>
            <a:r>
              <a:rPr lang="en-US" altLang="zh-CN" sz="3200" b="1" dirty="0">
                <a:solidFill>
                  <a:srgbClr val="FF0000"/>
                </a:solidFill>
              </a:rPr>
              <a:t>120       </a:t>
            </a:r>
          </a:p>
          <a:p>
            <a:pPr algn="l">
              <a:lnSpc>
                <a:spcPct val="150000"/>
              </a:lnSpc>
            </a:pPr>
            <a:r>
              <a:rPr lang="zh-CN" altLang="en-US" sz="3200" b="1" dirty="0">
                <a:solidFill>
                  <a:srgbClr val="FF0000"/>
                </a:solidFill>
              </a:rPr>
              <a:t>答：买甲品牌更便宜。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43701" y="959298"/>
            <a:ext cx="7856599" cy="29535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3200" b="1" dirty="0"/>
              <a:t>9. </a:t>
            </a:r>
            <a:r>
              <a:rPr lang="zh-CN" altLang="en-US" sz="3200" b="1" dirty="0"/>
              <a:t>爸爸想在网上书店买书，</a:t>
            </a:r>
            <a:r>
              <a:rPr lang="en-US" altLang="zh-CN" sz="3200" b="1" dirty="0"/>
              <a:t>A</a:t>
            </a:r>
            <a:r>
              <a:rPr lang="zh-CN" altLang="en-US" sz="3200" b="1" dirty="0"/>
              <a:t>店打七折销售，</a:t>
            </a:r>
            <a:r>
              <a:rPr lang="en-US" altLang="zh-CN" sz="3200" b="1" dirty="0"/>
              <a:t>B</a:t>
            </a:r>
            <a:r>
              <a:rPr lang="zh-CN" altLang="en-US" sz="3200" b="1" dirty="0"/>
              <a:t>店每满</a:t>
            </a:r>
            <a:r>
              <a:rPr lang="en-US" altLang="zh-CN" sz="3200" b="1" dirty="0"/>
              <a:t>69</a:t>
            </a:r>
            <a:r>
              <a:rPr lang="zh-CN" altLang="en-US" sz="3200" b="1" dirty="0"/>
              <a:t>元减</a:t>
            </a:r>
            <a:r>
              <a:rPr lang="en-US" altLang="zh-CN" sz="3200" b="1" dirty="0"/>
              <a:t>19</a:t>
            </a:r>
            <a:r>
              <a:rPr lang="zh-CN" altLang="en-US" sz="3200" b="1" dirty="0"/>
              <a:t>元。如果爸爸想买的书标价为</a:t>
            </a:r>
            <a:r>
              <a:rPr lang="en-US" altLang="zh-CN" sz="3200" b="1"/>
              <a:t>80</a:t>
            </a:r>
            <a:r>
              <a:rPr lang="zh-CN" altLang="en-US" sz="3200" b="1"/>
              <a:t>元，在</a:t>
            </a:r>
            <a:r>
              <a:rPr lang="en-US" altLang="zh-CN" sz="3200" b="1" dirty="0"/>
              <a:t>A</a:t>
            </a:r>
            <a:r>
              <a:rPr lang="zh-CN" altLang="en-US" sz="3200" b="1" dirty="0"/>
              <a:t>、</a:t>
            </a:r>
            <a:r>
              <a:rPr lang="en-US" altLang="zh-CN" sz="3200" b="1" dirty="0"/>
              <a:t>B</a:t>
            </a:r>
            <a:r>
              <a:rPr lang="zh-CN" altLang="en-US" sz="3200" b="1" dirty="0"/>
              <a:t>两个书店买，各应付多少元？相差多少钱？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47670" y="1098268"/>
            <a:ext cx="8047689" cy="30441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200" b="1" dirty="0">
                <a:solidFill>
                  <a:srgbClr val="FF0000"/>
                </a:solidFill>
              </a:rPr>
              <a:t>A</a:t>
            </a:r>
            <a:r>
              <a:rPr lang="zh-CN" altLang="en-US" sz="3200" b="1" dirty="0">
                <a:solidFill>
                  <a:srgbClr val="FF0000"/>
                </a:solidFill>
              </a:rPr>
              <a:t>：</a:t>
            </a:r>
            <a:r>
              <a:rPr lang="en-US" altLang="zh-CN" sz="3200" b="1" dirty="0">
                <a:solidFill>
                  <a:srgbClr val="FF0000"/>
                </a:solidFill>
              </a:rPr>
              <a:t>80×70%=56</a:t>
            </a:r>
            <a:r>
              <a:rPr lang="zh-CN" altLang="en-US" sz="3200" b="1" dirty="0">
                <a:solidFill>
                  <a:srgbClr val="FF0000"/>
                </a:solidFill>
              </a:rPr>
              <a:t>（元）</a:t>
            </a:r>
            <a:endParaRPr lang="en-US" altLang="zh-CN" sz="3200" b="1" dirty="0">
              <a:solidFill>
                <a:srgbClr val="FF0000"/>
              </a:solidFill>
            </a:endParaRPr>
          </a:p>
          <a:p>
            <a:pPr algn="l">
              <a:lnSpc>
                <a:spcPct val="120000"/>
              </a:lnSpc>
            </a:pPr>
            <a:r>
              <a:rPr lang="en-US" altLang="zh-CN" sz="3200" b="1" dirty="0">
                <a:solidFill>
                  <a:srgbClr val="FF0000"/>
                </a:solidFill>
              </a:rPr>
              <a:t>B</a:t>
            </a:r>
            <a:r>
              <a:rPr lang="zh-CN" altLang="en-US" sz="3200" b="1" dirty="0">
                <a:solidFill>
                  <a:srgbClr val="FF0000"/>
                </a:solidFill>
              </a:rPr>
              <a:t>：</a:t>
            </a:r>
            <a:r>
              <a:rPr lang="en-US" altLang="zh-CN" sz="3200" b="1" dirty="0">
                <a:solidFill>
                  <a:srgbClr val="FF0000"/>
                </a:solidFill>
              </a:rPr>
              <a:t>80-19=61</a:t>
            </a:r>
            <a:r>
              <a:rPr lang="zh-CN" altLang="en-US" sz="3200" b="1" dirty="0">
                <a:solidFill>
                  <a:srgbClr val="FF0000"/>
                </a:solidFill>
              </a:rPr>
              <a:t>（元）</a:t>
            </a:r>
            <a:endParaRPr lang="en-US" altLang="zh-CN" sz="3200" b="1" dirty="0">
              <a:solidFill>
                <a:srgbClr val="FF0000"/>
              </a:solidFill>
            </a:endParaRPr>
          </a:p>
          <a:p>
            <a:pPr algn="l">
              <a:lnSpc>
                <a:spcPct val="120000"/>
              </a:lnSpc>
            </a:pPr>
            <a:r>
              <a:rPr lang="en-US" altLang="zh-CN" sz="3200" b="1" dirty="0">
                <a:solidFill>
                  <a:srgbClr val="FF0000"/>
                </a:solidFill>
              </a:rPr>
              <a:t>61-56=5</a:t>
            </a:r>
            <a:r>
              <a:rPr lang="zh-CN" altLang="en-US" sz="3200" b="1" dirty="0">
                <a:solidFill>
                  <a:srgbClr val="FF0000"/>
                </a:solidFill>
              </a:rPr>
              <a:t>（元）</a:t>
            </a:r>
            <a:endParaRPr lang="en-US" altLang="zh-CN" sz="3200" b="1" dirty="0">
              <a:solidFill>
                <a:srgbClr val="FF0000"/>
              </a:solidFill>
            </a:endParaRPr>
          </a:p>
          <a:p>
            <a:pPr algn="l"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</a:rPr>
              <a:t>答：在</a:t>
            </a:r>
            <a:r>
              <a:rPr lang="en-US" altLang="zh-CN" sz="3200" b="1" dirty="0">
                <a:solidFill>
                  <a:srgbClr val="FF0000"/>
                </a:solidFill>
              </a:rPr>
              <a:t>A</a:t>
            </a:r>
            <a:r>
              <a:rPr lang="zh-CN" altLang="en-US" sz="3200" b="1" dirty="0">
                <a:solidFill>
                  <a:srgbClr val="FF0000"/>
                </a:solidFill>
              </a:rPr>
              <a:t>店应付</a:t>
            </a:r>
            <a:r>
              <a:rPr lang="en-US" altLang="zh-CN" sz="3200" b="1" dirty="0">
                <a:solidFill>
                  <a:srgbClr val="FF0000"/>
                </a:solidFill>
              </a:rPr>
              <a:t>56</a:t>
            </a:r>
            <a:r>
              <a:rPr lang="zh-CN" altLang="en-US" sz="3200" b="1" dirty="0">
                <a:solidFill>
                  <a:srgbClr val="FF0000"/>
                </a:solidFill>
              </a:rPr>
              <a:t>元，在</a:t>
            </a:r>
            <a:r>
              <a:rPr lang="en-US" altLang="zh-CN" sz="3200" b="1" dirty="0">
                <a:solidFill>
                  <a:srgbClr val="FF0000"/>
                </a:solidFill>
              </a:rPr>
              <a:t>B</a:t>
            </a:r>
            <a:r>
              <a:rPr lang="zh-CN" altLang="en-US" sz="3200" b="1" dirty="0">
                <a:solidFill>
                  <a:srgbClr val="FF0000"/>
                </a:solidFill>
              </a:rPr>
              <a:t>店应付</a:t>
            </a:r>
            <a:r>
              <a:rPr lang="en-US" altLang="zh-CN" sz="3200" b="1" dirty="0">
                <a:solidFill>
                  <a:srgbClr val="FF0000"/>
                </a:solidFill>
              </a:rPr>
              <a:t>61</a:t>
            </a:r>
            <a:r>
              <a:rPr lang="zh-CN" altLang="en-US" sz="3200" b="1" dirty="0">
                <a:solidFill>
                  <a:srgbClr val="FF0000"/>
                </a:solidFill>
              </a:rPr>
              <a:t>元，</a:t>
            </a:r>
            <a:r>
              <a:rPr lang="en-US" altLang="zh-CN" sz="3200" b="1" dirty="0">
                <a:solidFill>
                  <a:srgbClr val="FF0000"/>
                </a:solidFill>
              </a:rPr>
              <a:t>A</a:t>
            </a:r>
            <a:r>
              <a:rPr lang="zh-CN" altLang="en-US" sz="3200" b="1" dirty="0">
                <a:solidFill>
                  <a:srgbClr val="FF0000"/>
                </a:solidFill>
              </a:rPr>
              <a:t>、</a:t>
            </a:r>
            <a:r>
              <a:rPr lang="en-US" altLang="zh-CN" sz="3200" b="1" dirty="0">
                <a:solidFill>
                  <a:srgbClr val="FF0000"/>
                </a:solidFill>
              </a:rPr>
              <a:t>B</a:t>
            </a:r>
            <a:r>
              <a:rPr lang="zh-CN" altLang="en-US" sz="3200" b="1" dirty="0">
                <a:solidFill>
                  <a:srgbClr val="FF0000"/>
                </a:solidFill>
              </a:rPr>
              <a:t>两店的价格相差</a:t>
            </a:r>
            <a:r>
              <a:rPr lang="en-US" altLang="zh-CN" sz="3200" b="1" dirty="0">
                <a:solidFill>
                  <a:srgbClr val="FF0000"/>
                </a:solidFill>
              </a:rPr>
              <a:t>5</a:t>
            </a:r>
            <a:r>
              <a:rPr lang="zh-CN" altLang="en-US" sz="3200" b="1" dirty="0">
                <a:solidFill>
                  <a:srgbClr val="FF0000"/>
                </a:solidFill>
              </a:rPr>
              <a:t>元。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57303" y="1017299"/>
            <a:ext cx="8629394" cy="3322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2800" b="1"/>
              <a:t>10.</a:t>
            </a:r>
            <a:r>
              <a:rPr lang="en-US" altLang="zh-CN" sz="2800" b="1" baseline="30000"/>
              <a:t>*</a:t>
            </a:r>
            <a:r>
              <a:rPr sz="2800" b="1"/>
              <a:t>妈妈有1万元，有两种理财方式：一种是买三年期国债，年利率3.35%；另一种是买银行一年期理财产品，预期年收益率3.6%，每年到期后可连本带息继续购买下一年的理财产品。如果理财产品的预期年收益率能够实现，3年后，两种理财方式的收益相差多少</a:t>
            </a:r>
            <a:r>
              <a:rPr lang="zh-CN" altLang="en-US" sz="2800" b="1" dirty="0"/>
              <a:t>？</a:t>
            </a:r>
            <a:endParaRPr lang="en-US" altLang="zh-CN" sz="2800" b="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696913" y="1571945"/>
            <a:ext cx="8281987" cy="3157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600" b="1" dirty="0">
                <a:solidFill>
                  <a:srgbClr val="FF0000"/>
                </a:solidFill>
                <a:latin typeface="+mn-lt"/>
                <a:ea typeface="+mn-ea"/>
              </a:rPr>
              <a:t>1</a:t>
            </a: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+mn-ea"/>
              </a:rPr>
              <a:t>万元＝</a:t>
            </a:r>
            <a:r>
              <a:rPr lang="en-US" altLang="zh-CN" sz="2600" b="1" dirty="0">
                <a:solidFill>
                  <a:srgbClr val="FF0000"/>
                </a:solidFill>
                <a:latin typeface="+mn-lt"/>
                <a:ea typeface="+mn-ea"/>
              </a:rPr>
              <a:t>10000</a:t>
            </a: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+mn-ea"/>
              </a:rPr>
              <a:t>元 </a:t>
            </a:r>
            <a:endParaRPr lang="en-US" altLang="zh-CN" sz="2600" b="1" dirty="0">
              <a:solidFill>
                <a:srgbClr val="FF0000"/>
              </a:solidFill>
              <a:latin typeface="+mn-lt"/>
              <a:ea typeface="+mn-ea"/>
            </a:endParaRPr>
          </a:p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+mn-ea"/>
              </a:rPr>
              <a:t>买三年期国债：</a:t>
            </a:r>
            <a:r>
              <a:rPr lang="en-US" altLang="zh-CN" sz="2600" b="1" dirty="0">
                <a:solidFill>
                  <a:srgbClr val="FF0000"/>
                </a:solidFill>
                <a:latin typeface="+mn-lt"/>
                <a:ea typeface="+mn-ea"/>
              </a:rPr>
              <a:t>10000×3.35%×3</a:t>
            </a: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+mn-ea"/>
              </a:rPr>
              <a:t>＝</a:t>
            </a:r>
            <a:r>
              <a:rPr lang="en-US" altLang="zh-CN" sz="2600" b="1" dirty="0">
                <a:solidFill>
                  <a:srgbClr val="FF0000"/>
                </a:solidFill>
                <a:latin typeface="+mn-lt"/>
                <a:ea typeface="+mn-ea"/>
              </a:rPr>
              <a:t>1005</a:t>
            </a: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zh-CN" altLang="zh-CN" sz="2600" b="1" dirty="0">
                <a:solidFill>
                  <a:srgbClr val="FF0000"/>
                </a:solidFill>
                <a:latin typeface="+mn-lt"/>
                <a:ea typeface="+mn-ea"/>
              </a:rPr>
              <a:t>元</a:t>
            </a: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+mn-ea"/>
              </a:rPr>
              <a:t>）</a:t>
            </a:r>
            <a:endParaRPr lang="en-US" altLang="zh-CN" sz="2600" b="1" dirty="0">
              <a:solidFill>
                <a:srgbClr val="FF0000"/>
              </a:solidFill>
              <a:latin typeface="+mn-lt"/>
              <a:ea typeface="+mn-ea"/>
            </a:endParaRPr>
          </a:p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+mn-ea"/>
              </a:rPr>
              <a:t>买银行一年期理财产品：</a:t>
            </a:r>
            <a:r>
              <a:rPr lang="en-US" altLang="zh-CN" sz="2600" b="1" dirty="0">
                <a:solidFill>
                  <a:srgbClr val="FF0000"/>
                </a:solidFill>
                <a:latin typeface="+mn-lt"/>
                <a:ea typeface="+mn-ea"/>
              </a:rPr>
              <a:t>10000×3.6%×1</a:t>
            </a: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+mn-ea"/>
              </a:rPr>
              <a:t>＝</a:t>
            </a:r>
            <a:r>
              <a:rPr lang="en-US" altLang="zh-CN" sz="2600" b="1" dirty="0">
                <a:solidFill>
                  <a:srgbClr val="FF0000"/>
                </a:solidFill>
                <a:latin typeface="+mn-lt"/>
                <a:ea typeface="+mn-ea"/>
              </a:rPr>
              <a:t>360</a:t>
            </a: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zh-CN" altLang="zh-CN" sz="2600" b="1" dirty="0">
                <a:solidFill>
                  <a:srgbClr val="FF0000"/>
                </a:solidFill>
                <a:latin typeface="+mn-lt"/>
                <a:ea typeface="+mn-ea"/>
              </a:rPr>
              <a:t>元</a:t>
            </a: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+mn-ea"/>
              </a:rPr>
              <a:t>）</a:t>
            </a:r>
            <a:endParaRPr lang="en-US" altLang="zh-CN" sz="2600" b="1" dirty="0">
              <a:solidFill>
                <a:srgbClr val="FF0000"/>
              </a:solidFill>
              <a:latin typeface="+mn-lt"/>
              <a:ea typeface="+mn-ea"/>
            </a:endParaRPr>
          </a:p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2600" b="1" dirty="0">
                <a:solidFill>
                  <a:srgbClr val="FF0000"/>
                </a:solidFill>
                <a:latin typeface="+mn-lt"/>
                <a:ea typeface="+mn-ea"/>
              </a:rPr>
              <a:t>10000</a:t>
            </a: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+mn-ea"/>
              </a:rPr>
              <a:t>＋</a:t>
            </a:r>
            <a:r>
              <a:rPr lang="en-US" altLang="zh-CN" sz="2600" b="1" dirty="0">
                <a:solidFill>
                  <a:srgbClr val="FF0000"/>
                </a:solidFill>
                <a:latin typeface="+mn-lt"/>
                <a:ea typeface="+mn-ea"/>
              </a:rPr>
              <a:t>360</a:t>
            </a: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+mn-ea"/>
              </a:rPr>
              <a:t>）</a:t>
            </a:r>
            <a:r>
              <a:rPr lang="en-US" altLang="zh-CN" sz="2600" b="1" dirty="0">
                <a:solidFill>
                  <a:srgbClr val="FF0000"/>
                </a:solidFill>
                <a:latin typeface="+mn-lt"/>
                <a:ea typeface="+mn-ea"/>
              </a:rPr>
              <a:t>×3.6%×1</a:t>
            </a: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+mn-ea"/>
              </a:rPr>
              <a:t>＝</a:t>
            </a:r>
            <a:r>
              <a:rPr lang="en-US" altLang="zh-CN" sz="2600" b="1" dirty="0">
                <a:solidFill>
                  <a:srgbClr val="FF0000"/>
                </a:solidFill>
                <a:latin typeface="+mn-lt"/>
                <a:ea typeface="+mn-ea"/>
              </a:rPr>
              <a:t>372.96</a:t>
            </a: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+mn-ea"/>
              </a:rPr>
              <a:t>（元）</a:t>
            </a:r>
            <a:endParaRPr lang="en-US" altLang="zh-CN" sz="2600" b="1" dirty="0">
              <a:solidFill>
                <a:srgbClr val="FF0000"/>
              </a:solidFill>
              <a:latin typeface="+mn-lt"/>
              <a:ea typeface="+mn-ea"/>
            </a:endParaRPr>
          </a:p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2600" b="1" dirty="0">
                <a:solidFill>
                  <a:srgbClr val="FF0000"/>
                </a:solidFill>
                <a:latin typeface="+mn-lt"/>
                <a:ea typeface="+mn-ea"/>
              </a:rPr>
              <a:t>10000</a:t>
            </a: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+mn-ea"/>
              </a:rPr>
              <a:t>＋</a:t>
            </a:r>
            <a:r>
              <a:rPr lang="en-US" altLang="zh-CN" sz="2600" b="1" dirty="0">
                <a:solidFill>
                  <a:srgbClr val="FF0000"/>
                </a:solidFill>
                <a:latin typeface="+mn-lt"/>
                <a:ea typeface="+mn-ea"/>
              </a:rPr>
              <a:t>360</a:t>
            </a: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+mn-ea"/>
              </a:rPr>
              <a:t>＋</a:t>
            </a:r>
            <a:r>
              <a:rPr lang="en-US" altLang="zh-CN" sz="2600" b="1" dirty="0">
                <a:solidFill>
                  <a:srgbClr val="FF0000"/>
                </a:solidFill>
                <a:latin typeface="+mn-lt"/>
                <a:ea typeface="+mn-ea"/>
              </a:rPr>
              <a:t>372.96</a:t>
            </a: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+mn-ea"/>
              </a:rPr>
              <a:t>）</a:t>
            </a:r>
            <a:r>
              <a:rPr lang="en-US" altLang="zh-CN" sz="2600" b="1" dirty="0">
                <a:solidFill>
                  <a:srgbClr val="FF0000"/>
                </a:solidFill>
                <a:latin typeface="+mn-lt"/>
                <a:ea typeface="+mn-ea"/>
              </a:rPr>
              <a:t>×3.6</a:t>
            </a:r>
            <a:r>
              <a:rPr lang="en-US" altLang="zh-CN" sz="2600" b="1">
                <a:solidFill>
                  <a:srgbClr val="FF0000"/>
                </a:solidFill>
                <a:latin typeface="+mn-lt"/>
                <a:ea typeface="+mn-ea"/>
              </a:rPr>
              <a:t>%×1</a:t>
            </a:r>
            <a:r>
              <a:rPr lang="zh-CN" altLang="en-US" sz="2600" b="1">
                <a:solidFill>
                  <a:srgbClr val="FF0000"/>
                </a:solidFill>
                <a:latin typeface="+mn-lt"/>
                <a:ea typeface="+mn-ea"/>
              </a:rPr>
              <a:t>≈</a:t>
            </a:r>
            <a:r>
              <a:rPr lang="en-US" altLang="zh-CN" sz="2600" b="1">
                <a:solidFill>
                  <a:srgbClr val="FF0000"/>
                </a:solidFill>
                <a:latin typeface="+mn-lt"/>
                <a:ea typeface="+mn-ea"/>
              </a:rPr>
              <a:t>386.39</a:t>
            </a: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+mn-ea"/>
              </a:rPr>
              <a:t>（元）</a:t>
            </a:r>
            <a:endParaRPr lang="en-US" altLang="zh-CN" sz="2600" b="1" dirty="0">
              <a:solidFill>
                <a:srgbClr val="FF0000"/>
              </a:solidFill>
              <a:latin typeface="+mn-lt"/>
              <a:ea typeface="+mn-ea"/>
            </a:endParaRPr>
          </a:p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600" b="1" dirty="0">
                <a:solidFill>
                  <a:srgbClr val="FF0000"/>
                </a:solidFill>
                <a:latin typeface="+mn-lt"/>
                <a:ea typeface="+mn-ea"/>
              </a:rPr>
              <a:t>360</a:t>
            </a: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+mn-ea"/>
              </a:rPr>
              <a:t>＋</a:t>
            </a:r>
            <a:r>
              <a:rPr lang="en-US" altLang="zh-CN" sz="2600" b="1" dirty="0">
                <a:solidFill>
                  <a:srgbClr val="FF0000"/>
                </a:solidFill>
                <a:latin typeface="+mn-lt"/>
                <a:ea typeface="+mn-ea"/>
              </a:rPr>
              <a:t>372.96</a:t>
            </a: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+mn-ea"/>
              </a:rPr>
              <a:t>＋</a:t>
            </a:r>
            <a:r>
              <a:rPr lang="en-US" altLang="zh-CN" sz="2600" b="1" dirty="0">
                <a:solidFill>
                  <a:srgbClr val="FF0000"/>
                </a:solidFill>
                <a:latin typeface="+mn-lt"/>
                <a:ea typeface="+mn-ea"/>
              </a:rPr>
              <a:t>386.39</a:t>
            </a: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+mn-ea"/>
              </a:rPr>
              <a:t>＝</a:t>
            </a:r>
            <a:r>
              <a:rPr lang="en-US" altLang="zh-CN" sz="2600" b="1" dirty="0">
                <a:solidFill>
                  <a:srgbClr val="FF0000"/>
                </a:solidFill>
                <a:latin typeface="+mn-lt"/>
                <a:ea typeface="+mn-ea"/>
              </a:rPr>
              <a:t>1119.35</a:t>
            </a: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+mn-ea"/>
              </a:rPr>
              <a:t>（元）</a:t>
            </a:r>
            <a:endParaRPr lang="en-US" altLang="zh-CN" sz="26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7" name="Text Box 22"/>
          <p:cNvSpPr txBox="1">
            <a:spLocks noChangeArrowheads="1"/>
          </p:cNvSpPr>
          <p:nvPr/>
        </p:nvSpPr>
        <p:spPr bwMode="auto">
          <a:xfrm>
            <a:off x="696913" y="736599"/>
            <a:ext cx="2147887" cy="5762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538480" indent="-53848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solidFill>
                  <a:srgbClr val="000000"/>
                </a:solidFill>
                <a:latin typeface="+mn-lt"/>
                <a:cs typeface="Times New Roman" panose="02020603050405020304" pitchFamily="18" charset="0"/>
                <a:sym typeface="Wingdings" panose="05000000000000000000" pitchFamily="2" charset="2"/>
              </a:rPr>
              <a:t>本金：</a:t>
            </a:r>
            <a:r>
              <a:rPr lang="en-US" altLang="zh-CN" sz="2400" b="1" dirty="0">
                <a:solidFill>
                  <a:srgbClr val="000000"/>
                </a:solidFill>
                <a:latin typeface="+mn-lt"/>
                <a:cs typeface="Times New Roman" panose="02020603050405020304" pitchFamily="18" charset="0"/>
                <a:sym typeface="Wingdings" panose="05000000000000000000" pitchFamily="2" charset="2"/>
              </a:rPr>
              <a:t>1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cs typeface="Times New Roman" panose="02020603050405020304" pitchFamily="18" charset="0"/>
                <a:sym typeface="Wingdings" panose="05000000000000000000" pitchFamily="2" charset="2"/>
              </a:rPr>
              <a:t>万元</a:t>
            </a:r>
            <a:endParaRPr lang="zh-CN" altLang="en-US" sz="2400" b="1" dirty="0">
              <a:solidFill>
                <a:srgbClr val="008000"/>
              </a:solidFill>
              <a:latin typeface="+mn-lt"/>
              <a:cs typeface="Times New Roman" panose="02020603050405020304" pitchFamily="18" charset="0"/>
              <a:sym typeface="Wingdings" panose="05000000000000000000" pitchFamily="2" charset="2"/>
            </a:endParaRPr>
          </a:p>
        </p:txBody>
      </p:sp>
      <p:sp>
        <p:nvSpPr>
          <p:cNvPr id="8" name="左大括号 7"/>
          <p:cNvSpPr/>
          <p:nvPr/>
        </p:nvSpPr>
        <p:spPr>
          <a:xfrm>
            <a:off x="2536825" y="538162"/>
            <a:ext cx="187325" cy="1092200"/>
          </a:xfrm>
          <a:prstGeom prst="leftBrace">
            <a:avLst>
              <a:gd name="adj1" fmla="val 23718"/>
              <a:gd name="adj2" fmla="val 50000"/>
            </a:avLst>
          </a:prstGeom>
          <a:ln w="28575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2630488" y="488949"/>
            <a:ext cx="39693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j-lt"/>
              </a:rPr>
              <a:t>买</a:t>
            </a:r>
            <a:r>
              <a:rPr lang="en-US" altLang="zh-CN" sz="2400" b="1" dirty="0">
                <a:solidFill>
                  <a:srgbClr val="FF0000"/>
                </a:solidFill>
                <a:latin typeface="+mj-lt"/>
              </a:rPr>
              <a:t>3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</a:rPr>
              <a:t>年期国债：</a:t>
            </a:r>
            <a:r>
              <a:rPr lang="zh-CN" altLang="en-US" sz="2400" b="1" dirty="0">
                <a:solidFill>
                  <a:srgbClr val="000000"/>
                </a:solidFill>
                <a:latin typeface="+mj-lt"/>
              </a:rPr>
              <a:t>年利率</a:t>
            </a:r>
            <a:r>
              <a:rPr lang="en-US" altLang="zh-CN" sz="2400" b="1" dirty="0">
                <a:solidFill>
                  <a:srgbClr val="000000"/>
                </a:solidFill>
                <a:latin typeface="+mj-lt"/>
              </a:rPr>
              <a:t>3.35%</a:t>
            </a:r>
            <a:endParaRPr lang="zh-CN" altLang="en-US" sz="2400" dirty="0">
              <a:latin typeface="+mj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630488" y="901699"/>
            <a:ext cx="5362365" cy="5762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j-lt"/>
              </a:rPr>
              <a:t>买银行</a:t>
            </a:r>
            <a:r>
              <a:rPr lang="en-US" altLang="zh-CN" sz="2400" b="1" dirty="0">
                <a:solidFill>
                  <a:srgbClr val="FF0000"/>
                </a:solidFill>
                <a:latin typeface="+mj-lt"/>
              </a:rPr>
              <a:t>1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</a:rPr>
              <a:t>年期理财产品：</a:t>
            </a:r>
            <a:r>
              <a:rPr lang="zh-CN" altLang="en-US" sz="2400" b="1" dirty="0">
                <a:solidFill>
                  <a:srgbClr val="000000"/>
                </a:solidFill>
                <a:latin typeface="+mj-lt"/>
              </a:rPr>
              <a:t>年收益率</a:t>
            </a:r>
            <a:r>
              <a:rPr lang="en-US" altLang="zh-CN" sz="2400" b="1" dirty="0">
                <a:solidFill>
                  <a:srgbClr val="000000"/>
                </a:solidFill>
                <a:latin typeface="+mj-lt"/>
              </a:rPr>
              <a:t>3.6%</a:t>
            </a:r>
            <a:endParaRPr lang="en-US" altLang="zh-CN" sz="2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1" name="矩形 6"/>
          <p:cNvSpPr>
            <a:spLocks noChangeArrowheads="1"/>
          </p:cNvSpPr>
          <p:nvPr/>
        </p:nvSpPr>
        <p:spPr bwMode="auto">
          <a:xfrm>
            <a:off x="2906713" y="1416049"/>
            <a:ext cx="43688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>
                <a:solidFill>
                  <a:srgbClr val="000000"/>
                </a:solidFill>
              </a:rPr>
              <a:t>（每年到期后连本带息继续购买下一年）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2"/>
          <p:cNvSpPr txBox="1">
            <a:spLocks noChangeArrowheads="1"/>
          </p:cNvSpPr>
          <p:nvPr/>
        </p:nvSpPr>
        <p:spPr bwMode="auto">
          <a:xfrm>
            <a:off x="822325" y="1133053"/>
            <a:ext cx="2147888" cy="5762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538480" indent="-53848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solidFill>
                  <a:srgbClr val="000000"/>
                </a:solidFill>
                <a:latin typeface="+mn-lt"/>
                <a:cs typeface="Times New Roman" panose="02020603050405020304" pitchFamily="18" charset="0"/>
                <a:sym typeface="Wingdings" panose="05000000000000000000" pitchFamily="2" charset="2"/>
              </a:rPr>
              <a:t>本金：</a:t>
            </a:r>
            <a:r>
              <a:rPr lang="en-US" altLang="zh-CN" sz="2400" b="1" dirty="0">
                <a:solidFill>
                  <a:srgbClr val="000000"/>
                </a:solidFill>
                <a:latin typeface="+mn-lt"/>
                <a:cs typeface="Times New Roman" panose="02020603050405020304" pitchFamily="18" charset="0"/>
                <a:sym typeface="Wingdings" panose="05000000000000000000" pitchFamily="2" charset="2"/>
              </a:rPr>
              <a:t>1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cs typeface="Times New Roman" panose="02020603050405020304" pitchFamily="18" charset="0"/>
                <a:sym typeface="Wingdings" panose="05000000000000000000" pitchFamily="2" charset="2"/>
              </a:rPr>
              <a:t>万元</a:t>
            </a:r>
            <a:endParaRPr lang="zh-CN" altLang="en-US" sz="2400" b="1" dirty="0">
              <a:solidFill>
                <a:srgbClr val="008000"/>
              </a:solidFill>
              <a:latin typeface="+mn-lt"/>
              <a:cs typeface="Times New Roman" panose="02020603050405020304" pitchFamily="18" charset="0"/>
              <a:sym typeface="Wingdings" panose="05000000000000000000" pitchFamily="2" charset="2"/>
            </a:endParaRPr>
          </a:p>
        </p:txBody>
      </p:sp>
      <p:sp>
        <p:nvSpPr>
          <p:cNvPr id="3" name="左大括号 2"/>
          <p:cNvSpPr/>
          <p:nvPr/>
        </p:nvSpPr>
        <p:spPr>
          <a:xfrm>
            <a:off x="2662238" y="934616"/>
            <a:ext cx="187325" cy="1092200"/>
          </a:xfrm>
          <a:prstGeom prst="leftBrace">
            <a:avLst>
              <a:gd name="adj1" fmla="val 23718"/>
              <a:gd name="adj2" fmla="val 50000"/>
            </a:avLst>
          </a:prstGeom>
          <a:ln w="28575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2755900" y="885403"/>
            <a:ext cx="39693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j-lt"/>
              </a:rPr>
              <a:t>买</a:t>
            </a:r>
            <a:r>
              <a:rPr lang="en-US" altLang="zh-CN" sz="2400" b="1" dirty="0">
                <a:solidFill>
                  <a:srgbClr val="FF0000"/>
                </a:solidFill>
                <a:latin typeface="+mj-lt"/>
              </a:rPr>
              <a:t>3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</a:rPr>
              <a:t>年期国债：</a:t>
            </a:r>
            <a:r>
              <a:rPr lang="zh-CN" altLang="en-US" sz="2400" b="1" dirty="0">
                <a:solidFill>
                  <a:srgbClr val="000000"/>
                </a:solidFill>
                <a:latin typeface="+mj-lt"/>
              </a:rPr>
              <a:t>年利率</a:t>
            </a:r>
            <a:r>
              <a:rPr lang="en-US" altLang="zh-CN" sz="2400" b="1" dirty="0">
                <a:solidFill>
                  <a:srgbClr val="000000"/>
                </a:solidFill>
                <a:latin typeface="+mj-lt"/>
              </a:rPr>
              <a:t>3.35%</a:t>
            </a:r>
            <a:endParaRPr lang="zh-CN" altLang="en-US" sz="2400" dirty="0">
              <a:latin typeface="+mj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755900" y="1298153"/>
            <a:ext cx="5362365" cy="5762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j-lt"/>
              </a:rPr>
              <a:t>买银行</a:t>
            </a:r>
            <a:r>
              <a:rPr lang="en-US" altLang="zh-CN" sz="2400" b="1" dirty="0">
                <a:solidFill>
                  <a:srgbClr val="FF0000"/>
                </a:solidFill>
                <a:latin typeface="+mj-lt"/>
              </a:rPr>
              <a:t>1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</a:rPr>
              <a:t>年期理财产品：</a:t>
            </a:r>
            <a:r>
              <a:rPr lang="zh-CN" altLang="en-US" sz="2400" b="1" dirty="0">
                <a:solidFill>
                  <a:srgbClr val="000000"/>
                </a:solidFill>
                <a:latin typeface="+mj-lt"/>
              </a:rPr>
              <a:t>年收益率</a:t>
            </a:r>
            <a:r>
              <a:rPr lang="en-US" altLang="zh-CN" sz="2400" b="1" dirty="0">
                <a:solidFill>
                  <a:srgbClr val="000000"/>
                </a:solidFill>
                <a:latin typeface="+mj-lt"/>
              </a:rPr>
              <a:t>3.6%</a:t>
            </a:r>
            <a:endParaRPr lang="en-US" altLang="zh-CN" sz="2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3032125" y="1812503"/>
            <a:ext cx="43688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>
                <a:solidFill>
                  <a:srgbClr val="000000"/>
                </a:solidFill>
              </a:rPr>
              <a:t>（每年到期后连本带息继续购买下一年）</a:t>
            </a:r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863725" y="2282403"/>
            <a:ext cx="4984750" cy="130333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两种理财产品利息相差：</a:t>
            </a: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 1119.35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－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1005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＝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114.35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（元）</a:t>
            </a:r>
            <a:endParaRPr lang="zh-CN" altLang="en-US" sz="2800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8" name="TextBox 16"/>
          <p:cNvSpPr txBox="1">
            <a:spLocks noChangeArrowheads="1"/>
          </p:cNvSpPr>
          <p:nvPr/>
        </p:nvSpPr>
        <p:spPr bwMode="auto">
          <a:xfrm>
            <a:off x="822325" y="3687341"/>
            <a:ext cx="7459663" cy="6556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答：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3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年后，两种理财方式收益相差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114.35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元。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60746" y="951208"/>
            <a:ext cx="8495872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b="1" dirty="0"/>
              <a:t>11</a:t>
            </a:r>
            <a:r>
              <a:rPr lang="en-US" altLang="zh-CN" sz="3200" b="1"/>
              <a:t>.</a:t>
            </a:r>
            <a:r>
              <a:rPr lang="zh-CN" altLang="en-US" sz="3200" b="1" baseline="30000"/>
              <a:t>*</a:t>
            </a:r>
            <a:r>
              <a:rPr sz="3200" b="1"/>
              <a:t>2021年我国液晶电视机产量为17424.3万台，比2020年增长﹣9.5%。2020年我国液晶电视机产量为多少万台？（得数保留一位小数。）</a:t>
            </a:r>
          </a:p>
        </p:txBody>
      </p:sp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505199" y="3157090"/>
            <a:ext cx="8206965" cy="130317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  <a:sym typeface="Times New Roman" panose="02020603050405020304" pitchFamily="18" charset="0"/>
              </a:rPr>
              <a:t>17424.3÷(1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+mn-ea"/>
                <a:sym typeface="Times New Roman" panose="02020603050405020304" pitchFamily="18" charset="0"/>
              </a:rPr>
              <a:t>－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  <a:sym typeface="Times New Roman" panose="02020603050405020304" pitchFamily="18" charset="0"/>
              </a:rPr>
              <a:t>9.5%)</a:t>
            </a:r>
            <a:r>
              <a:rPr lang="en-US" altLang="zh-CN" sz="2800" b="1">
                <a:solidFill>
                  <a:srgbClr val="FF0000"/>
                </a:solidFill>
                <a:latin typeface="+mj-lt"/>
                <a:ea typeface="+mn-ea"/>
                <a:sym typeface="Times New Roman" panose="02020603050405020304" pitchFamily="18" charset="0"/>
              </a:rPr>
              <a:t>≈19253.4(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+mn-ea"/>
                <a:sym typeface="Times New Roman" panose="02020603050405020304" pitchFamily="18" charset="0"/>
              </a:rPr>
              <a:t>万台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  <a:sym typeface="Times New Roman" panose="02020603050405020304" pitchFamily="18" charset="0"/>
              </a:rPr>
              <a:t>)</a:t>
            </a: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800" b="1">
                <a:solidFill>
                  <a:srgbClr val="FF0000"/>
                </a:solidFill>
                <a:latin typeface="+mj-lt"/>
                <a:ea typeface="+mn-ea"/>
                <a:sym typeface="Times New Roman" panose="02020603050405020304" pitchFamily="18" charset="0"/>
              </a:rPr>
              <a:t>答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+mn-ea"/>
                <a:sym typeface="Times New Roman" panose="02020603050405020304" pitchFamily="18" charset="0"/>
              </a:rPr>
              <a:t>：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  <a:sym typeface="Times New Roman" panose="02020603050405020304" pitchFamily="18" charset="0"/>
              </a:rPr>
              <a:t>2020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+mn-ea"/>
                <a:sym typeface="Times New Roman" panose="02020603050405020304" pitchFamily="18" charset="0"/>
              </a:rPr>
              <a:t>年我国液晶电视机产量</a:t>
            </a:r>
            <a:r>
              <a:rPr lang="zh-CN" altLang="en-US" sz="2800" b="1">
                <a:solidFill>
                  <a:srgbClr val="FF0000"/>
                </a:solidFill>
                <a:latin typeface="+mj-lt"/>
                <a:ea typeface="+mn-ea"/>
                <a:sym typeface="Times New Roman" panose="02020603050405020304" pitchFamily="18" charset="0"/>
              </a:rPr>
              <a:t>为</a:t>
            </a:r>
            <a:r>
              <a:rPr lang="en-US" altLang="zh-CN" sz="2800" b="1">
                <a:solidFill>
                  <a:srgbClr val="FF0000"/>
                </a:solidFill>
                <a:latin typeface="+mj-lt"/>
                <a:ea typeface="+mn-ea"/>
                <a:sym typeface="Times New Roman" panose="02020603050405020304" pitchFamily="18" charset="0"/>
              </a:rPr>
              <a:t>19253.4</a:t>
            </a:r>
            <a:r>
              <a:rPr lang="zh-CN" altLang="en-US" sz="2800" b="1">
                <a:solidFill>
                  <a:srgbClr val="FF0000"/>
                </a:solidFill>
                <a:latin typeface="+mj-lt"/>
                <a:ea typeface="+mn-ea"/>
                <a:sym typeface="Times New Roman" panose="02020603050405020304" pitchFamily="18" charset="0"/>
              </a:rPr>
              <a:t>万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+mn-ea"/>
                <a:sym typeface="Times New Roman" panose="02020603050405020304" pitchFamily="18" charset="0"/>
              </a:rPr>
              <a:t>台。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jNiYjgwZjIwMDAxNzkyMjVhYzliNzcxNWY3MzhmZGE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798</Words>
  <Application>Microsoft Office PowerPoint</Application>
  <PresentationFormat>全屏显示(16:9)</PresentationFormat>
  <Paragraphs>61</Paragraphs>
  <Slides>20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7" baseType="lpstr">
      <vt:lpstr>等线</vt:lpstr>
      <vt:lpstr>楷体</vt:lpstr>
      <vt:lpstr>楷体_GB2312</vt:lpstr>
      <vt:lpstr>宋体</vt:lpstr>
      <vt:lpstr>Arial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Fanmo Peng</cp:lastModifiedBy>
  <cp:revision>130</cp:revision>
  <dcterms:created xsi:type="dcterms:W3CDTF">2014-04-24T10:36:00Z</dcterms:created>
  <dcterms:modified xsi:type="dcterms:W3CDTF">2023-12-11T07:35:33Z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DE9D84E4CFD244678673F53C7D3B826B</vt:lpwstr>
  </property>
  <property fmtid="{D5CDD505-2E9C-101B-9397-08002B2CF9AE}" pid="3" name="KSOProductBuildVer">
    <vt:lpwstr>2052-12.1.0.15374</vt:lpwstr>
  </property>
</Properties>
</file>