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3"/>
    <p:sldId id="351" r:id="rId4"/>
    <p:sldId id="369" r:id="rId5"/>
    <p:sldId id="353" r:id="rId6"/>
    <p:sldId id="354" r:id="rId7"/>
    <p:sldId id="370" r:id="rId8"/>
    <p:sldId id="371" r:id="rId9"/>
    <p:sldId id="372" r:id="rId10"/>
    <p:sldId id="356" r:id="rId11"/>
    <p:sldId id="373" r:id="rId13"/>
    <p:sldId id="374" r:id="rId14"/>
    <p:sldId id="375" r:id="rId15"/>
    <p:sldId id="376" r:id="rId16"/>
    <p:sldId id="363" r:id="rId17"/>
    <p:sldId id="364" r:id="rId18"/>
    <p:sldId id="328" r:id="rId19"/>
    <p:sldId id="365" r:id="rId20"/>
    <p:sldId id="366" r:id="rId21"/>
    <p:sldId id="367" r:id="rId22"/>
    <p:sldId id="368" r:id="rId23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29"/>
    </p:embeddedFont>
    <p:embeddedFont>
      <p:font typeface="等线" panose="02010600030101010101" pitchFamily="2" charset="-122"/>
      <p:regular r:id="rId30"/>
    </p:embeddedFont>
    <p:embeddedFont>
      <p:font typeface="楷体" panose="02010609060101010101" pitchFamily="49" charset="-122"/>
      <p:regular r:id="rId31"/>
    </p:embeddedFont>
    <p:embeddedFont>
      <p:font typeface="楷体_GB2312" panose="02010609030101010101" pitchFamily="49" charset="-122"/>
      <p:regular r:id="rId32"/>
    </p:embeddedFont>
  </p:embeddedFontLst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0D0"/>
    <a:srgbClr val="F4E9E9"/>
    <a:srgbClr val="82A75B"/>
    <a:srgbClr val="0066FF"/>
    <a:srgbClr val="6AD0FE"/>
    <a:srgbClr val="93E3FF"/>
    <a:srgbClr val="E6F5D8"/>
    <a:srgbClr val="3399FF"/>
    <a:srgbClr val="E7F8FF"/>
    <a:srgbClr val="01A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 autoAdjust="0"/>
  </p:normalViewPr>
  <p:slideViewPr>
    <p:cSldViewPr snapToGrid="0">
      <p:cViewPr varScale="1">
        <p:scale>
          <a:sx n="138" d="100"/>
          <a:sy n="138" d="100"/>
        </p:scale>
        <p:origin x="84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4.xml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99DE62E-5DFB-49E9-90A3-45A55A4508F0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3A680F6-1622-4B22-9B98-B5F3B448A4A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D1D0717-8AE8-499B-A566-A946C89EA67C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765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AE67D2A-E253-4356-9B8D-D5C587D5A31A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97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F94C9EC-E921-4D27-8A80-8D6B058E5ACD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27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339A9BA-568E-4C49-B88E-9C37B931B09E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58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CC8ABD3-E149-47E4-8E73-F9B30E06EC65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78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A8A32BC-A050-4C36-9519-96404100CD62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727DB69-D45D-4FB1-917A-5A89E23D66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36563"/>
            <a:ext cx="9144000" cy="4270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93675" y="225425"/>
            <a:ext cx="8756650" cy="469265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788988" y="2854325"/>
            <a:ext cx="67516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990850" y="2932113"/>
            <a:ext cx="2349500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4340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310640" y="2028858"/>
            <a:ext cx="640080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综合实践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</a:rPr>
              <a:t>活动 生活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与百分数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87" y="1970155"/>
            <a:ext cx="825459" cy="80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2"/>
          <p:cNvSpPr/>
          <p:nvPr/>
        </p:nvSpPr>
        <p:spPr>
          <a:xfrm>
            <a:off x="549275" y="1603375"/>
            <a:ext cx="1392238" cy="574675"/>
          </a:xfrm>
          <a:prstGeom prst="roundRect">
            <a:avLst/>
          </a:prstGeom>
          <a:solidFill>
            <a:srgbClr val="3399FF"/>
          </a:solidFill>
          <a:ln>
            <a:noFill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noProof="1">
                <a:latin typeface="+mj-ea"/>
                <a:ea typeface="+mj-ea"/>
              </a:rPr>
              <a:t>活动</a:t>
            </a:r>
            <a:r>
              <a:rPr lang="en-US" altLang="zh-CN" sz="3200" noProof="1">
                <a:ea typeface="楷体_GB2312" panose="02010609030101010101" pitchFamily="49" charset="-122"/>
              </a:rPr>
              <a:t>1</a:t>
            </a:r>
            <a:endParaRPr lang="en-US" altLang="zh-CN" sz="3200" noProof="1">
              <a:ea typeface="楷体_GB2312" panose="02010609030101010101" pitchFamily="49" charset="-122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549275" y="2290763"/>
            <a:ext cx="8105775" cy="13031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        去附近的银行调查最新的利率，并与第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页的利率表进行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对比，你有什么发现？</a:t>
            </a:r>
            <a:endParaRPr lang="zh-CN" altLang="zh-CN" sz="2800" b="1" noProof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6213" y="579438"/>
            <a:ext cx="1939925" cy="698500"/>
          </a:xfrm>
          <a:prstGeom prst="roundRect">
            <a:avLst>
              <a:gd name="adj" fmla="val 23081"/>
            </a:avLst>
          </a:prstGeom>
          <a:solidFill>
            <a:srgbClr val="297B0F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交流讨论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8510" y="610322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467572" y="659206"/>
            <a:ext cx="5868410" cy="527378"/>
          </a:xfrm>
          <a:prstGeom prst="wedgeRoundRectCallout">
            <a:avLst>
              <a:gd name="adj1" fmla="val -55867"/>
              <a:gd name="adj2" fmla="val 369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根据你的了解说说国家调整利率的原因。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07" y="1954087"/>
            <a:ext cx="862090" cy="1235325"/>
          </a:xfrm>
          <a:prstGeom prst="rect">
            <a:avLst/>
          </a:prstGeom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647681" y="1345658"/>
            <a:ext cx="2565375" cy="1508072"/>
          </a:xfrm>
          <a:prstGeom prst="wedgeRoundRectCallout">
            <a:avLst>
              <a:gd name="adj1" fmla="val -57558"/>
              <a:gd name="adj2" fmla="val 3465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利率下调，是为了刺激消费，促进经济增长。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13050" y="2217308"/>
            <a:ext cx="1147442" cy="1272845"/>
          </a:xfrm>
          <a:prstGeom prst="rect">
            <a:avLst/>
          </a:prstGeom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4461140" y="1345374"/>
            <a:ext cx="2896610" cy="1508356"/>
          </a:xfrm>
          <a:prstGeom prst="wedgeRoundRectCallout">
            <a:avLst>
              <a:gd name="adj1" fmla="val 59865"/>
              <a:gd name="adj2" fmla="val 3327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利率下调，企业更容易贷款，对企业是一种支持。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8552" y="3395715"/>
            <a:ext cx="862090" cy="1159432"/>
          </a:xfrm>
          <a:prstGeom prst="rect">
            <a:avLst/>
          </a:prstGeom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2076018" y="3064786"/>
            <a:ext cx="5447145" cy="1017725"/>
          </a:xfrm>
          <a:prstGeom prst="wedgeRoundRectCallout">
            <a:avLst>
              <a:gd name="adj1" fmla="val -54252"/>
              <a:gd name="adj2" fmla="val 4146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利率是动态调整的，每次调整背后一定存在国家经济状况和政策变化。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2"/>
          <p:cNvSpPr/>
          <p:nvPr/>
        </p:nvSpPr>
        <p:spPr>
          <a:xfrm>
            <a:off x="430213" y="1403033"/>
            <a:ext cx="1392237" cy="574675"/>
          </a:xfrm>
          <a:prstGeom prst="roundRect">
            <a:avLst/>
          </a:prstGeom>
          <a:solidFill>
            <a:srgbClr val="3399FF"/>
          </a:solidFill>
          <a:ln>
            <a:noFill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noProof="1">
                <a:latin typeface="+mj-ea"/>
                <a:ea typeface="+mj-ea"/>
              </a:rPr>
              <a:t>活动</a:t>
            </a:r>
            <a:r>
              <a:rPr lang="en-US" altLang="zh-CN" sz="3200" noProof="1">
                <a:ea typeface="楷体_GB2312" panose="02010609030101010101" pitchFamily="49" charset="-122"/>
              </a:rPr>
              <a:t>2</a:t>
            </a:r>
            <a:endParaRPr lang="en-US" altLang="zh-CN" sz="3200" noProof="1">
              <a:ea typeface="楷体_GB2312" panose="0201060903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30213" y="2102803"/>
            <a:ext cx="8150225" cy="1949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        李阿姨准备存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5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万元，六年后使用。银行给李阿姨提供了三种类型的理财方式：普通储蓄存款、购买国债、购买理财产品。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6213" y="579438"/>
            <a:ext cx="1939925" cy="698500"/>
          </a:xfrm>
          <a:prstGeom prst="roundRect">
            <a:avLst>
              <a:gd name="adj" fmla="val 23081"/>
            </a:avLst>
          </a:prstGeom>
          <a:solidFill>
            <a:srgbClr val="297B0F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解决问题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367347" y="590444"/>
            <a:ext cx="72122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普通储蓄存款利率（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2022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年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月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24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日）如下：</a:t>
            </a:r>
            <a:endParaRPr lang="zh-CN" altLang="en-US" sz="2800" b="1" kern="0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268" name="矩形 3"/>
          <p:cNvSpPr>
            <a:spLocks noChangeArrowheads="1"/>
          </p:cNvSpPr>
          <p:nvPr/>
        </p:nvSpPr>
        <p:spPr bwMode="auto">
          <a:xfrm>
            <a:off x="1119188" y="3577464"/>
            <a:ext cx="68135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要想获利最大，你会选择哪种理财的方式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790575" y="1156844"/>
          <a:ext cx="7463155" cy="2377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43806"/>
                <a:gridCol w="1049263"/>
                <a:gridCol w="1438350"/>
                <a:gridCol w="1243806"/>
                <a:gridCol w="945052"/>
                <a:gridCol w="1542561"/>
              </a:tblGrid>
              <a:tr h="396081">
                <a:tc rowSpan="6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整存整取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存期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年利率</a:t>
                      </a:r>
                      <a:r>
                        <a:rPr lang="en-US" altLang="zh-CN" sz="2000" b="1" dirty="0"/>
                        <a:t>/%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零存整取</a:t>
                      </a:r>
                      <a:endParaRPr lang="en-US" altLang="zh-CN" sz="2000" b="1" dirty="0"/>
                    </a:p>
                    <a:p>
                      <a:pPr algn="ctr"/>
                      <a:r>
                        <a:rPr lang="zh-CN" altLang="en-US" sz="2000" b="1" dirty="0"/>
                        <a:t>整存零取</a:t>
                      </a:r>
                      <a:endParaRPr lang="en-US" altLang="zh-CN" sz="2000" b="1" dirty="0"/>
                    </a:p>
                    <a:p>
                      <a:pPr algn="ctr"/>
                      <a:r>
                        <a:rPr lang="zh-CN" altLang="en-US" sz="2000" b="1" dirty="0"/>
                        <a:t>存本取息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存期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年利率</a:t>
                      </a:r>
                      <a:r>
                        <a:rPr lang="en-US" altLang="zh-CN" sz="2000" b="1" dirty="0"/>
                        <a:t>/%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</a:tr>
              <a:tr h="396081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三个月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1.25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 vMerge="1"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一年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1.25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</a:tr>
              <a:tr h="396081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六个月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1.45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396081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一年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 vMerge="1"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三年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1.45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</a:tr>
              <a:tr h="396081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二年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2.15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</a:tr>
              <a:tr h="396081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三年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2.60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活期利率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/>
                    </a:p>
                  </a:txBody>
                  <a:tcPr marL="91434" marR="91434" marT="45643" marB="456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0.25</a:t>
                      </a:r>
                      <a:endParaRPr lang="zh-CN" altLang="en-US" sz="2000" b="1" dirty="0"/>
                    </a:p>
                  </a:txBody>
                  <a:tcPr marL="91434" marR="91434" marT="45643" marB="45643" anchor="ctr"/>
                </a:tc>
              </a:tr>
            </a:tbl>
          </a:graphicData>
        </a:graphic>
      </p:graphicFrame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119188" y="4142614"/>
            <a:ext cx="7005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分组合作计算利息。 </a:t>
            </a:r>
            <a:r>
              <a:rPr lang="en-US" altLang="zh-CN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可以用计算器计算</a:t>
            </a:r>
            <a:r>
              <a:rPr lang="en-US" altLang="zh-CN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543789" y="748626"/>
          <a:ext cx="8056422" cy="36462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33525"/>
                <a:gridCol w="1346057"/>
                <a:gridCol w="1548629"/>
                <a:gridCol w="1342737"/>
                <a:gridCol w="1342737"/>
                <a:gridCol w="1342737"/>
              </a:tblGrid>
              <a:tr h="455781"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整存整取一年期的存</a:t>
                      </a:r>
                      <a:r>
                        <a:rPr lang="en-US" altLang="zh-CN" sz="2000" b="1"/>
                        <a:t>6</a:t>
                      </a:r>
                      <a:r>
                        <a:rPr lang="zh-CN" altLang="en-US" sz="2000" b="1"/>
                        <a:t>次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本金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年利率</a:t>
                      </a:r>
                      <a:r>
                        <a:rPr lang="en-US" altLang="zh-CN" sz="2000" b="1"/>
                        <a:t>/%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存期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利息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本息和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第一年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50000.00</a:t>
                      </a:r>
                      <a:endParaRPr lang="en-US" altLang="zh-CN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一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825.00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50825.00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第二年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50825.00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一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838.61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51663.61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第三年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51663.61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一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852.45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52516.06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第四年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52516.06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一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866.51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53382.57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第五年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53382.57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一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880.81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54263.38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第六年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54263.38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一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895.35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55158.73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185315" y="3975496"/>
            <a:ext cx="1489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55158.73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543789" y="1432297"/>
          <a:ext cx="8056422" cy="22789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33525"/>
                <a:gridCol w="1346057"/>
                <a:gridCol w="1548629"/>
                <a:gridCol w="1342737"/>
                <a:gridCol w="1342737"/>
                <a:gridCol w="1342737"/>
              </a:tblGrid>
              <a:tr h="455781"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整存整取二年期的存</a:t>
                      </a:r>
                      <a:r>
                        <a:rPr lang="en-US" altLang="zh-CN" sz="2000" b="1"/>
                        <a:t>3</a:t>
                      </a:r>
                      <a:r>
                        <a:rPr lang="zh-CN" altLang="en-US" sz="2000" b="1"/>
                        <a:t>次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本金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年利率</a:t>
                      </a:r>
                      <a:r>
                        <a:rPr lang="en-US" altLang="zh-CN" sz="2000" b="1"/>
                        <a:t>/%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存期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利息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本息和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第一年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50000.00</a:t>
                      </a:r>
                      <a:endParaRPr lang="en-US" altLang="zh-CN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2.15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二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2150.00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52150.00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第二年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52150.00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2.15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二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2242.45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54392.45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第三年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54392.45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2.15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二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2338.88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56731.33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182934" y="3285150"/>
            <a:ext cx="1489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56731.33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543789" y="1154497"/>
          <a:ext cx="8056422" cy="18231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33525"/>
                <a:gridCol w="1346057"/>
                <a:gridCol w="1548629"/>
                <a:gridCol w="1342737"/>
                <a:gridCol w="1342737"/>
                <a:gridCol w="1342737"/>
              </a:tblGrid>
              <a:tr h="455781"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整存整取三年期的存</a:t>
                      </a:r>
                      <a:r>
                        <a:rPr lang="en-US" altLang="zh-CN" sz="2000" b="1"/>
                        <a:t>2</a:t>
                      </a:r>
                      <a:r>
                        <a:rPr lang="zh-CN" altLang="en-US" sz="2000" b="1"/>
                        <a:t>次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本金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年利率</a:t>
                      </a:r>
                      <a:r>
                        <a:rPr lang="en-US" altLang="zh-CN" sz="2000" b="1"/>
                        <a:t>/%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存期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利息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本息和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第一年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50000.00</a:t>
                      </a:r>
                      <a:endParaRPr lang="en-US" altLang="zh-CN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2.60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3900.00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53900.00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第二年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53900.00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2.60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三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4204.20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58104.20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184665" y="2553312"/>
            <a:ext cx="1489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58104.20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4" name="Picture 10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3789" y="3327820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2060937" y="3223911"/>
            <a:ext cx="5868410" cy="1018009"/>
          </a:xfrm>
          <a:prstGeom prst="wedgeRoundRectCallout">
            <a:avLst>
              <a:gd name="adj1" fmla="val -56693"/>
              <a:gd name="adj2" fmla="val 15861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经过比较，我们知道了李阿姨把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50000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元按整存整取三年期的存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次，利息最高。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0200" y="1397000"/>
            <a:ext cx="8488363" cy="2333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   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2800" b="1" kern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国债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有一年期、三年期和五年期等，理财产品种类繁多，利率不一。请你先调查一下目前国债的利率和理财产品的预期年收益率，然后帮李阿姨设计一个合理的理财方案，使六年后的收益最大。</a:t>
            </a:r>
            <a:endParaRPr lang="zh-CN" altLang="en-US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498763" y="1227860"/>
          <a:ext cx="3768435" cy="18288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56145"/>
                <a:gridCol w="1256145"/>
                <a:gridCol w="1256145"/>
              </a:tblGrid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国债</a:t>
                      </a:r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存期</a:t>
                      </a:r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年利率</a:t>
                      </a:r>
                      <a:endParaRPr lang="zh-CN" altLang="en-US" sz="2400" b="1"/>
                    </a:p>
                  </a:txBody>
                  <a:tcPr anchor="ctr"/>
                </a:tc>
              </a:tr>
              <a:tr h="37084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一年</a:t>
                      </a:r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——</a:t>
                      </a:r>
                      <a:endParaRPr lang="zh-CN" altLang="en-US" sz="2400" b="1"/>
                    </a:p>
                  </a:txBody>
                  <a:tcPr anchor="ctr"/>
                </a:tc>
              </a:tr>
              <a:tr h="37084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三年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3.35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F4E9E9"/>
                    </a:solidFill>
                  </a:tcPr>
                </a:tc>
              </a:tr>
              <a:tr h="370840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五年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3.52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E8D0D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876802" y="1227860"/>
          <a:ext cx="3768435" cy="18288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768435"/>
              </a:tblGrid>
              <a:tr h="5326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理财产品</a:t>
                      </a:r>
                      <a:r>
                        <a:rPr lang="en-US" altLang="zh-CN" sz="2400" b="1"/>
                        <a:t>A</a:t>
                      </a:r>
                      <a:endParaRPr lang="zh-CN" altLang="en-US" sz="2400" b="1"/>
                    </a:p>
                  </a:txBody>
                  <a:tcPr anchor="ctr"/>
                </a:tc>
              </a:tr>
              <a:tr h="12961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六年期的预期年收益率为</a:t>
                      </a:r>
                      <a:r>
                        <a:rPr lang="en-US" altLang="zh-CN" sz="2400" b="1"/>
                        <a:t>5.85%</a:t>
                      </a:r>
                      <a:endParaRPr lang="zh-CN" altLang="en-US" sz="2400" b="1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69181" y="3392420"/>
            <a:ext cx="70056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以小组为单位，进行设计和计算。</a:t>
            </a:r>
            <a:endParaRPr lang="zh-CN" altLang="en-US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9855" y="795706"/>
            <a:ext cx="2594178" cy="1390779"/>
          </a:xfrm>
          <a:prstGeom prst="rect">
            <a:avLst/>
          </a:prstGeom>
        </p:spPr>
      </p:pic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543789" y="2373698"/>
          <a:ext cx="8056422" cy="18231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30484"/>
                <a:gridCol w="1233054"/>
                <a:gridCol w="1475509"/>
                <a:gridCol w="1094509"/>
                <a:gridCol w="1411433"/>
                <a:gridCol w="1411433"/>
              </a:tblGrid>
              <a:tr h="455781"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购买三年期的国债</a:t>
                      </a:r>
                      <a:r>
                        <a:rPr lang="en-US" altLang="zh-CN" sz="2000" b="1"/>
                        <a:t>2</a:t>
                      </a:r>
                      <a:r>
                        <a:rPr lang="zh-CN" altLang="en-US" sz="2000" b="1"/>
                        <a:t>次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本金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年利率</a:t>
                      </a:r>
                      <a:r>
                        <a:rPr lang="en-US" altLang="zh-CN" sz="2000" b="1"/>
                        <a:t>/%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存期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利息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本息和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第一个</a:t>
                      </a:r>
                      <a:r>
                        <a:rPr lang="en-US" altLang="zh-CN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50000.00</a:t>
                      </a:r>
                      <a:endParaRPr lang="en-US" altLang="zh-CN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3.35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三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5025.00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55025.00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第二个</a:t>
                      </a:r>
                      <a:r>
                        <a:rPr lang="en-US" altLang="zh-CN" sz="2000" b="1"/>
                        <a:t>3</a:t>
                      </a:r>
                      <a:r>
                        <a:rPr lang="zh-CN" altLang="en-US" sz="2000" b="1"/>
                        <a:t>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55025.00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3.35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三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5530.01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60555.01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148948" y="3770518"/>
            <a:ext cx="1489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60555.01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543789" y="2038559"/>
          <a:ext cx="8056422" cy="261844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30484"/>
                <a:gridCol w="1233054"/>
                <a:gridCol w="1475509"/>
                <a:gridCol w="1094509"/>
                <a:gridCol w="1411433"/>
                <a:gridCol w="1411433"/>
              </a:tblGrid>
              <a:tr h="455781"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购买五年期的国债</a:t>
                      </a:r>
                      <a:r>
                        <a:rPr lang="en-US" altLang="zh-CN" sz="2000" b="1"/>
                        <a:t>1</a:t>
                      </a:r>
                      <a:r>
                        <a:rPr lang="zh-CN" altLang="en-US" sz="2000" b="1"/>
                        <a:t>次</a:t>
                      </a:r>
                      <a:r>
                        <a:rPr lang="en-US" altLang="zh-CN" sz="2000" b="1"/>
                        <a:t>+</a:t>
                      </a:r>
                      <a:r>
                        <a:rPr lang="zh-CN" altLang="en-US" sz="2000" b="1"/>
                        <a:t>整存整取一年普通储蓄</a:t>
                      </a:r>
                      <a:r>
                        <a:rPr lang="en-US" altLang="zh-CN" sz="2000" b="1"/>
                        <a:t>1</a:t>
                      </a:r>
                      <a:r>
                        <a:rPr lang="zh-CN" altLang="en-US" sz="2000" b="1"/>
                        <a:t>次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本金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年利率</a:t>
                      </a:r>
                      <a:r>
                        <a:rPr lang="en-US" altLang="zh-CN" sz="2000" b="1"/>
                        <a:t>/%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存期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利息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本息和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五年期</a:t>
                      </a:r>
                      <a:endParaRPr lang="en-US" altLang="zh-CN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国债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50000.00</a:t>
                      </a:r>
                      <a:endParaRPr lang="en-US" altLang="zh-CN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3.52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五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8800.00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58800.00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整存整取一年普通储蓄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58800.00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1.65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/>
                        <a:t>一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970.20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59770.20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880" y="567105"/>
            <a:ext cx="2594178" cy="1390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160" y="477011"/>
            <a:ext cx="4659905" cy="15709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48948" y="3957049"/>
            <a:ext cx="1489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59770.20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9736" y="1024945"/>
            <a:ext cx="3138956" cy="1546805"/>
          </a:xfrm>
          <a:prstGeom prst="rect">
            <a:avLst/>
          </a:prstGeom>
        </p:spPr>
      </p:pic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543789" y="2755491"/>
          <a:ext cx="8056422" cy="161260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30484"/>
                <a:gridCol w="1233054"/>
                <a:gridCol w="1475509"/>
                <a:gridCol w="1094509"/>
                <a:gridCol w="1411433"/>
                <a:gridCol w="1411433"/>
              </a:tblGrid>
              <a:tr h="455781"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购买六年期的理财产品</a:t>
                      </a:r>
                      <a:r>
                        <a:rPr lang="en-US" altLang="zh-CN" sz="2000" b="1"/>
                        <a:t>A 1</a:t>
                      </a:r>
                      <a:r>
                        <a:rPr lang="zh-CN" altLang="en-US" sz="2000" b="1"/>
                        <a:t>次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  <a:tc hMerge="1">
                  <a:tcPr>
                    <a:solidFill>
                      <a:schemeClr val="bg1"/>
                    </a:solidFill>
                  </a:tcPr>
                </a:tc>
              </a:tr>
              <a:tr h="455781"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本金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年利率</a:t>
                      </a:r>
                      <a:r>
                        <a:rPr lang="en-US" altLang="zh-CN" sz="2000" b="1"/>
                        <a:t>/%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存期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年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利息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本息和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元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  <a:tr h="45578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六年的理财产品</a:t>
                      </a:r>
                      <a:r>
                        <a:rPr lang="en-US" altLang="zh-CN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50000.00</a:t>
                      </a:r>
                      <a:endParaRPr lang="en-US" altLang="zh-CN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5.85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六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17550.00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67550.00</a:t>
                      </a:r>
                      <a:endParaRPr lang="zh-CN" altLang="en-US" sz="20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151329" y="3818502"/>
            <a:ext cx="1489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67550.00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41730" y="1333165"/>
            <a:ext cx="1147442" cy="1272845"/>
          </a:xfrm>
          <a:prstGeom prst="rect">
            <a:avLst/>
          </a:prstGeom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4058002" y="573331"/>
            <a:ext cx="3354417" cy="1998419"/>
          </a:xfrm>
          <a:prstGeom prst="wedgeRoundRectCallout">
            <a:avLst>
              <a:gd name="adj1" fmla="val 59865"/>
              <a:gd name="adj2" fmla="val 3327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经过比较发现购买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次六年期理财产品</a:t>
            </a:r>
            <a:r>
              <a:rPr lang="en-US" altLang="zh-CN" sz="2400">
                <a:solidFill>
                  <a:schemeClr val="tx1"/>
                </a:solidFill>
                <a:latin typeface="+mn-lt"/>
                <a:ea typeface="楷体" panose="02010609060101010101" pitchFamily="49" charset="-122"/>
              </a:rPr>
              <a:t>A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所得到的收益最大，因为利息最高。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10"/>
          <p:cNvGrpSpPr/>
          <p:nvPr/>
        </p:nvGrpSpPr>
        <p:grpSpPr bwMode="auto">
          <a:xfrm>
            <a:off x="434975" y="976313"/>
            <a:ext cx="8250238" cy="3814762"/>
            <a:chOff x="840981" y="1348240"/>
            <a:chExt cx="7335224" cy="2890037"/>
          </a:xfrm>
        </p:grpSpPr>
        <p:sp>
          <p:nvSpPr>
            <p:cNvPr id="4" name="矩形 3"/>
            <p:cNvSpPr/>
            <p:nvPr/>
          </p:nvSpPr>
          <p:spPr bwMode="auto">
            <a:xfrm>
              <a:off x="840981" y="1428819"/>
              <a:ext cx="7247715" cy="280945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928490" y="1348240"/>
              <a:ext cx="7247715" cy="280945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20726" y="1160112"/>
            <a:ext cx="7678737" cy="33929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千分数</a:t>
            </a:r>
            <a:r>
              <a:rPr lang="zh-CN" altLang="en-US" sz="2800" b="1" kern="0" dirty="0">
                <a:latin typeface="+mn-lt"/>
                <a:ea typeface="楷体" panose="02010609060101010101" pitchFamily="49" charset="-122"/>
              </a:rPr>
              <a:t>表示一个数是另一个数的</a:t>
            </a:r>
            <a:r>
              <a:rPr lang="zh-CN" altLang="en-US" sz="2800" b="1" kern="0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千分之几</a:t>
            </a:r>
            <a:r>
              <a:rPr lang="zh-CN" altLang="en-US" sz="2800" b="1" kern="0">
                <a:latin typeface="+mn-lt"/>
                <a:ea typeface="楷体" panose="02010609060101010101" pitchFamily="49" charset="-122"/>
              </a:rPr>
              <a:t>的数。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千分数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也叫</a:t>
            </a:r>
            <a:r>
              <a:rPr lang="zh-CN" altLang="en-US" sz="2800" b="1" kern="0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千分率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。与百分数一样，千分数也有千分号，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千分号写作“</a:t>
            </a:r>
            <a:r>
              <a:rPr lang="zh-CN" altLang="en-US" sz="2800" b="1" kern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‰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”。例如，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2019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年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我国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全年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出生人口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1465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万人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出生率为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10.48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‰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死亡人口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998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万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人，死亡率为</a:t>
            </a:r>
            <a:r>
              <a:rPr lang="en-US" altLang="zh-CN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7.14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‰，自然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增长率为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3.34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‰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。</a:t>
            </a:r>
            <a:endParaRPr lang="en-US" altLang="zh-CN" sz="2800" b="1" kern="0" dirty="0">
              <a:solidFill>
                <a:prstClr val="black"/>
              </a:solidFill>
              <a:latin typeface="+mn-lt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671515" y="329431"/>
            <a:ext cx="4014263" cy="58420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认识千分数和万分数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10"/>
          <p:cNvGrpSpPr/>
          <p:nvPr/>
        </p:nvGrpSpPr>
        <p:grpSpPr bwMode="auto">
          <a:xfrm>
            <a:off x="225425" y="1552575"/>
            <a:ext cx="8667750" cy="2517775"/>
            <a:chOff x="840981" y="1348240"/>
            <a:chExt cx="7335224" cy="2890037"/>
          </a:xfrm>
        </p:grpSpPr>
        <p:sp>
          <p:nvSpPr>
            <p:cNvPr id="4" name="矩形 3"/>
            <p:cNvSpPr/>
            <p:nvPr/>
          </p:nvSpPr>
          <p:spPr bwMode="auto">
            <a:xfrm>
              <a:off x="840981" y="1428418"/>
              <a:ext cx="7247900" cy="280985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928306" y="1348240"/>
              <a:ext cx="7247899" cy="280985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76250" y="1640200"/>
            <a:ext cx="8269287" cy="22726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        万分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数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表示一个数是另一个数的</a:t>
            </a:r>
            <a:r>
              <a:rPr lang="zh-CN" altLang="en-US" sz="2800" b="1" kern="0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  <a:sym typeface="+mn-ea"/>
              </a:rPr>
              <a:t>万分之几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的数。万分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数也叫</a:t>
            </a:r>
            <a:r>
              <a:rPr lang="zh-CN" altLang="en-US" sz="2800" b="1" kern="0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  <a:sym typeface="+mn-ea"/>
              </a:rPr>
              <a:t>万分率</a:t>
            </a:r>
            <a:r>
              <a:rPr lang="zh-CN" altLang="en-US" sz="2800" b="1" kern="0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。与百分数一样，万分数也有万分号，万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分号写作“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+mn-ea"/>
              </a:rPr>
              <a:t>‱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”。例如，将某银行一年期商业贷款基准年利率换算成日利率为</a:t>
            </a:r>
            <a:r>
              <a:rPr lang="en-US" altLang="zh-CN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1.2</a:t>
            </a:r>
            <a:r>
              <a:rPr lang="en-US" altLang="zh-CN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‱</a:t>
            </a:r>
            <a:r>
              <a:rPr lang="zh-CN" altLang="en-US" sz="2800" b="1" kern="0">
                <a:solidFill>
                  <a:prstClr val="black"/>
                </a:solidFill>
                <a:latin typeface="+mn-lt"/>
                <a:ea typeface="楷体" panose="02010609060101010101" pitchFamily="49" charset="-122"/>
                <a:sym typeface="+mn-ea"/>
              </a:rPr>
              <a:t>。</a:t>
            </a:r>
            <a:endParaRPr lang="en-US" altLang="zh-CN" sz="2800" b="1" kern="0" dirty="0">
              <a:solidFill>
                <a:prstClr val="black"/>
              </a:solidFill>
              <a:latin typeface="+mn-lt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671515" y="329431"/>
            <a:ext cx="4014263" cy="58420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认识千分数和万分数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7"/>
          <p:cNvSpPr txBox="1"/>
          <p:nvPr/>
        </p:nvSpPr>
        <p:spPr>
          <a:xfrm>
            <a:off x="176213" y="579438"/>
            <a:ext cx="1939925" cy="698500"/>
          </a:xfrm>
          <a:prstGeom prst="roundRect">
            <a:avLst>
              <a:gd name="adj" fmla="val 23081"/>
            </a:avLst>
          </a:prstGeom>
          <a:solidFill>
            <a:srgbClr val="297B0F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grpSp>
        <p:nvGrpSpPr>
          <p:cNvPr id="30723" name="组合 5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30725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6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2400" y="1277938"/>
            <a:ext cx="8839200" cy="326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黄伯伯想给儿子存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万元钱，准备存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年， 经介绍现有以下三种方式：</a:t>
            </a:r>
            <a:endParaRPr lang="en-US" altLang="zh-CN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  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方式一：存定期</a:t>
            </a: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年，年利率为</a:t>
            </a: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2.75%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26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  方式二：买</a:t>
            </a: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年期国债，年利率为</a:t>
            </a: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3.9%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。</a:t>
            </a:r>
            <a:endParaRPr lang="en-US" altLang="zh-CN" sz="26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  方式三：一年期理财产品，连买</a:t>
            </a: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年，年利率为</a:t>
            </a: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5%(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一年期理财产品每年到期后连本带息继续买下一年的理财产品</a:t>
            </a:r>
            <a:r>
              <a:rPr lang="en-US" altLang="zh-CN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6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sz="26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  黄伯伯选哪种方式得到的利息最多呢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?</a:t>
            </a:r>
            <a:endParaRPr lang="zh-CN" altLang="en-US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25625" y="45037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213" y="579438"/>
            <a:ext cx="1939925" cy="698500"/>
          </a:xfrm>
          <a:prstGeom prst="roundRect">
            <a:avLst>
              <a:gd name="adj" fmla="val 23081"/>
            </a:avLst>
          </a:prstGeom>
          <a:solidFill>
            <a:srgbClr val="297B0F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巩固练习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2600" y="549275"/>
            <a:ext cx="7956550" cy="3844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方式一：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30000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2.75%× 3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2475(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方式二：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30000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3.9%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3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3510(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方式三：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30000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5%× 1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1500(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(1500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＋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30000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) ×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5%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1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1575(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30000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＋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1500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＋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1575) ×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5%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 1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1653.75(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1500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＋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1575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＋ 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1653.75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4728.75(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2475&lt;3510&lt;4728.75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选第三种方式得到的利息最多。</a:t>
            </a:r>
            <a:endParaRPr lang="zh-CN" altLang="en-US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14500" y="45069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9088" y="886032"/>
            <a:ext cx="8382000" cy="3371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505" indent="-357505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2. 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国家规定个人发表文章、出版图书应该缴纳的个人所得税的计算方法是：</a:t>
            </a:r>
            <a:endParaRPr lang="en-US" altLang="zh-CN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(1) 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稿酬不高于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800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元的不纳税。</a:t>
            </a:r>
            <a:endParaRPr lang="zh-CN" altLang="en-US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marL="805180" indent="-80518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(2) 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稿酬高于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800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元但不超过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4000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元的部分，应缴纳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14%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的税款。</a:t>
            </a:r>
            <a:endParaRPr lang="zh-CN" altLang="en-US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marL="805180" indent="-80518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(3) 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稿酬高于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4000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元的，应缴纳全部稿费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11.2%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的税款。</a:t>
            </a:r>
            <a:endParaRPr lang="zh-CN" altLang="en-US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63713" y="44815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62113" y="2110817"/>
            <a:ext cx="6596062" cy="19669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稿费是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4000</a:t>
            </a: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元应纳税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4000-800</a:t>
            </a: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×14%=448</a:t>
            </a: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（元）</a:t>
            </a:r>
            <a:endParaRPr lang="zh-CN" altLang="zh-CN" sz="2600" b="1" kern="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448</a:t>
            </a: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＜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840</a:t>
            </a: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，则王老师的稿酬高于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4000</a:t>
            </a: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元。</a:t>
            </a:r>
            <a:endParaRPr lang="zh-CN" altLang="zh-CN" sz="2600" b="1" kern="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840÷11.2%=7500</a:t>
            </a:r>
            <a:r>
              <a:rPr lang="zh-CN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（元）</a:t>
            </a:r>
            <a:endParaRPr lang="zh-CN" altLang="zh-CN" sz="2600" b="1" kern="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637" y="444645"/>
            <a:ext cx="7481887" cy="1773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        王老师上个月拿到一笔稿费后，共缴纳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840</a:t>
            </a:r>
            <a:r>
              <a:rPr lang="zh-CN" altLang="en-US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元的个人所得税， 王老师上个月拿到的这笔稿费是多少元</a:t>
            </a:r>
            <a:r>
              <a:rPr lang="en-US" altLang="zh-CN" sz="2800" b="1" kern="0" dirty="0">
                <a:solidFill>
                  <a:prstClr val="black"/>
                </a:solidFill>
                <a:latin typeface="+mj-lt"/>
                <a:ea typeface="+mn-ea"/>
                <a:cs typeface="Times New Roman" panose="02020603050405020304" pitchFamily="18" charset="0"/>
              </a:rPr>
              <a:t>?</a:t>
            </a:r>
            <a:endParaRPr lang="zh-CN" altLang="en-US" sz="2800" b="1" kern="0" dirty="0">
              <a:solidFill>
                <a:prstClr val="black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62062" y="3970700"/>
            <a:ext cx="7396163" cy="55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答：王老师上个月拿到的这笔稿费是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7500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元。</a:t>
            </a:r>
            <a:endParaRPr lang="zh-CN" altLang="en-US" sz="2600" b="1" kern="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38300" y="449421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2850</Words>
  <Application>WPS 演示</Application>
  <PresentationFormat>全屏显示(16:9)</PresentationFormat>
  <Paragraphs>534</Paragraphs>
  <Slides>22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Times New Roman</vt:lpstr>
      <vt:lpstr>微软雅黑</vt:lpstr>
      <vt:lpstr>Arial Unicode MS</vt:lpstr>
      <vt:lpstr>1_Office 主题​​</vt:lpstr>
      <vt:lpstr>综合实践活动 生活与百分数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391</cp:revision>
  <dcterms:created xsi:type="dcterms:W3CDTF">2016-01-14T07:05:00Z</dcterms:created>
  <dcterms:modified xsi:type="dcterms:W3CDTF">2023-10-26T08:55:20Z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746A3DE3CB21430F8EF2B4F89C3397E2</vt:lpwstr>
  </property>
</Properties>
</file>