
<file path=[Content_Types].xml><?xml version="1.0" encoding="utf-8"?>
<Types xmlns="http://schemas.openxmlformats.org/package/2006/content-types">
  <Default Extension="bin" ContentType="application/vnd.openxmlformats-officedocument.oleObject"/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wmf" ContentType="image/x-wmf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notesMasters/notesMaster1.xml" ContentType="application/vnd.openxmlformats-officedocument.presentationml.notes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27"/>
  </p:notesMasterIdLst>
  <p:sldIdLst>
    <p:sldId id="256" r:id="rId2"/>
    <p:sldId id="346" r:id="rId3"/>
    <p:sldId id="345" r:id="rId4"/>
    <p:sldId id="417" r:id="rId5"/>
    <p:sldId id="450" r:id="rId6"/>
    <p:sldId id="286" r:id="rId7"/>
    <p:sldId id="419" r:id="rId8"/>
    <p:sldId id="420" r:id="rId9"/>
    <p:sldId id="423" r:id="rId10"/>
    <p:sldId id="440" r:id="rId11"/>
    <p:sldId id="406" r:id="rId12"/>
    <p:sldId id="427" r:id="rId13"/>
    <p:sldId id="407" r:id="rId14"/>
    <p:sldId id="426" r:id="rId15"/>
    <p:sldId id="429" r:id="rId16"/>
    <p:sldId id="442" r:id="rId17"/>
    <p:sldId id="443" r:id="rId18"/>
    <p:sldId id="444" r:id="rId19"/>
    <p:sldId id="445" r:id="rId20"/>
    <p:sldId id="328" r:id="rId21"/>
    <p:sldId id="447" r:id="rId22"/>
    <p:sldId id="449" r:id="rId23"/>
    <p:sldId id="448" r:id="rId24"/>
  </p:sldIdLst>
  <p:sldSz cx="9144000" cy="5143500" type="screen16x9"/>
  <p:notesSz cx="6858000" cy="9144000"/>
  <p:custDataLst>
    <p:tags r:id="rId28"/>
  </p:custDataLst>
  <p:defaultTextStyle>
    <a:defPPr>
      <a:defRPr lang="zh-CN"/>
    </a:defPPr>
    <a:lvl1pPr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618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0000"/>
    <a:srgbClr val="0000FF"/>
    <a:srgbClr val="4ABBFF"/>
    <a:srgbClr val="F2D05D"/>
    <a:srgbClr val="F1D05C"/>
    <a:srgbClr val="2378C8"/>
    <a:srgbClr val="E0F0E9"/>
    <a:srgbClr val="3ABC75"/>
    <a:srgbClr val="7FD7A7"/>
    <a:srgbClr val="5FCD91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度样式 2 - 强调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69CF1AB2-1976-4502-BF36-3FF5EA218861}" styleName="中度样式 4 - 强调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1">
              <a:tint val="20000"/>
            </a:schemeClr>
          </a:solidFill>
        </a:fill>
      </a:tcStyle>
    </a:firstRow>
  </a:tblStyle>
  <a:tblStyle styleId="{5940675A-B579-460E-94D1-54222C63F5DA}" styleName="无样式，网格型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8757" autoAdjust="0"/>
    <p:restoredTop sz="94660" autoAdjust="0"/>
  </p:normalViewPr>
  <p:slideViewPr>
    <p:cSldViewPr snapToGrid="0">
      <p:cViewPr varScale="1">
        <p:scale>
          <a:sx n="76" d="100"/>
          <a:sy n="76" d="100"/>
        </p:scale>
        <p:origin x="96" y="1140"/>
      </p:cViewPr>
      <p:guideLst>
        <p:guide orient="horz" pos="1618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50" d="100"/>
        <a:sy n="150" d="100"/>
      </p:scale>
      <p:origin x="0" y="-6054"/>
    </p:cViewPr>
  </p:sorterViewPr>
  <p:gridSpacing cx="36004" cy="36004"/>
</p:viewPr>
</file>

<file path=ppt/_rels/presentation.xml.rels><?xml version='1.0' encoding='UTF-8' standalone='yes'?>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tags" Target="tags/tag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notesMaster" Target="notesMasters/notesMaster1.xml"/><Relationship Id="rId30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>
                <a:ea typeface="黑体" panose="02010609060101010101" pitchFamily="49" charset="-122"/>
              </a:defRPr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>
                <a:ea typeface="黑体" panose="02010609060101010101" pitchFamily="49" charset="-122"/>
              </a:defRPr>
            </a:lvl1pPr>
          </a:lstStyle>
          <a:p>
            <a:pPr>
              <a:defRPr/>
            </a:pPr>
            <a:fld id="{3CA1ADF1-4234-4478-A4A2-7BAE604BE165}" type="datetimeFigureOut">
              <a:rPr lang="zh-CN" altLang="en-US"/>
              <a:t>2023/12/11</a:t>
            </a:fld>
            <a:endParaRPr lang="zh-CN" altLang="en-US" dirty="0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zh-CN" altLang="en-US" noProof="0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 noProof="0"/>
              <a:t>编辑母版文本样式</a:t>
            </a:r>
          </a:p>
          <a:p>
            <a:pPr lvl="1"/>
            <a:r>
              <a:rPr lang="zh-CN" altLang="en-US" noProof="0"/>
              <a:t>第二级</a:t>
            </a:r>
          </a:p>
          <a:p>
            <a:pPr lvl="2"/>
            <a:r>
              <a:rPr lang="zh-CN" altLang="en-US" noProof="0"/>
              <a:t>第三级</a:t>
            </a:r>
          </a:p>
          <a:p>
            <a:pPr lvl="3"/>
            <a:r>
              <a:rPr lang="zh-CN" altLang="en-US" noProof="0"/>
              <a:t>第四级</a:t>
            </a:r>
          </a:p>
          <a:p>
            <a:pPr lvl="4"/>
            <a:r>
              <a:rPr lang="zh-CN" altLang="en-US" noProof="0"/>
              <a:t>第五级</a:t>
            </a: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>
                <a:ea typeface="黑体" panose="02010609060101010101" pitchFamily="49" charset="-122"/>
              </a:defRPr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/>
          <a:lstStyle>
            <a:lvl1pPr algn="r">
              <a:defRPr sz="1200">
                <a:ea typeface="黑体" panose="02010609060101010101" pitchFamily="49" charset="-122"/>
              </a:defRPr>
            </a:lvl1pPr>
          </a:lstStyle>
          <a:p>
            <a:pPr>
              <a:defRPr/>
            </a:pPr>
            <a:fld id="{313957E8-208B-4335-9ACB-F46078DCA7C4}" type="slidenum">
              <a:rPr lang="zh-CN" altLang="en-US"/>
              <a:t>‹#›</a:t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幻灯片图像占位符 1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5363" name="备注占位符 2"/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/>
          <a:lstStyle/>
          <a:p>
            <a:endParaRPr lang="zh-CN" altLang="en-US"/>
          </a:p>
        </p:txBody>
      </p:sp>
      <p:sp>
        <p:nvSpPr>
          <p:cNvPr id="15364" name="灯片编号占位符 3"/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fld id="{785FB2F7-3FBD-446D-9B04-08C962097835}" type="slidenum">
              <a:rPr lang="zh-CN" altLang="en-US" smtClean="0"/>
              <a:t>6</a:t>
            </a:fld>
            <a:endParaRPr lang="zh-CN" alt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slideMaster" Target="../slideMasters/slideMaster1.xml"/><Relationship Id="rId1" Type="http://schemas.openxmlformats.org/officeDocument/2006/relationships/tags" Target="../tags/tag2.xml"/><Relationship Id="rId4" Type="http://schemas.openxmlformats.org/officeDocument/2006/relationships/image" Target="../media/image5.png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slideMaster" Target="../slideMasters/slideMaster1.xml"/><Relationship Id="rId1" Type="http://schemas.openxmlformats.org/officeDocument/2006/relationships/tags" Target="../tags/tag3.xml"/><Relationship Id="rId4" Type="http://schemas.openxmlformats.org/officeDocument/2006/relationships/image" Target="../media/image5.png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slideMaster" Target="../slideMasters/slideMaster1.xml"/><Relationship Id="rId1" Type="http://schemas.openxmlformats.org/officeDocument/2006/relationships/tags" Target="../tags/tag4.xml"/><Relationship Id="rId4" Type="http://schemas.openxmlformats.org/officeDocument/2006/relationships/image" Target="../media/image5.png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自定义版式">
    <p:bg>
      <p:bgPr>
        <a:solidFill>
          <a:srgbClr val="2378C8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4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40849"/>
          <a:stretch>
            <a:fillRect/>
          </a:stretch>
        </p:blipFill>
        <p:spPr bwMode="auto">
          <a:xfrm>
            <a:off x="0" y="0"/>
            <a:ext cx="4564063" cy="5143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" name="图片 5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2866"/>
          <a:stretch>
            <a:fillRect/>
          </a:stretch>
        </p:blipFill>
        <p:spPr bwMode="auto">
          <a:xfrm>
            <a:off x="5507038" y="0"/>
            <a:ext cx="3636962" cy="5143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文本框 4"/>
          <p:cNvSpPr txBox="1">
            <a:spLocks noChangeArrowheads="1"/>
          </p:cNvSpPr>
          <p:nvPr userDrawn="1"/>
        </p:nvSpPr>
        <p:spPr bwMode="auto">
          <a:xfrm rot="20085978">
            <a:off x="3581984" y="2309623"/>
            <a:ext cx="1980029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>
              <a:defRPr/>
            </a:pPr>
            <a:r>
              <a:rPr lang="zh-CN" altLang="en-US" sz="2800" dirty="0">
                <a:solidFill>
                  <a:schemeClr val="bg1">
                    <a:lumMod val="95000"/>
                    <a:alpha val="20000"/>
                  </a:schemeClr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状元成才路</a:t>
            </a:r>
          </a:p>
        </p:txBody>
      </p:sp>
      <p:pic>
        <p:nvPicPr>
          <p:cNvPr id="9" name="图片 8" descr="状元成才路"/>
          <p:cNvPicPr>
            <a:picLocks noChangeAspect="1"/>
          </p:cNvPicPr>
          <p:nvPr userDrawn="1">
            <p:custDataLst>
              <p:tags r:id="rId1"/>
            </p:custDataLst>
          </p:nvPr>
        </p:nvPicPr>
        <p:blipFill>
          <a:blip r:embed="rId4"/>
          <a:stretch>
            <a:fillRect/>
          </a:stretch>
        </p:blipFill>
        <p:spPr>
          <a:xfrm>
            <a:off x="8310090" y="83820"/>
            <a:ext cx="792000" cy="776286"/>
          </a:xfrm>
          <a:prstGeom prst="rect">
            <a:avLst/>
          </a:prstGeom>
        </p:spPr>
      </p:pic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2_自定义版式">
    <p:bg>
      <p:bgPr>
        <a:solidFill>
          <a:srgbClr val="2378C8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4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40849"/>
          <a:stretch>
            <a:fillRect/>
          </a:stretch>
        </p:blipFill>
        <p:spPr bwMode="auto">
          <a:xfrm>
            <a:off x="0" y="0"/>
            <a:ext cx="4564063" cy="5143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" name="图片 5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2866"/>
          <a:stretch>
            <a:fillRect/>
          </a:stretch>
        </p:blipFill>
        <p:spPr bwMode="auto">
          <a:xfrm>
            <a:off x="5507038" y="0"/>
            <a:ext cx="3636962" cy="5143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矩形 3"/>
          <p:cNvSpPr/>
          <p:nvPr userDrawn="1"/>
        </p:nvSpPr>
        <p:spPr>
          <a:xfrm>
            <a:off x="0" y="446088"/>
            <a:ext cx="9144000" cy="425132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/>
          </a:p>
        </p:txBody>
      </p:sp>
      <p:sp>
        <p:nvSpPr>
          <p:cNvPr id="6" name="文本框 5"/>
          <p:cNvSpPr txBox="1">
            <a:spLocks noChangeArrowheads="1"/>
          </p:cNvSpPr>
          <p:nvPr userDrawn="1"/>
        </p:nvSpPr>
        <p:spPr bwMode="auto">
          <a:xfrm rot="20085978">
            <a:off x="3581984" y="2309623"/>
            <a:ext cx="1980029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>
              <a:defRPr/>
            </a:pPr>
            <a:r>
              <a:rPr lang="zh-CN" altLang="en-US" sz="2800" dirty="0">
                <a:solidFill>
                  <a:schemeClr val="bg1">
                    <a:lumMod val="50000"/>
                    <a:alpha val="20000"/>
                  </a:schemeClr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状元成才路</a:t>
            </a:r>
          </a:p>
        </p:txBody>
      </p:sp>
      <p:pic>
        <p:nvPicPr>
          <p:cNvPr id="9" name="图片 8" descr="状元成才路"/>
          <p:cNvPicPr>
            <a:picLocks noChangeAspect="1"/>
          </p:cNvPicPr>
          <p:nvPr userDrawn="1">
            <p:custDataLst>
              <p:tags r:id="rId1"/>
            </p:custDataLst>
          </p:nvPr>
        </p:nvPicPr>
        <p:blipFill>
          <a:blip r:embed="rId4"/>
          <a:stretch>
            <a:fillRect/>
          </a:stretch>
        </p:blipFill>
        <p:spPr>
          <a:xfrm>
            <a:off x="8310090" y="83820"/>
            <a:ext cx="792000" cy="776286"/>
          </a:xfrm>
          <a:prstGeom prst="rect">
            <a:avLst/>
          </a:prstGeom>
        </p:spPr>
      </p:pic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3_自定义版式">
    <p:bg>
      <p:bgPr>
        <a:solidFill>
          <a:srgbClr val="2378C8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4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40849"/>
          <a:stretch>
            <a:fillRect/>
          </a:stretch>
        </p:blipFill>
        <p:spPr bwMode="auto">
          <a:xfrm>
            <a:off x="0" y="0"/>
            <a:ext cx="4564063" cy="5143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" name="图片 5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2866"/>
          <a:stretch>
            <a:fillRect/>
          </a:stretch>
        </p:blipFill>
        <p:spPr bwMode="auto">
          <a:xfrm>
            <a:off x="5507038" y="0"/>
            <a:ext cx="3636962" cy="5143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圆角矩形 6"/>
          <p:cNvSpPr/>
          <p:nvPr userDrawn="1"/>
        </p:nvSpPr>
        <p:spPr>
          <a:xfrm>
            <a:off x="227013" y="215900"/>
            <a:ext cx="8674100" cy="4711700"/>
          </a:xfrm>
          <a:prstGeom prst="roundRect">
            <a:avLst>
              <a:gd name="adj" fmla="val 6974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/>
          </a:p>
        </p:txBody>
      </p:sp>
      <p:sp>
        <p:nvSpPr>
          <p:cNvPr id="6" name="文本框 5"/>
          <p:cNvSpPr txBox="1">
            <a:spLocks noChangeArrowheads="1"/>
          </p:cNvSpPr>
          <p:nvPr userDrawn="1"/>
        </p:nvSpPr>
        <p:spPr bwMode="auto">
          <a:xfrm rot="20085978">
            <a:off x="3581984" y="2309623"/>
            <a:ext cx="1980029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>
              <a:defRPr/>
            </a:pPr>
            <a:r>
              <a:rPr lang="zh-CN" altLang="en-US" sz="2800" dirty="0">
                <a:solidFill>
                  <a:schemeClr val="bg1">
                    <a:lumMod val="50000"/>
                    <a:alpha val="20000"/>
                  </a:schemeClr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状元成才路</a:t>
            </a:r>
          </a:p>
        </p:txBody>
      </p:sp>
      <p:pic>
        <p:nvPicPr>
          <p:cNvPr id="9" name="图片 8" descr="状元成才路"/>
          <p:cNvPicPr>
            <a:picLocks noChangeAspect="1"/>
          </p:cNvPicPr>
          <p:nvPr userDrawn="1">
            <p:custDataLst>
              <p:tags r:id="rId1"/>
            </p:custDataLst>
          </p:nvPr>
        </p:nvPicPr>
        <p:blipFill>
          <a:blip r:embed="rId4"/>
          <a:stretch>
            <a:fillRect/>
          </a:stretch>
        </p:blipFill>
        <p:spPr>
          <a:xfrm>
            <a:off x="8310090" y="83820"/>
            <a:ext cx="792000" cy="776286"/>
          </a:xfrm>
          <a:prstGeom prst="rect">
            <a:avLst/>
          </a:prstGeom>
        </p:spPr>
      </p:pic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>
          <a:xfrm>
            <a:off x="0" y="0"/>
            <a:ext cx="0" cy="0"/>
          </a:xfrm>
        </p:spPr>
        <p:txBody>
          <a:bodyPr/>
          <a:lstStyle>
            <a:lvl1pPr>
              <a:defRPr>
                <a:ea typeface="黑体" panose="02010609060101010101" pitchFamily="49" charset="-122"/>
              </a:defRPr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>
          <a:xfrm>
            <a:off x="0" y="0"/>
            <a:ext cx="0" cy="0"/>
          </a:xfrm>
        </p:spPr>
        <p:txBody>
          <a:bodyPr/>
          <a:lstStyle>
            <a:lvl1pPr>
              <a:defRPr>
                <a:ea typeface="黑体" panose="02010609060101010101" pitchFamily="49" charset="-122"/>
              </a:defRPr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0" y="0"/>
            <a:ext cx="0" cy="0"/>
          </a:xfrm>
        </p:spPr>
        <p:txBody>
          <a:bodyPr vert="horz" wrap="square" lIns="91440" tIns="45720" rIns="91440" bIns="45720" numCol="1" anchor="t" anchorCtr="0" compatLnSpc="1"/>
          <a:lstStyle>
            <a:lvl1pPr>
              <a:defRPr>
                <a:ea typeface="黑体" panose="02010609060101010101" pitchFamily="49" charset="-122"/>
              </a:defRPr>
            </a:lvl1pPr>
          </a:lstStyle>
          <a:p>
            <a:pPr>
              <a:defRPr/>
            </a:pPr>
            <a:fld id="{CD548224-0721-4A16-9A2F-D0E46E3C3AB1}" type="slidenum">
              <a:rPr lang="zh-CN" altLang="en-US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image" Target="../media/image3.png"/><Relationship Id="rId3" Type="http://schemas.openxmlformats.org/officeDocument/2006/relationships/slideLayout" Target="../slideLayouts/slideLayout3.xml"/><Relationship Id="rId7" Type="http://schemas.openxmlformats.org/officeDocument/2006/relationships/image" Target="../media/image2.png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.png"/><Relationship Id="rId5" Type="http://schemas.openxmlformats.org/officeDocument/2006/relationships/theme" Target="../theme/theme1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0">
          <a:blip r:embed="rId6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图片 7"/>
          <p:cNvPicPr>
            <a:picLocks noChangeAspect="1"/>
          </p:cNvPicPr>
          <p:nvPr userDrawn="1"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5143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27" name="矩形 6"/>
          <p:cNvSpPr>
            <a:spLocks noChangeArrowheads="1"/>
          </p:cNvSpPr>
          <p:nvPr userDrawn="1"/>
        </p:nvSpPr>
        <p:spPr bwMode="auto">
          <a:xfrm>
            <a:off x="0" y="0"/>
            <a:ext cx="9144000" cy="51435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lnSpc>
                <a:spcPct val="120000"/>
              </a:lnSpc>
              <a:defRPr/>
            </a:pPr>
            <a:endParaRPr lang="zh-CN" altLang="en-US" sz="3200" b="1">
              <a:solidFill>
                <a:srgbClr val="1C1C1C"/>
              </a:solidFill>
              <a:latin typeface="宋体" panose="02010600030101010101" pitchFamily="2" charset="-122"/>
            </a:endParaRPr>
          </a:p>
        </p:txBody>
      </p:sp>
      <p:pic>
        <p:nvPicPr>
          <p:cNvPr id="1028" name="图片 1"/>
          <p:cNvPicPr>
            <a:picLocks noChangeAspect="1"/>
          </p:cNvPicPr>
          <p:nvPr userDrawn="1"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419" t="23634" r="3419" b="23878"/>
          <a:stretch>
            <a:fillRect/>
          </a:stretch>
        </p:blipFill>
        <p:spPr bwMode="auto">
          <a:xfrm>
            <a:off x="-9525" y="-9525"/>
            <a:ext cx="9163050" cy="5159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2800" b="1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2800" b="1">
          <a:solidFill>
            <a:schemeClr val="tx1"/>
          </a:solidFill>
          <a:latin typeface="Times New Roman" panose="02020603050405020304" pitchFamily="18" charset="0"/>
          <a:ea typeface="黑体" panose="02010609060101010101" pitchFamily="49" charset="-122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2800" b="1">
          <a:solidFill>
            <a:schemeClr val="tx1"/>
          </a:solidFill>
          <a:latin typeface="Times New Roman" panose="02020603050405020304" pitchFamily="18" charset="0"/>
          <a:ea typeface="黑体" panose="02010609060101010101" pitchFamily="49" charset="-122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2800" b="1">
          <a:solidFill>
            <a:schemeClr val="tx1"/>
          </a:solidFill>
          <a:latin typeface="Times New Roman" panose="02020603050405020304" pitchFamily="18" charset="0"/>
          <a:ea typeface="黑体" panose="02010609060101010101" pitchFamily="49" charset="-122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2800" b="1">
          <a:solidFill>
            <a:schemeClr val="tx1"/>
          </a:solidFill>
          <a:latin typeface="Times New Roman" panose="02020603050405020304" pitchFamily="18" charset="0"/>
          <a:ea typeface="黑体" panose="02010609060101010101" pitchFamily="49" charset="-122"/>
        </a:defRPr>
      </a:lvl5pPr>
      <a:lvl6pPr marL="457200" algn="ctr" rtl="0" fontAlgn="base">
        <a:spcBef>
          <a:spcPct val="0"/>
        </a:spcBef>
        <a:spcAft>
          <a:spcPct val="0"/>
        </a:spcAft>
        <a:defRPr sz="2800">
          <a:solidFill>
            <a:schemeClr val="tx1"/>
          </a:solidFill>
          <a:latin typeface="Times New Roman" panose="02020603050405020304" pitchFamily="18" charset="0"/>
          <a:ea typeface="黑体" panose="02010609060101010101" pitchFamily="49" charset="-122"/>
        </a:defRPr>
      </a:lvl6pPr>
      <a:lvl7pPr marL="914400" algn="ctr" rtl="0" fontAlgn="base">
        <a:spcBef>
          <a:spcPct val="0"/>
        </a:spcBef>
        <a:spcAft>
          <a:spcPct val="0"/>
        </a:spcAft>
        <a:defRPr sz="2800">
          <a:solidFill>
            <a:schemeClr val="tx1"/>
          </a:solidFill>
          <a:latin typeface="Times New Roman" panose="02020603050405020304" pitchFamily="18" charset="0"/>
          <a:ea typeface="黑体" panose="02010609060101010101" pitchFamily="49" charset="-122"/>
        </a:defRPr>
      </a:lvl7pPr>
      <a:lvl8pPr marL="1371600" algn="ctr" rtl="0" fontAlgn="base">
        <a:spcBef>
          <a:spcPct val="0"/>
        </a:spcBef>
        <a:spcAft>
          <a:spcPct val="0"/>
        </a:spcAft>
        <a:defRPr sz="2800">
          <a:solidFill>
            <a:schemeClr val="tx1"/>
          </a:solidFill>
          <a:latin typeface="Times New Roman" panose="02020603050405020304" pitchFamily="18" charset="0"/>
          <a:ea typeface="黑体" panose="02010609060101010101" pitchFamily="49" charset="-122"/>
        </a:defRPr>
      </a:lvl8pPr>
      <a:lvl9pPr marL="1828800" algn="ctr" rtl="0" fontAlgn="base">
        <a:spcBef>
          <a:spcPct val="0"/>
        </a:spcBef>
        <a:spcAft>
          <a:spcPct val="0"/>
        </a:spcAft>
        <a:defRPr sz="2800">
          <a:solidFill>
            <a:schemeClr val="tx1"/>
          </a:solidFill>
          <a:latin typeface="Times New Roman" panose="02020603050405020304" pitchFamily="18" charset="0"/>
          <a:ea typeface="黑体" panose="02010609060101010101" pitchFamily="49" charset="-122"/>
        </a:defRPr>
      </a:lvl9pPr>
    </p:titleStyle>
    <p:bodyStyle>
      <a:lvl1pPr algn="l" rtl="0" eaLnBrk="0" fontAlgn="base" hangingPunct="0">
        <a:lnSpc>
          <a:spcPct val="120000"/>
        </a:lnSpc>
        <a:spcBef>
          <a:spcPct val="0"/>
        </a:spcBef>
        <a:spcAft>
          <a:spcPct val="0"/>
        </a:spcAft>
        <a:defRPr sz="2400" b="1" kern="1200">
          <a:solidFill>
            <a:schemeClr val="tx1"/>
          </a:solidFill>
          <a:latin typeface="+mj-lt"/>
          <a:ea typeface="+mn-ea"/>
          <a:cs typeface="+mn-cs"/>
        </a:defRPr>
      </a:lvl1pPr>
      <a:lvl2pPr marL="457200" algn="l" rtl="0" eaLnBrk="0" fontAlgn="base" hangingPunct="0">
        <a:lnSpc>
          <a:spcPct val="120000"/>
        </a:lnSpc>
        <a:spcBef>
          <a:spcPct val="20000"/>
        </a:spcBef>
        <a:spcAft>
          <a:spcPct val="0"/>
        </a:spcAft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0" fontAlgn="base" hangingPunct="0">
        <a:lnSpc>
          <a:spcPct val="120000"/>
        </a:lnSpc>
        <a:spcBef>
          <a:spcPct val="20000"/>
        </a:spcBef>
        <a:spcAft>
          <a:spcPct val="0"/>
        </a:spcAft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0" fontAlgn="base" hangingPunct="0">
        <a:lnSpc>
          <a:spcPct val="120000"/>
        </a:lnSpc>
        <a:spcBef>
          <a:spcPct val="20000"/>
        </a:spcBef>
        <a:spcAft>
          <a:spcPct val="0"/>
        </a:spcAft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0" fontAlgn="base" hangingPunct="0">
        <a:lnSpc>
          <a:spcPct val="120000"/>
        </a:lnSpc>
        <a:spcBef>
          <a:spcPct val="20000"/>
        </a:spcBef>
        <a:spcAft>
          <a:spcPct val="0"/>
        </a:spcAft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wmf"/><Relationship Id="rId2" Type="http://schemas.openxmlformats.org/officeDocument/2006/relationships/oleObject" Target="../embeddings/oleObject1.bin"/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wmf"/><Relationship Id="rId2" Type="http://schemas.openxmlformats.org/officeDocument/2006/relationships/oleObject" Target="../embeddings/oleObject2.bin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wmf"/><Relationship Id="rId2" Type="http://schemas.openxmlformats.org/officeDocument/2006/relationships/oleObject" Target="../embeddings/oleObject3.bin"/><Relationship Id="rId1" Type="http://schemas.openxmlformats.org/officeDocument/2006/relationships/slideLayout" Target="../slideLayouts/slideLayout3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emf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wmf"/><Relationship Id="rId2" Type="http://schemas.openxmlformats.org/officeDocument/2006/relationships/oleObject" Target="../embeddings/oleObject4.bin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1.wmf"/><Relationship Id="rId4" Type="http://schemas.openxmlformats.org/officeDocument/2006/relationships/oleObject" Target="../embeddings/oleObject5.bin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2378C8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9" name="直接连接符 8"/>
          <p:cNvCxnSpPr/>
          <p:nvPr/>
        </p:nvCxnSpPr>
        <p:spPr>
          <a:xfrm>
            <a:off x="3636963" y="2605088"/>
            <a:ext cx="3098800" cy="0"/>
          </a:xfrm>
          <a:prstGeom prst="line">
            <a:avLst/>
          </a:prstGeom>
          <a:ln w="28575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148" name="副标题 6"/>
          <p:cNvSpPr>
            <a:spLocks noGrp="1" noChangeArrowheads="1"/>
          </p:cNvSpPr>
          <p:nvPr>
            <p:ph type="subTitle" idx="4294967295"/>
          </p:nvPr>
        </p:nvSpPr>
        <p:spPr bwMode="auto">
          <a:xfrm>
            <a:off x="4011613" y="2605088"/>
            <a:ext cx="2349500" cy="500062"/>
          </a:xfrm>
          <a:prstGeom prst="rect">
            <a:avLst/>
          </a:prstGeom>
        </p:spPr>
        <p:txBody>
          <a:bodyPr/>
          <a:lstStyle/>
          <a:p>
            <a:pPr algn="ctr">
              <a:defRPr/>
            </a:pPr>
            <a:r>
              <a:rPr lang="en-US" altLang="zh-CN" dirty="0">
                <a:solidFill>
                  <a:schemeClr val="bg1"/>
                </a:solidFill>
                <a:ea typeface="楷体" panose="02010609060101010101" pitchFamily="49" charset="-122"/>
              </a:rPr>
              <a:t>R</a:t>
            </a:r>
            <a:r>
              <a:rPr lang="zh-CN" altLang="en-US" dirty="0">
                <a:solidFill>
                  <a:schemeClr val="bg1"/>
                </a:solidFill>
                <a:latin typeface="+mn-ea"/>
              </a:rPr>
              <a:t>·</a:t>
            </a:r>
            <a:r>
              <a:rPr lang="zh-CN" altLang="en-US" dirty="0">
                <a:solidFill>
                  <a:schemeClr val="bg1"/>
                </a:solidFill>
                <a:ea typeface="楷体" panose="02010609060101010101" pitchFamily="49" charset="-122"/>
              </a:rPr>
              <a:t>六年级下册</a:t>
            </a:r>
          </a:p>
        </p:txBody>
      </p:sp>
      <p:sp>
        <p:nvSpPr>
          <p:cNvPr id="9220" name="标题 5"/>
          <p:cNvSpPr>
            <a:spLocks noGrp="1" noChangeArrowheads="1"/>
          </p:cNvSpPr>
          <p:nvPr>
            <p:ph type="ctrTitle" idx="4294967295"/>
          </p:nvPr>
        </p:nvSpPr>
        <p:spPr bwMode="auto">
          <a:xfrm>
            <a:off x="3613150" y="1720850"/>
            <a:ext cx="3148013" cy="7683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r>
              <a:rPr lang="zh-CN" altLang="en-US" sz="4000" dirty="0">
                <a:solidFill>
                  <a:schemeClr val="bg1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整理和</a:t>
            </a:r>
            <a:r>
              <a:rPr lang="zh-CN" altLang="en-US" sz="4400" dirty="0">
                <a:solidFill>
                  <a:schemeClr val="bg1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复习</a:t>
            </a:r>
            <a:endParaRPr lang="zh-CN" altLang="en-US" sz="4000" dirty="0">
              <a:solidFill>
                <a:schemeClr val="bg1"/>
              </a:solidFill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pic>
        <p:nvPicPr>
          <p:cNvPr id="9221" name="图片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36948" y="1876425"/>
            <a:ext cx="1206179" cy="1228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组合 7"/>
          <p:cNvGrpSpPr/>
          <p:nvPr/>
        </p:nvGrpSpPr>
        <p:grpSpPr bwMode="auto">
          <a:xfrm>
            <a:off x="917575" y="1704975"/>
            <a:ext cx="1927225" cy="1900238"/>
            <a:chOff x="1055055" y="1464914"/>
            <a:chExt cx="2139196" cy="2124512"/>
          </a:xfrm>
        </p:grpSpPr>
        <p:sp>
          <p:nvSpPr>
            <p:cNvPr id="9" name="椭圆 24"/>
            <p:cNvSpPr/>
            <p:nvPr/>
          </p:nvSpPr>
          <p:spPr bwMode="auto">
            <a:xfrm flipH="1">
              <a:off x="1055055" y="1464914"/>
              <a:ext cx="2139196" cy="2124512"/>
            </a:xfrm>
            <a:prstGeom prst="ellipse">
              <a:avLst/>
            </a:prstGeom>
            <a:solidFill>
              <a:sysClr val="window" lastClr="FFFFFF"/>
            </a:solidFill>
            <a:ln w="25400" cap="flat" cmpd="sng" algn="ctr">
              <a:noFill/>
              <a:prstDash val="solid"/>
            </a:ln>
            <a:effectLst>
              <a:outerShdw blurRad="381000" dist="127000" dir="2700000" algn="tl" rotWithShape="0">
                <a:prstClr val="black">
                  <a:alpha val="40000"/>
                </a:prstClr>
              </a:outerShdw>
            </a:effectLst>
          </p:spPr>
          <p:txBody>
            <a:bodyPr anchor="ctr"/>
            <a:lstStyle/>
            <a:p>
              <a:pPr algn="ctr" eaLnBrk="1" fontAlgn="auto" hangingPunct="1">
                <a:lnSpc>
                  <a:spcPct val="1300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1050" kern="0">
                <a:solidFill>
                  <a:sysClr val="windowText" lastClr="000000">
                    <a:lumMod val="50000"/>
                    <a:lumOff val="50000"/>
                  </a:sysClr>
                </a:solidFill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10" name="椭圆 25"/>
            <p:cNvSpPr/>
            <p:nvPr/>
          </p:nvSpPr>
          <p:spPr bwMode="auto">
            <a:xfrm flipH="1">
              <a:off x="1280604" y="1699196"/>
              <a:ext cx="1674000" cy="1705644"/>
            </a:xfrm>
            <a:prstGeom prst="ellipse">
              <a:avLst/>
            </a:prstGeom>
            <a:gradFill flip="none" rotWithShape="1">
              <a:gsLst>
                <a:gs pos="0">
                  <a:srgbClr val="99FF66"/>
                </a:gs>
                <a:gs pos="73400">
                  <a:srgbClr val="E4AB77">
                    <a:lumMod val="99000"/>
                  </a:srgbClr>
                </a:gs>
                <a:gs pos="100000">
                  <a:srgbClr val="FF8C7D"/>
                </a:gs>
              </a:gsLst>
              <a:lin ang="2700000" scaled="1"/>
              <a:tileRect/>
            </a:gradFill>
            <a:ln w="57150" cap="flat" cmpd="sng" algn="ctr">
              <a:solidFill>
                <a:srgbClr val="92D050"/>
              </a:solidFill>
              <a:prstDash val="solid"/>
            </a:ln>
            <a:effectLst>
              <a:outerShdw blurRad="254000" dist="101600" dir="2700000" algn="tl" rotWithShape="0">
                <a:prstClr val="black">
                  <a:alpha val="40000"/>
                </a:prstClr>
              </a:outerShdw>
            </a:effectLst>
          </p:spPr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zh-CN" altLang="en-US" sz="2800" b="1" dirty="0">
                  <a:solidFill>
                    <a:prstClr val="white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黑体" panose="02010609060101010101" pitchFamily="49" charset="-122"/>
                  <a:ea typeface="黑体" panose="02010609060101010101" pitchFamily="49" charset="-122"/>
                </a:rPr>
                <a:t>圆柱</a:t>
              </a:r>
              <a:endParaRPr lang="en-US" altLang="zh-CN" sz="2800" b="1" dirty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黑体" panose="02010609060101010101" pitchFamily="49" charset="-122"/>
                <a:ea typeface="黑体" panose="02010609060101010101" pitchFamily="49" charset="-122"/>
              </a:endParaRPr>
            </a:p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zh-CN" altLang="en-US" sz="2800" b="1" dirty="0">
                  <a:solidFill>
                    <a:prstClr val="white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黑体" panose="02010609060101010101" pitchFamily="49" charset="-122"/>
                  <a:ea typeface="黑体" panose="02010609060101010101" pitchFamily="49" charset="-122"/>
                </a:rPr>
                <a:t>与</a:t>
              </a:r>
              <a:endParaRPr lang="en-US" altLang="zh-CN" sz="2800" b="1" dirty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黑体" panose="02010609060101010101" pitchFamily="49" charset="-122"/>
                <a:ea typeface="黑体" panose="02010609060101010101" pitchFamily="49" charset="-122"/>
              </a:endParaRPr>
            </a:p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zh-CN" altLang="en-US" sz="2800" b="1" dirty="0">
                  <a:solidFill>
                    <a:prstClr val="white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黑体" panose="02010609060101010101" pitchFamily="49" charset="-122"/>
                  <a:ea typeface="黑体" panose="02010609060101010101" pitchFamily="49" charset="-122"/>
                </a:rPr>
                <a:t>圆锥</a:t>
              </a:r>
              <a:endParaRPr lang="zh-CN" altLang="en-US" sz="2200" b="1" dirty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黑体" panose="02010609060101010101" pitchFamily="49" charset="-122"/>
                <a:ea typeface="黑体" panose="02010609060101010101" pitchFamily="49" charset="-122"/>
              </a:endParaRPr>
            </a:p>
          </p:txBody>
        </p:sp>
      </p:grpSp>
      <p:sp>
        <p:nvSpPr>
          <p:cNvPr id="11" name="左大括号 10"/>
          <p:cNvSpPr/>
          <p:nvPr/>
        </p:nvSpPr>
        <p:spPr>
          <a:xfrm>
            <a:off x="4748213" y="842963"/>
            <a:ext cx="214312" cy="1584325"/>
          </a:xfrm>
          <a:prstGeom prst="leftBrace">
            <a:avLst>
              <a:gd name="adj1" fmla="val 40903"/>
              <a:gd name="adj2" fmla="val 50000"/>
            </a:avLst>
          </a:prstGeom>
          <a:noFill/>
          <a:ln w="12700" cap="flat" cmpd="sng" algn="ctr">
            <a:solidFill>
              <a:sysClr val="windowText" lastClr="000000"/>
            </a:solidFill>
            <a:prstDash val="solid"/>
          </a:ln>
          <a:effectLst/>
        </p:spPr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 sz="2800" kern="0">
              <a:solidFill>
                <a:prstClr val="black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12" name="TextBox 28"/>
          <p:cNvSpPr txBox="1"/>
          <p:nvPr/>
        </p:nvSpPr>
        <p:spPr>
          <a:xfrm>
            <a:off x="3400425" y="1397000"/>
            <a:ext cx="1273175" cy="523875"/>
          </a:xfrm>
          <a:prstGeom prst="rect">
            <a:avLst/>
          </a:prstGeom>
          <a:solidFill>
            <a:srgbClr val="FFC000"/>
          </a:solidFill>
          <a:ln w="28575" cap="flat" cmpd="sng" algn="ctr">
            <a:solidFill>
              <a:sysClr val="window" lastClr="FFFFFF"/>
            </a:solidFill>
            <a:prstDash val="solid"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txBody>
          <a:bodyPr>
            <a:spAutoFit/>
          </a:bodyPr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2800" b="1" kern="0" dirty="0">
                <a:solidFill>
                  <a:prstClr val="black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圆柱</a:t>
            </a:r>
          </a:p>
        </p:txBody>
      </p:sp>
      <p:sp>
        <p:nvSpPr>
          <p:cNvPr id="13" name="TextBox 32"/>
          <p:cNvSpPr txBox="1"/>
          <p:nvPr/>
        </p:nvSpPr>
        <p:spPr>
          <a:xfrm>
            <a:off x="3395663" y="3352800"/>
            <a:ext cx="1327150" cy="523875"/>
          </a:xfrm>
          <a:prstGeom prst="rect">
            <a:avLst/>
          </a:prstGeom>
          <a:solidFill>
            <a:srgbClr val="FFC000"/>
          </a:solidFill>
          <a:ln w="28575" cap="flat" cmpd="sng" algn="ctr">
            <a:solidFill>
              <a:sysClr val="window" lastClr="FFFFFF"/>
            </a:solidFill>
            <a:prstDash val="solid"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txBody>
          <a:bodyPr>
            <a:spAutoFit/>
          </a:bodyPr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2800" b="1" kern="0" dirty="0">
                <a:solidFill>
                  <a:prstClr val="black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圆锥</a:t>
            </a:r>
          </a:p>
        </p:txBody>
      </p:sp>
      <p:sp>
        <p:nvSpPr>
          <p:cNvPr id="14" name="左大括号 13"/>
          <p:cNvSpPr/>
          <p:nvPr/>
        </p:nvSpPr>
        <p:spPr>
          <a:xfrm>
            <a:off x="2986088" y="1628775"/>
            <a:ext cx="357187" cy="1976438"/>
          </a:xfrm>
          <a:prstGeom prst="leftBrace">
            <a:avLst>
              <a:gd name="adj1" fmla="val 37646"/>
              <a:gd name="adj2" fmla="val 50000"/>
            </a:avLst>
          </a:prstGeom>
          <a:noFill/>
          <a:ln w="12700" cap="flat" cmpd="sng" algn="ctr">
            <a:solidFill>
              <a:sysClr val="windowText" lastClr="000000"/>
            </a:solidFill>
            <a:prstDash val="solid"/>
          </a:ln>
          <a:effectLst/>
        </p:spPr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 sz="2800" kern="0">
              <a:solidFill>
                <a:prstClr val="black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15" name="TextBox 12"/>
          <p:cNvSpPr txBox="1"/>
          <p:nvPr/>
        </p:nvSpPr>
        <p:spPr>
          <a:xfrm>
            <a:off x="5040313" y="627063"/>
            <a:ext cx="2443162" cy="523875"/>
          </a:xfrm>
          <a:prstGeom prst="rect">
            <a:avLst/>
          </a:prstGeom>
          <a:solidFill>
            <a:srgbClr val="92D050"/>
          </a:solidFill>
          <a:ln w="28575" cap="flat" cmpd="sng" algn="ctr">
            <a:solidFill>
              <a:sysClr val="window" lastClr="FFFFFF"/>
            </a:solidFill>
            <a:prstDash val="solid"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txBody>
          <a:bodyPr>
            <a:spAutoFit/>
          </a:bodyPr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2800" b="1" kern="0" dirty="0">
                <a:solidFill>
                  <a:prstClr val="black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圆柱的认识</a:t>
            </a:r>
          </a:p>
        </p:txBody>
      </p:sp>
      <p:sp>
        <p:nvSpPr>
          <p:cNvPr id="16" name="TextBox 13"/>
          <p:cNvSpPr txBox="1"/>
          <p:nvPr/>
        </p:nvSpPr>
        <p:spPr>
          <a:xfrm>
            <a:off x="5048250" y="2736850"/>
            <a:ext cx="2424113" cy="523875"/>
          </a:xfrm>
          <a:prstGeom prst="rect">
            <a:avLst/>
          </a:prstGeom>
          <a:solidFill>
            <a:srgbClr val="92D050"/>
          </a:solidFill>
          <a:ln w="28575" cap="flat" cmpd="sng" algn="ctr">
            <a:solidFill>
              <a:sysClr val="window" lastClr="FFFFFF"/>
            </a:solidFill>
            <a:prstDash val="solid"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txBody>
          <a:bodyPr>
            <a:spAutoFit/>
          </a:bodyPr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2800" b="1" kern="0" dirty="0">
                <a:solidFill>
                  <a:prstClr val="black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圆锥的认识</a:t>
            </a:r>
          </a:p>
        </p:txBody>
      </p:sp>
      <p:sp>
        <p:nvSpPr>
          <p:cNvPr id="17" name="左大括号 16"/>
          <p:cNvSpPr/>
          <p:nvPr/>
        </p:nvSpPr>
        <p:spPr>
          <a:xfrm>
            <a:off x="4784725" y="2868613"/>
            <a:ext cx="214313" cy="1473200"/>
          </a:xfrm>
          <a:prstGeom prst="leftBrace">
            <a:avLst>
              <a:gd name="adj1" fmla="val 40903"/>
              <a:gd name="adj2" fmla="val 50000"/>
            </a:avLst>
          </a:prstGeom>
          <a:noFill/>
          <a:ln w="12700" cap="flat" cmpd="sng" algn="ctr">
            <a:solidFill>
              <a:sysClr val="windowText" lastClr="000000"/>
            </a:solidFill>
            <a:prstDash val="solid"/>
          </a:ln>
          <a:effectLst/>
        </p:spPr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 sz="2800" kern="0">
              <a:solidFill>
                <a:prstClr val="black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21" name="TextBox 12"/>
          <p:cNvSpPr txBox="1"/>
          <p:nvPr/>
        </p:nvSpPr>
        <p:spPr>
          <a:xfrm>
            <a:off x="5053013" y="1323975"/>
            <a:ext cx="2430462" cy="523875"/>
          </a:xfrm>
          <a:prstGeom prst="rect">
            <a:avLst/>
          </a:prstGeom>
          <a:solidFill>
            <a:srgbClr val="92D050"/>
          </a:solidFill>
          <a:ln w="28575" cap="flat" cmpd="sng" algn="ctr">
            <a:solidFill>
              <a:sysClr val="window" lastClr="FFFFFF"/>
            </a:solidFill>
            <a:prstDash val="solid"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txBody>
          <a:bodyPr>
            <a:spAutoFit/>
          </a:bodyPr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2800" b="1" kern="0" dirty="0">
                <a:solidFill>
                  <a:prstClr val="black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圆柱的表面积</a:t>
            </a:r>
          </a:p>
        </p:txBody>
      </p:sp>
      <p:sp>
        <p:nvSpPr>
          <p:cNvPr id="22" name="TextBox 12"/>
          <p:cNvSpPr txBox="1"/>
          <p:nvPr/>
        </p:nvSpPr>
        <p:spPr>
          <a:xfrm>
            <a:off x="5059363" y="2078038"/>
            <a:ext cx="2424112" cy="523875"/>
          </a:xfrm>
          <a:prstGeom prst="rect">
            <a:avLst/>
          </a:prstGeom>
          <a:solidFill>
            <a:srgbClr val="92D050"/>
          </a:solidFill>
          <a:ln w="28575" cap="flat" cmpd="sng" algn="ctr">
            <a:solidFill>
              <a:sysClr val="window" lastClr="FFFFFF"/>
            </a:solidFill>
            <a:prstDash val="solid"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txBody>
          <a:bodyPr>
            <a:spAutoFit/>
          </a:bodyPr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2800" b="1" kern="0" dirty="0">
                <a:solidFill>
                  <a:prstClr val="black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圆柱的体积</a:t>
            </a:r>
          </a:p>
        </p:txBody>
      </p:sp>
      <p:sp>
        <p:nvSpPr>
          <p:cNvPr id="23" name="TextBox 13"/>
          <p:cNvSpPr txBox="1"/>
          <p:nvPr/>
        </p:nvSpPr>
        <p:spPr>
          <a:xfrm>
            <a:off x="5064125" y="4032250"/>
            <a:ext cx="2443163" cy="523875"/>
          </a:xfrm>
          <a:prstGeom prst="rect">
            <a:avLst/>
          </a:prstGeom>
          <a:solidFill>
            <a:srgbClr val="92D050"/>
          </a:solidFill>
          <a:ln w="28575" cap="flat" cmpd="sng" algn="ctr">
            <a:solidFill>
              <a:sysClr val="window" lastClr="FFFFFF"/>
            </a:solidFill>
            <a:prstDash val="solid"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txBody>
          <a:bodyPr>
            <a:spAutoFit/>
          </a:bodyPr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2800" b="1" kern="0" dirty="0">
                <a:solidFill>
                  <a:prstClr val="black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圆锥的体积</a:t>
            </a:r>
          </a:p>
        </p:txBody>
      </p:sp>
      <p:grpSp>
        <p:nvGrpSpPr>
          <p:cNvPr id="10253" name="组合 2"/>
          <p:cNvGrpSpPr/>
          <p:nvPr/>
        </p:nvGrpSpPr>
        <p:grpSpPr bwMode="auto">
          <a:xfrm>
            <a:off x="122238" y="538163"/>
            <a:ext cx="1989137" cy="608012"/>
            <a:chOff x="96916" y="718454"/>
            <a:chExt cx="1988264" cy="607807"/>
          </a:xfrm>
        </p:grpSpPr>
        <p:sp>
          <p:nvSpPr>
            <p:cNvPr id="2" name="圆角矩形 1"/>
            <p:cNvSpPr/>
            <p:nvPr/>
          </p:nvSpPr>
          <p:spPr bwMode="auto">
            <a:xfrm>
              <a:off x="96916" y="748606"/>
              <a:ext cx="1988264" cy="577655"/>
            </a:xfrm>
            <a:prstGeom prst="roundRect">
              <a:avLst>
                <a:gd name="adj" fmla="val 50000"/>
              </a:avLst>
            </a:prstGeom>
            <a:solidFill>
              <a:srgbClr val="4ABBFF"/>
            </a:solidFill>
            <a:ln w="19050">
              <a:solidFill>
                <a:srgbClr val="3399FF"/>
              </a:solidFill>
              <a:miter lim="800000"/>
            </a:ln>
          </p:spPr>
          <p:txBody>
            <a:bodyPr anchor="ctr"/>
            <a:lstStyle/>
            <a:p>
              <a:pPr algn="ctr" eaLnBrk="1" fontAlgn="auto" hangingPunct="1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3200" b="1" kern="0" dirty="0">
                <a:solidFill>
                  <a:srgbClr val="1C1C1C"/>
                </a:solidFill>
                <a:latin typeface="宋体" panose="02010600030101010101" pitchFamily="2" charset="-122"/>
              </a:endParaRPr>
            </a:p>
          </p:txBody>
        </p:sp>
        <p:sp>
          <p:nvSpPr>
            <p:cNvPr id="32" name="Rectangle 16"/>
            <p:cNvSpPr>
              <a:spLocks noChangeArrowheads="1"/>
            </p:cNvSpPr>
            <p:nvPr/>
          </p:nvSpPr>
          <p:spPr bwMode="auto">
            <a:xfrm>
              <a:off x="148945" y="718454"/>
              <a:ext cx="1873038" cy="566883"/>
            </a:xfrm>
            <a:prstGeom prst="rect">
              <a:avLst/>
            </a:prstGeom>
            <a:noFill/>
            <a:ln>
              <a:noFill/>
            </a:ln>
            <a:effectLst/>
            <a:scene3d>
              <a:camera prst="orthographicFront">
                <a:rot lat="0" lon="0" rev="0"/>
              </a:camera>
              <a:lightRig rig="brightRoom" dir="t">
                <a:rot lat="0" lon="0" rev="600000"/>
              </a:lightRig>
            </a:scene3d>
            <a:sp3d prstMaterial="metal">
              <a:bevelT w="38100" h="57150" prst="angle"/>
            </a:sp3d>
          </p:spPr>
          <p:txBody>
            <a:bodyPr/>
            <a:lstStyle>
              <a:lvl1pPr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algn="ctr">
                <a:defRPr/>
              </a:pPr>
              <a:r>
                <a:rPr lang="zh-CN" altLang="en-US" sz="3200" b="1" dirty="0">
                  <a:latin typeface="黑体" panose="02010609060101010101" pitchFamily="49" charset="-122"/>
                  <a:ea typeface="黑体" panose="02010609060101010101" pitchFamily="49" charset="-122"/>
                </a:rPr>
                <a:t>知识梳理</a:t>
              </a:r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9" presetClass="entr" presetSubtype="0" decel="10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75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75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75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75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1000"/>
                            </p:stCondLst>
                            <p:childTnLst>
                              <p:par>
                                <p:cTn id="12" presetID="3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4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9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500"/>
                            </p:stCondLst>
                            <p:childTnLst>
                              <p:par>
                                <p:cTn id="2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3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1000"/>
                            </p:stCondLst>
                            <p:childTnLst>
                              <p:par>
                                <p:cTn id="2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1500"/>
                            </p:stCondLst>
                            <p:childTnLst>
                              <p:par>
                                <p:cTn id="2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1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2000"/>
                            </p:stCondLst>
                            <p:childTnLst>
                              <p:par>
                                <p:cTn id="3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5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2500"/>
                            </p:stCondLst>
                            <p:childTnLst>
                              <p:par>
                                <p:cTn id="3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9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3000"/>
                            </p:stCondLst>
                            <p:childTnLst>
                              <p:par>
                                <p:cTn id="4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3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3500"/>
                            </p:stCondLst>
                            <p:childTnLst>
                              <p:par>
                                <p:cTn id="4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7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4000"/>
                            </p:stCondLst>
                            <p:childTnLst>
                              <p:par>
                                <p:cTn id="4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1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animBg="1"/>
      <p:bldP spid="12" grpId="0" animBg="1"/>
      <p:bldP spid="13" grpId="0" animBg="1"/>
      <p:bldP spid="14" grpId="0" animBg="1"/>
      <p:bldP spid="15" grpId="0" animBg="1"/>
      <p:bldP spid="16" grpId="0" animBg="1"/>
      <p:bldP spid="17" grpId="0" animBg="1"/>
      <p:bldP spid="21" grpId="0" animBg="1"/>
      <p:bldP spid="22" grpId="0" animBg="1"/>
      <p:bldP spid="23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93488" y="2522549"/>
            <a:ext cx="7557025" cy="1124338"/>
          </a:xfrm>
          <a:prstGeom prst="rect">
            <a:avLst/>
          </a:prstGeom>
        </p:spPr>
      </p:pic>
      <p:sp>
        <p:nvSpPr>
          <p:cNvPr id="18" name="矩形 17"/>
          <p:cNvSpPr/>
          <p:nvPr/>
        </p:nvSpPr>
        <p:spPr>
          <a:xfrm>
            <a:off x="695110" y="1414261"/>
            <a:ext cx="7496124" cy="114730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eaLnBrk="1" hangingPunct="1">
              <a:lnSpc>
                <a:spcPct val="120000"/>
              </a:lnSpc>
              <a:defRPr/>
            </a:pPr>
            <a:r>
              <a:rPr lang="en-US" altLang="zh-CN" sz="3000" b="1">
                <a:latin typeface="+mj-lt"/>
                <a:ea typeface="+mj-ea"/>
              </a:rPr>
              <a:t>1.</a:t>
            </a:r>
            <a:r>
              <a:rPr lang="zh-CN" altLang="en-US" sz="3000" b="1">
                <a:latin typeface="+mj-lt"/>
                <a:ea typeface="+mj-ea"/>
              </a:rPr>
              <a:t>将下面的图形分类，说一说每类图形的名称和特征。</a:t>
            </a:r>
            <a:endParaRPr lang="zh-CN" altLang="en-US" sz="3000" b="1" dirty="0">
              <a:latin typeface="+mj-lt"/>
              <a:ea typeface="+mj-ea"/>
            </a:endParaRPr>
          </a:p>
        </p:txBody>
      </p:sp>
      <p:sp>
        <p:nvSpPr>
          <p:cNvPr id="19" name="矩形 18"/>
          <p:cNvSpPr/>
          <p:nvPr/>
        </p:nvSpPr>
        <p:spPr>
          <a:xfrm>
            <a:off x="811213" y="3610002"/>
            <a:ext cx="1035050" cy="492125"/>
          </a:xfrm>
          <a:prstGeom prst="rect">
            <a:avLst/>
          </a:prstGeom>
        </p:spPr>
        <p:txBody>
          <a:bodyPr>
            <a:spAutoFit/>
          </a:bodyPr>
          <a:lstStyle/>
          <a:p>
            <a:pPr eaLnBrk="1" hangingPunct="1">
              <a:lnSpc>
                <a:spcPct val="120000"/>
              </a:lnSpc>
              <a:defRPr/>
            </a:pPr>
            <a:r>
              <a:rPr lang="zh-CN" altLang="en-US" sz="2400" b="1" dirty="0">
                <a:solidFill>
                  <a:srgbClr val="FF0000"/>
                </a:solidFill>
                <a:latin typeface="+mj-lt"/>
                <a:ea typeface="+mj-ea"/>
              </a:rPr>
              <a:t>圆柱</a:t>
            </a:r>
          </a:p>
        </p:txBody>
      </p:sp>
      <p:sp>
        <p:nvSpPr>
          <p:cNvPr id="20" name="矩形 19"/>
          <p:cNvSpPr/>
          <p:nvPr/>
        </p:nvSpPr>
        <p:spPr>
          <a:xfrm>
            <a:off x="1936751" y="3610002"/>
            <a:ext cx="1036638" cy="492125"/>
          </a:xfrm>
          <a:prstGeom prst="rect">
            <a:avLst/>
          </a:prstGeom>
        </p:spPr>
        <p:txBody>
          <a:bodyPr>
            <a:spAutoFit/>
          </a:bodyPr>
          <a:lstStyle/>
          <a:p>
            <a:pPr eaLnBrk="1" hangingPunct="1">
              <a:lnSpc>
                <a:spcPct val="120000"/>
              </a:lnSpc>
              <a:defRPr/>
            </a:pPr>
            <a:r>
              <a:rPr lang="zh-CN" altLang="en-US" sz="2400" b="1" dirty="0">
                <a:solidFill>
                  <a:srgbClr val="FF0000"/>
                </a:solidFill>
                <a:latin typeface="+mj-lt"/>
                <a:ea typeface="+mj-ea"/>
              </a:rPr>
              <a:t>圆柱</a:t>
            </a:r>
          </a:p>
        </p:txBody>
      </p:sp>
      <p:sp>
        <p:nvSpPr>
          <p:cNvPr id="21" name="矩形 20"/>
          <p:cNvSpPr/>
          <p:nvPr/>
        </p:nvSpPr>
        <p:spPr>
          <a:xfrm>
            <a:off x="3324225" y="3610002"/>
            <a:ext cx="1036638" cy="492125"/>
          </a:xfrm>
          <a:prstGeom prst="rect">
            <a:avLst/>
          </a:prstGeom>
        </p:spPr>
        <p:txBody>
          <a:bodyPr>
            <a:spAutoFit/>
          </a:bodyPr>
          <a:lstStyle/>
          <a:p>
            <a:pPr eaLnBrk="1" hangingPunct="1">
              <a:lnSpc>
                <a:spcPct val="120000"/>
              </a:lnSpc>
              <a:defRPr/>
            </a:pPr>
            <a:r>
              <a:rPr lang="zh-CN" altLang="en-US" sz="2400" b="1" dirty="0">
                <a:solidFill>
                  <a:srgbClr val="FF0000"/>
                </a:solidFill>
                <a:latin typeface="+mj-lt"/>
                <a:ea typeface="+mj-ea"/>
              </a:rPr>
              <a:t>圆锥</a:t>
            </a:r>
          </a:p>
        </p:txBody>
      </p:sp>
      <p:sp>
        <p:nvSpPr>
          <p:cNvPr id="22" name="矩形 21"/>
          <p:cNvSpPr/>
          <p:nvPr/>
        </p:nvSpPr>
        <p:spPr>
          <a:xfrm>
            <a:off x="4527551" y="3610002"/>
            <a:ext cx="1036637" cy="492125"/>
          </a:xfrm>
          <a:prstGeom prst="rect">
            <a:avLst/>
          </a:prstGeom>
        </p:spPr>
        <p:txBody>
          <a:bodyPr>
            <a:spAutoFit/>
          </a:bodyPr>
          <a:lstStyle/>
          <a:p>
            <a:pPr eaLnBrk="1" hangingPunct="1">
              <a:lnSpc>
                <a:spcPct val="120000"/>
              </a:lnSpc>
              <a:defRPr/>
            </a:pPr>
            <a:r>
              <a:rPr lang="zh-CN" altLang="en-US" sz="2400" b="1" dirty="0">
                <a:solidFill>
                  <a:srgbClr val="FF0000"/>
                </a:solidFill>
                <a:latin typeface="+mj-lt"/>
                <a:ea typeface="+mj-ea"/>
              </a:rPr>
              <a:t>圆锥</a:t>
            </a:r>
          </a:p>
        </p:txBody>
      </p:sp>
      <p:sp>
        <p:nvSpPr>
          <p:cNvPr id="23" name="矩形 22"/>
          <p:cNvSpPr/>
          <p:nvPr/>
        </p:nvSpPr>
        <p:spPr>
          <a:xfrm>
            <a:off x="5730876" y="3610002"/>
            <a:ext cx="1036637" cy="492125"/>
          </a:xfrm>
          <a:prstGeom prst="rect">
            <a:avLst/>
          </a:prstGeom>
        </p:spPr>
        <p:txBody>
          <a:bodyPr>
            <a:spAutoFit/>
          </a:bodyPr>
          <a:lstStyle/>
          <a:p>
            <a:pPr eaLnBrk="1" hangingPunct="1">
              <a:lnSpc>
                <a:spcPct val="120000"/>
              </a:lnSpc>
              <a:defRPr/>
            </a:pPr>
            <a:r>
              <a:rPr lang="zh-CN" altLang="en-US" sz="2400" b="1" dirty="0">
                <a:solidFill>
                  <a:srgbClr val="FF0000"/>
                </a:solidFill>
                <a:latin typeface="+mj-lt"/>
                <a:ea typeface="+mj-ea"/>
              </a:rPr>
              <a:t>圆锥</a:t>
            </a:r>
          </a:p>
        </p:txBody>
      </p:sp>
      <p:sp>
        <p:nvSpPr>
          <p:cNvPr id="24" name="矩形 23"/>
          <p:cNvSpPr/>
          <p:nvPr/>
        </p:nvSpPr>
        <p:spPr>
          <a:xfrm>
            <a:off x="7207249" y="3609208"/>
            <a:ext cx="1036637" cy="493713"/>
          </a:xfrm>
          <a:prstGeom prst="rect">
            <a:avLst/>
          </a:prstGeom>
        </p:spPr>
        <p:txBody>
          <a:bodyPr>
            <a:spAutoFit/>
          </a:bodyPr>
          <a:lstStyle/>
          <a:p>
            <a:pPr eaLnBrk="1" hangingPunct="1">
              <a:lnSpc>
                <a:spcPct val="120000"/>
              </a:lnSpc>
              <a:defRPr/>
            </a:pPr>
            <a:r>
              <a:rPr lang="zh-CN" altLang="en-US" sz="2400" b="1" dirty="0">
                <a:solidFill>
                  <a:srgbClr val="FF0000"/>
                </a:solidFill>
                <a:latin typeface="+mj-lt"/>
                <a:ea typeface="+mj-ea"/>
              </a:rPr>
              <a:t>圆柱</a:t>
            </a:r>
          </a:p>
        </p:txBody>
      </p:sp>
      <p:sp>
        <p:nvSpPr>
          <p:cNvPr id="3" name="文本框 2"/>
          <p:cNvSpPr txBox="1"/>
          <p:nvPr/>
        </p:nvSpPr>
        <p:spPr>
          <a:xfrm>
            <a:off x="2455070" y="2066515"/>
            <a:ext cx="1909497" cy="41492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zh-CN" sz="1600" b="1">
                <a:solidFill>
                  <a:srgbClr val="0000FF"/>
                </a:solidFill>
                <a:latin typeface="+mj-lt"/>
                <a:ea typeface="+mj-ea"/>
              </a:rPr>
              <a:t>【</a:t>
            </a:r>
            <a:r>
              <a:rPr lang="zh-CN" altLang="en-US" sz="1600" b="1">
                <a:solidFill>
                  <a:srgbClr val="0000FF"/>
                </a:solidFill>
                <a:latin typeface="+mj-lt"/>
                <a:ea typeface="+mj-ea"/>
              </a:rPr>
              <a:t>教材</a:t>
            </a:r>
            <a:r>
              <a:rPr lang="en-US" altLang="zh-CN" sz="1600" b="1">
                <a:solidFill>
                  <a:srgbClr val="0000FF"/>
                </a:solidFill>
                <a:latin typeface="+mj-lt"/>
                <a:ea typeface="+mj-ea"/>
              </a:rPr>
              <a:t>P36 </a:t>
            </a:r>
            <a:r>
              <a:rPr lang="zh-CN" altLang="en-US" sz="1600" b="1">
                <a:solidFill>
                  <a:srgbClr val="0000FF"/>
                </a:solidFill>
                <a:latin typeface="+mj-lt"/>
                <a:ea typeface="+mj-ea"/>
              </a:rPr>
              <a:t>第</a:t>
            </a:r>
            <a:r>
              <a:rPr lang="en-US" altLang="zh-CN" sz="1600" b="1">
                <a:solidFill>
                  <a:srgbClr val="0000FF"/>
                </a:solidFill>
                <a:latin typeface="+mj-lt"/>
                <a:ea typeface="+mj-ea"/>
              </a:rPr>
              <a:t>1</a:t>
            </a:r>
            <a:r>
              <a:rPr lang="zh-CN" altLang="en-US" sz="1600" b="1">
                <a:solidFill>
                  <a:srgbClr val="0000FF"/>
                </a:solidFill>
                <a:latin typeface="+mj-lt"/>
                <a:ea typeface="+mj-ea"/>
              </a:rPr>
              <a:t>题</a:t>
            </a:r>
            <a:r>
              <a:rPr lang="en-US" altLang="zh-CN" sz="1600" b="1">
                <a:solidFill>
                  <a:srgbClr val="0000FF"/>
                </a:solidFill>
                <a:latin typeface="+mj-lt"/>
                <a:ea typeface="+mj-ea"/>
              </a:rPr>
              <a:t>】</a:t>
            </a:r>
            <a:endParaRPr lang="zh-CN" altLang="en-US" sz="1600" b="1" dirty="0">
              <a:solidFill>
                <a:srgbClr val="0000FF"/>
              </a:solidFill>
              <a:latin typeface="+mj-lt"/>
              <a:ea typeface="+mj-ea"/>
            </a:endParaRPr>
          </a:p>
        </p:txBody>
      </p:sp>
      <p:grpSp>
        <p:nvGrpSpPr>
          <p:cNvPr id="4" name="组合 2"/>
          <p:cNvGrpSpPr/>
          <p:nvPr/>
        </p:nvGrpSpPr>
        <p:grpSpPr bwMode="auto">
          <a:xfrm>
            <a:off x="122238" y="568325"/>
            <a:ext cx="1989137" cy="577850"/>
            <a:chOff x="96916" y="748606"/>
            <a:chExt cx="1988264" cy="577655"/>
          </a:xfrm>
        </p:grpSpPr>
        <p:sp>
          <p:nvSpPr>
            <p:cNvPr id="5" name="圆角矩形 1"/>
            <p:cNvSpPr/>
            <p:nvPr/>
          </p:nvSpPr>
          <p:spPr bwMode="auto">
            <a:xfrm>
              <a:off x="96916" y="748606"/>
              <a:ext cx="1988264" cy="577655"/>
            </a:xfrm>
            <a:prstGeom prst="roundRect">
              <a:avLst>
                <a:gd name="adj" fmla="val 50000"/>
              </a:avLst>
            </a:prstGeom>
            <a:solidFill>
              <a:srgbClr val="4ABBFF"/>
            </a:solidFill>
            <a:ln w="19050">
              <a:solidFill>
                <a:srgbClr val="3399FF"/>
              </a:solidFill>
              <a:miter lim="800000"/>
            </a:ln>
          </p:spPr>
          <p:txBody>
            <a:bodyPr anchor="ctr"/>
            <a:lstStyle/>
            <a:p>
              <a:pPr algn="ctr" eaLnBrk="1" fontAlgn="auto" hangingPunct="1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3200" b="1" kern="0" dirty="0">
                <a:solidFill>
                  <a:srgbClr val="1C1C1C"/>
                </a:solidFill>
                <a:latin typeface="宋体" panose="02010600030101010101" pitchFamily="2" charset="-122"/>
              </a:endParaRPr>
            </a:p>
          </p:txBody>
        </p:sp>
        <p:sp>
          <p:nvSpPr>
            <p:cNvPr id="6" name="Rectangle 16"/>
            <p:cNvSpPr>
              <a:spLocks noChangeArrowheads="1"/>
            </p:cNvSpPr>
            <p:nvPr/>
          </p:nvSpPr>
          <p:spPr bwMode="auto">
            <a:xfrm>
              <a:off x="109972" y="748606"/>
              <a:ext cx="1873038" cy="566883"/>
            </a:xfrm>
            <a:prstGeom prst="rect">
              <a:avLst/>
            </a:prstGeom>
            <a:noFill/>
            <a:ln>
              <a:noFill/>
            </a:ln>
            <a:effectLst/>
            <a:scene3d>
              <a:camera prst="orthographicFront">
                <a:rot lat="0" lon="0" rev="0"/>
              </a:camera>
              <a:lightRig rig="brightRoom" dir="t">
                <a:rot lat="0" lon="0" rev="600000"/>
              </a:lightRig>
            </a:scene3d>
            <a:sp3d prstMaterial="metal">
              <a:bevelT w="38100" h="57150" prst="angle"/>
            </a:sp3d>
          </p:spPr>
          <p:txBody>
            <a:bodyPr/>
            <a:lstStyle>
              <a:lvl1pPr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algn="ctr">
                <a:defRPr/>
              </a:pPr>
              <a:r>
                <a:rPr lang="zh-CN" altLang="en-US" sz="3200" b="1">
                  <a:latin typeface="黑体" panose="02010609060101010101" pitchFamily="49" charset="-122"/>
                  <a:ea typeface="黑体" panose="02010609060101010101" pitchFamily="49" charset="-122"/>
                </a:rPr>
                <a:t>复习回顾</a:t>
              </a:r>
              <a:endParaRPr lang="zh-CN" altLang="en-US" sz="3200" b="1" dirty="0">
                <a:latin typeface="黑体" panose="02010609060101010101" pitchFamily="49" charset="-122"/>
                <a:ea typeface="黑体" panose="02010609060101010101" pitchFamily="49" charset="-122"/>
              </a:endParaRPr>
            </a:p>
          </p:txBody>
        </p:sp>
      </p:grpSp>
    </p:spTree>
  </p:cSld>
  <p:clrMapOvr>
    <a:masterClrMapping/>
  </p:clrMapOvr>
  <p:transition spd="slow">
    <p:circl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7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2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9" grpId="0"/>
      <p:bldP spid="20" grpId="0"/>
      <p:bldP spid="21" grpId="0"/>
      <p:bldP spid="22" grpId="0"/>
      <p:bldP spid="23" grpId="0"/>
      <p:bldP spid="24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 Box 35"/>
          <p:cNvSpPr txBox="1">
            <a:spLocks noChangeArrowheads="1"/>
          </p:cNvSpPr>
          <p:nvPr/>
        </p:nvSpPr>
        <p:spPr bwMode="auto">
          <a:xfrm>
            <a:off x="1887538" y="280988"/>
            <a:ext cx="5053012" cy="523875"/>
          </a:xfrm>
          <a:prstGeom prst="rect">
            <a:avLst/>
          </a:prstGeom>
          <a:noFill/>
          <a:ln>
            <a:noFill/>
          </a:ln>
          <a:effectLst/>
        </p:spPr>
        <p:txBody>
          <a:bodyPr>
            <a:spAutoFit/>
          </a:bodyPr>
          <a:lstStyle/>
          <a:p>
            <a:pPr algn="ctr" eaLnBrk="1" hangingPunct="1">
              <a:defRPr/>
            </a:pPr>
            <a:r>
              <a:rPr lang="zh-CN" altLang="en-US" sz="2800" b="1" dirty="0">
                <a:latin typeface="+mj-ea"/>
                <a:ea typeface="+mj-ea"/>
              </a:rPr>
              <a:t>圆柱和圆锥的特征与关系</a:t>
            </a:r>
          </a:p>
        </p:txBody>
      </p:sp>
      <p:graphicFrame>
        <p:nvGraphicFramePr>
          <p:cNvPr id="9" name="Group 2"/>
          <p:cNvGraphicFramePr>
            <a:graphicFrameLocks noGrp="1"/>
          </p:cNvGraphicFramePr>
          <p:nvPr/>
        </p:nvGraphicFramePr>
        <p:xfrm>
          <a:off x="609600" y="873125"/>
          <a:ext cx="7883525" cy="4011614"/>
        </p:xfrm>
        <a:graphic>
          <a:graphicData uri="http://schemas.openxmlformats.org/drawingml/2006/table">
            <a:tbl>
              <a:tblPr>
                <a:tableStyleId>{69CF1AB2-1976-4502-BF36-3FF5EA218861}</a:tableStyleId>
              </a:tblPr>
              <a:tblGrid>
                <a:gridCol w="125891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64383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98078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520391">
                <a:tc>
                  <a:txBody>
                    <a:bodyPr/>
                    <a:lstStyle>
                      <a:lvl1pPr marL="0" algn="l" defTabSz="914400" rtl="0" eaLnBrk="1" latinLnBrk="0" hangingPunct="1">
                        <a:spcBef>
                          <a:spcPct val="20000"/>
                        </a:spcBef>
                        <a:defRPr sz="2800" kern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1pPr>
                      <a:lvl2pPr marL="457200" algn="l" defTabSz="914400" rtl="0" eaLnBrk="1" latinLnBrk="0" hangingPunct="1">
                        <a:spcBef>
                          <a:spcPct val="20000"/>
                        </a:spcBef>
                        <a:defRPr sz="2400" kern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2pPr>
                      <a:lvl3pPr marL="914400" algn="l" defTabSz="914400" rtl="0" eaLnBrk="1" latinLnBrk="0" hangingPunct="1">
                        <a:spcBef>
                          <a:spcPct val="20000"/>
                        </a:spcBef>
                        <a:defRPr sz="2000" kern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3pPr>
                      <a:lvl4pPr marL="1371600" algn="l" defTabSz="914400" rtl="0" eaLnBrk="1" latinLnBrk="0" hangingPunct="1">
                        <a:spcBef>
                          <a:spcPct val="20000"/>
                        </a:spcBef>
                        <a:defRPr sz="1800" kern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4pPr>
                      <a:lvl5pPr marL="1828800" algn="l" defTabSz="914400" rtl="0" eaLnBrk="1" latinLnBrk="0" hangingPunct="1">
                        <a:spcBef>
                          <a:spcPct val="20000"/>
                        </a:spcBef>
                        <a:defRPr sz="1800" kern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5pPr>
                      <a:lvl6pPr marL="2286000" algn="l" defTabSz="914400" rtl="0" eaLnBrk="1" fontAlgn="base" latinLnBrk="0" hangingPunct="1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800" kern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6pPr>
                      <a:lvl7pPr marL="2743200" algn="l" defTabSz="914400" rtl="0" eaLnBrk="1" fontAlgn="base" latinLnBrk="0" hangingPunct="1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800" kern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7pPr>
                      <a:lvl8pPr marL="3200400" algn="l" defTabSz="914400" rtl="0" eaLnBrk="1" fontAlgn="base" latinLnBrk="0" hangingPunct="1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800" kern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8pPr>
                      <a:lvl9pPr marL="3657600" algn="l" defTabSz="914400" rtl="0" eaLnBrk="1" fontAlgn="base" latinLnBrk="0" hangingPunct="1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800" kern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zh-CN" altLang="en-US" sz="28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图形</a:t>
                      </a:r>
                    </a:p>
                  </a:txBody>
                  <a:tcPr marL="89992" marR="89992" marT="46806" marB="46806" anchor="ctr" anchorCtr="1" horzOverflow="overflow"/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spcBef>
                          <a:spcPct val="20000"/>
                        </a:spcBef>
                        <a:defRPr sz="2800" kern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1pPr>
                      <a:lvl2pPr marL="457200" algn="l" defTabSz="914400" rtl="0" eaLnBrk="1" latinLnBrk="0" hangingPunct="1">
                        <a:spcBef>
                          <a:spcPct val="20000"/>
                        </a:spcBef>
                        <a:defRPr sz="2400" kern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2pPr>
                      <a:lvl3pPr marL="914400" algn="l" defTabSz="914400" rtl="0" eaLnBrk="1" latinLnBrk="0" hangingPunct="1">
                        <a:spcBef>
                          <a:spcPct val="20000"/>
                        </a:spcBef>
                        <a:defRPr sz="2000" kern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3pPr>
                      <a:lvl4pPr marL="1371600" algn="l" defTabSz="914400" rtl="0" eaLnBrk="1" latinLnBrk="0" hangingPunct="1">
                        <a:spcBef>
                          <a:spcPct val="20000"/>
                        </a:spcBef>
                        <a:defRPr sz="1800" kern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4pPr>
                      <a:lvl5pPr marL="1828800" algn="l" defTabSz="914400" rtl="0" eaLnBrk="1" latinLnBrk="0" hangingPunct="1">
                        <a:spcBef>
                          <a:spcPct val="20000"/>
                        </a:spcBef>
                        <a:defRPr sz="1800" kern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5pPr>
                      <a:lvl6pPr marL="2286000" algn="l" defTabSz="914400" rtl="0" eaLnBrk="1" fontAlgn="base" latinLnBrk="0" hangingPunct="1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800" kern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6pPr>
                      <a:lvl7pPr marL="2743200" algn="l" defTabSz="914400" rtl="0" eaLnBrk="1" fontAlgn="base" latinLnBrk="0" hangingPunct="1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800" kern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7pPr>
                      <a:lvl8pPr marL="3200400" algn="l" defTabSz="914400" rtl="0" eaLnBrk="1" fontAlgn="base" latinLnBrk="0" hangingPunct="1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800" kern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8pPr>
                      <a:lvl9pPr marL="3657600" algn="l" defTabSz="914400" rtl="0" eaLnBrk="1" fontAlgn="base" latinLnBrk="0" hangingPunct="1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800" kern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zh-CN" altLang="en-US" sz="2800" b="1" u="none" strike="noStrike" cap="none" normalizeH="0" baseline="0" dirty="0">
                          <a:ln>
                            <a:noFill/>
                          </a:ln>
                          <a:effectLst/>
                          <a:latin typeface="+mn-ea"/>
                          <a:ea typeface="+mn-ea"/>
                        </a:rPr>
                        <a:t>圆柱</a:t>
                      </a:r>
                      <a:endParaRPr kumimoji="0" lang="zh-CN" altLang="en-US" sz="2800" b="1" i="0" u="none" strike="noStrike" cap="none" normalizeH="0" baseline="0" dirty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89992" marR="89992" marT="46806" marB="46806" anchor="ctr" anchorCtr="1" horzOverflow="overflow"/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spcBef>
                          <a:spcPct val="20000"/>
                        </a:spcBef>
                        <a:defRPr sz="2800" kern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1pPr>
                      <a:lvl2pPr marL="457200" algn="l" defTabSz="914400" rtl="0" eaLnBrk="1" latinLnBrk="0" hangingPunct="1">
                        <a:spcBef>
                          <a:spcPct val="20000"/>
                        </a:spcBef>
                        <a:defRPr sz="2400" kern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2pPr>
                      <a:lvl3pPr marL="914400" algn="l" defTabSz="914400" rtl="0" eaLnBrk="1" latinLnBrk="0" hangingPunct="1">
                        <a:spcBef>
                          <a:spcPct val="20000"/>
                        </a:spcBef>
                        <a:defRPr sz="2000" kern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3pPr>
                      <a:lvl4pPr marL="1371600" algn="l" defTabSz="914400" rtl="0" eaLnBrk="1" latinLnBrk="0" hangingPunct="1">
                        <a:spcBef>
                          <a:spcPct val="20000"/>
                        </a:spcBef>
                        <a:defRPr sz="1800" kern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4pPr>
                      <a:lvl5pPr marL="1828800" algn="l" defTabSz="914400" rtl="0" eaLnBrk="1" latinLnBrk="0" hangingPunct="1">
                        <a:spcBef>
                          <a:spcPct val="20000"/>
                        </a:spcBef>
                        <a:defRPr sz="1800" kern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5pPr>
                      <a:lvl6pPr marL="2286000" algn="l" defTabSz="914400" rtl="0" eaLnBrk="1" fontAlgn="base" latinLnBrk="0" hangingPunct="1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800" kern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6pPr>
                      <a:lvl7pPr marL="2743200" algn="l" defTabSz="914400" rtl="0" eaLnBrk="1" fontAlgn="base" latinLnBrk="0" hangingPunct="1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800" kern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7pPr>
                      <a:lvl8pPr marL="3200400" algn="l" defTabSz="914400" rtl="0" eaLnBrk="1" fontAlgn="base" latinLnBrk="0" hangingPunct="1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800" kern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8pPr>
                      <a:lvl9pPr marL="3657600" algn="l" defTabSz="914400" rtl="0" eaLnBrk="1" fontAlgn="base" latinLnBrk="0" hangingPunct="1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800" kern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zh-CN" altLang="en-US" sz="2800" b="1" u="none" strike="noStrike" cap="none" normalizeH="0" baseline="0" dirty="0">
                          <a:ln>
                            <a:noFill/>
                          </a:ln>
                          <a:effectLst/>
                          <a:latin typeface="+mn-ea"/>
                          <a:ea typeface="+mn-ea"/>
                        </a:rPr>
                        <a:t>圆锥</a:t>
                      </a:r>
                      <a:endParaRPr kumimoji="0" lang="zh-CN" altLang="en-US" sz="2800" b="1" i="0" u="none" strike="noStrike" cap="none" normalizeH="0" baseline="0" dirty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89992" marR="89992" marT="46806" marB="46806" anchor="ctr" anchorCtr="1" horzOverflow="overflow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612610">
                <a:tc>
                  <a:txBody>
                    <a:bodyPr/>
                    <a:lstStyle>
                      <a:lvl1pPr marL="0" algn="l" defTabSz="914400" rtl="0" eaLnBrk="1" latinLnBrk="0" hangingPunct="1">
                        <a:spcBef>
                          <a:spcPct val="20000"/>
                        </a:spcBef>
                        <a:defRPr sz="2800" kern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1pPr>
                      <a:lvl2pPr marL="457200" algn="l" defTabSz="914400" rtl="0" eaLnBrk="1" latinLnBrk="0" hangingPunct="1">
                        <a:spcBef>
                          <a:spcPct val="20000"/>
                        </a:spcBef>
                        <a:defRPr sz="2400" kern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2pPr>
                      <a:lvl3pPr marL="914400" algn="l" defTabSz="914400" rtl="0" eaLnBrk="1" latinLnBrk="0" hangingPunct="1">
                        <a:spcBef>
                          <a:spcPct val="20000"/>
                        </a:spcBef>
                        <a:defRPr sz="2000" kern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3pPr>
                      <a:lvl4pPr marL="1371600" algn="l" defTabSz="914400" rtl="0" eaLnBrk="1" latinLnBrk="0" hangingPunct="1">
                        <a:spcBef>
                          <a:spcPct val="20000"/>
                        </a:spcBef>
                        <a:defRPr sz="1800" kern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4pPr>
                      <a:lvl5pPr marL="1828800" algn="l" defTabSz="914400" rtl="0" eaLnBrk="1" latinLnBrk="0" hangingPunct="1">
                        <a:spcBef>
                          <a:spcPct val="20000"/>
                        </a:spcBef>
                        <a:defRPr sz="1800" kern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5pPr>
                      <a:lvl6pPr marL="2286000" algn="l" defTabSz="914400" rtl="0" eaLnBrk="1" fontAlgn="base" latinLnBrk="0" hangingPunct="1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800" kern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6pPr>
                      <a:lvl7pPr marL="2743200" algn="l" defTabSz="914400" rtl="0" eaLnBrk="1" fontAlgn="base" latinLnBrk="0" hangingPunct="1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800" kern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7pPr>
                      <a:lvl8pPr marL="3200400" algn="l" defTabSz="914400" rtl="0" eaLnBrk="1" fontAlgn="base" latinLnBrk="0" hangingPunct="1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800" kern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8pPr>
                      <a:lvl9pPr marL="3657600" algn="l" defTabSz="914400" rtl="0" eaLnBrk="1" fontAlgn="base" latinLnBrk="0" hangingPunct="1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800" kern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zh-CN" altLang="en-US" sz="2800" b="1" u="none" strike="noStrike" cap="none" normalizeH="0" baseline="0" dirty="0">
                          <a:ln>
                            <a:noFill/>
                          </a:ln>
                          <a:effectLst/>
                          <a:latin typeface="+mn-ea"/>
                          <a:ea typeface="+mn-ea"/>
                        </a:rPr>
                        <a:t>底面</a:t>
                      </a:r>
                      <a:endParaRPr kumimoji="0" lang="zh-CN" altLang="en-US" sz="2800" b="1" i="0" u="none" strike="noStrike" cap="none" normalizeH="0" baseline="0" dirty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89992" marR="89992" marT="46806" marB="46806" anchor="ctr" anchorCtr="1" horzOverflow="overflow"/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spcBef>
                          <a:spcPct val="20000"/>
                        </a:spcBef>
                        <a:defRPr sz="2800" kern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1pPr>
                      <a:lvl2pPr marL="457200" algn="l" defTabSz="914400" rtl="0" eaLnBrk="1" latinLnBrk="0" hangingPunct="1">
                        <a:spcBef>
                          <a:spcPct val="20000"/>
                        </a:spcBef>
                        <a:defRPr sz="2400" kern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2pPr>
                      <a:lvl3pPr marL="914400" algn="l" defTabSz="914400" rtl="0" eaLnBrk="1" latinLnBrk="0" hangingPunct="1">
                        <a:spcBef>
                          <a:spcPct val="20000"/>
                        </a:spcBef>
                        <a:defRPr sz="2000" kern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3pPr>
                      <a:lvl4pPr marL="1371600" algn="l" defTabSz="914400" rtl="0" eaLnBrk="1" latinLnBrk="0" hangingPunct="1">
                        <a:spcBef>
                          <a:spcPct val="20000"/>
                        </a:spcBef>
                        <a:defRPr sz="1800" kern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4pPr>
                      <a:lvl5pPr marL="1828800" algn="l" defTabSz="914400" rtl="0" eaLnBrk="1" latinLnBrk="0" hangingPunct="1">
                        <a:spcBef>
                          <a:spcPct val="20000"/>
                        </a:spcBef>
                        <a:defRPr sz="1800" kern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5pPr>
                      <a:lvl6pPr marL="2286000" algn="l" defTabSz="914400" rtl="0" eaLnBrk="1" fontAlgn="base" latinLnBrk="0" hangingPunct="1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800" kern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6pPr>
                      <a:lvl7pPr marL="2743200" algn="l" defTabSz="914400" rtl="0" eaLnBrk="1" fontAlgn="base" latinLnBrk="0" hangingPunct="1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800" kern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7pPr>
                      <a:lvl8pPr marL="3200400" algn="l" defTabSz="914400" rtl="0" eaLnBrk="1" fontAlgn="base" latinLnBrk="0" hangingPunct="1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800" kern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8pPr>
                      <a:lvl9pPr marL="3657600" algn="l" defTabSz="914400" rtl="0" eaLnBrk="1" fontAlgn="base" latinLnBrk="0" hangingPunct="1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800" kern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endParaRPr kumimoji="0" lang="zh-CN" altLang="en-US" sz="28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89992" marR="89992" marT="46806" marB="46806" anchor="ctr" anchorCtr="1" horzOverflow="overflow"/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spcBef>
                          <a:spcPct val="20000"/>
                        </a:spcBef>
                        <a:defRPr sz="2800" kern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1pPr>
                      <a:lvl2pPr marL="457200" algn="l" defTabSz="914400" rtl="0" eaLnBrk="1" latinLnBrk="0" hangingPunct="1">
                        <a:spcBef>
                          <a:spcPct val="20000"/>
                        </a:spcBef>
                        <a:defRPr sz="2400" kern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2pPr>
                      <a:lvl3pPr marL="914400" algn="l" defTabSz="914400" rtl="0" eaLnBrk="1" latinLnBrk="0" hangingPunct="1">
                        <a:spcBef>
                          <a:spcPct val="20000"/>
                        </a:spcBef>
                        <a:defRPr sz="2000" kern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3pPr>
                      <a:lvl4pPr marL="1371600" algn="l" defTabSz="914400" rtl="0" eaLnBrk="1" latinLnBrk="0" hangingPunct="1">
                        <a:spcBef>
                          <a:spcPct val="20000"/>
                        </a:spcBef>
                        <a:defRPr sz="1800" kern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4pPr>
                      <a:lvl5pPr marL="1828800" algn="l" defTabSz="914400" rtl="0" eaLnBrk="1" latinLnBrk="0" hangingPunct="1">
                        <a:spcBef>
                          <a:spcPct val="20000"/>
                        </a:spcBef>
                        <a:defRPr sz="1800" kern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5pPr>
                      <a:lvl6pPr marL="2286000" algn="l" defTabSz="914400" rtl="0" eaLnBrk="1" fontAlgn="base" latinLnBrk="0" hangingPunct="1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800" kern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6pPr>
                      <a:lvl7pPr marL="2743200" algn="l" defTabSz="914400" rtl="0" eaLnBrk="1" fontAlgn="base" latinLnBrk="0" hangingPunct="1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800" kern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7pPr>
                      <a:lvl8pPr marL="3200400" algn="l" defTabSz="914400" rtl="0" eaLnBrk="1" fontAlgn="base" latinLnBrk="0" hangingPunct="1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800" kern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8pPr>
                      <a:lvl9pPr marL="3657600" algn="l" defTabSz="914400" rtl="0" eaLnBrk="1" fontAlgn="base" latinLnBrk="0" hangingPunct="1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800" kern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endParaRPr kumimoji="0" lang="zh-CN" altLang="en-US" sz="2800" b="1" i="0" u="none" strike="noStrike" cap="none" normalizeH="0" baseline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89992" marR="89992" marT="46806" marB="46806" anchor="ctr" anchorCtr="1" horzOverflow="overflow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561935">
                <a:tc>
                  <a:txBody>
                    <a:bodyPr/>
                    <a:lstStyle>
                      <a:lvl1pPr marL="0" algn="l" defTabSz="914400" rtl="0" eaLnBrk="1" latinLnBrk="0" hangingPunct="1">
                        <a:spcBef>
                          <a:spcPct val="20000"/>
                        </a:spcBef>
                        <a:defRPr sz="2800" kern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1pPr>
                      <a:lvl2pPr marL="457200" algn="l" defTabSz="914400" rtl="0" eaLnBrk="1" latinLnBrk="0" hangingPunct="1">
                        <a:spcBef>
                          <a:spcPct val="20000"/>
                        </a:spcBef>
                        <a:defRPr sz="2400" kern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2pPr>
                      <a:lvl3pPr marL="914400" algn="l" defTabSz="914400" rtl="0" eaLnBrk="1" latinLnBrk="0" hangingPunct="1">
                        <a:spcBef>
                          <a:spcPct val="20000"/>
                        </a:spcBef>
                        <a:defRPr sz="2000" kern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3pPr>
                      <a:lvl4pPr marL="1371600" algn="l" defTabSz="914400" rtl="0" eaLnBrk="1" latinLnBrk="0" hangingPunct="1">
                        <a:spcBef>
                          <a:spcPct val="20000"/>
                        </a:spcBef>
                        <a:defRPr sz="1800" kern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4pPr>
                      <a:lvl5pPr marL="1828800" algn="l" defTabSz="914400" rtl="0" eaLnBrk="1" latinLnBrk="0" hangingPunct="1">
                        <a:spcBef>
                          <a:spcPct val="20000"/>
                        </a:spcBef>
                        <a:defRPr sz="1800" kern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5pPr>
                      <a:lvl6pPr marL="2286000" algn="l" defTabSz="914400" rtl="0" eaLnBrk="1" fontAlgn="base" latinLnBrk="0" hangingPunct="1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800" kern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6pPr>
                      <a:lvl7pPr marL="2743200" algn="l" defTabSz="914400" rtl="0" eaLnBrk="1" fontAlgn="base" latinLnBrk="0" hangingPunct="1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800" kern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7pPr>
                      <a:lvl8pPr marL="3200400" algn="l" defTabSz="914400" rtl="0" eaLnBrk="1" fontAlgn="base" latinLnBrk="0" hangingPunct="1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800" kern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8pPr>
                      <a:lvl9pPr marL="3657600" algn="l" defTabSz="914400" rtl="0" eaLnBrk="1" fontAlgn="base" latinLnBrk="0" hangingPunct="1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800" kern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zh-CN" altLang="en-US" sz="2800" b="1" u="none" strike="noStrike" cap="none" normalizeH="0" baseline="0" dirty="0">
                          <a:ln>
                            <a:noFill/>
                          </a:ln>
                          <a:effectLst/>
                          <a:latin typeface="+mn-ea"/>
                          <a:ea typeface="+mn-ea"/>
                        </a:rPr>
                        <a:t>侧面</a:t>
                      </a:r>
                      <a:endParaRPr kumimoji="0" lang="zh-CN" altLang="en-US" sz="2800" b="1" i="0" u="none" strike="noStrike" cap="none" normalizeH="0" baseline="0" dirty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89992" marR="89992" marT="46806" marB="46806" anchor="ctr" anchorCtr="1" horzOverflow="overflow"/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spcBef>
                          <a:spcPct val="20000"/>
                        </a:spcBef>
                        <a:defRPr sz="2800" kern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1pPr>
                      <a:lvl2pPr marL="457200" algn="l" defTabSz="914400" rtl="0" eaLnBrk="1" latinLnBrk="0" hangingPunct="1">
                        <a:spcBef>
                          <a:spcPct val="20000"/>
                        </a:spcBef>
                        <a:defRPr sz="2400" kern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2pPr>
                      <a:lvl3pPr marL="914400" algn="l" defTabSz="914400" rtl="0" eaLnBrk="1" latinLnBrk="0" hangingPunct="1">
                        <a:spcBef>
                          <a:spcPct val="20000"/>
                        </a:spcBef>
                        <a:defRPr sz="2000" kern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3pPr>
                      <a:lvl4pPr marL="1371600" algn="l" defTabSz="914400" rtl="0" eaLnBrk="1" latinLnBrk="0" hangingPunct="1">
                        <a:spcBef>
                          <a:spcPct val="20000"/>
                        </a:spcBef>
                        <a:defRPr sz="1800" kern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4pPr>
                      <a:lvl5pPr marL="1828800" algn="l" defTabSz="914400" rtl="0" eaLnBrk="1" latinLnBrk="0" hangingPunct="1">
                        <a:spcBef>
                          <a:spcPct val="20000"/>
                        </a:spcBef>
                        <a:defRPr sz="1800" kern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5pPr>
                      <a:lvl6pPr marL="2286000" algn="l" defTabSz="914400" rtl="0" eaLnBrk="1" fontAlgn="base" latinLnBrk="0" hangingPunct="1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800" kern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6pPr>
                      <a:lvl7pPr marL="2743200" algn="l" defTabSz="914400" rtl="0" eaLnBrk="1" fontAlgn="base" latinLnBrk="0" hangingPunct="1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800" kern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7pPr>
                      <a:lvl8pPr marL="3200400" algn="l" defTabSz="914400" rtl="0" eaLnBrk="1" fontAlgn="base" latinLnBrk="0" hangingPunct="1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800" kern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8pPr>
                      <a:lvl9pPr marL="3657600" algn="l" defTabSz="914400" rtl="0" eaLnBrk="1" fontAlgn="base" latinLnBrk="0" hangingPunct="1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800" kern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endParaRPr kumimoji="0" lang="zh-CN" altLang="en-US" sz="2800" b="1" i="0" u="none" strike="noStrike" cap="none" normalizeH="0" baseline="0" dirty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89992" marR="89992" marT="46806" marB="46806" anchor="ctr" anchorCtr="1" horzOverflow="overflow"/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spcBef>
                          <a:spcPct val="20000"/>
                        </a:spcBef>
                        <a:defRPr sz="2800" kern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1pPr>
                      <a:lvl2pPr marL="457200" algn="l" defTabSz="914400" rtl="0" eaLnBrk="1" latinLnBrk="0" hangingPunct="1">
                        <a:spcBef>
                          <a:spcPct val="20000"/>
                        </a:spcBef>
                        <a:defRPr sz="2400" kern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2pPr>
                      <a:lvl3pPr marL="914400" algn="l" defTabSz="914400" rtl="0" eaLnBrk="1" latinLnBrk="0" hangingPunct="1">
                        <a:spcBef>
                          <a:spcPct val="20000"/>
                        </a:spcBef>
                        <a:defRPr sz="2000" kern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3pPr>
                      <a:lvl4pPr marL="1371600" algn="l" defTabSz="914400" rtl="0" eaLnBrk="1" latinLnBrk="0" hangingPunct="1">
                        <a:spcBef>
                          <a:spcPct val="20000"/>
                        </a:spcBef>
                        <a:defRPr sz="1800" kern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4pPr>
                      <a:lvl5pPr marL="1828800" algn="l" defTabSz="914400" rtl="0" eaLnBrk="1" latinLnBrk="0" hangingPunct="1">
                        <a:spcBef>
                          <a:spcPct val="20000"/>
                        </a:spcBef>
                        <a:defRPr sz="1800" kern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5pPr>
                      <a:lvl6pPr marL="2286000" algn="l" defTabSz="914400" rtl="0" eaLnBrk="1" fontAlgn="base" latinLnBrk="0" hangingPunct="1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800" kern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6pPr>
                      <a:lvl7pPr marL="2743200" algn="l" defTabSz="914400" rtl="0" eaLnBrk="1" fontAlgn="base" latinLnBrk="0" hangingPunct="1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800" kern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7pPr>
                      <a:lvl8pPr marL="3200400" algn="l" defTabSz="914400" rtl="0" eaLnBrk="1" fontAlgn="base" latinLnBrk="0" hangingPunct="1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800" kern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8pPr>
                      <a:lvl9pPr marL="3657600" algn="l" defTabSz="914400" rtl="0" eaLnBrk="1" fontAlgn="base" latinLnBrk="0" hangingPunct="1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800" kern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endParaRPr kumimoji="0" lang="zh-CN" altLang="en-US" sz="2800" b="1" i="0" u="none" strike="noStrike" cap="none" normalizeH="0" baseline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89992" marR="89992" marT="46806" marB="46806" anchor="ctr" anchorCtr="1" horzOverflow="overflow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520391">
                <a:tc>
                  <a:txBody>
                    <a:bodyPr/>
                    <a:lstStyle>
                      <a:lvl1pPr marL="0" algn="l" defTabSz="914400" rtl="0" eaLnBrk="1" latinLnBrk="0" hangingPunct="1">
                        <a:spcBef>
                          <a:spcPct val="20000"/>
                        </a:spcBef>
                        <a:defRPr sz="2800" kern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1pPr>
                      <a:lvl2pPr marL="457200" algn="l" defTabSz="914400" rtl="0" eaLnBrk="1" latinLnBrk="0" hangingPunct="1">
                        <a:spcBef>
                          <a:spcPct val="20000"/>
                        </a:spcBef>
                        <a:defRPr sz="2400" kern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2pPr>
                      <a:lvl3pPr marL="914400" algn="l" defTabSz="914400" rtl="0" eaLnBrk="1" latinLnBrk="0" hangingPunct="1">
                        <a:spcBef>
                          <a:spcPct val="20000"/>
                        </a:spcBef>
                        <a:defRPr sz="2000" kern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3pPr>
                      <a:lvl4pPr marL="1371600" algn="l" defTabSz="914400" rtl="0" eaLnBrk="1" latinLnBrk="0" hangingPunct="1">
                        <a:spcBef>
                          <a:spcPct val="20000"/>
                        </a:spcBef>
                        <a:defRPr sz="1800" kern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4pPr>
                      <a:lvl5pPr marL="1828800" algn="l" defTabSz="914400" rtl="0" eaLnBrk="1" latinLnBrk="0" hangingPunct="1">
                        <a:spcBef>
                          <a:spcPct val="20000"/>
                        </a:spcBef>
                        <a:defRPr sz="1800" kern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5pPr>
                      <a:lvl6pPr marL="2286000" algn="l" defTabSz="914400" rtl="0" eaLnBrk="1" fontAlgn="base" latinLnBrk="0" hangingPunct="1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800" kern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6pPr>
                      <a:lvl7pPr marL="2743200" algn="l" defTabSz="914400" rtl="0" eaLnBrk="1" fontAlgn="base" latinLnBrk="0" hangingPunct="1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800" kern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7pPr>
                      <a:lvl8pPr marL="3200400" algn="l" defTabSz="914400" rtl="0" eaLnBrk="1" fontAlgn="base" latinLnBrk="0" hangingPunct="1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800" kern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8pPr>
                      <a:lvl9pPr marL="3657600" algn="l" defTabSz="914400" rtl="0" eaLnBrk="1" fontAlgn="base" latinLnBrk="0" hangingPunct="1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800" kern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zh-CN" altLang="en-US" sz="2800" b="1" u="none" strike="noStrike" cap="none" normalizeH="0" baseline="0" dirty="0">
                          <a:ln>
                            <a:noFill/>
                          </a:ln>
                          <a:effectLst/>
                          <a:latin typeface="+mn-ea"/>
                          <a:ea typeface="+mn-ea"/>
                        </a:rPr>
                        <a:t>高</a:t>
                      </a:r>
                      <a:endParaRPr kumimoji="0" lang="zh-CN" altLang="en-US" sz="2800" b="1" i="0" u="none" strike="noStrike" cap="none" normalizeH="0" baseline="0" dirty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89992" marR="89992" marT="46806" marB="46806" anchor="ctr" anchorCtr="1" horzOverflow="overflow"/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spcBef>
                          <a:spcPct val="20000"/>
                        </a:spcBef>
                        <a:defRPr sz="2800" kern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1pPr>
                      <a:lvl2pPr marL="457200" algn="l" defTabSz="914400" rtl="0" eaLnBrk="1" latinLnBrk="0" hangingPunct="1">
                        <a:spcBef>
                          <a:spcPct val="20000"/>
                        </a:spcBef>
                        <a:defRPr sz="2400" kern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2pPr>
                      <a:lvl3pPr marL="914400" algn="l" defTabSz="914400" rtl="0" eaLnBrk="1" latinLnBrk="0" hangingPunct="1">
                        <a:spcBef>
                          <a:spcPct val="20000"/>
                        </a:spcBef>
                        <a:defRPr sz="2000" kern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3pPr>
                      <a:lvl4pPr marL="1371600" algn="l" defTabSz="914400" rtl="0" eaLnBrk="1" latinLnBrk="0" hangingPunct="1">
                        <a:spcBef>
                          <a:spcPct val="20000"/>
                        </a:spcBef>
                        <a:defRPr sz="1800" kern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4pPr>
                      <a:lvl5pPr marL="1828800" algn="l" defTabSz="914400" rtl="0" eaLnBrk="1" latinLnBrk="0" hangingPunct="1">
                        <a:spcBef>
                          <a:spcPct val="20000"/>
                        </a:spcBef>
                        <a:defRPr sz="1800" kern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5pPr>
                      <a:lvl6pPr marL="2286000" algn="l" defTabSz="914400" rtl="0" eaLnBrk="1" fontAlgn="base" latinLnBrk="0" hangingPunct="1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800" kern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6pPr>
                      <a:lvl7pPr marL="2743200" algn="l" defTabSz="914400" rtl="0" eaLnBrk="1" fontAlgn="base" latinLnBrk="0" hangingPunct="1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800" kern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7pPr>
                      <a:lvl8pPr marL="3200400" algn="l" defTabSz="914400" rtl="0" eaLnBrk="1" fontAlgn="base" latinLnBrk="0" hangingPunct="1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800" kern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8pPr>
                      <a:lvl9pPr marL="3657600" algn="l" defTabSz="914400" rtl="0" eaLnBrk="1" fontAlgn="base" latinLnBrk="0" hangingPunct="1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800" kern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endParaRPr kumimoji="0" lang="zh-CN" altLang="en-US" sz="2800" b="1" i="0" u="none" strike="noStrike" cap="none" normalizeH="0" baseline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89992" marR="89992" marT="46806" marB="46806" anchor="ctr" anchorCtr="1" horzOverflow="overflow"/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spcBef>
                          <a:spcPct val="20000"/>
                        </a:spcBef>
                        <a:defRPr sz="2800" kern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1pPr>
                      <a:lvl2pPr marL="457200" algn="l" defTabSz="914400" rtl="0" eaLnBrk="1" latinLnBrk="0" hangingPunct="1">
                        <a:spcBef>
                          <a:spcPct val="20000"/>
                        </a:spcBef>
                        <a:defRPr sz="2400" kern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2pPr>
                      <a:lvl3pPr marL="914400" algn="l" defTabSz="914400" rtl="0" eaLnBrk="1" latinLnBrk="0" hangingPunct="1">
                        <a:spcBef>
                          <a:spcPct val="20000"/>
                        </a:spcBef>
                        <a:defRPr sz="2000" kern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3pPr>
                      <a:lvl4pPr marL="1371600" algn="l" defTabSz="914400" rtl="0" eaLnBrk="1" latinLnBrk="0" hangingPunct="1">
                        <a:spcBef>
                          <a:spcPct val="20000"/>
                        </a:spcBef>
                        <a:defRPr sz="1800" kern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4pPr>
                      <a:lvl5pPr marL="1828800" algn="l" defTabSz="914400" rtl="0" eaLnBrk="1" latinLnBrk="0" hangingPunct="1">
                        <a:spcBef>
                          <a:spcPct val="20000"/>
                        </a:spcBef>
                        <a:defRPr sz="1800" kern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5pPr>
                      <a:lvl6pPr marL="2286000" algn="l" defTabSz="914400" rtl="0" eaLnBrk="1" fontAlgn="base" latinLnBrk="0" hangingPunct="1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800" kern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6pPr>
                      <a:lvl7pPr marL="2743200" algn="l" defTabSz="914400" rtl="0" eaLnBrk="1" fontAlgn="base" latinLnBrk="0" hangingPunct="1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800" kern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7pPr>
                      <a:lvl8pPr marL="3200400" algn="l" defTabSz="914400" rtl="0" eaLnBrk="1" fontAlgn="base" latinLnBrk="0" hangingPunct="1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800" kern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8pPr>
                      <a:lvl9pPr marL="3657600" algn="l" defTabSz="914400" rtl="0" eaLnBrk="1" fontAlgn="base" latinLnBrk="0" hangingPunct="1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800" kern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endParaRPr kumimoji="0" lang="zh-CN" altLang="en-US" sz="2800" b="1" i="0" u="none" strike="noStrike" cap="none" normalizeH="0" baseline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89992" marR="89992" marT="46806" marB="46806" anchor="ctr" anchorCtr="1" horzOverflow="overflow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663286">
                <a:tc>
                  <a:txBody>
                    <a:bodyPr/>
                    <a:lstStyle>
                      <a:lvl1pPr marL="0" algn="l" defTabSz="914400" rtl="0" eaLnBrk="1" latinLnBrk="0" hangingPunct="1">
                        <a:spcBef>
                          <a:spcPct val="20000"/>
                        </a:spcBef>
                        <a:defRPr sz="2800" kern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1pPr>
                      <a:lvl2pPr marL="457200" algn="l" defTabSz="914400" rtl="0" eaLnBrk="1" latinLnBrk="0" hangingPunct="1">
                        <a:spcBef>
                          <a:spcPct val="20000"/>
                        </a:spcBef>
                        <a:defRPr sz="2400" kern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2pPr>
                      <a:lvl3pPr marL="914400" algn="l" defTabSz="914400" rtl="0" eaLnBrk="1" latinLnBrk="0" hangingPunct="1">
                        <a:spcBef>
                          <a:spcPct val="20000"/>
                        </a:spcBef>
                        <a:defRPr sz="2000" kern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3pPr>
                      <a:lvl4pPr marL="1371600" algn="l" defTabSz="914400" rtl="0" eaLnBrk="1" latinLnBrk="0" hangingPunct="1">
                        <a:spcBef>
                          <a:spcPct val="20000"/>
                        </a:spcBef>
                        <a:defRPr sz="1800" kern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4pPr>
                      <a:lvl5pPr marL="1828800" algn="l" defTabSz="914400" rtl="0" eaLnBrk="1" latinLnBrk="0" hangingPunct="1">
                        <a:spcBef>
                          <a:spcPct val="20000"/>
                        </a:spcBef>
                        <a:defRPr sz="1800" kern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5pPr>
                      <a:lvl6pPr marL="2286000" algn="l" defTabSz="914400" rtl="0" eaLnBrk="1" fontAlgn="base" latinLnBrk="0" hangingPunct="1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800" kern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6pPr>
                      <a:lvl7pPr marL="2743200" algn="l" defTabSz="914400" rtl="0" eaLnBrk="1" fontAlgn="base" latinLnBrk="0" hangingPunct="1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800" kern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7pPr>
                      <a:lvl8pPr marL="3200400" algn="l" defTabSz="914400" rtl="0" eaLnBrk="1" fontAlgn="base" latinLnBrk="0" hangingPunct="1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800" kern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8pPr>
                      <a:lvl9pPr marL="3657600" algn="l" defTabSz="914400" rtl="0" eaLnBrk="1" fontAlgn="base" latinLnBrk="0" hangingPunct="1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800" kern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zh-CN" altLang="en-US" sz="2800" b="1" u="none" strike="noStrike" cap="none" normalizeH="0" baseline="0" dirty="0">
                          <a:ln>
                            <a:noFill/>
                          </a:ln>
                          <a:effectLst/>
                          <a:latin typeface="+mn-ea"/>
                          <a:ea typeface="+mn-ea"/>
                        </a:rPr>
                        <a:t>表面积</a:t>
                      </a:r>
                      <a:endParaRPr kumimoji="0" lang="zh-CN" altLang="en-US" sz="2800" b="1" i="0" u="none" strike="noStrike" cap="none" normalizeH="0" baseline="0" dirty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89992" marR="89992" marT="46806" marB="46806" anchor="ctr" anchorCtr="1" horzOverflow="overflow"/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spcBef>
                          <a:spcPct val="20000"/>
                        </a:spcBef>
                        <a:defRPr sz="2800" kern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1pPr>
                      <a:lvl2pPr marL="457200" algn="l" defTabSz="914400" rtl="0" eaLnBrk="1" latinLnBrk="0" hangingPunct="1">
                        <a:spcBef>
                          <a:spcPct val="20000"/>
                        </a:spcBef>
                        <a:defRPr sz="2400" kern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2pPr>
                      <a:lvl3pPr marL="914400" algn="l" defTabSz="914400" rtl="0" eaLnBrk="1" latinLnBrk="0" hangingPunct="1">
                        <a:spcBef>
                          <a:spcPct val="20000"/>
                        </a:spcBef>
                        <a:defRPr sz="2000" kern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3pPr>
                      <a:lvl4pPr marL="1371600" algn="l" defTabSz="914400" rtl="0" eaLnBrk="1" latinLnBrk="0" hangingPunct="1">
                        <a:spcBef>
                          <a:spcPct val="20000"/>
                        </a:spcBef>
                        <a:defRPr sz="1800" kern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4pPr>
                      <a:lvl5pPr marL="1828800" algn="l" defTabSz="914400" rtl="0" eaLnBrk="1" latinLnBrk="0" hangingPunct="1">
                        <a:spcBef>
                          <a:spcPct val="20000"/>
                        </a:spcBef>
                        <a:defRPr sz="1800" kern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5pPr>
                      <a:lvl6pPr marL="2286000" algn="l" defTabSz="914400" rtl="0" eaLnBrk="1" fontAlgn="base" latinLnBrk="0" hangingPunct="1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800" kern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6pPr>
                      <a:lvl7pPr marL="2743200" algn="l" defTabSz="914400" rtl="0" eaLnBrk="1" fontAlgn="base" latinLnBrk="0" hangingPunct="1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800" kern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7pPr>
                      <a:lvl8pPr marL="3200400" algn="l" defTabSz="914400" rtl="0" eaLnBrk="1" fontAlgn="base" latinLnBrk="0" hangingPunct="1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800" kern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8pPr>
                      <a:lvl9pPr marL="3657600" algn="l" defTabSz="914400" rtl="0" eaLnBrk="1" fontAlgn="base" latinLnBrk="0" hangingPunct="1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800" kern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endParaRPr kumimoji="0" lang="zh-CN" altLang="en-US" sz="2800" b="1" i="0" u="none" strike="noStrike" cap="none" normalizeH="0" baseline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89992" marR="89992" marT="46806" marB="46806" anchor="ctr" anchorCtr="1" horzOverflow="overflow"/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spcBef>
                          <a:spcPct val="20000"/>
                        </a:spcBef>
                        <a:defRPr sz="2800" kern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1pPr>
                      <a:lvl2pPr marL="457200" algn="l" defTabSz="914400" rtl="0" eaLnBrk="1" latinLnBrk="0" hangingPunct="1">
                        <a:spcBef>
                          <a:spcPct val="20000"/>
                        </a:spcBef>
                        <a:defRPr sz="2400" kern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2pPr>
                      <a:lvl3pPr marL="914400" algn="l" defTabSz="914400" rtl="0" eaLnBrk="1" latinLnBrk="0" hangingPunct="1">
                        <a:spcBef>
                          <a:spcPct val="20000"/>
                        </a:spcBef>
                        <a:defRPr sz="2000" kern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3pPr>
                      <a:lvl4pPr marL="1371600" algn="l" defTabSz="914400" rtl="0" eaLnBrk="1" latinLnBrk="0" hangingPunct="1">
                        <a:spcBef>
                          <a:spcPct val="20000"/>
                        </a:spcBef>
                        <a:defRPr sz="1800" kern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4pPr>
                      <a:lvl5pPr marL="1828800" algn="l" defTabSz="914400" rtl="0" eaLnBrk="1" latinLnBrk="0" hangingPunct="1">
                        <a:spcBef>
                          <a:spcPct val="20000"/>
                        </a:spcBef>
                        <a:defRPr sz="1800" kern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5pPr>
                      <a:lvl6pPr marL="2286000" algn="l" defTabSz="914400" rtl="0" eaLnBrk="1" fontAlgn="base" latinLnBrk="0" hangingPunct="1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800" kern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6pPr>
                      <a:lvl7pPr marL="2743200" algn="l" defTabSz="914400" rtl="0" eaLnBrk="1" fontAlgn="base" latinLnBrk="0" hangingPunct="1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800" kern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7pPr>
                      <a:lvl8pPr marL="3200400" algn="l" defTabSz="914400" rtl="0" eaLnBrk="1" fontAlgn="base" latinLnBrk="0" hangingPunct="1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800" kern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8pPr>
                      <a:lvl9pPr marL="3657600" algn="l" defTabSz="914400" rtl="0" eaLnBrk="1" fontAlgn="base" latinLnBrk="0" hangingPunct="1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800" kern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endParaRPr kumimoji="0" lang="zh-CN" altLang="en-US" sz="2800" b="1" i="0" u="none" strike="noStrike" cap="none" normalizeH="0" baseline="0" dirty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89992" marR="89992" marT="46806" marB="46806" anchor="ctr" anchorCtr="1" horzOverflow="overflow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612610">
                <a:tc>
                  <a:txBody>
                    <a:bodyPr/>
                    <a:lstStyle>
                      <a:lvl1pPr marL="0" algn="l" defTabSz="914400" rtl="0" eaLnBrk="1" latinLnBrk="0" hangingPunct="1">
                        <a:spcBef>
                          <a:spcPct val="20000"/>
                        </a:spcBef>
                        <a:defRPr sz="2800" kern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1pPr>
                      <a:lvl2pPr marL="457200" algn="l" defTabSz="914400" rtl="0" eaLnBrk="1" latinLnBrk="0" hangingPunct="1">
                        <a:spcBef>
                          <a:spcPct val="20000"/>
                        </a:spcBef>
                        <a:defRPr sz="2400" kern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2pPr>
                      <a:lvl3pPr marL="914400" algn="l" defTabSz="914400" rtl="0" eaLnBrk="1" latinLnBrk="0" hangingPunct="1">
                        <a:spcBef>
                          <a:spcPct val="20000"/>
                        </a:spcBef>
                        <a:defRPr sz="2000" kern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3pPr>
                      <a:lvl4pPr marL="1371600" algn="l" defTabSz="914400" rtl="0" eaLnBrk="1" latinLnBrk="0" hangingPunct="1">
                        <a:spcBef>
                          <a:spcPct val="20000"/>
                        </a:spcBef>
                        <a:defRPr sz="1800" kern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4pPr>
                      <a:lvl5pPr marL="1828800" algn="l" defTabSz="914400" rtl="0" eaLnBrk="1" latinLnBrk="0" hangingPunct="1">
                        <a:spcBef>
                          <a:spcPct val="20000"/>
                        </a:spcBef>
                        <a:defRPr sz="1800" kern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5pPr>
                      <a:lvl6pPr marL="2286000" algn="l" defTabSz="914400" rtl="0" eaLnBrk="1" fontAlgn="base" latinLnBrk="0" hangingPunct="1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800" kern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6pPr>
                      <a:lvl7pPr marL="2743200" algn="l" defTabSz="914400" rtl="0" eaLnBrk="1" fontAlgn="base" latinLnBrk="0" hangingPunct="1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800" kern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7pPr>
                      <a:lvl8pPr marL="3200400" algn="l" defTabSz="914400" rtl="0" eaLnBrk="1" fontAlgn="base" latinLnBrk="0" hangingPunct="1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800" kern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8pPr>
                      <a:lvl9pPr marL="3657600" algn="l" defTabSz="914400" rtl="0" eaLnBrk="1" fontAlgn="base" latinLnBrk="0" hangingPunct="1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800" kern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zh-CN" altLang="en-US" sz="2800" b="1" u="none" strike="noStrike" cap="none" normalizeH="0" baseline="0" dirty="0">
                          <a:ln>
                            <a:noFill/>
                          </a:ln>
                          <a:effectLst/>
                          <a:latin typeface="+mn-ea"/>
                          <a:ea typeface="+mn-ea"/>
                        </a:rPr>
                        <a:t>体积</a:t>
                      </a:r>
                      <a:endParaRPr kumimoji="0" lang="zh-CN" altLang="en-US" sz="2800" b="1" i="0" u="none" strike="noStrike" cap="none" normalizeH="0" baseline="0" dirty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89992" marR="89992" marT="46806" marB="46806" anchor="ctr" anchorCtr="1" horzOverflow="overflow"/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spcBef>
                          <a:spcPct val="20000"/>
                        </a:spcBef>
                        <a:defRPr sz="2800" kern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1pPr>
                      <a:lvl2pPr marL="457200" algn="l" defTabSz="914400" rtl="0" eaLnBrk="1" latinLnBrk="0" hangingPunct="1">
                        <a:spcBef>
                          <a:spcPct val="20000"/>
                        </a:spcBef>
                        <a:defRPr sz="2400" kern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2pPr>
                      <a:lvl3pPr marL="914400" algn="l" defTabSz="914400" rtl="0" eaLnBrk="1" latinLnBrk="0" hangingPunct="1">
                        <a:spcBef>
                          <a:spcPct val="20000"/>
                        </a:spcBef>
                        <a:defRPr sz="2000" kern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3pPr>
                      <a:lvl4pPr marL="1371600" algn="l" defTabSz="914400" rtl="0" eaLnBrk="1" latinLnBrk="0" hangingPunct="1">
                        <a:spcBef>
                          <a:spcPct val="20000"/>
                        </a:spcBef>
                        <a:defRPr sz="1800" kern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4pPr>
                      <a:lvl5pPr marL="1828800" algn="l" defTabSz="914400" rtl="0" eaLnBrk="1" latinLnBrk="0" hangingPunct="1">
                        <a:spcBef>
                          <a:spcPct val="20000"/>
                        </a:spcBef>
                        <a:defRPr sz="1800" kern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5pPr>
                      <a:lvl6pPr marL="2286000" algn="l" defTabSz="914400" rtl="0" eaLnBrk="1" fontAlgn="base" latinLnBrk="0" hangingPunct="1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800" kern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6pPr>
                      <a:lvl7pPr marL="2743200" algn="l" defTabSz="914400" rtl="0" eaLnBrk="1" fontAlgn="base" latinLnBrk="0" hangingPunct="1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800" kern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7pPr>
                      <a:lvl8pPr marL="3200400" algn="l" defTabSz="914400" rtl="0" eaLnBrk="1" fontAlgn="base" latinLnBrk="0" hangingPunct="1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800" kern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8pPr>
                      <a:lvl9pPr marL="3657600" algn="l" defTabSz="914400" rtl="0" eaLnBrk="1" fontAlgn="base" latinLnBrk="0" hangingPunct="1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800" kern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endParaRPr kumimoji="0" lang="zh-CN" altLang="en-US" sz="2800" b="1" i="0" u="none" strike="noStrike" cap="none" normalizeH="0" baseline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89992" marR="89992" marT="46806" marB="46806" anchor="ctr" anchorCtr="1" horzOverflow="overflow"/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spcBef>
                          <a:spcPct val="20000"/>
                        </a:spcBef>
                        <a:defRPr sz="2800" kern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1pPr>
                      <a:lvl2pPr marL="457200" algn="l" defTabSz="914400" rtl="0" eaLnBrk="1" latinLnBrk="0" hangingPunct="1">
                        <a:spcBef>
                          <a:spcPct val="20000"/>
                        </a:spcBef>
                        <a:defRPr sz="2400" kern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2pPr>
                      <a:lvl3pPr marL="914400" algn="l" defTabSz="914400" rtl="0" eaLnBrk="1" latinLnBrk="0" hangingPunct="1">
                        <a:spcBef>
                          <a:spcPct val="20000"/>
                        </a:spcBef>
                        <a:defRPr sz="2000" kern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3pPr>
                      <a:lvl4pPr marL="1371600" algn="l" defTabSz="914400" rtl="0" eaLnBrk="1" latinLnBrk="0" hangingPunct="1">
                        <a:spcBef>
                          <a:spcPct val="20000"/>
                        </a:spcBef>
                        <a:defRPr sz="1800" kern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4pPr>
                      <a:lvl5pPr marL="1828800" algn="l" defTabSz="914400" rtl="0" eaLnBrk="1" latinLnBrk="0" hangingPunct="1">
                        <a:spcBef>
                          <a:spcPct val="20000"/>
                        </a:spcBef>
                        <a:defRPr sz="1800" kern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5pPr>
                      <a:lvl6pPr marL="2286000" algn="l" defTabSz="914400" rtl="0" eaLnBrk="1" fontAlgn="base" latinLnBrk="0" hangingPunct="1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800" kern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6pPr>
                      <a:lvl7pPr marL="2743200" algn="l" defTabSz="914400" rtl="0" eaLnBrk="1" fontAlgn="base" latinLnBrk="0" hangingPunct="1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800" kern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7pPr>
                      <a:lvl8pPr marL="3200400" algn="l" defTabSz="914400" rtl="0" eaLnBrk="1" fontAlgn="base" latinLnBrk="0" hangingPunct="1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800" kern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8pPr>
                      <a:lvl9pPr marL="3657600" algn="l" defTabSz="914400" rtl="0" eaLnBrk="1" fontAlgn="base" latinLnBrk="0" hangingPunct="1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800" kern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endParaRPr kumimoji="0" lang="zh-CN" altLang="en-US" sz="2800" b="1" i="0" u="none" strike="noStrike" cap="none" normalizeH="0" baseline="0" dirty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89992" marR="89992" marT="46806" marB="46806" anchor="ctr" anchorCtr="1" horzOverflow="overflow"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520391">
                <a:tc>
                  <a:txBody>
                    <a:bodyPr/>
                    <a:lstStyle>
                      <a:lvl1pPr marL="0" algn="l" defTabSz="914400" rtl="0" eaLnBrk="1" latinLnBrk="0" hangingPunct="1">
                        <a:spcBef>
                          <a:spcPct val="20000"/>
                        </a:spcBef>
                        <a:defRPr sz="2800" kern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1pPr>
                      <a:lvl2pPr marL="457200" algn="l" defTabSz="914400" rtl="0" eaLnBrk="1" latinLnBrk="0" hangingPunct="1">
                        <a:spcBef>
                          <a:spcPct val="20000"/>
                        </a:spcBef>
                        <a:defRPr sz="2400" kern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2pPr>
                      <a:lvl3pPr marL="914400" algn="l" defTabSz="914400" rtl="0" eaLnBrk="1" latinLnBrk="0" hangingPunct="1">
                        <a:spcBef>
                          <a:spcPct val="20000"/>
                        </a:spcBef>
                        <a:defRPr sz="2000" kern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3pPr>
                      <a:lvl4pPr marL="1371600" algn="l" defTabSz="914400" rtl="0" eaLnBrk="1" latinLnBrk="0" hangingPunct="1">
                        <a:spcBef>
                          <a:spcPct val="20000"/>
                        </a:spcBef>
                        <a:defRPr sz="1800" kern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4pPr>
                      <a:lvl5pPr marL="1828800" algn="l" defTabSz="914400" rtl="0" eaLnBrk="1" latinLnBrk="0" hangingPunct="1">
                        <a:spcBef>
                          <a:spcPct val="20000"/>
                        </a:spcBef>
                        <a:defRPr sz="1800" kern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5pPr>
                      <a:lvl6pPr marL="2286000" algn="l" defTabSz="914400" rtl="0" eaLnBrk="1" fontAlgn="base" latinLnBrk="0" hangingPunct="1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800" kern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6pPr>
                      <a:lvl7pPr marL="2743200" algn="l" defTabSz="914400" rtl="0" eaLnBrk="1" fontAlgn="base" latinLnBrk="0" hangingPunct="1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800" kern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7pPr>
                      <a:lvl8pPr marL="3200400" algn="l" defTabSz="914400" rtl="0" eaLnBrk="1" fontAlgn="base" latinLnBrk="0" hangingPunct="1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800" kern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8pPr>
                      <a:lvl9pPr marL="3657600" algn="l" defTabSz="914400" rtl="0" eaLnBrk="1" fontAlgn="base" latinLnBrk="0" hangingPunct="1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800" kern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zh-CN" altLang="en-US" sz="2800" b="1" u="none" strike="noStrike" cap="none" normalizeH="0" baseline="0" dirty="0">
                          <a:ln>
                            <a:noFill/>
                          </a:ln>
                          <a:effectLst/>
                          <a:latin typeface="+mn-ea"/>
                          <a:ea typeface="+mn-ea"/>
                        </a:rPr>
                        <a:t>关系</a:t>
                      </a:r>
                      <a:endParaRPr kumimoji="0" lang="zh-CN" altLang="en-US" sz="2800" b="1" i="0" u="none" strike="noStrike" cap="none" normalizeH="0" baseline="0" dirty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89992" marR="89992" marT="46806" marB="46806" anchor="ctr" anchorCtr="1" horzOverflow="overflow"/>
                </a:tc>
                <a:tc gridSpan="2">
                  <a:txBody>
                    <a:bodyPr/>
                    <a:lstStyle>
                      <a:lvl1pPr marL="0" algn="l" defTabSz="914400" rtl="0" eaLnBrk="1" latinLnBrk="0" hangingPunct="1">
                        <a:spcBef>
                          <a:spcPct val="20000"/>
                        </a:spcBef>
                        <a:defRPr sz="2800" kern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1pPr>
                      <a:lvl2pPr marL="457200" algn="l" defTabSz="914400" rtl="0" eaLnBrk="1" latinLnBrk="0" hangingPunct="1">
                        <a:spcBef>
                          <a:spcPct val="20000"/>
                        </a:spcBef>
                        <a:defRPr sz="2400" kern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2pPr>
                      <a:lvl3pPr marL="914400" algn="l" defTabSz="914400" rtl="0" eaLnBrk="1" latinLnBrk="0" hangingPunct="1">
                        <a:spcBef>
                          <a:spcPct val="20000"/>
                        </a:spcBef>
                        <a:defRPr sz="2000" kern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3pPr>
                      <a:lvl4pPr marL="1371600" algn="l" defTabSz="914400" rtl="0" eaLnBrk="1" latinLnBrk="0" hangingPunct="1">
                        <a:spcBef>
                          <a:spcPct val="20000"/>
                        </a:spcBef>
                        <a:defRPr sz="1800" kern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4pPr>
                      <a:lvl5pPr marL="1828800" algn="l" defTabSz="914400" rtl="0" eaLnBrk="1" latinLnBrk="0" hangingPunct="1">
                        <a:spcBef>
                          <a:spcPct val="20000"/>
                        </a:spcBef>
                        <a:defRPr sz="1800" kern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5pPr>
                      <a:lvl6pPr marL="2286000" algn="l" defTabSz="914400" rtl="0" eaLnBrk="1" fontAlgn="base" latinLnBrk="0" hangingPunct="1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800" kern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6pPr>
                      <a:lvl7pPr marL="2743200" algn="l" defTabSz="914400" rtl="0" eaLnBrk="1" fontAlgn="base" latinLnBrk="0" hangingPunct="1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800" kern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7pPr>
                      <a:lvl8pPr marL="3200400" algn="l" defTabSz="914400" rtl="0" eaLnBrk="1" fontAlgn="base" latinLnBrk="0" hangingPunct="1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800" kern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8pPr>
                      <a:lvl9pPr marL="3657600" algn="l" defTabSz="914400" rtl="0" eaLnBrk="1" fontAlgn="base" latinLnBrk="0" hangingPunct="1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800" kern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endParaRPr kumimoji="0" lang="zh-CN" altLang="en-US" sz="2800" b="1" i="0" u="none" strike="noStrike" cap="none" normalizeH="0" baseline="0" dirty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89992" marR="89992" marT="46806" marB="46806" anchor="ctr" anchorCtr="1" horzOverflow="overflow"/>
                </a:tc>
                <a:tc hMerge="1">
                  <a:txBody>
                    <a:bodyPr/>
                    <a:lstStyle/>
                    <a:p>
                      <a:endParaRPr lang="zh-CN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</a:tbl>
          </a:graphicData>
        </a:graphic>
      </p:graphicFrame>
      <p:sp>
        <p:nvSpPr>
          <p:cNvPr id="10" name="Rectangle 36"/>
          <p:cNvSpPr>
            <a:spLocks noChangeArrowheads="1"/>
          </p:cNvSpPr>
          <p:nvPr/>
        </p:nvSpPr>
        <p:spPr bwMode="auto">
          <a:xfrm>
            <a:off x="1911350" y="1368425"/>
            <a:ext cx="3597275" cy="646113"/>
          </a:xfrm>
          <a:prstGeom prst="rect">
            <a:avLst/>
          </a:prstGeom>
          <a:noFill/>
          <a:ln>
            <a:noFill/>
          </a:ln>
          <a:effectLst/>
        </p:spPr>
        <p:txBody>
          <a:bodyPr>
            <a:spAutoFit/>
          </a:bodyPr>
          <a:lstStyle/>
          <a:p>
            <a:pPr eaLnBrk="1" hangingPunct="1">
              <a:lnSpc>
                <a:spcPct val="90000"/>
              </a:lnSpc>
              <a:defRPr/>
            </a:pPr>
            <a:r>
              <a:rPr lang="zh-CN" altLang="en-US" sz="2000" b="1" dirty="0">
                <a:solidFill>
                  <a:srgbClr val="FF0000"/>
                </a:solidFill>
                <a:latin typeface="+mn-lt"/>
                <a:ea typeface="楷体" panose="02010609060101010101" pitchFamily="49" charset="-122"/>
              </a:rPr>
              <a:t>两个，圆形。完全相同，互相平行。</a:t>
            </a:r>
          </a:p>
        </p:txBody>
      </p:sp>
      <p:sp>
        <p:nvSpPr>
          <p:cNvPr id="11" name="Rectangle 37"/>
          <p:cNvSpPr>
            <a:spLocks noChangeArrowheads="1"/>
          </p:cNvSpPr>
          <p:nvPr/>
        </p:nvSpPr>
        <p:spPr bwMode="auto">
          <a:xfrm>
            <a:off x="5927725" y="1474788"/>
            <a:ext cx="1865313" cy="4000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zh-CN" altLang="en-US" sz="2000" b="1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一个，圆形。</a:t>
            </a:r>
          </a:p>
        </p:txBody>
      </p:sp>
      <p:sp>
        <p:nvSpPr>
          <p:cNvPr id="12" name="Text Box 38"/>
          <p:cNvSpPr txBox="1">
            <a:spLocks noChangeArrowheads="1"/>
          </p:cNvSpPr>
          <p:nvPr/>
        </p:nvSpPr>
        <p:spPr bwMode="auto">
          <a:xfrm>
            <a:off x="1928813" y="2646363"/>
            <a:ext cx="3046412" cy="404812"/>
          </a:xfrm>
          <a:prstGeom prst="rect">
            <a:avLst/>
          </a:prstGeom>
          <a:noFill/>
          <a:ln>
            <a:noFill/>
          </a:ln>
          <a:effectLst/>
        </p:spPr>
        <p:txBody>
          <a:bodyPr>
            <a:spAutoFit/>
          </a:bodyPr>
          <a:lstStyle/>
          <a:p>
            <a:pPr eaLnBrk="1" hangingPunct="1">
              <a:lnSpc>
                <a:spcPct val="110000"/>
              </a:lnSpc>
              <a:defRPr/>
            </a:pPr>
            <a:r>
              <a:rPr lang="zh-CN" altLang="en-US" sz="2000" b="1">
                <a:solidFill>
                  <a:srgbClr val="FF0000"/>
                </a:solidFill>
                <a:latin typeface="+mn-lt"/>
                <a:ea typeface="楷体" panose="02010609060101010101" pitchFamily="49" charset="-122"/>
              </a:rPr>
              <a:t>无数条，一样长。</a:t>
            </a:r>
          </a:p>
        </p:txBody>
      </p:sp>
      <p:sp>
        <p:nvSpPr>
          <p:cNvPr id="13" name="Text Box 40"/>
          <p:cNvSpPr txBox="1">
            <a:spLocks noChangeArrowheads="1"/>
          </p:cNvSpPr>
          <p:nvPr/>
        </p:nvSpPr>
        <p:spPr bwMode="auto">
          <a:xfrm>
            <a:off x="5443538" y="1978025"/>
            <a:ext cx="2994025" cy="646113"/>
          </a:xfrm>
          <a:prstGeom prst="rect">
            <a:avLst/>
          </a:prstGeom>
          <a:noFill/>
          <a:ln>
            <a:noFill/>
          </a:ln>
          <a:effectLst/>
        </p:spPr>
        <p:txBody>
          <a:bodyPr>
            <a:spAutoFit/>
          </a:bodyPr>
          <a:lstStyle/>
          <a:p>
            <a:pPr eaLnBrk="1" hangingPunct="1">
              <a:lnSpc>
                <a:spcPct val="90000"/>
              </a:lnSpc>
              <a:defRPr/>
            </a:pPr>
            <a:r>
              <a:rPr lang="zh-CN" altLang="en-US" sz="2000" b="1" dirty="0">
                <a:solidFill>
                  <a:srgbClr val="FF0000"/>
                </a:solidFill>
                <a:latin typeface="+mn-lt"/>
                <a:ea typeface="楷体" panose="02010609060101010101" pitchFamily="49" charset="-122"/>
              </a:rPr>
              <a:t> 一个，曲面，展开后是扇形。</a:t>
            </a:r>
          </a:p>
        </p:txBody>
      </p:sp>
      <p:sp>
        <p:nvSpPr>
          <p:cNvPr id="14" name="Text Box 41"/>
          <p:cNvSpPr txBox="1">
            <a:spLocks noChangeArrowheads="1"/>
          </p:cNvSpPr>
          <p:nvPr/>
        </p:nvSpPr>
        <p:spPr bwMode="auto">
          <a:xfrm>
            <a:off x="5443538" y="2692400"/>
            <a:ext cx="3046412" cy="338138"/>
          </a:xfrm>
          <a:prstGeom prst="rect">
            <a:avLst/>
          </a:prstGeom>
          <a:noFill/>
          <a:ln>
            <a:noFill/>
          </a:ln>
          <a:effectLst/>
        </p:spPr>
        <p:txBody>
          <a:bodyPr>
            <a:spAutoFit/>
          </a:bodyPr>
          <a:lstStyle/>
          <a:p>
            <a:pPr eaLnBrk="1" hangingPunct="1">
              <a:lnSpc>
                <a:spcPct val="80000"/>
              </a:lnSpc>
              <a:defRPr/>
            </a:pPr>
            <a:r>
              <a:rPr lang="zh-CN" altLang="en-US" sz="2000" b="1" dirty="0">
                <a:solidFill>
                  <a:srgbClr val="FF0000"/>
                </a:solidFill>
                <a:latin typeface="+mn-lt"/>
                <a:ea typeface="楷体" panose="02010609060101010101" pitchFamily="49" charset="-122"/>
              </a:rPr>
              <a:t>一条（顶点到底面圆心）。</a:t>
            </a:r>
          </a:p>
        </p:txBody>
      </p:sp>
      <p:sp>
        <p:nvSpPr>
          <p:cNvPr id="15" name="Rectangle 42"/>
          <p:cNvSpPr>
            <a:spLocks noChangeArrowheads="1"/>
          </p:cNvSpPr>
          <p:nvPr/>
        </p:nvSpPr>
        <p:spPr bwMode="auto">
          <a:xfrm>
            <a:off x="1981200" y="3025775"/>
            <a:ext cx="3184525" cy="708025"/>
          </a:xfrm>
          <a:prstGeom prst="rect">
            <a:avLst/>
          </a:prstGeom>
          <a:noFill/>
          <a:ln>
            <a:noFill/>
          </a:ln>
          <a:effectLst/>
        </p:spPr>
        <p:txBody>
          <a:bodyPr>
            <a:spAutoFit/>
          </a:bodyPr>
          <a:lstStyle/>
          <a:p>
            <a:pPr eaLnBrk="1" hangingPunct="1">
              <a:defRPr/>
            </a:pPr>
            <a:r>
              <a:rPr lang="en-US" altLang="zh-CN" sz="2000" b="1" i="1" dirty="0">
                <a:solidFill>
                  <a:srgbClr val="FF0000"/>
                </a:solidFill>
                <a:latin typeface="+mn-lt"/>
                <a:ea typeface="楷体" panose="02010609060101010101" pitchFamily="49" charset="-122"/>
              </a:rPr>
              <a:t>S</a:t>
            </a:r>
            <a:r>
              <a:rPr lang="zh-CN" altLang="en-US" sz="2000" b="1" baseline="-25000" dirty="0">
                <a:solidFill>
                  <a:srgbClr val="FF0000"/>
                </a:solidFill>
                <a:latin typeface="+mn-lt"/>
                <a:ea typeface="楷体" panose="02010609060101010101" pitchFamily="49" charset="-122"/>
              </a:rPr>
              <a:t>表</a:t>
            </a:r>
            <a:r>
              <a:rPr lang="en-US" altLang="zh-CN" sz="2000" b="1" dirty="0">
                <a:solidFill>
                  <a:srgbClr val="FF0000"/>
                </a:solidFill>
                <a:latin typeface="+mn-lt"/>
                <a:ea typeface="楷体" panose="02010609060101010101" pitchFamily="49" charset="-122"/>
              </a:rPr>
              <a:t>=2</a:t>
            </a:r>
            <a:r>
              <a:rPr lang="en-US" altLang="zh-CN" sz="2000" b="1" i="1" dirty="0">
                <a:solidFill>
                  <a:srgbClr val="FF0000"/>
                </a:solidFill>
                <a:latin typeface="+mn-lt"/>
                <a:ea typeface="楷体" panose="02010609060101010101" pitchFamily="49" charset="-122"/>
              </a:rPr>
              <a:t>S</a:t>
            </a:r>
            <a:r>
              <a:rPr lang="zh-CN" altLang="en-US" sz="2000" b="1" baseline="-25000" dirty="0">
                <a:solidFill>
                  <a:srgbClr val="FF0000"/>
                </a:solidFill>
                <a:latin typeface="+mn-lt"/>
                <a:ea typeface="楷体" panose="02010609060101010101" pitchFamily="49" charset="-122"/>
              </a:rPr>
              <a:t>底</a:t>
            </a:r>
            <a:r>
              <a:rPr lang="en-US" altLang="zh-CN" sz="2000" b="1" dirty="0">
                <a:solidFill>
                  <a:srgbClr val="FF0000"/>
                </a:solidFill>
                <a:latin typeface="+mn-lt"/>
                <a:ea typeface="楷体" panose="02010609060101010101" pitchFamily="49" charset="-122"/>
              </a:rPr>
              <a:t>+</a:t>
            </a:r>
            <a:r>
              <a:rPr lang="en-US" altLang="zh-CN" sz="2000" b="1" i="1" dirty="0">
                <a:solidFill>
                  <a:srgbClr val="FF0000"/>
                </a:solidFill>
                <a:latin typeface="+mn-lt"/>
                <a:ea typeface="楷体" panose="02010609060101010101" pitchFamily="49" charset="-122"/>
              </a:rPr>
              <a:t>S</a:t>
            </a:r>
            <a:r>
              <a:rPr lang="zh-CN" altLang="en-US" sz="2000" b="1" baseline="-25000" dirty="0">
                <a:solidFill>
                  <a:srgbClr val="FF0000"/>
                </a:solidFill>
                <a:latin typeface="+mn-lt"/>
                <a:ea typeface="楷体" panose="02010609060101010101" pitchFamily="49" charset="-122"/>
              </a:rPr>
              <a:t>侧    </a:t>
            </a:r>
            <a:r>
              <a:rPr lang="en-US" altLang="zh-CN" sz="2000" b="1" i="1" dirty="0">
                <a:solidFill>
                  <a:srgbClr val="FF0000"/>
                </a:solidFill>
                <a:latin typeface="+mn-lt"/>
                <a:ea typeface="楷体" panose="02010609060101010101" pitchFamily="49" charset="-122"/>
              </a:rPr>
              <a:t>S</a:t>
            </a:r>
            <a:r>
              <a:rPr lang="zh-CN" altLang="en-US" sz="2000" b="1" baseline="-25000" dirty="0">
                <a:solidFill>
                  <a:srgbClr val="FF0000"/>
                </a:solidFill>
                <a:latin typeface="+mn-lt"/>
                <a:ea typeface="楷体" panose="02010609060101010101" pitchFamily="49" charset="-122"/>
              </a:rPr>
              <a:t>表</a:t>
            </a:r>
            <a:r>
              <a:rPr lang="en-US" altLang="zh-CN" sz="2000" b="1" dirty="0">
                <a:solidFill>
                  <a:srgbClr val="FF0000"/>
                </a:solidFill>
                <a:latin typeface="+mn-lt"/>
                <a:ea typeface="楷体" panose="02010609060101010101" pitchFamily="49" charset="-122"/>
              </a:rPr>
              <a:t>=</a:t>
            </a:r>
            <a:r>
              <a:rPr lang="en-US" altLang="zh-CN" sz="2000" b="1" i="1" dirty="0">
                <a:solidFill>
                  <a:srgbClr val="FF0000"/>
                </a:solidFill>
                <a:latin typeface="+mn-lt"/>
                <a:ea typeface="楷体" panose="02010609060101010101" pitchFamily="49" charset="-122"/>
              </a:rPr>
              <a:t>C</a:t>
            </a:r>
            <a:r>
              <a:rPr lang="en-US" altLang="zh-CN" sz="2000" b="1" dirty="0">
                <a:solidFill>
                  <a:srgbClr val="FF0000"/>
                </a:solidFill>
                <a:latin typeface="+mn-lt"/>
                <a:ea typeface="楷体" panose="02010609060101010101" pitchFamily="49" charset="-122"/>
              </a:rPr>
              <a:t>(</a:t>
            </a:r>
            <a:r>
              <a:rPr lang="en-US" altLang="zh-CN" sz="2000" b="1" i="1" dirty="0" err="1">
                <a:solidFill>
                  <a:srgbClr val="FF0000"/>
                </a:solidFill>
                <a:latin typeface="+mn-lt"/>
                <a:ea typeface="楷体" panose="02010609060101010101" pitchFamily="49" charset="-122"/>
              </a:rPr>
              <a:t>r</a:t>
            </a:r>
            <a:r>
              <a:rPr lang="en-US" altLang="zh-CN" sz="2000" b="1" dirty="0" err="1">
                <a:solidFill>
                  <a:srgbClr val="FF0000"/>
                </a:solidFill>
                <a:latin typeface="+mn-lt"/>
                <a:ea typeface="楷体" panose="02010609060101010101" pitchFamily="49" charset="-122"/>
              </a:rPr>
              <a:t>+</a:t>
            </a:r>
            <a:r>
              <a:rPr lang="en-US" altLang="zh-CN" sz="2000" b="1" i="1" dirty="0" err="1">
                <a:solidFill>
                  <a:srgbClr val="FF0000"/>
                </a:solidFill>
                <a:latin typeface="+mn-lt"/>
                <a:ea typeface="楷体" panose="02010609060101010101" pitchFamily="49" charset="-122"/>
              </a:rPr>
              <a:t>h</a:t>
            </a:r>
            <a:r>
              <a:rPr lang="en-US" altLang="zh-CN" sz="2000" b="1" dirty="0">
                <a:solidFill>
                  <a:srgbClr val="FF0000"/>
                </a:solidFill>
                <a:latin typeface="+mn-lt"/>
                <a:ea typeface="楷体" panose="02010609060101010101" pitchFamily="49" charset="-122"/>
              </a:rPr>
              <a:t>)</a:t>
            </a:r>
            <a:endParaRPr lang="en-US" altLang="zh-CN" sz="2000" b="1" baseline="-25000" dirty="0">
              <a:solidFill>
                <a:srgbClr val="FF0000"/>
              </a:solidFill>
              <a:latin typeface="+mn-lt"/>
              <a:ea typeface="楷体" panose="02010609060101010101" pitchFamily="49" charset="-122"/>
            </a:endParaRPr>
          </a:p>
          <a:p>
            <a:pPr eaLnBrk="1" hangingPunct="1">
              <a:defRPr/>
            </a:pPr>
            <a:r>
              <a:rPr lang="en-US" altLang="zh-CN" sz="2000" b="1" i="1" dirty="0">
                <a:solidFill>
                  <a:srgbClr val="FF0000"/>
                </a:solidFill>
                <a:latin typeface="+mn-lt"/>
                <a:ea typeface="楷体" panose="02010609060101010101" pitchFamily="49" charset="-122"/>
              </a:rPr>
              <a:t>S</a:t>
            </a:r>
            <a:r>
              <a:rPr lang="zh-CN" altLang="en-US" sz="2000" b="1" baseline="-25000" dirty="0">
                <a:solidFill>
                  <a:srgbClr val="FF0000"/>
                </a:solidFill>
                <a:latin typeface="+mn-lt"/>
                <a:ea typeface="楷体" panose="02010609060101010101" pitchFamily="49" charset="-122"/>
              </a:rPr>
              <a:t>侧</a:t>
            </a:r>
            <a:r>
              <a:rPr lang="en-US" altLang="zh-CN" sz="2000" b="1" dirty="0">
                <a:solidFill>
                  <a:srgbClr val="FF0000"/>
                </a:solidFill>
                <a:latin typeface="+mn-lt"/>
                <a:ea typeface="楷体" panose="02010609060101010101" pitchFamily="49" charset="-122"/>
              </a:rPr>
              <a:t>=</a:t>
            </a:r>
            <a:r>
              <a:rPr lang="en-US" altLang="zh-CN" sz="2000" b="1" i="1" dirty="0">
                <a:solidFill>
                  <a:srgbClr val="FF0000"/>
                </a:solidFill>
                <a:latin typeface="+mn-lt"/>
                <a:ea typeface="楷体" panose="02010609060101010101" pitchFamily="49" charset="-122"/>
              </a:rPr>
              <a:t>Ch</a:t>
            </a:r>
          </a:p>
        </p:txBody>
      </p:sp>
      <p:sp>
        <p:nvSpPr>
          <p:cNvPr id="20" name="Rectangle 43"/>
          <p:cNvSpPr>
            <a:spLocks noChangeArrowheads="1"/>
          </p:cNvSpPr>
          <p:nvPr/>
        </p:nvSpPr>
        <p:spPr bwMode="auto">
          <a:xfrm>
            <a:off x="2565400" y="3836988"/>
            <a:ext cx="887413" cy="400050"/>
          </a:xfrm>
          <a:prstGeom prst="rect">
            <a:avLst/>
          </a:prstGeom>
          <a:noFill/>
          <a:ln>
            <a:noFill/>
          </a:ln>
          <a:effectLst/>
        </p:spPr>
        <p:txBody>
          <a:bodyPr>
            <a:spAutoFit/>
          </a:bodyPr>
          <a:lstStyle/>
          <a:p>
            <a:pPr eaLnBrk="1" hangingPunct="1">
              <a:defRPr/>
            </a:pPr>
            <a:r>
              <a:rPr lang="en-US" altLang="zh-CN" sz="2000" b="1" i="1" dirty="0">
                <a:solidFill>
                  <a:srgbClr val="FF0000"/>
                </a:solidFill>
                <a:latin typeface="+mn-lt"/>
                <a:ea typeface="楷体" panose="02010609060101010101" pitchFamily="49" charset="-122"/>
              </a:rPr>
              <a:t>V</a:t>
            </a:r>
            <a:r>
              <a:rPr lang="en-US" altLang="zh-CN" sz="2000" b="1" dirty="0">
                <a:solidFill>
                  <a:srgbClr val="FF0000"/>
                </a:solidFill>
                <a:latin typeface="+mn-lt"/>
                <a:ea typeface="楷体" panose="02010609060101010101" pitchFamily="49" charset="-122"/>
              </a:rPr>
              <a:t>=</a:t>
            </a:r>
            <a:r>
              <a:rPr lang="en-US" altLang="zh-CN" sz="2000" b="1" i="1" dirty="0" err="1">
                <a:solidFill>
                  <a:srgbClr val="FF0000"/>
                </a:solidFill>
                <a:latin typeface="+mn-lt"/>
                <a:ea typeface="楷体" panose="02010609060101010101" pitchFamily="49" charset="-122"/>
              </a:rPr>
              <a:t>Sh</a:t>
            </a:r>
            <a:endParaRPr lang="en-US" altLang="zh-CN" sz="2000" b="1" i="1" dirty="0">
              <a:solidFill>
                <a:srgbClr val="FF0000"/>
              </a:solidFill>
              <a:latin typeface="+mn-lt"/>
              <a:ea typeface="楷体" panose="02010609060101010101" pitchFamily="49" charset="-122"/>
            </a:endParaRPr>
          </a:p>
        </p:txBody>
      </p:sp>
      <p:sp>
        <p:nvSpPr>
          <p:cNvPr id="24" name="Text Box 39"/>
          <p:cNvSpPr txBox="1">
            <a:spLocks noChangeArrowheads="1"/>
          </p:cNvSpPr>
          <p:nvPr/>
        </p:nvSpPr>
        <p:spPr bwMode="auto">
          <a:xfrm>
            <a:off x="1835150" y="1978025"/>
            <a:ext cx="3776663" cy="646113"/>
          </a:xfrm>
          <a:prstGeom prst="rect">
            <a:avLst/>
          </a:prstGeom>
          <a:noFill/>
          <a:ln>
            <a:noFill/>
          </a:ln>
          <a:effectLst/>
        </p:spPr>
        <p:txBody>
          <a:bodyPr>
            <a:spAutoFit/>
          </a:bodyPr>
          <a:lstStyle/>
          <a:p>
            <a:pPr eaLnBrk="1" hangingPunct="1">
              <a:lnSpc>
                <a:spcPct val="90000"/>
              </a:lnSpc>
              <a:defRPr/>
            </a:pPr>
            <a:r>
              <a:rPr lang="zh-CN" altLang="en-US" sz="2000" b="1" dirty="0">
                <a:solidFill>
                  <a:srgbClr val="FF0000"/>
                </a:solidFill>
                <a:latin typeface="+mn-lt"/>
                <a:ea typeface="楷体" panose="02010609060101010101" pitchFamily="49" charset="-122"/>
              </a:rPr>
              <a:t> 一个，曲面，展开后是长方形或正方形或平行四边形。</a:t>
            </a:r>
          </a:p>
        </p:txBody>
      </p:sp>
      <p:grpSp>
        <p:nvGrpSpPr>
          <p:cNvPr id="3" name="组合 2"/>
          <p:cNvGrpSpPr/>
          <p:nvPr/>
        </p:nvGrpSpPr>
        <p:grpSpPr bwMode="auto">
          <a:xfrm>
            <a:off x="6191250" y="3729038"/>
            <a:ext cx="1393825" cy="614362"/>
            <a:chOff x="6223465" y="3725545"/>
            <a:chExt cx="1394293" cy="613345"/>
          </a:xfrm>
        </p:grpSpPr>
        <p:sp>
          <p:nvSpPr>
            <p:cNvPr id="25" name="Rectangle 43"/>
            <p:cNvSpPr>
              <a:spLocks noChangeArrowheads="1"/>
            </p:cNvSpPr>
            <p:nvPr/>
          </p:nvSpPr>
          <p:spPr bwMode="auto">
            <a:xfrm>
              <a:off x="6223465" y="3834901"/>
              <a:ext cx="1394293" cy="400973"/>
            </a:xfrm>
            <a:prstGeom prst="rect">
              <a:avLst/>
            </a:prstGeom>
            <a:noFill/>
            <a:ln>
              <a:noFill/>
            </a:ln>
            <a:effectLst/>
          </p:spPr>
          <p:txBody>
            <a:bodyPr>
              <a:spAutoFit/>
            </a:bodyPr>
            <a:lstStyle/>
            <a:p>
              <a:pPr eaLnBrk="1" hangingPunct="1">
                <a:defRPr/>
              </a:pPr>
              <a:r>
                <a:rPr lang="en-US" altLang="zh-CN" sz="2000" b="1" i="1" dirty="0">
                  <a:solidFill>
                    <a:srgbClr val="FF0000"/>
                  </a:solidFill>
                  <a:latin typeface="+mn-lt"/>
                  <a:ea typeface="楷体" panose="02010609060101010101" pitchFamily="49" charset="-122"/>
                </a:rPr>
                <a:t>V</a:t>
              </a:r>
              <a:r>
                <a:rPr lang="en-US" altLang="zh-CN" sz="2000" b="1" dirty="0">
                  <a:solidFill>
                    <a:srgbClr val="FF0000"/>
                  </a:solidFill>
                  <a:latin typeface="+mn-lt"/>
                  <a:ea typeface="楷体" panose="02010609060101010101" pitchFamily="49" charset="-122"/>
                </a:rPr>
                <a:t>=     </a:t>
              </a:r>
              <a:r>
                <a:rPr lang="en-US" altLang="zh-CN" sz="2000" b="1" i="1" dirty="0" err="1">
                  <a:solidFill>
                    <a:srgbClr val="FF0000"/>
                  </a:solidFill>
                  <a:latin typeface="+mn-lt"/>
                  <a:ea typeface="楷体" panose="02010609060101010101" pitchFamily="49" charset="-122"/>
                </a:rPr>
                <a:t>Sh</a:t>
              </a:r>
              <a:endParaRPr lang="en-US" altLang="zh-CN" sz="2000" b="1" i="1" dirty="0">
                <a:solidFill>
                  <a:srgbClr val="FF0000"/>
                </a:solidFill>
                <a:latin typeface="+mn-lt"/>
                <a:ea typeface="楷体" panose="02010609060101010101" pitchFamily="49" charset="-122"/>
              </a:endParaRPr>
            </a:p>
          </p:txBody>
        </p:sp>
        <p:graphicFrame>
          <p:nvGraphicFramePr>
            <p:cNvPr id="12336" name="对象 1"/>
            <p:cNvGraphicFramePr>
              <a:graphicFrameLocks noChangeAspect="1"/>
            </p:cNvGraphicFramePr>
            <p:nvPr/>
          </p:nvGraphicFramePr>
          <p:xfrm>
            <a:off x="6703591" y="3725545"/>
            <a:ext cx="237424" cy="613345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name="Equation" r:id="rId2" imgW="152400" imgH="393700" progId="Equation.DSMT4">
                    <p:embed/>
                  </p:oleObj>
                </mc:Choice>
                <mc:Fallback>
                  <p:oleObj name="Equation" r:id="rId2" imgW="152400" imgH="393700" progId="Equation.DSMT4">
                    <p:embed/>
                    <p:pic>
                      <p:nvPicPr>
                        <p:cNvPr id="0" name="对象 1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3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6703591" y="3725545"/>
                          <a:ext cx="237424" cy="613345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rgbClr val="000000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</p:grpSp>
      <p:sp>
        <p:nvSpPr>
          <p:cNvPr id="26" name="Text Box 46"/>
          <p:cNvSpPr txBox="1">
            <a:spLocks noChangeArrowheads="1"/>
          </p:cNvSpPr>
          <p:nvPr/>
        </p:nvSpPr>
        <p:spPr bwMode="auto">
          <a:xfrm>
            <a:off x="1911350" y="4448175"/>
            <a:ext cx="6432550" cy="369888"/>
          </a:xfrm>
          <a:prstGeom prst="rect">
            <a:avLst/>
          </a:prstGeom>
          <a:noFill/>
          <a:ln>
            <a:noFill/>
          </a:ln>
          <a:effectLst/>
        </p:spPr>
        <p:txBody>
          <a:bodyPr>
            <a:spAutoFit/>
          </a:bodyPr>
          <a:lstStyle/>
          <a:p>
            <a:pPr eaLnBrk="1" hangingPunct="1">
              <a:lnSpc>
                <a:spcPct val="90000"/>
              </a:lnSpc>
              <a:defRPr/>
            </a:pPr>
            <a:r>
              <a:rPr lang="zh-CN" altLang="en-US" sz="2000" b="1" dirty="0">
                <a:solidFill>
                  <a:srgbClr val="FF0000"/>
                </a:solidFill>
                <a:latin typeface="+mn-lt"/>
                <a:ea typeface="楷体" panose="02010609060101010101" pitchFamily="49" charset="-122"/>
              </a:rPr>
              <a:t>圆锥的体积等于与它等底等高的圆柱体积的三分之一。</a:t>
            </a:r>
          </a:p>
        </p:txBody>
      </p:sp>
      <p:cxnSp>
        <p:nvCxnSpPr>
          <p:cNvPr id="4" name="直接连接符 3"/>
          <p:cNvCxnSpPr/>
          <p:nvPr/>
        </p:nvCxnSpPr>
        <p:spPr>
          <a:xfrm>
            <a:off x="5508625" y="3105150"/>
            <a:ext cx="2981325" cy="62388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2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7" dur="500"/>
                                        <p:tgtEl>
                                          <p:spTgt spid="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2" dur="500"/>
                                        <p:tgtEl>
                                          <p:spTgt spid="1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7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2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7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autoUpdateAnimBg="0"/>
      <p:bldP spid="11" grpId="0" autoUpdateAnimBg="0"/>
      <p:bldP spid="12" grpId="0" autoUpdateAnimBg="0"/>
      <p:bldP spid="13" grpId="0" autoUpdateAnimBg="0"/>
      <p:bldP spid="14" grpId="0" autoUpdateAnimBg="0"/>
      <p:bldP spid="15" grpId="0" build="p" autoUpdateAnimBg="0"/>
      <p:bldP spid="20" grpId="0" autoUpdateAnimBg="0"/>
      <p:bldP spid="24" grpId="0" autoUpdateAnimBg="0"/>
      <p:bldP spid="26" grpId="0" autoUpdateAnimBg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表格 3"/>
          <p:cNvGraphicFramePr>
            <a:graphicFrameLocks noGrp="1"/>
          </p:cNvGraphicFramePr>
          <p:nvPr/>
        </p:nvGraphicFramePr>
        <p:xfrm>
          <a:off x="474663" y="1554163"/>
          <a:ext cx="8177847" cy="3078162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89090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48272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447916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253033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456227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1647041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</a:tblGrid>
              <a:tr h="513027"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2400" b="1" dirty="0"/>
                        <a:t>图形</a:t>
                      </a:r>
                      <a:endParaRPr lang="en-US" altLang="zh-CN" sz="2400" b="1" dirty="0"/>
                    </a:p>
                  </a:txBody>
                  <a:tcPr marL="91438" marR="91438" marT="45722" marB="45722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2400" b="1" dirty="0"/>
                        <a:t>底面半径</a:t>
                      </a:r>
                    </a:p>
                  </a:txBody>
                  <a:tcPr marL="91438" marR="91438" marT="45722" marB="45722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2400" b="1" dirty="0">
                          <a:sym typeface="+mn-ea"/>
                        </a:rPr>
                        <a:t>底面</a:t>
                      </a:r>
                      <a:r>
                        <a:rPr lang="zh-CN" altLang="en-US" sz="2400" b="1" dirty="0"/>
                        <a:t>直径</a:t>
                      </a:r>
                    </a:p>
                  </a:txBody>
                  <a:tcPr marL="91438" marR="91438" marT="45722" marB="45722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2400" b="1" dirty="0"/>
                        <a:t>高</a:t>
                      </a:r>
                    </a:p>
                  </a:txBody>
                  <a:tcPr marL="91438" marR="91438" marT="45722" marB="45722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2400" b="1" dirty="0"/>
                        <a:t>表面积</a:t>
                      </a:r>
                    </a:p>
                  </a:txBody>
                  <a:tcPr marL="91438" marR="91438" marT="45722" marB="45722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2400" b="1" dirty="0"/>
                        <a:t>体积</a:t>
                      </a:r>
                    </a:p>
                  </a:txBody>
                  <a:tcPr marL="91438" marR="91438" marT="45722" marB="45722" anchor="ctr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513027">
                <a:tc rowSpan="3">
                  <a:txBody>
                    <a:bodyPr/>
                    <a:lstStyle/>
                    <a:p>
                      <a:pPr algn="ctr"/>
                      <a:r>
                        <a:rPr lang="zh-CN" altLang="en-US" sz="2400" b="1" dirty="0"/>
                        <a:t>圆柱</a:t>
                      </a:r>
                    </a:p>
                  </a:txBody>
                  <a:tcPr marL="91438" marR="91438" marT="45722" marB="45722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2400" b="1" dirty="0"/>
                        <a:t>5dm</a:t>
                      </a:r>
                      <a:endParaRPr lang="zh-CN" altLang="en-US" sz="2400" b="1" dirty="0"/>
                    </a:p>
                  </a:txBody>
                  <a:tcPr marL="91438" marR="91438" marT="45722" marB="45722" anchor="ctr"/>
                </a:tc>
                <a:tc>
                  <a:txBody>
                    <a:bodyPr/>
                    <a:lstStyle/>
                    <a:p>
                      <a:pPr algn="ctr"/>
                      <a:endParaRPr lang="zh-CN" altLang="en-US" sz="2400" b="1"/>
                    </a:p>
                  </a:txBody>
                  <a:tcPr marL="91438" marR="91438" marT="45722" marB="45722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2400" b="1" dirty="0"/>
                        <a:t>4dm</a:t>
                      </a:r>
                      <a:endParaRPr lang="zh-CN" altLang="en-US" sz="2400" b="1" dirty="0"/>
                    </a:p>
                  </a:txBody>
                  <a:tcPr marL="91438" marR="91438" marT="45722" marB="45722" anchor="ctr"/>
                </a:tc>
                <a:tc>
                  <a:txBody>
                    <a:bodyPr/>
                    <a:lstStyle/>
                    <a:p>
                      <a:pPr algn="ctr"/>
                      <a:endParaRPr lang="zh-CN" altLang="en-US" sz="2400" b="1"/>
                    </a:p>
                  </a:txBody>
                  <a:tcPr marL="91438" marR="91438" marT="45722" marB="45722" anchor="ctr"/>
                </a:tc>
                <a:tc>
                  <a:txBody>
                    <a:bodyPr/>
                    <a:lstStyle/>
                    <a:p>
                      <a:pPr algn="ctr"/>
                      <a:endParaRPr lang="zh-CN" altLang="en-US" sz="2400" b="1"/>
                    </a:p>
                  </a:txBody>
                  <a:tcPr marL="91438" marR="91438" marT="45722" marB="45722" anchor="ctr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513027">
                <a:tc vMerge="1">
                  <a:txBody>
                    <a:bodyPr/>
                    <a:lstStyle/>
                    <a:p>
                      <a:endParaRPr lang="zh-CN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zh-CN" altLang="en-US" sz="2400" b="1"/>
                    </a:p>
                  </a:txBody>
                  <a:tcPr marL="91438" marR="91438" marT="45722" marB="45722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2400" b="1" dirty="0"/>
                        <a:t>2m</a:t>
                      </a:r>
                      <a:endParaRPr lang="zh-CN" altLang="en-US" sz="2400" b="1" dirty="0"/>
                    </a:p>
                  </a:txBody>
                  <a:tcPr marL="91438" marR="91438" marT="45722" marB="45722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2400" b="1" dirty="0"/>
                        <a:t>0.7m</a:t>
                      </a:r>
                      <a:endParaRPr lang="zh-CN" altLang="en-US" sz="2400" b="1" dirty="0"/>
                    </a:p>
                  </a:txBody>
                  <a:tcPr marL="91438" marR="91438" marT="45722" marB="45722" anchor="ctr"/>
                </a:tc>
                <a:tc>
                  <a:txBody>
                    <a:bodyPr/>
                    <a:lstStyle/>
                    <a:p>
                      <a:pPr algn="ctr"/>
                      <a:endParaRPr lang="zh-CN" altLang="en-US" sz="2400" b="1"/>
                    </a:p>
                  </a:txBody>
                  <a:tcPr marL="91438" marR="91438" marT="45722" marB="45722" anchor="ctr"/>
                </a:tc>
                <a:tc>
                  <a:txBody>
                    <a:bodyPr/>
                    <a:lstStyle/>
                    <a:p>
                      <a:pPr algn="ctr"/>
                      <a:endParaRPr lang="zh-CN" altLang="en-US" sz="2400" b="1"/>
                    </a:p>
                  </a:txBody>
                  <a:tcPr marL="91438" marR="91438" marT="45722" marB="45722" anchor="ctr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513027">
                <a:tc vMerge="1">
                  <a:txBody>
                    <a:bodyPr/>
                    <a:lstStyle/>
                    <a:p>
                      <a:endParaRPr lang="zh-CN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2400" b="1" dirty="0"/>
                        <a:t>20cm</a:t>
                      </a:r>
                      <a:endParaRPr lang="zh-CN" altLang="en-US" sz="2400" b="1" dirty="0"/>
                    </a:p>
                  </a:txBody>
                  <a:tcPr marL="91438" marR="91438" marT="45722" marB="45722" anchor="ctr"/>
                </a:tc>
                <a:tc>
                  <a:txBody>
                    <a:bodyPr/>
                    <a:lstStyle/>
                    <a:p>
                      <a:pPr algn="ctr"/>
                      <a:endParaRPr lang="zh-CN" altLang="en-US" sz="2400" b="1"/>
                    </a:p>
                  </a:txBody>
                  <a:tcPr marL="91438" marR="91438" marT="45722" marB="45722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2400" b="1" dirty="0"/>
                        <a:t>5cm</a:t>
                      </a:r>
                      <a:endParaRPr lang="zh-CN" altLang="en-US" sz="2400" b="1" dirty="0"/>
                    </a:p>
                  </a:txBody>
                  <a:tcPr marL="91438" marR="91438" marT="45722" marB="45722" anchor="ctr"/>
                </a:tc>
                <a:tc>
                  <a:txBody>
                    <a:bodyPr/>
                    <a:lstStyle/>
                    <a:p>
                      <a:pPr algn="ctr"/>
                      <a:endParaRPr lang="zh-CN" altLang="en-US" sz="2400" b="1"/>
                    </a:p>
                  </a:txBody>
                  <a:tcPr marL="91438" marR="91438" marT="45722" marB="45722" anchor="ctr"/>
                </a:tc>
                <a:tc>
                  <a:txBody>
                    <a:bodyPr/>
                    <a:lstStyle/>
                    <a:p>
                      <a:pPr algn="ctr"/>
                      <a:endParaRPr lang="zh-CN" altLang="en-US" sz="2400" b="1"/>
                    </a:p>
                  </a:txBody>
                  <a:tcPr marL="91438" marR="91438" marT="45722" marB="45722" anchor="ctr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513027">
                <a:tc rowSpan="2">
                  <a:txBody>
                    <a:bodyPr/>
                    <a:lstStyle/>
                    <a:p>
                      <a:pPr algn="ctr"/>
                      <a:r>
                        <a:rPr lang="zh-CN" altLang="en-US" sz="2400" b="1" dirty="0"/>
                        <a:t>圆锥</a:t>
                      </a:r>
                    </a:p>
                  </a:txBody>
                  <a:tcPr marL="91438" marR="91438" marT="45722" marB="45722" anchor="ctr"/>
                </a:tc>
                <a:tc>
                  <a:txBody>
                    <a:bodyPr/>
                    <a:lstStyle/>
                    <a:p>
                      <a:pPr algn="ctr"/>
                      <a:endParaRPr lang="zh-CN" altLang="en-US" sz="2400" b="1"/>
                    </a:p>
                  </a:txBody>
                  <a:tcPr marL="91438" marR="91438" marT="45722" marB="45722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2400" b="1" dirty="0"/>
                        <a:t>4dm</a:t>
                      </a:r>
                      <a:endParaRPr lang="zh-CN" altLang="en-US" sz="2400" b="1" dirty="0"/>
                    </a:p>
                  </a:txBody>
                  <a:tcPr marL="91438" marR="91438" marT="45722" marB="45722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2400" b="1"/>
                        <a:t>6dm</a:t>
                      </a:r>
                      <a:endParaRPr lang="zh-CN" altLang="en-US" sz="2400" b="1" dirty="0"/>
                    </a:p>
                  </a:txBody>
                  <a:tcPr marL="91438" marR="91438" marT="45722" marB="45722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2400" b="1" dirty="0"/>
                        <a:t>——</a:t>
                      </a:r>
                      <a:endParaRPr lang="zh-CN" altLang="en-US" sz="2400" b="1" dirty="0"/>
                    </a:p>
                  </a:txBody>
                  <a:tcPr marL="91438" marR="91438" marT="45722" marB="45722" anchor="ctr"/>
                </a:tc>
                <a:tc>
                  <a:txBody>
                    <a:bodyPr/>
                    <a:lstStyle/>
                    <a:p>
                      <a:pPr algn="ctr"/>
                      <a:endParaRPr lang="zh-CN" altLang="en-US" sz="2400" b="1" dirty="0"/>
                    </a:p>
                  </a:txBody>
                  <a:tcPr marL="91438" marR="91438" marT="45722" marB="45722" anchor="ctr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513027">
                <a:tc vMerge="1">
                  <a:txBody>
                    <a:bodyPr/>
                    <a:lstStyle/>
                    <a:p>
                      <a:endParaRPr lang="zh-CN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2400" b="1" dirty="0"/>
                        <a:t>0.5m</a:t>
                      </a:r>
                      <a:endParaRPr lang="zh-CN" altLang="en-US" sz="2400" b="1" dirty="0"/>
                    </a:p>
                  </a:txBody>
                  <a:tcPr marL="91438" marR="91438" marT="45722" marB="45722" anchor="ctr"/>
                </a:tc>
                <a:tc>
                  <a:txBody>
                    <a:bodyPr/>
                    <a:lstStyle/>
                    <a:p>
                      <a:pPr algn="ctr"/>
                      <a:endParaRPr lang="zh-CN" altLang="en-US" sz="2400" b="1"/>
                    </a:p>
                  </a:txBody>
                  <a:tcPr marL="91438" marR="91438" marT="45722" marB="45722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2400" b="1"/>
                        <a:t>12m</a:t>
                      </a:r>
                      <a:endParaRPr lang="zh-CN" altLang="en-US" sz="2400" b="1" dirty="0"/>
                    </a:p>
                  </a:txBody>
                  <a:tcPr marL="91438" marR="91438" marT="45722" marB="45722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2400" b="1" dirty="0"/>
                        <a:t>——</a:t>
                      </a:r>
                      <a:endParaRPr lang="zh-CN" altLang="en-US" sz="2400" b="1" dirty="0"/>
                    </a:p>
                  </a:txBody>
                  <a:tcPr marL="91438" marR="91438" marT="45722" marB="45722" anchor="ctr"/>
                </a:tc>
                <a:tc>
                  <a:txBody>
                    <a:bodyPr/>
                    <a:lstStyle/>
                    <a:p>
                      <a:pPr algn="ctr"/>
                      <a:endParaRPr lang="zh-CN" altLang="en-US" sz="2400" b="1" dirty="0"/>
                    </a:p>
                  </a:txBody>
                  <a:tcPr marL="91438" marR="91438" marT="45722" marB="45722" anchor="ctr"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  <p:sp>
        <p:nvSpPr>
          <p:cNvPr id="5" name="矩形 4"/>
          <p:cNvSpPr/>
          <p:nvPr/>
        </p:nvSpPr>
        <p:spPr>
          <a:xfrm>
            <a:off x="204255" y="411374"/>
            <a:ext cx="7756780" cy="89255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eaLnBrk="1" hangingPunct="1">
              <a:defRPr/>
            </a:pPr>
            <a:r>
              <a:rPr lang="en-US" altLang="zh-CN" sz="2600" b="1">
                <a:latin typeface="+mj-lt"/>
                <a:ea typeface="+mj-ea"/>
              </a:rPr>
              <a:t>2.</a:t>
            </a:r>
            <a:r>
              <a:rPr lang="zh-CN" altLang="en-US" sz="2600" b="1">
                <a:latin typeface="+mj-lt"/>
                <a:ea typeface="+mj-ea"/>
              </a:rPr>
              <a:t>想一想</a:t>
            </a:r>
            <a:r>
              <a:rPr lang="en-US" altLang="zh-CN" sz="2600" b="1">
                <a:latin typeface="+mj-lt"/>
                <a:ea typeface="+mj-ea"/>
              </a:rPr>
              <a:t>:</a:t>
            </a:r>
            <a:r>
              <a:rPr lang="zh-CN" altLang="en-US" sz="2600" b="1">
                <a:latin typeface="+mj-lt"/>
                <a:ea typeface="+mj-ea"/>
              </a:rPr>
              <a:t>怎样计算圆柱的侧面积、表面积</a:t>
            </a:r>
            <a:r>
              <a:rPr lang="en-US" altLang="zh-CN" sz="2600" b="1">
                <a:latin typeface="+mj-lt"/>
                <a:ea typeface="+mj-ea"/>
              </a:rPr>
              <a:t>?</a:t>
            </a:r>
            <a:r>
              <a:rPr lang="zh-CN" altLang="en-US" sz="2600" b="1">
                <a:latin typeface="+mj-lt"/>
                <a:ea typeface="+mj-ea"/>
              </a:rPr>
              <a:t>圆柱、圆锥的体积计算公式是怎样推导出来的</a:t>
            </a:r>
            <a:r>
              <a:rPr lang="en-US" altLang="zh-CN" sz="2600" b="1">
                <a:latin typeface="+mj-lt"/>
                <a:ea typeface="+mj-ea"/>
              </a:rPr>
              <a:t>?</a:t>
            </a:r>
            <a:r>
              <a:rPr lang="zh-CN" altLang="en-US" sz="2600" b="1">
                <a:latin typeface="+mj-lt"/>
                <a:ea typeface="+mj-ea"/>
              </a:rPr>
              <a:t>再填写下表。</a:t>
            </a:r>
            <a:endParaRPr lang="zh-CN" altLang="en-US" sz="2600" b="1" dirty="0">
              <a:latin typeface="+mj-lt"/>
              <a:ea typeface="+mj-ea"/>
            </a:endParaRPr>
          </a:p>
        </p:txBody>
      </p:sp>
      <p:sp>
        <p:nvSpPr>
          <p:cNvPr id="6" name="Rectangle 37"/>
          <p:cNvSpPr>
            <a:spLocks noChangeArrowheads="1"/>
          </p:cNvSpPr>
          <p:nvPr/>
        </p:nvSpPr>
        <p:spPr bwMode="auto">
          <a:xfrm>
            <a:off x="3084830" y="2066925"/>
            <a:ext cx="1093788" cy="461963"/>
          </a:xfrm>
          <a:prstGeom prst="rect">
            <a:avLst/>
          </a:prstGeom>
          <a:noFill/>
          <a:ln>
            <a:noFill/>
          </a:ln>
          <a:effectLst/>
        </p:spPr>
        <p:txBody>
          <a:bodyPr>
            <a:spAutoFit/>
          </a:bodyPr>
          <a:lstStyle/>
          <a:p>
            <a:pPr eaLnBrk="1" hangingPunct="1">
              <a:defRPr/>
            </a:pPr>
            <a:r>
              <a:rPr lang="en-US" altLang="zh-CN" sz="2400" b="1" dirty="0">
                <a:solidFill>
                  <a:srgbClr val="FF0000"/>
                </a:solidFill>
                <a:latin typeface="+mj-lt"/>
                <a:ea typeface="+mj-ea"/>
              </a:rPr>
              <a:t>10dm</a:t>
            </a:r>
            <a:endParaRPr lang="zh-CN" altLang="en-US" sz="2400" b="1" dirty="0">
              <a:solidFill>
                <a:srgbClr val="FF0000"/>
              </a:solidFill>
              <a:latin typeface="+mj-lt"/>
              <a:ea typeface="+mj-ea"/>
            </a:endParaRPr>
          </a:p>
        </p:txBody>
      </p:sp>
      <p:sp>
        <p:nvSpPr>
          <p:cNvPr id="7" name="Rectangle 37"/>
          <p:cNvSpPr>
            <a:spLocks noChangeArrowheads="1"/>
          </p:cNvSpPr>
          <p:nvPr/>
        </p:nvSpPr>
        <p:spPr bwMode="auto">
          <a:xfrm>
            <a:off x="5610860" y="2103438"/>
            <a:ext cx="1404938" cy="460375"/>
          </a:xfrm>
          <a:prstGeom prst="rect">
            <a:avLst/>
          </a:prstGeom>
          <a:noFill/>
          <a:ln>
            <a:noFill/>
          </a:ln>
          <a:effectLst/>
        </p:spPr>
        <p:txBody>
          <a:bodyPr>
            <a:spAutoFit/>
          </a:bodyPr>
          <a:lstStyle/>
          <a:p>
            <a:pPr eaLnBrk="1" hangingPunct="1">
              <a:defRPr/>
            </a:pPr>
            <a:r>
              <a:rPr lang="en-US" altLang="zh-CN" sz="2400" b="1" dirty="0">
                <a:solidFill>
                  <a:srgbClr val="FF0000"/>
                </a:solidFill>
                <a:latin typeface="+mj-lt"/>
                <a:ea typeface="+mj-ea"/>
              </a:rPr>
              <a:t>282.6dm</a:t>
            </a:r>
            <a:r>
              <a:rPr lang="en-US" altLang="zh-CN" sz="2400" b="1" baseline="30000" dirty="0">
                <a:solidFill>
                  <a:srgbClr val="FF0000"/>
                </a:solidFill>
                <a:latin typeface="+mj-lt"/>
                <a:ea typeface="+mj-ea"/>
              </a:rPr>
              <a:t>2</a:t>
            </a:r>
            <a:endParaRPr lang="zh-CN" altLang="en-US" sz="2400" b="1" baseline="30000" dirty="0">
              <a:solidFill>
                <a:srgbClr val="FF0000"/>
              </a:solidFill>
              <a:latin typeface="+mj-lt"/>
              <a:ea typeface="+mj-ea"/>
            </a:endParaRPr>
          </a:p>
        </p:txBody>
      </p:sp>
      <p:sp>
        <p:nvSpPr>
          <p:cNvPr id="8" name="Rectangle 37"/>
          <p:cNvSpPr>
            <a:spLocks noChangeArrowheads="1"/>
          </p:cNvSpPr>
          <p:nvPr/>
        </p:nvSpPr>
        <p:spPr bwMode="auto">
          <a:xfrm>
            <a:off x="7198360" y="2090738"/>
            <a:ext cx="1404938" cy="461962"/>
          </a:xfrm>
          <a:prstGeom prst="rect">
            <a:avLst/>
          </a:prstGeom>
          <a:noFill/>
          <a:ln>
            <a:noFill/>
          </a:ln>
          <a:effectLst/>
        </p:spPr>
        <p:txBody>
          <a:bodyPr>
            <a:spAutoFit/>
          </a:bodyPr>
          <a:lstStyle/>
          <a:p>
            <a:pPr eaLnBrk="1" hangingPunct="1">
              <a:defRPr/>
            </a:pPr>
            <a:r>
              <a:rPr lang="en-US" altLang="zh-CN" sz="2400" b="1" dirty="0">
                <a:solidFill>
                  <a:srgbClr val="FF0000"/>
                </a:solidFill>
                <a:latin typeface="+mj-lt"/>
                <a:ea typeface="+mj-ea"/>
              </a:rPr>
              <a:t>314dm</a:t>
            </a:r>
            <a:r>
              <a:rPr lang="en-US" altLang="zh-CN" sz="2400" b="1" baseline="30000" dirty="0">
                <a:solidFill>
                  <a:srgbClr val="FF0000"/>
                </a:solidFill>
                <a:latin typeface="+mj-lt"/>
                <a:ea typeface="+mj-ea"/>
              </a:rPr>
              <a:t>3</a:t>
            </a:r>
            <a:endParaRPr lang="zh-CN" altLang="en-US" sz="2400" b="1" baseline="30000" dirty="0">
              <a:solidFill>
                <a:srgbClr val="FF0000"/>
              </a:solidFill>
              <a:latin typeface="+mj-lt"/>
              <a:ea typeface="+mj-ea"/>
            </a:endParaRPr>
          </a:p>
        </p:txBody>
      </p:sp>
      <p:sp>
        <p:nvSpPr>
          <p:cNvPr id="9" name="Rectangle 37"/>
          <p:cNvSpPr>
            <a:spLocks noChangeArrowheads="1"/>
          </p:cNvSpPr>
          <p:nvPr/>
        </p:nvSpPr>
        <p:spPr bwMode="auto">
          <a:xfrm>
            <a:off x="1792288" y="2555875"/>
            <a:ext cx="728662" cy="522288"/>
          </a:xfrm>
          <a:prstGeom prst="rect">
            <a:avLst/>
          </a:prstGeom>
          <a:noFill/>
          <a:ln>
            <a:noFill/>
          </a:ln>
          <a:effectLst/>
        </p:spPr>
        <p:txBody>
          <a:bodyPr>
            <a:spAutoFit/>
          </a:bodyPr>
          <a:lstStyle/>
          <a:p>
            <a:pPr eaLnBrk="1" hangingPunct="1">
              <a:defRPr/>
            </a:pPr>
            <a:r>
              <a:rPr lang="en-US" altLang="zh-CN" sz="2800" b="1" dirty="0">
                <a:solidFill>
                  <a:srgbClr val="FF0000"/>
                </a:solidFill>
                <a:latin typeface="+mj-lt"/>
                <a:ea typeface="+mj-ea"/>
              </a:rPr>
              <a:t>1m</a:t>
            </a:r>
            <a:endParaRPr lang="zh-CN" altLang="en-US" sz="2800" b="1" dirty="0">
              <a:solidFill>
                <a:srgbClr val="FF0000"/>
              </a:solidFill>
              <a:latin typeface="+mj-lt"/>
              <a:ea typeface="+mj-ea"/>
            </a:endParaRPr>
          </a:p>
        </p:txBody>
      </p:sp>
      <p:sp>
        <p:nvSpPr>
          <p:cNvPr id="10" name="Rectangle 37"/>
          <p:cNvSpPr>
            <a:spLocks noChangeArrowheads="1"/>
          </p:cNvSpPr>
          <p:nvPr/>
        </p:nvSpPr>
        <p:spPr bwMode="auto">
          <a:xfrm>
            <a:off x="5625148" y="2627313"/>
            <a:ext cx="1404937" cy="461962"/>
          </a:xfrm>
          <a:prstGeom prst="rect">
            <a:avLst/>
          </a:prstGeom>
          <a:noFill/>
          <a:ln>
            <a:noFill/>
          </a:ln>
          <a:effectLst/>
        </p:spPr>
        <p:txBody>
          <a:bodyPr>
            <a:spAutoFit/>
          </a:bodyPr>
          <a:lstStyle/>
          <a:p>
            <a:pPr eaLnBrk="1" hangingPunct="1">
              <a:defRPr/>
            </a:pPr>
            <a:r>
              <a:rPr lang="en-US" altLang="zh-CN" sz="2400" b="1" dirty="0">
                <a:solidFill>
                  <a:srgbClr val="FF0000"/>
                </a:solidFill>
                <a:latin typeface="+mj-lt"/>
                <a:ea typeface="+mj-ea"/>
              </a:rPr>
              <a:t>10.676m</a:t>
            </a:r>
            <a:r>
              <a:rPr lang="en-US" altLang="zh-CN" sz="2400" b="1" baseline="30000" dirty="0">
                <a:solidFill>
                  <a:srgbClr val="FF0000"/>
                </a:solidFill>
                <a:latin typeface="+mj-lt"/>
                <a:ea typeface="+mj-ea"/>
              </a:rPr>
              <a:t>2</a:t>
            </a:r>
            <a:endParaRPr lang="zh-CN" altLang="en-US" sz="2400" b="1" baseline="30000" dirty="0">
              <a:solidFill>
                <a:srgbClr val="FF0000"/>
              </a:solidFill>
              <a:latin typeface="+mj-lt"/>
              <a:ea typeface="+mj-ea"/>
            </a:endParaRPr>
          </a:p>
        </p:txBody>
      </p:sp>
      <p:sp>
        <p:nvSpPr>
          <p:cNvPr id="11" name="Rectangle 37"/>
          <p:cNvSpPr>
            <a:spLocks noChangeArrowheads="1"/>
          </p:cNvSpPr>
          <p:nvPr/>
        </p:nvSpPr>
        <p:spPr bwMode="auto">
          <a:xfrm>
            <a:off x="7160260" y="2587625"/>
            <a:ext cx="1406525" cy="460375"/>
          </a:xfrm>
          <a:prstGeom prst="rect">
            <a:avLst/>
          </a:prstGeom>
          <a:noFill/>
          <a:ln>
            <a:noFill/>
          </a:ln>
          <a:effectLst/>
        </p:spPr>
        <p:txBody>
          <a:bodyPr>
            <a:spAutoFit/>
          </a:bodyPr>
          <a:lstStyle/>
          <a:p>
            <a:pPr eaLnBrk="1" hangingPunct="1">
              <a:defRPr/>
            </a:pPr>
            <a:r>
              <a:rPr lang="en-US" altLang="zh-CN" sz="2400" b="1" dirty="0">
                <a:solidFill>
                  <a:srgbClr val="FF0000"/>
                </a:solidFill>
                <a:latin typeface="+mj-lt"/>
                <a:ea typeface="+mj-ea"/>
              </a:rPr>
              <a:t>2.198m</a:t>
            </a:r>
            <a:r>
              <a:rPr lang="en-US" altLang="zh-CN" sz="2400" b="1" baseline="30000" dirty="0">
                <a:solidFill>
                  <a:srgbClr val="FF0000"/>
                </a:solidFill>
                <a:latin typeface="+mj-lt"/>
                <a:ea typeface="+mj-ea"/>
              </a:rPr>
              <a:t>3</a:t>
            </a:r>
            <a:endParaRPr lang="zh-CN" altLang="en-US" sz="2400" b="1" baseline="30000" dirty="0">
              <a:solidFill>
                <a:srgbClr val="FF0000"/>
              </a:solidFill>
              <a:latin typeface="+mj-lt"/>
              <a:ea typeface="+mj-ea"/>
            </a:endParaRPr>
          </a:p>
        </p:txBody>
      </p:sp>
      <p:sp>
        <p:nvSpPr>
          <p:cNvPr id="12" name="Rectangle 37"/>
          <p:cNvSpPr>
            <a:spLocks noChangeArrowheads="1"/>
          </p:cNvSpPr>
          <p:nvPr/>
        </p:nvSpPr>
        <p:spPr bwMode="auto">
          <a:xfrm>
            <a:off x="3188018" y="3109913"/>
            <a:ext cx="1092200" cy="461962"/>
          </a:xfrm>
          <a:prstGeom prst="rect">
            <a:avLst/>
          </a:prstGeom>
          <a:noFill/>
          <a:ln>
            <a:noFill/>
          </a:ln>
          <a:effectLst/>
        </p:spPr>
        <p:txBody>
          <a:bodyPr>
            <a:spAutoFit/>
          </a:bodyPr>
          <a:lstStyle/>
          <a:p>
            <a:pPr eaLnBrk="1" hangingPunct="1">
              <a:defRPr/>
            </a:pPr>
            <a:r>
              <a:rPr lang="en-US" altLang="zh-CN" sz="2400" b="1" dirty="0">
                <a:solidFill>
                  <a:srgbClr val="FF0000"/>
                </a:solidFill>
                <a:latin typeface="+mj-lt"/>
                <a:ea typeface="+mj-ea"/>
              </a:rPr>
              <a:t>40cm</a:t>
            </a:r>
            <a:endParaRPr lang="zh-CN" altLang="en-US" sz="2400" b="1" dirty="0">
              <a:solidFill>
                <a:srgbClr val="FF0000"/>
              </a:solidFill>
              <a:latin typeface="+mj-lt"/>
              <a:ea typeface="+mj-ea"/>
            </a:endParaRPr>
          </a:p>
        </p:txBody>
      </p:sp>
      <p:sp>
        <p:nvSpPr>
          <p:cNvPr id="13" name="Rectangle 37"/>
          <p:cNvSpPr>
            <a:spLocks noChangeArrowheads="1"/>
          </p:cNvSpPr>
          <p:nvPr/>
        </p:nvSpPr>
        <p:spPr bwMode="auto">
          <a:xfrm>
            <a:off x="5652135" y="3113088"/>
            <a:ext cx="1406525" cy="461962"/>
          </a:xfrm>
          <a:prstGeom prst="rect">
            <a:avLst/>
          </a:prstGeom>
          <a:noFill/>
          <a:ln>
            <a:noFill/>
          </a:ln>
          <a:effectLst/>
        </p:spPr>
        <p:txBody>
          <a:bodyPr>
            <a:spAutoFit/>
          </a:bodyPr>
          <a:lstStyle/>
          <a:p>
            <a:pPr eaLnBrk="1" hangingPunct="1">
              <a:defRPr/>
            </a:pPr>
            <a:r>
              <a:rPr lang="en-US" altLang="zh-CN" sz="2400" b="1" dirty="0">
                <a:solidFill>
                  <a:srgbClr val="FF0000"/>
                </a:solidFill>
                <a:latin typeface="+mj-lt"/>
                <a:ea typeface="+mj-ea"/>
              </a:rPr>
              <a:t>3140cm</a:t>
            </a:r>
            <a:r>
              <a:rPr lang="en-US" altLang="zh-CN" sz="2400" b="1" baseline="30000" dirty="0">
                <a:solidFill>
                  <a:srgbClr val="FF0000"/>
                </a:solidFill>
                <a:latin typeface="+mj-lt"/>
                <a:ea typeface="+mj-ea"/>
              </a:rPr>
              <a:t>2</a:t>
            </a:r>
            <a:endParaRPr lang="zh-CN" altLang="en-US" sz="2400" b="1" baseline="30000" dirty="0">
              <a:solidFill>
                <a:srgbClr val="FF0000"/>
              </a:solidFill>
              <a:latin typeface="+mj-lt"/>
              <a:ea typeface="+mj-ea"/>
            </a:endParaRPr>
          </a:p>
        </p:txBody>
      </p:sp>
      <p:sp>
        <p:nvSpPr>
          <p:cNvPr id="14" name="Rectangle 37"/>
          <p:cNvSpPr>
            <a:spLocks noChangeArrowheads="1"/>
          </p:cNvSpPr>
          <p:nvPr/>
        </p:nvSpPr>
        <p:spPr bwMode="auto">
          <a:xfrm>
            <a:off x="7160260" y="3089275"/>
            <a:ext cx="1404938" cy="461963"/>
          </a:xfrm>
          <a:prstGeom prst="rect">
            <a:avLst/>
          </a:prstGeom>
          <a:noFill/>
          <a:ln>
            <a:noFill/>
          </a:ln>
          <a:effectLst/>
        </p:spPr>
        <p:txBody>
          <a:bodyPr>
            <a:spAutoFit/>
          </a:bodyPr>
          <a:lstStyle/>
          <a:p>
            <a:pPr eaLnBrk="1" hangingPunct="1">
              <a:defRPr/>
            </a:pPr>
            <a:r>
              <a:rPr lang="en-US" altLang="zh-CN" sz="2400" b="1" dirty="0">
                <a:solidFill>
                  <a:srgbClr val="FF0000"/>
                </a:solidFill>
                <a:latin typeface="+mj-lt"/>
                <a:ea typeface="+mj-ea"/>
              </a:rPr>
              <a:t>6280cm</a:t>
            </a:r>
            <a:r>
              <a:rPr lang="en-US" altLang="zh-CN" sz="2400" b="1" baseline="30000" dirty="0">
                <a:solidFill>
                  <a:srgbClr val="FF0000"/>
                </a:solidFill>
                <a:latin typeface="+mj-lt"/>
                <a:ea typeface="+mj-ea"/>
              </a:rPr>
              <a:t>3</a:t>
            </a:r>
            <a:endParaRPr lang="zh-CN" altLang="en-US" sz="2400" b="1" baseline="30000" dirty="0">
              <a:solidFill>
                <a:srgbClr val="FF0000"/>
              </a:solidFill>
              <a:latin typeface="+mj-lt"/>
              <a:ea typeface="+mj-ea"/>
            </a:endParaRPr>
          </a:p>
        </p:txBody>
      </p:sp>
      <p:sp>
        <p:nvSpPr>
          <p:cNvPr id="15" name="Rectangle 37"/>
          <p:cNvSpPr>
            <a:spLocks noChangeArrowheads="1"/>
          </p:cNvSpPr>
          <p:nvPr/>
        </p:nvSpPr>
        <p:spPr bwMode="auto">
          <a:xfrm>
            <a:off x="1681163" y="3594100"/>
            <a:ext cx="963612" cy="523875"/>
          </a:xfrm>
          <a:prstGeom prst="rect">
            <a:avLst/>
          </a:prstGeom>
          <a:noFill/>
          <a:ln>
            <a:noFill/>
          </a:ln>
          <a:effectLst/>
        </p:spPr>
        <p:txBody>
          <a:bodyPr>
            <a:spAutoFit/>
          </a:bodyPr>
          <a:lstStyle/>
          <a:p>
            <a:pPr eaLnBrk="1" hangingPunct="1">
              <a:defRPr/>
            </a:pPr>
            <a:r>
              <a:rPr lang="en-US" altLang="zh-CN" sz="2800" b="1" dirty="0">
                <a:solidFill>
                  <a:srgbClr val="FF0000"/>
                </a:solidFill>
                <a:latin typeface="+mj-lt"/>
                <a:ea typeface="+mj-ea"/>
              </a:rPr>
              <a:t>2dm</a:t>
            </a:r>
            <a:endParaRPr lang="zh-CN" altLang="en-US" sz="2800" b="1" dirty="0">
              <a:solidFill>
                <a:srgbClr val="FF0000"/>
              </a:solidFill>
              <a:latin typeface="+mj-lt"/>
              <a:ea typeface="+mj-ea"/>
            </a:endParaRPr>
          </a:p>
        </p:txBody>
      </p:sp>
      <p:sp>
        <p:nvSpPr>
          <p:cNvPr id="16" name="Rectangle 37"/>
          <p:cNvSpPr>
            <a:spLocks noChangeArrowheads="1"/>
          </p:cNvSpPr>
          <p:nvPr/>
        </p:nvSpPr>
        <p:spPr bwMode="auto">
          <a:xfrm>
            <a:off x="7160260" y="3622897"/>
            <a:ext cx="1636712" cy="461963"/>
          </a:xfrm>
          <a:prstGeom prst="rect">
            <a:avLst/>
          </a:prstGeom>
          <a:noFill/>
          <a:ln>
            <a:noFill/>
          </a:ln>
          <a:effectLst/>
        </p:spPr>
        <p:txBody>
          <a:bodyPr>
            <a:spAutoFit/>
          </a:bodyPr>
          <a:lstStyle/>
          <a:p>
            <a:pPr eaLnBrk="1" hangingPunct="1">
              <a:defRPr/>
            </a:pPr>
            <a:r>
              <a:rPr lang="en-US" altLang="zh-CN" sz="2400" b="1">
                <a:solidFill>
                  <a:srgbClr val="FF0000"/>
                </a:solidFill>
                <a:latin typeface="+mj-lt"/>
                <a:ea typeface="+mj-ea"/>
              </a:rPr>
              <a:t>25.12dm</a:t>
            </a:r>
            <a:r>
              <a:rPr lang="en-US" altLang="zh-CN" sz="2400" b="1" baseline="30000">
                <a:solidFill>
                  <a:srgbClr val="FF0000"/>
                </a:solidFill>
                <a:latin typeface="+mj-lt"/>
                <a:ea typeface="+mj-ea"/>
              </a:rPr>
              <a:t>3</a:t>
            </a:r>
            <a:endParaRPr lang="zh-CN" altLang="en-US" sz="2400" b="1" baseline="30000" dirty="0">
              <a:solidFill>
                <a:srgbClr val="FF0000"/>
              </a:solidFill>
              <a:latin typeface="+mj-lt"/>
              <a:ea typeface="+mj-ea"/>
            </a:endParaRPr>
          </a:p>
        </p:txBody>
      </p:sp>
      <p:sp>
        <p:nvSpPr>
          <p:cNvPr id="17" name="Rectangle 37"/>
          <p:cNvSpPr>
            <a:spLocks noChangeArrowheads="1"/>
          </p:cNvSpPr>
          <p:nvPr/>
        </p:nvSpPr>
        <p:spPr bwMode="auto">
          <a:xfrm>
            <a:off x="3308668" y="4111625"/>
            <a:ext cx="931862" cy="522288"/>
          </a:xfrm>
          <a:prstGeom prst="rect">
            <a:avLst/>
          </a:prstGeom>
          <a:noFill/>
          <a:ln>
            <a:noFill/>
          </a:ln>
          <a:effectLst/>
        </p:spPr>
        <p:txBody>
          <a:bodyPr>
            <a:spAutoFit/>
          </a:bodyPr>
          <a:lstStyle/>
          <a:p>
            <a:pPr eaLnBrk="1" hangingPunct="1">
              <a:defRPr/>
            </a:pPr>
            <a:r>
              <a:rPr lang="en-US" altLang="zh-CN" sz="2800" b="1" dirty="0">
                <a:solidFill>
                  <a:srgbClr val="FF0000"/>
                </a:solidFill>
                <a:latin typeface="+mj-lt"/>
                <a:ea typeface="+mj-ea"/>
              </a:rPr>
              <a:t>1m</a:t>
            </a:r>
            <a:endParaRPr lang="zh-CN" altLang="en-US" sz="2800" b="1" dirty="0">
              <a:solidFill>
                <a:srgbClr val="FF0000"/>
              </a:solidFill>
              <a:latin typeface="+mj-lt"/>
              <a:ea typeface="+mj-ea"/>
            </a:endParaRPr>
          </a:p>
        </p:txBody>
      </p:sp>
      <p:sp>
        <p:nvSpPr>
          <p:cNvPr id="18" name="Rectangle 37"/>
          <p:cNvSpPr>
            <a:spLocks noChangeArrowheads="1"/>
          </p:cNvSpPr>
          <p:nvPr/>
        </p:nvSpPr>
        <p:spPr bwMode="auto">
          <a:xfrm>
            <a:off x="7160261" y="4141788"/>
            <a:ext cx="1404937" cy="461962"/>
          </a:xfrm>
          <a:prstGeom prst="rect">
            <a:avLst/>
          </a:prstGeom>
          <a:noFill/>
          <a:ln>
            <a:noFill/>
          </a:ln>
          <a:effectLst/>
        </p:spPr>
        <p:txBody>
          <a:bodyPr>
            <a:spAutoFit/>
          </a:bodyPr>
          <a:lstStyle/>
          <a:p>
            <a:pPr eaLnBrk="1" hangingPunct="1">
              <a:defRPr/>
            </a:pPr>
            <a:r>
              <a:rPr lang="en-US" altLang="zh-CN" sz="2400" b="1">
                <a:solidFill>
                  <a:srgbClr val="FF0000"/>
                </a:solidFill>
                <a:latin typeface="+mj-lt"/>
                <a:ea typeface="+mj-ea"/>
              </a:rPr>
              <a:t>3.14m</a:t>
            </a:r>
            <a:r>
              <a:rPr lang="en-US" altLang="zh-CN" sz="2400" b="1" baseline="30000">
                <a:solidFill>
                  <a:srgbClr val="FF0000"/>
                </a:solidFill>
                <a:latin typeface="+mj-lt"/>
                <a:ea typeface="+mj-ea"/>
              </a:rPr>
              <a:t>3</a:t>
            </a:r>
            <a:endParaRPr lang="zh-CN" altLang="en-US" sz="2400" b="1" baseline="30000" dirty="0">
              <a:solidFill>
                <a:srgbClr val="FF0000"/>
              </a:solidFill>
              <a:latin typeface="+mj-lt"/>
              <a:ea typeface="+mj-ea"/>
            </a:endParaRPr>
          </a:p>
        </p:txBody>
      </p:sp>
      <p:sp>
        <p:nvSpPr>
          <p:cNvPr id="2" name="文本框 1"/>
          <p:cNvSpPr txBox="1"/>
          <p:nvPr/>
        </p:nvSpPr>
        <p:spPr>
          <a:xfrm>
            <a:off x="123350" y="1128838"/>
            <a:ext cx="1909497" cy="41492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zh-CN" sz="1600" b="1">
                <a:solidFill>
                  <a:srgbClr val="0000FF"/>
                </a:solidFill>
                <a:latin typeface="+mj-lt"/>
                <a:ea typeface="+mj-ea"/>
              </a:rPr>
              <a:t>【</a:t>
            </a:r>
            <a:r>
              <a:rPr lang="zh-CN" altLang="en-US" sz="1600" b="1">
                <a:solidFill>
                  <a:srgbClr val="0000FF"/>
                </a:solidFill>
                <a:latin typeface="+mj-lt"/>
                <a:ea typeface="+mj-ea"/>
              </a:rPr>
              <a:t>教材</a:t>
            </a:r>
            <a:r>
              <a:rPr lang="en-US" altLang="zh-CN" sz="1600" b="1">
                <a:solidFill>
                  <a:srgbClr val="0000FF"/>
                </a:solidFill>
                <a:latin typeface="+mj-lt"/>
                <a:ea typeface="+mj-ea"/>
              </a:rPr>
              <a:t>P36 </a:t>
            </a:r>
            <a:r>
              <a:rPr lang="zh-CN" altLang="en-US" sz="1600" b="1">
                <a:solidFill>
                  <a:srgbClr val="0000FF"/>
                </a:solidFill>
                <a:latin typeface="+mj-lt"/>
                <a:ea typeface="+mj-ea"/>
              </a:rPr>
              <a:t>第</a:t>
            </a:r>
            <a:r>
              <a:rPr lang="en-US" altLang="zh-CN" sz="1600" b="1">
                <a:solidFill>
                  <a:srgbClr val="0000FF"/>
                </a:solidFill>
                <a:latin typeface="+mj-lt"/>
                <a:ea typeface="+mj-ea"/>
              </a:rPr>
              <a:t>2</a:t>
            </a:r>
            <a:r>
              <a:rPr lang="zh-CN" altLang="en-US" sz="1600" b="1">
                <a:solidFill>
                  <a:srgbClr val="0000FF"/>
                </a:solidFill>
                <a:latin typeface="+mj-lt"/>
                <a:ea typeface="+mj-ea"/>
              </a:rPr>
              <a:t>题</a:t>
            </a:r>
            <a:r>
              <a:rPr lang="en-US" altLang="zh-CN" sz="1600" b="1">
                <a:solidFill>
                  <a:srgbClr val="0000FF"/>
                </a:solidFill>
                <a:latin typeface="+mj-lt"/>
                <a:ea typeface="+mj-ea"/>
              </a:rPr>
              <a:t>】</a:t>
            </a:r>
            <a:endParaRPr lang="zh-CN" altLang="en-US" sz="1600" b="1" dirty="0">
              <a:solidFill>
                <a:srgbClr val="0000FF"/>
              </a:solidFill>
              <a:latin typeface="+mj-lt"/>
              <a:ea typeface="+mj-ea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2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2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7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2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7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bldLvl="0" animBg="1" autoUpdateAnimBg="0"/>
      <p:bldP spid="7" grpId="0" bldLvl="0" animBg="1" autoUpdateAnimBg="0"/>
      <p:bldP spid="8" grpId="0" bldLvl="0" animBg="1" autoUpdateAnimBg="0"/>
      <p:bldP spid="9" grpId="0" bldLvl="0" animBg="1" autoUpdateAnimBg="0"/>
      <p:bldP spid="10" grpId="0" bldLvl="0" animBg="1" autoUpdateAnimBg="0"/>
      <p:bldP spid="11" grpId="0" bldLvl="0" animBg="1" autoUpdateAnimBg="0"/>
      <p:bldP spid="12" grpId="0" bldLvl="0" animBg="1" autoUpdateAnimBg="0"/>
      <p:bldP spid="13" grpId="0" bldLvl="0" animBg="1" autoUpdateAnimBg="0"/>
      <p:bldP spid="14" grpId="0" bldLvl="0" animBg="1" autoUpdateAnimBg="0"/>
      <p:bldP spid="15" grpId="0" bldLvl="0" animBg="1" autoUpdateAnimBg="0"/>
      <p:bldP spid="16" grpId="0" bldLvl="0" animBg="1" autoUpdateAnimBg="0"/>
      <p:bldP spid="17" grpId="0" bldLvl="0" animBg="1" autoUpdateAnimBg="0"/>
      <p:bldP spid="18" grpId="0" bldLvl="0" animBg="1" autoUpdateAnimBg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矩形 6"/>
          <p:cNvSpPr/>
          <p:nvPr/>
        </p:nvSpPr>
        <p:spPr>
          <a:xfrm>
            <a:off x="521767" y="1367835"/>
            <a:ext cx="7050087" cy="559897"/>
          </a:xfrm>
          <a:prstGeom prst="rect">
            <a:avLst/>
          </a:prstGeom>
        </p:spPr>
        <p:txBody>
          <a:bodyPr>
            <a:spAutoFit/>
          </a:bodyPr>
          <a:lstStyle/>
          <a:p>
            <a:pPr eaLnBrk="1" hangingPunct="1">
              <a:lnSpc>
                <a:spcPct val="120000"/>
              </a:lnSpc>
              <a:defRPr/>
            </a:pPr>
            <a:r>
              <a:rPr lang="en-US" altLang="zh-CN" sz="2800" b="1">
                <a:latin typeface="+mj-lt"/>
                <a:ea typeface="+mj-ea"/>
              </a:rPr>
              <a:t>1.</a:t>
            </a:r>
            <a:r>
              <a:rPr lang="zh-CN" altLang="en-US" sz="2800" b="1">
                <a:latin typeface="+mj-lt"/>
                <a:ea typeface="+mj-ea"/>
              </a:rPr>
              <a:t>小雨的水壶有一个布套（如右图）。</a:t>
            </a:r>
            <a:endParaRPr lang="zh-CN" altLang="en-US" sz="2800" b="1" dirty="0">
              <a:latin typeface="+mj-lt"/>
              <a:ea typeface="+mj-ea"/>
            </a:endParaRPr>
          </a:p>
        </p:txBody>
      </p:sp>
      <p:sp>
        <p:nvSpPr>
          <p:cNvPr id="8" name="矩形 7"/>
          <p:cNvSpPr/>
          <p:nvPr/>
        </p:nvSpPr>
        <p:spPr>
          <a:xfrm>
            <a:off x="521767" y="2031855"/>
            <a:ext cx="6695462" cy="159402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eaLnBrk="1" hangingPunct="1">
              <a:lnSpc>
                <a:spcPct val="120000"/>
              </a:lnSpc>
              <a:buFont typeface="Arial" panose="020B0604020202020204" pitchFamily="34" charset="0"/>
              <a:buNone/>
              <a:defRPr/>
            </a:pPr>
            <a:r>
              <a:rPr lang="zh-CN" altLang="zh-CN" sz="2800" b="1" dirty="0">
                <a:latin typeface="+mj-lt"/>
                <a:ea typeface="+mj-ea"/>
              </a:rPr>
              <a:t>（</a:t>
            </a:r>
            <a:r>
              <a:rPr lang="en-US" altLang="zh-CN" sz="2800" b="1" dirty="0">
                <a:latin typeface="+mj-lt"/>
                <a:ea typeface="+mj-ea"/>
              </a:rPr>
              <a:t>1</a:t>
            </a:r>
            <a:r>
              <a:rPr lang="zh-CN" altLang="zh-CN" sz="2800" b="1" dirty="0">
                <a:latin typeface="+mj-lt"/>
                <a:ea typeface="+mj-ea"/>
              </a:rPr>
              <a:t>）</a:t>
            </a:r>
            <a:r>
              <a:rPr lang="zh-CN" altLang="en-US" sz="2800" b="1" dirty="0">
                <a:latin typeface="+mj-lt"/>
                <a:ea typeface="+mj-ea"/>
              </a:rPr>
              <a:t>做这个布套至少用了多少布料</a:t>
            </a:r>
            <a:r>
              <a:rPr lang="en-US" altLang="zh-CN" sz="2800" b="1" dirty="0">
                <a:latin typeface="+mj-lt"/>
                <a:ea typeface="+mj-ea"/>
              </a:rPr>
              <a:t>?</a:t>
            </a:r>
            <a:endParaRPr lang="zh-CN" altLang="zh-CN" sz="2800" b="1" dirty="0">
              <a:latin typeface="+mj-lt"/>
              <a:ea typeface="+mj-ea"/>
            </a:endParaRPr>
          </a:p>
          <a:p>
            <a:pPr eaLnBrk="1" hangingPunct="1">
              <a:lnSpc>
                <a:spcPct val="120000"/>
              </a:lnSpc>
              <a:buFont typeface="Arial" panose="020B0604020202020204" pitchFamily="34" charset="0"/>
              <a:buNone/>
              <a:defRPr/>
            </a:pPr>
            <a:r>
              <a:rPr lang="zh-CN" altLang="zh-CN" sz="2800" b="1" dirty="0">
                <a:latin typeface="+mj-lt"/>
                <a:ea typeface="+mj-ea"/>
              </a:rPr>
              <a:t>（</a:t>
            </a:r>
            <a:r>
              <a:rPr lang="en-US" altLang="zh-CN" sz="2800" b="1" dirty="0">
                <a:latin typeface="+mj-lt"/>
                <a:ea typeface="+mj-ea"/>
              </a:rPr>
              <a:t>2</a:t>
            </a:r>
            <a:r>
              <a:rPr lang="zh-CN" altLang="zh-CN" sz="2800" b="1" dirty="0">
                <a:latin typeface="+mj-lt"/>
                <a:ea typeface="+mj-ea"/>
              </a:rPr>
              <a:t>）</a:t>
            </a:r>
            <a:r>
              <a:rPr lang="zh-CN" altLang="en-US" sz="2800" b="1" dirty="0">
                <a:latin typeface="+mj-lt"/>
                <a:ea typeface="+mj-ea"/>
              </a:rPr>
              <a:t>这个壶水能装下</a:t>
            </a:r>
            <a:r>
              <a:rPr lang="en-US" altLang="zh-CN" sz="2800" b="1" dirty="0">
                <a:latin typeface="+mj-lt"/>
                <a:ea typeface="+mj-ea"/>
              </a:rPr>
              <a:t>1.6L</a:t>
            </a:r>
            <a:r>
              <a:rPr lang="zh-CN" altLang="en-US" sz="2800" b="1" dirty="0">
                <a:latin typeface="+mj-lt"/>
                <a:ea typeface="+mj-ea"/>
              </a:rPr>
              <a:t>水吗</a:t>
            </a:r>
            <a:r>
              <a:rPr lang="en-US" altLang="zh-CN" sz="2800" b="1" dirty="0">
                <a:latin typeface="+mj-lt"/>
                <a:ea typeface="+mj-ea"/>
              </a:rPr>
              <a:t>?</a:t>
            </a:r>
            <a:r>
              <a:rPr lang="zh-CN" altLang="en-US" sz="2800" b="1" dirty="0">
                <a:latin typeface="+mj-lt"/>
                <a:ea typeface="+mj-ea"/>
              </a:rPr>
              <a:t>（水壶和布套的厚度忽略不计。）</a:t>
            </a:r>
            <a:endParaRPr lang="zh-CN" altLang="zh-CN" sz="2800" b="1" dirty="0">
              <a:latin typeface="+mj-lt"/>
              <a:ea typeface="+mj-ea"/>
            </a:endParaRPr>
          </a:p>
        </p:txBody>
      </p:sp>
      <p:sp>
        <p:nvSpPr>
          <p:cNvPr id="2" name="文本框 1"/>
          <p:cNvSpPr txBox="1"/>
          <p:nvPr/>
        </p:nvSpPr>
        <p:spPr>
          <a:xfrm>
            <a:off x="5244232" y="3122059"/>
            <a:ext cx="1909497" cy="41492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zh-CN" sz="1600" b="1" dirty="0">
                <a:solidFill>
                  <a:srgbClr val="0000FF"/>
                </a:solidFill>
                <a:latin typeface="+mj-lt"/>
                <a:ea typeface="+mj-ea"/>
              </a:rPr>
              <a:t>【</a:t>
            </a:r>
            <a:r>
              <a:rPr lang="zh-CN" altLang="en-US" sz="1600" b="1" dirty="0">
                <a:solidFill>
                  <a:srgbClr val="0000FF"/>
                </a:solidFill>
                <a:latin typeface="+mj-lt"/>
                <a:ea typeface="+mj-ea"/>
              </a:rPr>
              <a:t>教材</a:t>
            </a:r>
            <a:r>
              <a:rPr lang="en-US" altLang="zh-CN" sz="1600" b="1" dirty="0">
                <a:solidFill>
                  <a:srgbClr val="0000FF"/>
                </a:solidFill>
                <a:latin typeface="+mj-lt"/>
                <a:ea typeface="+mj-ea"/>
              </a:rPr>
              <a:t>P36 </a:t>
            </a:r>
            <a:r>
              <a:rPr lang="zh-CN" altLang="en-US" sz="1600" b="1" dirty="0">
                <a:solidFill>
                  <a:srgbClr val="0000FF"/>
                </a:solidFill>
                <a:latin typeface="+mj-lt"/>
                <a:ea typeface="+mj-ea"/>
              </a:rPr>
              <a:t>第</a:t>
            </a:r>
            <a:r>
              <a:rPr lang="en-US" altLang="zh-CN" sz="1600" b="1" dirty="0">
                <a:solidFill>
                  <a:srgbClr val="0000FF"/>
                </a:solidFill>
                <a:latin typeface="+mj-lt"/>
                <a:ea typeface="+mj-ea"/>
              </a:rPr>
              <a:t>3</a:t>
            </a:r>
            <a:r>
              <a:rPr lang="zh-CN" altLang="en-US" sz="1600" b="1" dirty="0">
                <a:solidFill>
                  <a:srgbClr val="0000FF"/>
                </a:solidFill>
                <a:latin typeface="+mj-lt"/>
                <a:ea typeface="+mj-ea"/>
              </a:rPr>
              <a:t>题</a:t>
            </a:r>
            <a:r>
              <a:rPr lang="en-US" altLang="zh-CN" sz="1600" b="1" dirty="0">
                <a:solidFill>
                  <a:srgbClr val="0000FF"/>
                </a:solidFill>
                <a:latin typeface="+mj-lt"/>
                <a:ea typeface="+mj-ea"/>
              </a:rPr>
              <a:t>】</a:t>
            </a:r>
            <a:endParaRPr lang="zh-CN" altLang="en-US" sz="1600" b="1" dirty="0">
              <a:solidFill>
                <a:srgbClr val="0000FF"/>
              </a:solidFill>
              <a:latin typeface="+mj-lt"/>
              <a:ea typeface="+mj-ea"/>
            </a:endParaRPr>
          </a:p>
        </p:txBody>
      </p:sp>
      <p:grpSp>
        <p:nvGrpSpPr>
          <p:cNvPr id="3" name="组合 2"/>
          <p:cNvGrpSpPr/>
          <p:nvPr/>
        </p:nvGrpSpPr>
        <p:grpSpPr bwMode="auto">
          <a:xfrm>
            <a:off x="122238" y="568325"/>
            <a:ext cx="1989137" cy="577850"/>
            <a:chOff x="96916" y="748606"/>
            <a:chExt cx="1988264" cy="577655"/>
          </a:xfrm>
        </p:grpSpPr>
        <p:sp>
          <p:nvSpPr>
            <p:cNvPr id="4" name="圆角矩形 1"/>
            <p:cNvSpPr/>
            <p:nvPr/>
          </p:nvSpPr>
          <p:spPr bwMode="auto">
            <a:xfrm>
              <a:off x="96916" y="748606"/>
              <a:ext cx="1988264" cy="577655"/>
            </a:xfrm>
            <a:prstGeom prst="roundRect">
              <a:avLst>
                <a:gd name="adj" fmla="val 50000"/>
              </a:avLst>
            </a:prstGeom>
            <a:solidFill>
              <a:srgbClr val="4ABBFF"/>
            </a:solidFill>
            <a:ln w="19050">
              <a:solidFill>
                <a:srgbClr val="3399FF"/>
              </a:solidFill>
              <a:miter lim="800000"/>
            </a:ln>
          </p:spPr>
          <p:txBody>
            <a:bodyPr anchor="ctr"/>
            <a:lstStyle/>
            <a:p>
              <a:pPr algn="ctr" eaLnBrk="1" fontAlgn="auto" hangingPunct="1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3200" b="1" kern="0" dirty="0">
                <a:solidFill>
                  <a:srgbClr val="1C1C1C"/>
                </a:solidFill>
                <a:latin typeface="宋体" panose="02010600030101010101" pitchFamily="2" charset="-122"/>
              </a:endParaRPr>
            </a:p>
          </p:txBody>
        </p:sp>
        <p:sp>
          <p:nvSpPr>
            <p:cNvPr id="6" name="Rectangle 16"/>
            <p:cNvSpPr>
              <a:spLocks noChangeArrowheads="1"/>
            </p:cNvSpPr>
            <p:nvPr/>
          </p:nvSpPr>
          <p:spPr bwMode="auto">
            <a:xfrm>
              <a:off x="109972" y="748606"/>
              <a:ext cx="1873038" cy="566883"/>
            </a:xfrm>
            <a:prstGeom prst="rect">
              <a:avLst/>
            </a:prstGeom>
            <a:noFill/>
            <a:ln>
              <a:noFill/>
            </a:ln>
            <a:effectLst/>
            <a:scene3d>
              <a:camera prst="orthographicFront">
                <a:rot lat="0" lon="0" rev="0"/>
              </a:camera>
              <a:lightRig rig="brightRoom" dir="t">
                <a:rot lat="0" lon="0" rev="600000"/>
              </a:lightRig>
            </a:scene3d>
            <a:sp3d prstMaterial="metal">
              <a:bevelT w="38100" h="57150" prst="angle"/>
            </a:sp3d>
          </p:spPr>
          <p:txBody>
            <a:bodyPr/>
            <a:lstStyle>
              <a:lvl1pPr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algn="ctr">
                <a:defRPr/>
              </a:pPr>
              <a:r>
                <a:rPr lang="zh-CN" altLang="en-US" sz="3200" b="1">
                  <a:latin typeface="黑体" panose="02010609060101010101" pitchFamily="49" charset="-122"/>
                  <a:ea typeface="黑体" panose="02010609060101010101" pitchFamily="49" charset="-122"/>
                </a:rPr>
                <a:t>解决问题</a:t>
              </a:r>
              <a:endParaRPr lang="zh-CN" altLang="en-US" sz="3200" b="1" dirty="0">
                <a:latin typeface="黑体" panose="02010609060101010101" pitchFamily="49" charset="-122"/>
                <a:ea typeface="黑体" panose="02010609060101010101" pitchFamily="49" charset="-122"/>
              </a:endParaRPr>
            </a:p>
          </p:txBody>
        </p:sp>
      </p:grpSp>
      <p:pic>
        <p:nvPicPr>
          <p:cNvPr id="9" name="Picture 1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42367" y="1630817"/>
            <a:ext cx="1580497" cy="23961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42367" y="1630817"/>
            <a:ext cx="1580497" cy="23961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6" name="矩形 15"/>
          <p:cNvSpPr/>
          <p:nvPr/>
        </p:nvSpPr>
        <p:spPr>
          <a:xfrm>
            <a:off x="212206" y="1017478"/>
            <a:ext cx="7929563" cy="3108543"/>
          </a:xfrm>
          <a:prstGeom prst="rect">
            <a:avLst/>
          </a:prstGeom>
        </p:spPr>
        <p:txBody>
          <a:bodyPr>
            <a:spAutoFit/>
          </a:bodyPr>
          <a:lstStyle/>
          <a:p>
            <a:pPr eaLnBrk="1" hangingPunct="1">
              <a:buFont typeface="Arial" panose="020B0604020202020204" pitchFamily="34" charset="0"/>
              <a:buNone/>
              <a:defRPr/>
            </a:pPr>
            <a:r>
              <a:rPr lang="zh-CN" altLang="zh-CN" sz="2800" b="1" dirty="0">
                <a:solidFill>
                  <a:srgbClr val="FF0000"/>
                </a:solidFill>
                <a:latin typeface="+mn-lt"/>
                <a:ea typeface="楷体" panose="02010609060101010101" pitchFamily="49" charset="-122"/>
              </a:rPr>
              <a:t>（</a:t>
            </a:r>
            <a:r>
              <a:rPr lang="en-US" altLang="zh-CN" sz="2800" b="1" dirty="0">
                <a:solidFill>
                  <a:srgbClr val="FF0000"/>
                </a:solidFill>
                <a:latin typeface="+mn-lt"/>
                <a:ea typeface="楷体" panose="02010609060101010101" pitchFamily="49" charset="-122"/>
              </a:rPr>
              <a:t>1</a:t>
            </a:r>
            <a:r>
              <a:rPr lang="zh-CN" altLang="zh-CN" sz="2800" b="1" dirty="0">
                <a:solidFill>
                  <a:srgbClr val="FF0000"/>
                </a:solidFill>
                <a:latin typeface="+mn-lt"/>
                <a:ea typeface="楷体" panose="02010609060101010101" pitchFamily="49" charset="-122"/>
              </a:rPr>
              <a:t>）</a:t>
            </a:r>
            <a:r>
              <a:rPr lang="en-US" altLang="zh-CN" sz="2800" b="1" dirty="0">
                <a:solidFill>
                  <a:srgbClr val="FF0000"/>
                </a:solidFill>
                <a:latin typeface="+mn-lt"/>
                <a:ea typeface="楷体" panose="02010609060101010101" pitchFamily="49" charset="-122"/>
              </a:rPr>
              <a:t>3.14×10</a:t>
            </a:r>
            <a:r>
              <a:rPr lang="zh-CN" altLang="zh-CN" sz="2800" b="1" dirty="0">
                <a:solidFill>
                  <a:srgbClr val="FF0000"/>
                </a:solidFill>
                <a:latin typeface="+mn-lt"/>
                <a:ea typeface="楷体" panose="02010609060101010101" pitchFamily="49" charset="-122"/>
              </a:rPr>
              <a:t>×</a:t>
            </a:r>
            <a:r>
              <a:rPr lang="en-US" altLang="zh-CN" sz="2800" b="1" dirty="0">
                <a:solidFill>
                  <a:srgbClr val="FF0000"/>
                </a:solidFill>
                <a:latin typeface="+mn-lt"/>
                <a:ea typeface="楷体" panose="02010609060101010101" pitchFamily="49" charset="-122"/>
              </a:rPr>
              <a:t>20</a:t>
            </a:r>
            <a:r>
              <a:rPr lang="zh-CN" altLang="en-US" sz="2800" b="1" dirty="0">
                <a:solidFill>
                  <a:srgbClr val="FF0000"/>
                </a:solidFill>
                <a:latin typeface="+mn-lt"/>
                <a:ea typeface="楷体" panose="02010609060101010101" pitchFamily="49" charset="-122"/>
              </a:rPr>
              <a:t>＋</a:t>
            </a:r>
            <a:r>
              <a:rPr lang="en-US" altLang="zh-CN" sz="2800" b="1" dirty="0">
                <a:solidFill>
                  <a:srgbClr val="FF0000"/>
                </a:solidFill>
                <a:latin typeface="+mn-lt"/>
                <a:ea typeface="楷体" panose="02010609060101010101" pitchFamily="49" charset="-122"/>
              </a:rPr>
              <a:t>3.14×</a:t>
            </a:r>
            <a:r>
              <a:rPr lang="zh-CN" altLang="zh-CN" sz="2800" b="1" dirty="0">
                <a:solidFill>
                  <a:srgbClr val="FF0000"/>
                </a:solidFill>
                <a:latin typeface="+mn-lt"/>
                <a:ea typeface="楷体" panose="02010609060101010101" pitchFamily="49" charset="-122"/>
              </a:rPr>
              <a:t>（</a:t>
            </a:r>
            <a:r>
              <a:rPr lang="en-US" altLang="zh-CN" sz="2800" b="1" dirty="0">
                <a:solidFill>
                  <a:srgbClr val="FF0000"/>
                </a:solidFill>
                <a:latin typeface="+mn-lt"/>
                <a:ea typeface="楷体" panose="02010609060101010101" pitchFamily="49" charset="-122"/>
              </a:rPr>
              <a:t>10</a:t>
            </a:r>
            <a:r>
              <a:rPr lang="zh-CN" altLang="zh-CN" sz="2800" b="1" dirty="0">
                <a:solidFill>
                  <a:srgbClr val="FF0000"/>
                </a:solidFill>
                <a:latin typeface="+mn-lt"/>
                <a:ea typeface="楷体" panose="02010609060101010101" pitchFamily="49" charset="-122"/>
              </a:rPr>
              <a:t>÷</a:t>
            </a:r>
            <a:r>
              <a:rPr lang="en-US" altLang="zh-CN" sz="2800" b="1" dirty="0">
                <a:solidFill>
                  <a:srgbClr val="FF0000"/>
                </a:solidFill>
                <a:latin typeface="+mn-lt"/>
                <a:ea typeface="楷体" panose="02010609060101010101" pitchFamily="49" charset="-122"/>
              </a:rPr>
              <a:t>2</a:t>
            </a:r>
            <a:r>
              <a:rPr lang="zh-CN" altLang="zh-CN" sz="2800" b="1" dirty="0">
                <a:solidFill>
                  <a:srgbClr val="FF0000"/>
                </a:solidFill>
                <a:latin typeface="+mn-lt"/>
                <a:ea typeface="楷体" panose="02010609060101010101" pitchFamily="49" charset="-122"/>
              </a:rPr>
              <a:t>）</a:t>
            </a:r>
            <a:r>
              <a:rPr lang="en-US" altLang="zh-CN" sz="2800" b="1" baseline="30000" dirty="0">
                <a:solidFill>
                  <a:srgbClr val="FF0000"/>
                </a:solidFill>
                <a:latin typeface="+mn-lt"/>
                <a:ea typeface="楷体" panose="02010609060101010101" pitchFamily="49" charset="-122"/>
              </a:rPr>
              <a:t>2</a:t>
            </a:r>
            <a:r>
              <a:rPr lang="en-US" altLang="zh-CN" sz="2800" b="1" dirty="0">
                <a:solidFill>
                  <a:srgbClr val="FF0000"/>
                </a:solidFill>
                <a:latin typeface="+mn-lt"/>
                <a:ea typeface="楷体" panose="02010609060101010101" pitchFamily="49" charset="-122"/>
              </a:rPr>
              <a:t>×2</a:t>
            </a:r>
            <a:endParaRPr lang="en-US" altLang="zh-CN" sz="2800" b="1" baseline="30000" dirty="0">
              <a:solidFill>
                <a:srgbClr val="FF0000"/>
              </a:solidFill>
              <a:latin typeface="+mn-lt"/>
              <a:ea typeface="楷体" panose="02010609060101010101" pitchFamily="49" charset="-122"/>
            </a:endParaRPr>
          </a:p>
          <a:p>
            <a:pPr eaLnBrk="1" hangingPunct="1">
              <a:buFont typeface="Arial" panose="020B0604020202020204" pitchFamily="34" charset="0"/>
              <a:buNone/>
              <a:defRPr/>
            </a:pPr>
            <a:r>
              <a:rPr lang="zh-CN" altLang="en-US" sz="2800" b="1" dirty="0">
                <a:solidFill>
                  <a:srgbClr val="FF0000"/>
                </a:solidFill>
                <a:latin typeface="+mn-lt"/>
                <a:ea typeface="楷体" panose="02010609060101010101" pitchFamily="49" charset="-122"/>
              </a:rPr>
              <a:t>        </a:t>
            </a:r>
            <a:r>
              <a:rPr lang="en-US" altLang="zh-CN" sz="2800" b="1" dirty="0">
                <a:solidFill>
                  <a:srgbClr val="FF0000"/>
                </a:solidFill>
                <a:latin typeface="+mn-lt"/>
                <a:ea typeface="楷体" panose="02010609060101010101" pitchFamily="49" charset="-122"/>
              </a:rPr>
              <a:t>=785</a:t>
            </a:r>
            <a:r>
              <a:rPr lang="zh-CN" altLang="zh-CN" sz="2800" b="1" dirty="0">
                <a:solidFill>
                  <a:srgbClr val="FF0000"/>
                </a:solidFill>
                <a:latin typeface="+mn-lt"/>
                <a:ea typeface="楷体" panose="02010609060101010101" pitchFamily="49" charset="-122"/>
              </a:rPr>
              <a:t>（</a:t>
            </a:r>
            <a:r>
              <a:rPr lang="en-US" altLang="zh-CN" sz="2800" b="1" dirty="0">
                <a:solidFill>
                  <a:srgbClr val="FF0000"/>
                </a:solidFill>
                <a:latin typeface="+mn-lt"/>
                <a:ea typeface="楷体" panose="02010609060101010101" pitchFamily="49" charset="-122"/>
              </a:rPr>
              <a:t>cm</a:t>
            </a:r>
            <a:r>
              <a:rPr lang="en-US" altLang="zh-CN" sz="2800" b="1" baseline="30000" dirty="0">
                <a:solidFill>
                  <a:srgbClr val="FF0000"/>
                </a:solidFill>
                <a:latin typeface="+mn-lt"/>
                <a:ea typeface="楷体" panose="02010609060101010101" pitchFamily="49" charset="-122"/>
              </a:rPr>
              <a:t>2</a:t>
            </a:r>
            <a:r>
              <a:rPr lang="zh-CN" altLang="zh-CN" sz="2800" b="1" dirty="0">
                <a:solidFill>
                  <a:srgbClr val="FF0000"/>
                </a:solidFill>
                <a:latin typeface="+mn-lt"/>
                <a:ea typeface="楷体" panose="02010609060101010101" pitchFamily="49" charset="-122"/>
              </a:rPr>
              <a:t>）</a:t>
            </a:r>
          </a:p>
          <a:p>
            <a:pPr eaLnBrk="1" hangingPunct="1">
              <a:buFont typeface="Arial" panose="020B0604020202020204" pitchFamily="34" charset="0"/>
              <a:buNone/>
              <a:defRPr/>
            </a:pPr>
            <a:r>
              <a:rPr lang="en-US" altLang="zh-CN" sz="2800" b="1" dirty="0">
                <a:solidFill>
                  <a:srgbClr val="FF0000"/>
                </a:solidFill>
                <a:latin typeface="+mn-lt"/>
                <a:ea typeface="楷体" panose="02010609060101010101" pitchFamily="49" charset="-122"/>
              </a:rPr>
              <a:t>         </a:t>
            </a:r>
            <a:r>
              <a:rPr lang="zh-CN" altLang="zh-CN" sz="2800" b="1" dirty="0">
                <a:solidFill>
                  <a:srgbClr val="FF0000"/>
                </a:solidFill>
                <a:latin typeface="+mn-lt"/>
                <a:ea typeface="楷体" panose="02010609060101010101" pitchFamily="49" charset="-122"/>
              </a:rPr>
              <a:t>答：</a:t>
            </a:r>
            <a:r>
              <a:rPr lang="zh-CN" altLang="en-US" sz="2800" b="1" dirty="0">
                <a:solidFill>
                  <a:srgbClr val="FF0000"/>
                </a:solidFill>
                <a:latin typeface="+mn-lt"/>
                <a:ea typeface="楷体" panose="02010609060101010101" pitchFamily="49" charset="-122"/>
              </a:rPr>
              <a:t>做这个布套</a:t>
            </a:r>
            <a:r>
              <a:rPr lang="zh-CN" altLang="zh-CN" sz="2800" b="1" dirty="0">
                <a:solidFill>
                  <a:srgbClr val="FF0000"/>
                </a:solidFill>
                <a:latin typeface="+mn-lt"/>
                <a:ea typeface="楷体" panose="02010609060101010101" pitchFamily="49" charset="-122"/>
              </a:rPr>
              <a:t>至少用了</a:t>
            </a:r>
            <a:r>
              <a:rPr lang="en-US" altLang="zh-CN" sz="2800" b="1" dirty="0">
                <a:solidFill>
                  <a:srgbClr val="FF0000"/>
                </a:solidFill>
                <a:latin typeface="+mn-lt"/>
                <a:ea typeface="楷体" panose="02010609060101010101" pitchFamily="49" charset="-122"/>
              </a:rPr>
              <a:t>785cm</a:t>
            </a:r>
            <a:r>
              <a:rPr lang="en-US" altLang="zh-CN" sz="2800" b="1" baseline="30000" dirty="0">
                <a:solidFill>
                  <a:srgbClr val="FF0000"/>
                </a:solidFill>
                <a:latin typeface="+mn-lt"/>
                <a:ea typeface="楷体" panose="02010609060101010101" pitchFamily="49" charset="-122"/>
              </a:rPr>
              <a:t>2</a:t>
            </a:r>
            <a:r>
              <a:rPr lang="zh-CN" altLang="zh-CN" sz="2800" b="1" dirty="0">
                <a:solidFill>
                  <a:srgbClr val="FF0000"/>
                </a:solidFill>
                <a:latin typeface="+mn-lt"/>
                <a:ea typeface="楷体" panose="02010609060101010101" pitchFamily="49" charset="-122"/>
              </a:rPr>
              <a:t>的布</a:t>
            </a:r>
            <a:r>
              <a:rPr lang="zh-CN" altLang="en-US" sz="2800" b="1" dirty="0">
                <a:solidFill>
                  <a:srgbClr val="FF0000"/>
                </a:solidFill>
                <a:latin typeface="+mn-lt"/>
                <a:ea typeface="楷体" panose="02010609060101010101" pitchFamily="49" charset="-122"/>
              </a:rPr>
              <a:t>料</a:t>
            </a:r>
            <a:r>
              <a:rPr lang="zh-CN" altLang="zh-CN" sz="2800" b="1" dirty="0">
                <a:solidFill>
                  <a:srgbClr val="FF0000"/>
                </a:solidFill>
                <a:latin typeface="+mn-lt"/>
                <a:ea typeface="楷体" panose="02010609060101010101" pitchFamily="49" charset="-122"/>
              </a:rPr>
              <a:t>。</a:t>
            </a:r>
          </a:p>
          <a:p>
            <a:pPr eaLnBrk="1" hangingPunct="1">
              <a:defRPr/>
            </a:pPr>
            <a:r>
              <a:rPr lang="zh-CN" altLang="en-US" sz="2800" b="1" dirty="0">
                <a:solidFill>
                  <a:srgbClr val="FF0000"/>
                </a:solidFill>
                <a:latin typeface="+mn-lt"/>
                <a:ea typeface="楷体" panose="02010609060101010101" pitchFamily="49" charset="-122"/>
              </a:rPr>
              <a:t>（</a:t>
            </a:r>
            <a:r>
              <a:rPr lang="en-US" altLang="zh-CN" sz="2800" b="1" dirty="0">
                <a:solidFill>
                  <a:srgbClr val="FF0000"/>
                </a:solidFill>
                <a:latin typeface="+mn-lt"/>
                <a:ea typeface="楷体" panose="02010609060101010101" pitchFamily="49" charset="-122"/>
              </a:rPr>
              <a:t>2</a:t>
            </a:r>
            <a:r>
              <a:rPr lang="zh-CN" altLang="en-US" sz="2800" b="1" dirty="0">
                <a:solidFill>
                  <a:srgbClr val="FF0000"/>
                </a:solidFill>
                <a:latin typeface="+mn-lt"/>
                <a:ea typeface="楷体" panose="02010609060101010101" pitchFamily="49" charset="-122"/>
              </a:rPr>
              <a:t>）</a:t>
            </a:r>
            <a:r>
              <a:rPr lang="en-US" altLang="zh-CN" sz="2800" b="1" dirty="0">
                <a:solidFill>
                  <a:srgbClr val="FF0000"/>
                </a:solidFill>
                <a:latin typeface="+mn-lt"/>
                <a:ea typeface="楷体" panose="02010609060101010101" pitchFamily="49" charset="-122"/>
              </a:rPr>
              <a:t>3.14×</a:t>
            </a:r>
            <a:r>
              <a:rPr lang="zh-CN" altLang="zh-CN" sz="2800" b="1" dirty="0">
                <a:solidFill>
                  <a:srgbClr val="FF0000"/>
                </a:solidFill>
                <a:latin typeface="+mn-lt"/>
                <a:ea typeface="楷体" panose="02010609060101010101" pitchFamily="49" charset="-122"/>
              </a:rPr>
              <a:t>（</a:t>
            </a:r>
            <a:r>
              <a:rPr lang="en-US" altLang="zh-CN" sz="2800" b="1" dirty="0">
                <a:solidFill>
                  <a:srgbClr val="FF0000"/>
                </a:solidFill>
                <a:latin typeface="+mn-lt"/>
                <a:ea typeface="楷体" panose="02010609060101010101" pitchFamily="49" charset="-122"/>
              </a:rPr>
              <a:t>10</a:t>
            </a:r>
            <a:r>
              <a:rPr lang="zh-CN" altLang="zh-CN" sz="2800" b="1" dirty="0">
                <a:solidFill>
                  <a:srgbClr val="FF0000"/>
                </a:solidFill>
                <a:latin typeface="+mn-lt"/>
                <a:ea typeface="楷体" panose="02010609060101010101" pitchFamily="49" charset="-122"/>
              </a:rPr>
              <a:t>÷</a:t>
            </a:r>
            <a:r>
              <a:rPr lang="en-US" altLang="zh-CN" sz="2800" b="1" dirty="0">
                <a:solidFill>
                  <a:srgbClr val="FF0000"/>
                </a:solidFill>
                <a:latin typeface="+mn-lt"/>
                <a:ea typeface="楷体" panose="02010609060101010101" pitchFamily="49" charset="-122"/>
              </a:rPr>
              <a:t>2</a:t>
            </a:r>
            <a:r>
              <a:rPr lang="zh-CN" altLang="zh-CN" sz="2800" b="1" dirty="0">
                <a:solidFill>
                  <a:srgbClr val="FF0000"/>
                </a:solidFill>
                <a:latin typeface="+mn-lt"/>
                <a:ea typeface="楷体" panose="02010609060101010101" pitchFamily="49" charset="-122"/>
              </a:rPr>
              <a:t>）</a:t>
            </a:r>
            <a:r>
              <a:rPr lang="en-US" altLang="zh-CN" sz="2800" b="1" baseline="30000" dirty="0">
                <a:solidFill>
                  <a:srgbClr val="FF0000"/>
                </a:solidFill>
                <a:latin typeface="+mn-lt"/>
                <a:ea typeface="楷体" panose="02010609060101010101" pitchFamily="49" charset="-122"/>
              </a:rPr>
              <a:t>2</a:t>
            </a:r>
            <a:r>
              <a:rPr lang="zh-CN" altLang="zh-CN" sz="2800" b="1" dirty="0">
                <a:solidFill>
                  <a:srgbClr val="FF0000"/>
                </a:solidFill>
                <a:latin typeface="+mn-lt"/>
                <a:ea typeface="楷体" panose="02010609060101010101" pitchFamily="49" charset="-122"/>
              </a:rPr>
              <a:t>×</a:t>
            </a:r>
            <a:r>
              <a:rPr lang="en-US" altLang="zh-CN" sz="2800" b="1" dirty="0">
                <a:solidFill>
                  <a:srgbClr val="FF0000"/>
                </a:solidFill>
                <a:latin typeface="+mn-lt"/>
                <a:ea typeface="楷体" panose="02010609060101010101" pitchFamily="49" charset="-122"/>
              </a:rPr>
              <a:t>20=1570</a:t>
            </a:r>
            <a:r>
              <a:rPr lang="zh-CN" altLang="zh-CN" sz="2800" b="1" dirty="0">
                <a:solidFill>
                  <a:srgbClr val="FF0000"/>
                </a:solidFill>
                <a:latin typeface="+mn-lt"/>
                <a:ea typeface="楷体" panose="02010609060101010101" pitchFamily="49" charset="-122"/>
              </a:rPr>
              <a:t>（</a:t>
            </a:r>
            <a:r>
              <a:rPr lang="en-US" altLang="zh-CN" sz="2800" b="1" dirty="0">
                <a:solidFill>
                  <a:srgbClr val="FF0000"/>
                </a:solidFill>
                <a:latin typeface="+mn-lt"/>
                <a:ea typeface="楷体" panose="02010609060101010101" pitchFamily="49" charset="-122"/>
              </a:rPr>
              <a:t>cm</a:t>
            </a:r>
            <a:r>
              <a:rPr lang="en-US" altLang="zh-CN" sz="2800" b="1" baseline="30000" dirty="0">
                <a:solidFill>
                  <a:srgbClr val="FF0000"/>
                </a:solidFill>
                <a:latin typeface="+mn-lt"/>
                <a:ea typeface="楷体" panose="02010609060101010101" pitchFamily="49" charset="-122"/>
              </a:rPr>
              <a:t>3</a:t>
            </a:r>
            <a:r>
              <a:rPr lang="zh-CN" altLang="zh-CN" sz="2800" b="1" dirty="0">
                <a:solidFill>
                  <a:srgbClr val="FF0000"/>
                </a:solidFill>
                <a:latin typeface="+mn-lt"/>
                <a:ea typeface="楷体" panose="02010609060101010101" pitchFamily="49" charset="-122"/>
              </a:rPr>
              <a:t>）</a:t>
            </a:r>
            <a:endParaRPr lang="en-US" altLang="zh-CN" sz="2800" b="1" dirty="0">
              <a:solidFill>
                <a:srgbClr val="FF0000"/>
              </a:solidFill>
              <a:latin typeface="+mn-lt"/>
              <a:ea typeface="楷体" panose="02010609060101010101" pitchFamily="49" charset="-122"/>
            </a:endParaRPr>
          </a:p>
          <a:p>
            <a:pPr eaLnBrk="1" hangingPunct="1">
              <a:defRPr/>
            </a:pPr>
            <a:r>
              <a:rPr lang="en-US" altLang="zh-CN" sz="2800" b="1" dirty="0">
                <a:solidFill>
                  <a:srgbClr val="FF0000"/>
                </a:solidFill>
                <a:latin typeface="+mn-lt"/>
                <a:ea typeface="楷体" panose="02010609060101010101" pitchFamily="49" charset="-122"/>
              </a:rPr>
              <a:t>       1570cm</a:t>
            </a:r>
            <a:r>
              <a:rPr lang="en-US" altLang="zh-CN" sz="2800" b="1" baseline="30000" dirty="0">
                <a:solidFill>
                  <a:srgbClr val="FF0000"/>
                </a:solidFill>
                <a:latin typeface="+mn-lt"/>
                <a:ea typeface="楷体" panose="02010609060101010101" pitchFamily="49" charset="-122"/>
              </a:rPr>
              <a:t>3</a:t>
            </a:r>
            <a:r>
              <a:rPr lang="en-US" altLang="zh-CN" sz="2800" b="1" dirty="0">
                <a:solidFill>
                  <a:srgbClr val="FF0000"/>
                </a:solidFill>
                <a:latin typeface="+mn-lt"/>
                <a:ea typeface="楷体" panose="02010609060101010101" pitchFamily="49" charset="-122"/>
              </a:rPr>
              <a:t>=1570mL=1.57L</a:t>
            </a:r>
          </a:p>
          <a:p>
            <a:pPr eaLnBrk="1" hangingPunct="1">
              <a:defRPr/>
            </a:pPr>
            <a:r>
              <a:rPr lang="en-US" altLang="zh-CN" sz="2800" b="1" dirty="0">
                <a:solidFill>
                  <a:srgbClr val="FF0000"/>
                </a:solidFill>
                <a:latin typeface="+mn-lt"/>
                <a:ea typeface="楷体" panose="02010609060101010101" pitchFamily="49" charset="-122"/>
              </a:rPr>
              <a:t>       1.6L</a:t>
            </a:r>
            <a:r>
              <a:rPr lang="zh-CN" altLang="zh-CN" sz="2800" b="1" dirty="0">
                <a:solidFill>
                  <a:srgbClr val="FF0000"/>
                </a:solidFill>
                <a:latin typeface="+mn-lt"/>
                <a:ea typeface="楷体" panose="02010609060101010101" pitchFamily="49" charset="-122"/>
              </a:rPr>
              <a:t>＞</a:t>
            </a:r>
            <a:r>
              <a:rPr lang="en-US" altLang="zh-CN" sz="2800" b="1" dirty="0">
                <a:solidFill>
                  <a:srgbClr val="FF0000"/>
                </a:solidFill>
                <a:latin typeface="+mn-lt"/>
                <a:ea typeface="楷体" panose="02010609060101010101" pitchFamily="49" charset="-122"/>
              </a:rPr>
              <a:t>1.57L</a:t>
            </a:r>
            <a:endParaRPr lang="zh-CN" altLang="zh-CN" sz="2800" b="1" dirty="0">
              <a:solidFill>
                <a:srgbClr val="FF0000"/>
              </a:solidFill>
              <a:latin typeface="+mn-lt"/>
              <a:ea typeface="楷体" panose="02010609060101010101" pitchFamily="49" charset="-122"/>
            </a:endParaRPr>
          </a:p>
          <a:p>
            <a:pPr eaLnBrk="1" hangingPunct="1">
              <a:buFont typeface="Arial" panose="020B0604020202020204" pitchFamily="34" charset="0"/>
              <a:buNone/>
              <a:defRPr/>
            </a:pPr>
            <a:r>
              <a:rPr lang="en-US" altLang="zh-CN" sz="2800" b="1" dirty="0">
                <a:solidFill>
                  <a:srgbClr val="FF0000"/>
                </a:solidFill>
                <a:latin typeface="+mn-lt"/>
                <a:ea typeface="楷体" panose="02010609060101010101" pitchFamily="49" charset="-122"/>
              </a:rPr>
              <a:t>  </a:t>
            </a:r>
            <a:r>
              <a:rPr lang="zh-CN" altLang="zh-CN" sz="2800" b="1" dirty="0">
                <a:solidFill>
                  <a:srgbClr val="FF0000"/>
                </a:solidFill>
                <a:latin typeface="+mn-lt"/>
                <a:ea typeface="楷体" panose="02010609060101010101" pitchFamily="49" charset="-122"/>
              </a:rPr>
              <a:t>答：</a:t>
            </a:r>
            <a:r>
              <a:rPr lang="zh-CN" altLang="en-US" sz="2800" b="1" dirty="0">
                <a:solidFill>
                  <a:srgbClr val="FF0000"/>
                </a:solidFill>
                <a:latin typeface="+mn-lt"/>
                <a:ea typeface="楷体" panose="02010609060101010101" pitchFamily="49" charset="-122"/>
              </a:rPr>
              <a:t>这个水壶不能装下</a:t>
            </a:r>
            <a:r>
              <a:rPr lang="en-US" altLang="zh-CN" sz="2800" b="1" dirty="0">
                <a:solidFill>
                  <a:srgbClr val="FF0000"/>
                </a:solidFill>
                <a:latin typeface="+mn-lt"/>
                <a:ea typeface="楷体" panose="02010609060101010101" pitchFamily="49" charset="-122"/>
              </a:rPr>
              <a:t>1.6L</a:t>
            </a:r>
            <a:r>
              <a:rPr lang="zh-CN" altLang="en-US" sz="2800" b="1" dirty="0">
                <a:solidFill>
                  <a:srgbClr val="FF0000"/>
                </a:solidFill>
                <a:latin typeface="+mn-lt"/>
                <a:ea typeface="楷体" panose="02010609060101010101" pitchFamily="49" charset="-122"/>
              </a:rPr>
              <a:t>水</a:t>
            </a:r>
            <a:r>
              <a:rPr lang="zh-CN" altLang="zh-CN" sz="2800" b="1" dirty="0">
                <a:solidFill>
                  <a:srgbClr val="FF0000"/>
                </a:solidFill>
                <a:latin typeface="+mn-lt"/>
                <a:ea typeface="楷体" panose="02010609060101010101" pitchFamily="49" charset="-122"/>
              </a:rPr>
              <a:t>。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1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1" dur="500"/>
                                        <p:tgtEl>
                                          <p:spTgt spid="1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5" dur="500"/>
                                        <p:tgtEl>
                                          <p:spTgt spid="1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0" dur="500"/>
                                        <p:tgtEl>
                                          <p:spTgt spid="1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5" dur="500"/>
                                        <p:tgtEl>
                                          <p:spTgt spid="1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0" dur="500"/>
                                        <p:tgtEl>
                                          <p:spTgt spid="1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500"/>
                            </p:stCondLst>
                            <p:childTnLst>
                              <p:par>
                                <p:cTn id="32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4" dur="500"/>
                                        <p:tgtEl>
                                          <p:spTgt spid="1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TextBox 42"/>
          <p:cNvSpPr txBox="1"/>
          <p:nvPr/>
        </p:nvSpPr>
        <p:spPr>
          <a:xfrm>
            <a:off x="204622" y="482075"/>
            <a:ext cx="7142790" cy="4179349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lvl1pPr eaLnBrk="0" hangingPunct="0">
              <a:defRPr sz="2000" b="1">
                <a:solidFill>
                  <a:schemeClr val="tx1"/>
                </a:solidFill>
                <a:latin typeface="楷体_GB2312" panose="02010609030101010101" pitchFamily="49" charset="-122"/>
                <a:ea typeface="楷体_GB2312" panose="02010609030101010101" pitchFamily="49" charset="-122"/>
              </a:defRPr>
            </a:lvl1pPr>
            <a:lvl2pPr marL="742950" indent="-285750" eaLnBrk="0" hangingPunct="0">
              <a:defRPr sz="2000" b="1">
                <a:solidFill>
                  <a:schemeClr val="tx1"/>
                </a:solidFill>
                <a:latin typeface="楷体_GB2312" panose="02010609030101010101" pitchFamily="49" charset="-122"/>
                <a:ea typeface="楷体_GB2312" panose="02010609030101010101" pitchFamily="49" charset="-122"/>
              </a:defRPr>
            </a:lvl2pPr>
            <a:lvl3pPr marL="1143000" indent="-228600" eaLnBrk="0" hangingPunct="0">
              <a:defRPr sz="2000" b="1">
                <a:solidFill>
                  <a:schemeClr val="tx1"/>
                </a:solidFill>
                <a:latin typeface="楷体_GB2312" panose="02010609030101010101" pitchFamily="49" charset="-122"/>
                <a:ea typeface="楷体_GB2312" panose="02010609030101010101" pitchFamily="49" charset="-122"/>
              </a:defRPr>
            </a:lvl3pPr>
            <a:lvl4pPr marL="1600200" indent="-228600" eaLnBrk="0" hangingPunct="0">
              <a:defRPr sz="2000" b="1">
                <a:solidFill>
                  <a:schemeClr val="tx1"/>
                </a:solidFill>
                <a:latin typeface="楷体_GB2312" panose="02010609030101010101" pitchFamily="49" charset="-122"/>
                <a:ea typeface="楷体_GB2312" panose="02010609030101010101" pitchFamily="49" charset="-122"/>
              </a:defRPr>
            </a:lvl4pPr>
            <a:lvl5pPr marL="2057400" indent="-228600" eaLnBrk="0" hangingPunct="0">
              <a:defRPr sz="2000" b="1">
                <a:solidFill>
                  <a:schemeClr val="tx1"/>
                </a:solidFill>
                <a:latin typeface="楷体_GB2312" panose="02010609030101010101" pitchFamily="49" charset="-122"/>
                <a:ea typeface="楷体_GB2312" panose="02010609030101010101" pitchFamily="49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sz="2000" b="1">
                <a:solidFill>
                  <a:schemeClr val="tx1"/>
                </a:solidFill>
                <a:latin typeface="楷体_GB2312" panose="02010609030101010101" pitchFamily="49" charset="-122"/>
                <a:ea typeface="楷体_GB2312" panose="02010609030101010101" pitchFamily="49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sz="2000" b="1">
                <a:solidFill>
                  <a:schemeClr val="tx1"/>
                </a:solidFill>
                <a:latin typeface="楷体_GB2312" panose="02010609030101010101" pitchFamily="49" charset="-122"/>
                <a:ea typeface="楷体_GB2312" panose="02010609030101010101" pitchFamily="49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sz="2000" b="1">
                <a:solidFill>
                  <a:schemeClr val="tx1"/>
                </a:solidFill>
                <a:latin typeface="楷体_GB2312" panose="02010609030101010101" pitchFamily="49" charset="-122"/>
                <a:ea typeface="楷体_GB2312" panose="02010609030101010101" pitchFamily="49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sz="2000" b="1">
                <a:solidFill>
                  <a:schemeClr val="tx1"/>
                </a:solidFill>
                <a:latin typeface="楷体_GB2312" panose="02010609030101010101" pitchFamily="49" charset="-122"/>
                <a:ea typeface="楷体_GB2312" panose="02010609030101010101" pitchFamily="49" charset="-122"/>
              </a:defRPr>
            </a:lvl9pPr>
          </a:lstStyle>
          <a:p>
            <a:pPr algn="just" eaLnBrk="1" hangingPunct="1">
              <a:lnSpc>
                <a:spcPct val="120000"/>
              </a:lnSpc>
              <a:defRPr/>
            </a:pPr>
            <a:r>
              <a:rPr lang="en-US" altLang="zh-CN" sz="2800" dirty="0">
                <a:latin typeface="+mj-lt"/>
                <a:ea typeface="+mj-ea"/>
              </a:rPr>
              <a:t>2.</a:t>
            </a:r>
            <a:r>
              <a:rPr lang="zh-CN" altLang="en-US" sz="2800" dirty="0">
                <a:latin typeface="+mj-lt"/>
                <a:ea typeface="+mj-ea"/>
              </a:rPr>
              <a:t>一种水稻磨米机的进料漏斗由圆柱和圆锥两部分组成。圆柱和圆锥的底面直径都是</a:t>
            </a:r>
            <a:r>
              <a:rPr lang="en-US" altLang="zh-CN" sz="2800" dirty="0">
                <a:latin typeface="+mj-lt"/>
                <a:ea typeface="+mj-ea"/>
              </a:rPr>
              <a:t>4dm</a:t>
            </a:r>
            <a:r>
              <a:rPr lang="zh-CN" altLang="en-US" sz="2800" dirty="0">
                <a:latin typeface="+mj-lt"/>
                <a:ea typeface="+mj-ea"/>
              </a:rPr>
              <a:t>，圆柱高</a:t>
            </a:r>
            <a:r>
              <a:rPr lang="en-US" altLang="zh-CN" sz="2800" dirty="0">
                <a:latin typeface="+mj-lt"/>
                <a:ea typeface="+mj-ea"/>
              </a:rPr>
              <a:t>2dm</a:t>
            </a:r>
            <a:r>
              <a:rPr lang="zh-CN" altLang="en-US" sz="2800" dirty="0">
                <a:latin typeface="+mj-lt"/>
                <a:ea typeface="+mj-ea"/>
              </a:rPr>
              <a:t>，圆锥高</a:t>
            </a:r>
            <a:r>
              <a:rPr lang="en-US" altLang="zh-CN" sz="2800" dirty="0">
                <a:latin typeface="+mj-lt"/>
                <a:ea typeface="+mj-ea"/>
              </a:rPr>
              <a:t>4.2dm</a:t>
            </a:r>
            <a:r>
              <a:rPr lang="zh-CN" altLang="en-US" sz="2800" dirty="0">
                <a:latin typeface="+mj-lt"/>
                <a:ea typeface="+mj-ea"/>
              </a:rPr>
              <a:t>。每立方分米稻谷大约重</a:t>
            </a:r>
            <a:r>
              <a:rPr lang="en-US" altLang="zh-CN" sz="2800" dirty="0">
                <a:latin typeface="+mj-lt"/>
                <a:ea typeface="+mj-ea"/>
              </a:rPr>
              <a:t>0.64 kg</a:t>
            </a:r>
            <a:r>
              <a:rPr lang="zh-CN" altLang="en-US" sz="2800" dirty="0">
                <a:latin typeface="+mj-lt"/>
                <a:ea typeface="+mj-ea"/>
              </a:rPr>
              <a:t>。</a:t>
            </a:r>
            <a:endParaRPr lang="en-US" altLang="zh-CN" sz="2800" dirty="0">
              <a:latin typeface="+mj-lt"/>
              <a:ea typeface="+mj-ea"/>
            </a:endParaRPr>
          </a:p>
          <a:p>
            <a:pPr algn="just" eaLnBrk="1" hangingPunct="1">
              <a:lnSpc>
                <a:spcPct val="120000"/>
              </a:lnSpc>
              <a:defRPr/>
            </a:pPr>
            <a:r>
              <a:rPr lang="zh-CN" altLang="en-US" sz="2800" dirty="0">
                <a:latin typeface="+mj-lt"/>
                <a:ea typeface="+mj-ea"/>
              </a:rPr>
              <a:t>（</a:t>
            </a:r>
            <a:r>
              <a:rPr lang="en-US" altLang="zh-CN" sz="2800" dirty="0">
                <a:latin typeface="+mj-lt"/>
                <a:ea typeface="+mj-ea"/>
              </a:rPr>
              <a:t>1</a:t>
            </a:r>
            <a:r>
              <a:rPr lang="zh-CN" altLang="en-US" sz="2800" dirty="0">
                <a:latin typeface="+mj-lt"/>
                <a:ea typeface="+mj-ea"/>
              </a:rPr>
              <a:t>）这个进料漏斗大约能装多少千克稻谷</a:t>
            </a:r>
            <a:r>
              <a:rPr lang="en-US" altLang="zh-CN" sz="2800" dirty="0">
                <a:latin typeface="+mj-lt"/>
                <a:ea typeface="+mj-ea"/>
              </a:rPr>
              <a:t>?</a:t>
            </a:r>
            <a:r>
              <a:rPr lang="zh-CN" altLang="en-US" sz="2800" dirty="0">
                <a:latin typeface="+mj-lt"/>
                <a:ea typeface="+mj-ea"/>
              </a:rPr>
              <a:t>（稻谷不超出漏斗上沿，得数保留整数。）</a:t>
            </a:r>
            <a:endParaRPr lang="en-US" altLang="zh-CN" sz="2800" dirty="0">
              <a:latin typeface="+mj-lt"/>
              <a:ea typeface="+mj-ea"/>
            </a:endParaRPr>
          </a:p>
          <a:p>
            <a:pPr algn="just" eaLnBrk="1" hangingPunct="1">
              <a:lnSpc>
                <a:spcPct val="120000"/>
              </a:lnSpc>
              <a:defRPr/>
            </a:pPr>
            <a:r>
              <a:rPr lang="zh-CN" altLang="en-US" sz="2800" dirty="0">
                <a:latin typeface="+mj-lt"/>
                <a:ea typeface="+mj-ea"/>
              </a:rPr>
              <a:t>（</a:t>
            </a:r>
            <a:r>
              <a:rPr lang="en-US" altLang="zh-CN" sz="2800" dirty="0">
                <a:latin typeface="+mj-lt"/>
                <a:ea typeface="+mj-ea"/>
              </a:rPr>
              <a:t>2</a:t>
            </a:r>
            <a:r>
              <a:rPr lang="zh-CN" altLang="en-US" sz="2800" dirty="0">
                <a:latin typeface="+mj-lt"/>
                <a:ea typeface="+mj-ea"/>
              </a:rPr>
              <a:t>）如果稻谷的出米率是</a:t>
            </a:r>
            <a:r>
              <a:rPr lang="en-US" altLang="zh-CN" sz="2800" dirty="0">
                <a:latin typeface="+mj-lt"/>
                <a:ea typeface="+mj-ea"/>
              </a:rPr>
              <a:t>70%</a:t>
            </a:r>
            <a:r>
              <a:rPr lang="zh-CN" altLang="en-US" sz="2800" dirty="0">
                <a:latin typeface="+mj-lt"/>
                <a:ea typeface="+mj-ea"/>
              </a:rPr>
              <a:t>，一漏斗稻谷大约能磨出多少千克大米</a:t>
            </a:r>
            <a:r>
              <a:rPr lang="en-US" altLang="zh-CN" sz="2800" dirty="0">
                <a:latin typeface="+mj-lt"/>
                <a:ea typeface="+mj-ea"/>
              </a:rPr>
              <a:t>?</a:t>
            </a:r>
          </a:p>
        </p:txBody>
      </p:sp>
      <p:pic>
        <p:nvPicPr>
          <p:cNvPr id="4" name="图片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47412" y="1817443"/>
            <a:ext cx="1648760" cy="2017768"/>
          </a:xfrm>
          <a:prstGeom prst="rect">
            <a:avLst/>
          </a:prstGeom>
        </p:spPr>
      </p:pic>
      <p:sp>
        <p:nvSpPr>
          <p:cNvPr id="2" name="文本框 1"/>
          <p:cNvSpPr txBox="1"/>
          <p:nvPr/>
        </p:nvSpPr>
        <p:spPr>
          <a:xfrm>
            <a:off x="4688818" y="4195757"/>
            <a:ext cx="1909497" cy="41492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zh-CN" sz="1600" b="1">
                <a:solidFill>
                  <a:srgbClr val="0000FF"/>
                </a:solidFill>
                <a:latin typeface="+mj-lt"/>
                <a:ea typeface="+mj-ea"/>
              </a:rPr>
              <a:t>【</a:t>
            </a:r>
            <a:r>
              <a:rPr lang="zh-CN" altLang="en-US" sz="1600" b="1">
                <a:solidFill>
                  <a:srgbClr val="0000FF"/>
                </a:solidFill>
                <a:latin typeface="+mj-lt"/>
                <a:ea typeface="+mj-ea"/>
              </a:rPr>
              <a:t>教材</a:t>
            </a:r>
            <a:r>
              <a:rPr lang="en-US" altLang="zh-CN" sz="1600" b="1">
                <a:solidFill>
                  <a:srgbClr val="0000FF"/>
                </a:solidFill>
                <a:latin typeface="+mj-lt"/>
                <a:ea typeface="+mj-ea"/>
              </a:rPr>
              <a:t>P36 </a:t>
            </a:r>
            <a:r>
              <a:rPr lang="zh-CN" altLang="en-US" sz="1600" b="1">
                <a:solidFill>
                  <a:srgbClr val="0000FF"/>
                </a:solidFill>
                <a:latin typeface="+mj-lt"/>
                <a:ea typeface="+mj-ea"/>
              </a:rPr>
              <a:t>第</a:t>
            </a:r>
            <a:r>
              <a:rPr lang="en-US" altLang="zh-CN" sz="1600" b="1">
                <a:solidFill>
                  <a:srgbClr val="0000FF"/>
                </a:solidFill>
                <a:latin typeface="+mj-lt"/>
                <a:ea typeface="+mj-ea"/>
              </a:rPr>
              <a:t>4</a:t>
            </a:r>
            <a:r>
              <a:rPr lang="zh-CN" altLang="en-US" sz="1600" b="1">
                <a:solidFill>
                  <a:srgbClr val="0000FF"/>
                </a:solidFill>
                <a:latin typeface="+mj-lt"/>
                <a:ea typeface="+mj-ea"/>
              </a:rPr>
              <a:t>题</a:t>
            </a:r>
            <a:r>
              <a:rPr lang="en-US" altLang="zh-CN" sz="1600" b="1">
                <a:solidFill>
                  <a:srgbClr val="0000FF"/>
                </a:solidFill>
                <a:latin typeface="+mj-lt"/>
                <a:ea typeface="+mj-ea"/>
              </a:rPr>
              <a:t>】</a:t>
            </a:r>
            <a:endParaRPr lang="zh-CN" altLang="en-US" sz="1600" b="1" dirty="0">
              <a:solidFill>
                <a:srgbClr val="0000FF"/>
              </a:solidFill>
              <a:latin typeface="+mj-lt"/>
              <a:ea typeface="+mj-ea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Box 5"/>
          <p:cNvSpPr txBox="1"/>
          <p:nvPr/>
        </p:nvSpPr>
        <p:spPr bwMode="auto">
          <a:xfrm>
            <a:off x="455855" y="1503051"/>
            <a:ext cx="1044575" cy="523875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eaLnBrk="1" hangingPunct="1">
              <a:buFont typeface="Arial" panose="020B0604020202020204" pitchFamily="34" charset="0"/>
              <a:buNone/>
              <a:defRPr/>
            </a:pPr>
            <a:r>
              <a:rPr lang="zh-CN" altLang="en-US" sz="2800" b="1" dirty="0">
                <a:solidFill>
                  <a:srgbClr val="FF0000"/>
                </a:solidFill>
                <a:latin typeface="+mn-lt"/>
                <a:ea typeface="楷体" panose="02010609060101010101" pitchFamily="49" charset="-122"/>
              </a:rPr>
              <a:t>（</a:t>
            </a:r>
            <a:r>
              <a:rPr lang="en-US" altLang="zh-CN" sz="2800" b="1" dirty="0">
                <a:solidFill>
                  <a:srgbClr val="FF0000"/>
                </a:solidFill>
                <a:latin typeface="+mn-lt"/>
                <a:ea typeface="楷体" panose="02010609060101010101" pitchFamily="49" charset="-122"/>
              </a:rPr>
              <a:t>1</a:t>
            </a:r>
            <a:r>
              <a:rPr lang="zh-CN" altLang="en-US" sz="2800" b="1" dirty="0">
                <a:solidFill>
                  <a:srgbClr val="FF0000"/>
                </a:solidFill>
                <a:latin typeface="+mn-lt"/>
                <a:ea typeface="楷体" panose="02010609060101010101" pitchFamily="49" charset="-122"/>
              </a:rPr>
              <a:t>）</a:t>
            </a:r>
          </a:p>
        </p:txBody>
      </p:sp>
      <p:sp>
        <p:nvSpPr>
          <p:cNvPr id="16" name="TextBox 11"/>
          <p:cNvSpPr txBox="1"/>
          <p:nvPr/>
        </p:nvSpPr>
        <p:spPr bwMode="auto">
          <a:xfrm>
            <a:off x="1340538" y="1282446"/>
            <a:ext cx="7029739" cy="1476173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lvl1pPr eaLnBrk="0" hangingPunct="0">
              <a:defRPr sz="2000" b="1">
                <a:solidFill>
                  <a:schemeClr val="tx1"/>
                </a:solidFill>
                <a:latin typeface="楷体_GB2312" panose="02010609030101010101" pitchFamily="49" charset="-122"/>
                <a:ea typeface="楷体_GB2312" panose="02010609030101010101" pitchFamily="49" charset="-122"/>
              </a:defRPr>
            </a:lvl1pPr>
            <a:lvl2pPr marL="742950" indent="-285750" eaLnBrk="0" hangingPunct="0">
              <a:defRPr sz="2000" b="1">
                <a:solidFill>
                  <a:schemeClr val="tx1"/>
                </a:solidFill>
                <a:latin typeface="楷体_GB2312" panose="02010609030101010101" pitchFamily="49" charset="-122"/>
                <a:ea typeface="楷体_GB2312" panose="02010609030101010101" pitchFamily="49" charset="-122"/>
              </a:defRPr>
            </a:lvl2pPr>
            <a:lvl3pPr marL="1143000" indent="-228600" eaLnBrk="0" hangingPunct="0">
              <a:defRPr sz="2000" b="1">
                <a:solidFill>
                  <a:schemeClr val="tx1"/>
                </a:solidFill>
                <a:latin typeface="楷体_GB2312" panose="02010609030101010101" pitchFamily="49" charset="-122"/>
                <a:ea typeface="楷体_GB2312" panose="02010609030101010101" pitchFamily="49" charset="-122"/>
              </a:defRPr>
            </a:lvl3pPr>
            <a:lvl4pPr marL="1600200" indent="-228600" eaLnBrk="0" hangingPunct="0">
              <a:defRPr sz="2000" b="1">
                <a:solidFill>
                  <a:schemeClr val="tx1"/>
                </a:solidFill>
                <a:latin typeface="楷体_GB2312" panose="02010609030101010101" pitchFamily="49" charset="-122"/>
                <a:ea typeface="楷体_GB2312" panose="02010609030101010101" pitchFamily="49" charset="-122"/>
              </a:defRPr>
            </a:lvl4pPr>
            <a:lvl5pPr marL="2057400" indent="-228600" eaLnBrk="0" hangingPunct="0">
              <a:defRPr sz="2000" b="1">
                <a:solidFill>
                  <a:schemeClr val="tx1"/>
                </a:solidFill>
                <a:latin typeface="楷体_GB2312" panose="02010609030101010101" pitchFamily="49" charset="-122"/>
                <a:ea typeface="楷体_GB2312" panose="02010609030101010101" pitchFamily="49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sz="2000" b="1">
                <a:solidFill>
                  <a:schemeClr val="tx1"/>
                </a:solidFill>
                <a:latin typeface="楷体_GB2312" panose="02010609030101010101" pitchFamily="49" charset="-122"/>
                <a:ea typeface="楷体_GB2312" panose="02010609030101010101" pitchFamily="49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sz="2000" b="1">
                <a:solidFill>
                  <a:schemeClr val="tx1"/>
                </a:solidFill>
                <a:latin typeface="楷体_GB2312" panose="02010609030101010101" pitchFamily="49" charset="-122"/>
                <a:ea typeface="楷体_GB2312" panose="02010609030101010101" pitchFamily="49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sz="2000" b="1">
                <a:solidFill>
                  <a:schemeClr val="tx1"/>
                </a:solidFill>
                <a:latin typeface="楷体_GB2312" panose="02010609030101010101" pitchFamily="49" charset="-122"/>
                <a:ea typeface="楷体_GB2312" panose="02010609030101010101" pitchFamily="49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sz="2000" b="1">
                <a:solidFill>
                  <a:schemeClr val="tx1"/>
                </a:solidFill>
                <a:latin typeface="楷体_GB2312" panose="02010609030101010101" pitchFamily="49" charset="-122"/>
                <a:ea typeface="楷体_GB2312" panose="02010609030101010101" pitchFamily="49" charset="-122"/>
              </a:defRPr>
            </a:lvl9pPr>
          </a:lstStyle>
          <a:p>
            <a:pPr eaLnBrk="1" hangingPunct="1">
              <a:lnSpc>
                <a:spcPct val="150000"/>
              </a:lnSpc>
              <a:buFont typeface="Arial" panose="020B0604020202020204" pitchFamily="34" charset="0"/>
              <a:buNone/>
              <a:defRPr/>
            </a:pPr>
            <a:r>
              <a:rPr lang="en-US" altLang="zh-CN" sz="2800">
                <a:solidFill>
                  <a:srgbClr val="FF0000"/>
                </a:solidFill>
                <a:latin typeface="+mn-lt"/>
                <a:ea typeface="楷体" panose="02010609060101010101" pitchFamily="49" charset="-122"/>
              </a:rPr>
              <a:t>3.14×(4÷2)</a:t>
            </a:r>
            <a:r>
              <a:rPr lang="en-US" altLang="zh-CN" sz="2800" baseline="30000">
                <a:solidFill>
                  <a:srgbClr val="FF0000"/>
                </a:solidFill>
                <a:latin typeface="+mn-lt"/>
                <a:ea typeface="楷体" panose="02010609060101010101" pitchFamily="49" charset="-122"/>
              </a:rPr>
              <a:t>2</a:t>
            </a:r>
            <a:r>
              <a:rPr lang="en-US" altLang="zh-CN" sz="3200">
                <a:solidFill>
                  <a:srgbClr val="FF0000"/>
                </a:solidFill>
                <a:latin typeface="+mn-lt"/>
                <a:ea typeface="楷体" panose="02010609060101010101" pitchFamily="49" charset="-122"/>
              </a:rPr>
              <a:t>×2+    ×3.14×(</a:t>
            </a:r>
            <a:r>
              <a:rPr lang="en-US" altLang="zh-CN" sz="2800">
                <a:solidFill>
                  <a:srgbClr val="FF0000"/>
                </a:solidFill>
                <a:latin typeface="+mn-lt"/>
                <a:ea typeface="楷体" panose="02010609060101010101" pitchFamily="49" charset="-122"/>
              </a:rPr>
              <a:t>4÷2)</a:t>
            </a:r>
            <a:r>
              <a:rPr lang="en-US" altLang="zh-CN" sz="2800" baseline="30000">
                <a:solidFill>
                  <a:srgbClr val="FF0000"/>
                </a:solidFill>
                <a:latin typeface="+mn-lt"/>
                <a:ea typeface="楷体" panose="02010609060101010101" pitchFamily="49" charset="-122"/>
              </a:rPr>
              <a:t>2</a:t>
            </a:r>
            <a:r>
              <a:rPr lang="en-US" altLang="zh-CN" sz="3200">
                <a:solidFill>
                  <a:srgbClr val="FF0000"/>
                </a:solidFill>
                <a:latin typeface="+mn-lt"/>
                <a:ea typeface="楷体" panose="02010609060101010101" pitchFamily="49" charset="-122"/>
              </a:rPr>
              <a:t>×4.2</a:t>
            </a:r>
            <a:endParaRPr lang="en-US" altLang="zh-CN" sz="3200" dirty="0">
              <a:solidFill>
                <a:srgbClr val="FF0000"/>
              </a:solidFill>
              <a:latin typeface="+mn-lt"/>
              <a:ea typeface="楷体" panose="02010609060101010101" pitchFamily="49" charset="-122"/>
            </a:endParaRPr>
          </a:p>
          <a:p>
            <a:pPr eaLnBrk="1" hangingPunct="1">
              <a:lnSpc>
                <a:spcPct val="150000"/>
              </a:lnSpc>
              <a:buFont typeface="Arial" panose="020B0604020202020204" pitchFamily="34" charset="0"/>
              <a:buNone/>
              <a:defRPr/>
            </a:pPr>
            <a:r>
              <a:rPr lang="zh-CN" altLang="en-US" sz="3200" b="0">
                <a:solidFill>
                  <a:srgbClr val="FF0000"/>
                </a:solidFill>
                <a:latin typeface="+mn-lt"/>
                <a:ea typeface="楷体" panose="02010609060101010101" pitchFamily="49" charset="-122"/>
              </a:rPr>
              <a:t> </a:t>
            </a:r>
            <a:r>
              <a:rPr lang="zh-CN" altLang="en-US" sz="3200">
                <a:solidFill>
                  <a:srgbClr val="FF0000"/>
                </a:solidFill>
                <a:latin typeface="+mn-lt"/>
                <a:ea typeface="楷体" panose="02010609060101010101" pitchFamily="49" charset="-122"/>
              </a:rPr>
              <a:t>＝</a:t>
            </a:r>
            <a:r>
              <a:rPr lang="en-US" altLang="zh-CN" sz="3200" dirty="0">
                <a:solidFill>
                  <a:srgbClr val="FF0000"/>
                </a:solidFill>
                <a:latin typeface="+mn-lt"/>
                <a:ea typeface="楷体" panose="02010609060101010101" pitchFamily="49" charset="-122"/>
              </a:rPr>
              <a:t>42.704</a:t>
            </a:r>
            <a:r>
              <a:rPr lang="zh-CN" altLang="en-US" sz="2800" dirty="0">
                <a:solidFill>
                  <a:srgbClr val="FF0000"/>
                </a:solidFill>
                <a:latin typeface="+mn-lt"/>
                <a:ea typeface="楷体" panose="02010609060101010101" pitchFamily="49" charset="-122"/>
                <a:cs typeface="Times New Roman" panose="02020603050405020304" pitchFamily="18" charset="0"/>
              </a:rPr>
              <a:t>（</a:t>
            </a:r>
            <a:r>
              <a:rPr lang="en-US" altLang="zh-CN" sz="2800" dirty="0">
                <a:solidFill>
                  <a:srgbClr val="FF0000"/>
                </a:solidFill>
                <a:latin typeface="+mn-lt"/>
                <a:ea typeface="楷体" panose="02010609060101010101" pitchFamily="49" charset="-122"/>
                <a:cs typeface="Times New Roman" panose="02020603050405020304" pitchFamily="18" charset="0"/>
              </a:rPr>
              <a:t>dm</a:t>
            </a:r>
            <a:r>
              <a:rPr lang="en-US" altLang="zh-CN" sz="2800" baseline="30000" dirty="0">
                <a:solidFill>
                  <a:srgbClr val="FF0000"/>
                </a:solidFill>
                <a:latin typeface="+mn-lt"/>
                <a:ea typeface="楷体" panose="02010609060101010101" pitchFamily="49" charset="-122"/>
                <a:cs typeface="Arial" panose="020B0604020202020204" pitchFamily="34" charset="0"/>
              </a:rPr>
              <a:t>3</a:t>
            </a:r>
            <a:r>
              <a:rPr lang="zh-CN" altLang="en-US" sz="2800" dirty="0">
                <a:solidFill>
                  <a:srgbClr val="FF0000"/>
                </a:solidFill>
                <a:latin typeface="+mn-lt"/>
                <a:ea typeface="楷体" panose="02010609060101010101" pitchFamily="49" charset="-122"/>
              </a:rPr>
              <a:t>）</a:t>
            </a:r>
            <a:r>
              <a:rPr lang="en-US" altLang="zh-CN" sz="2800" dirty="0">
                <a:solidFill>
                  <a:srgbClr val="FF0000"/>
                </a:solidFill>
                <a:latin typeface="+mn-lt"/>
                <a:ea typeface="楷体" panose="02010609060101010101" pitchFamily="49" charset="-122"/>
              </a:rPr>
              <a:t> </a:t>
            </a:r>
            <a:endParaRPr lang="zh-CN" altLang="en-US" sz="2800" dirty="0">
              <a:solidFill>
                <a:srgbClr val="FF0000"/>
              </a:solidFill>
              <a:latin typeface="+mn-lt"/>
              <a:ea typeface="楷体" panose="02010609060101010101" pitchFamily="49" charset="-122"/>
            </a:endParaRPr>
          </a:p>
        </p:txBody>
      </p:sp>
      <p:graphicFrame>
        <p:nvGraphicFramePr>
          <p:cNvPr id="18436" name="对象 24"/>
          <p:cNvGraphicFramePr>
            <a:graphicFrameLocks noChangeAspect="1"/>
          </p:cNvGraphicFramePr>
          <p:nvPr/>
        </p:nvGraphicFramePr>
        <p:xfrm>
          <a:off x="4384452" y="1322133"/>
          <a:ext cx="323850" cy="8382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2" imgW="152400" imgH="393700" progId="Equation.DSMT4">
                  <p:embed/>
                </p:oleObj>
              </mc:Choice>
              <mc:Fallback>
                <p:oleObj name="Equation" r:id="rId2" imgW="152400" imgH="393700" progId="Equation.DSMT4">
                  <p:embed/>
                  <p:pic>
                    <p:nvPicPr>
                      <p:cNvPr id="0" name="对象 2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3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384452" y="1322133"/>
                        <a:ext cx="323850" cy="8382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9" name="TextBox 5"/>
          <p:cNvSpPr txBox="1"/>
          <p:nvPr/>
        </p:nvSpPr>
        <p:spPr bwMode="auto">
          <a:xfrm>
            <a:off x="1340538" y="2707190"/>
            <a:ext cx="5589587" cy="523875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eaLnBrk="1" hangingPunct="1">
              <a:buFont typeface="Arial" panose="020B0604020202020204" pitchFamily="34" charset="0"/>
              <a:buNone/>
              <a:defRPr/>
            </a:pPr>
            <a:r>
              <a:rPr lang="en-US" altLang="zh-CN" sz="2800" b="1">
                <a:solidFill>
                  <a:srgbClr val="FF0000"/>
                </a:solidFill>
                <a:latin typeface="+mn-lt"/>
                <a:ea typeface="楷体" panose="02010609060101010101" pitchFamily="49" charset="-122"/>
              </a:rPr>
              <a:t>0.64×42.704</a:t>
            </a:r>
            <a:r>
              <a:rPr lang="zh-CN" altLang="en-US" sz="2800" b="1" dirty="0">
                <a:solidFill>
                  <a:srgbClr val="FF0000"/>
                </a:solidFill>
                <a:latin typeface="+mn-lt"/>
                <a:ea typeface="楷体" panose="02010609060101010101" pitchFamily="49" charset="-122"/>
              </a:rPr>
              <a:t>≈</a:t>
            </a:r>
            <a:r>
              <a:rPr lang="en-US" altLang="zh-CN" sz="2800" b="1" dirty="0">
                <a:solidFill>
                  <a:srgbClr val="FF0000"/>
                </a:solidFill>
                <a:latin typeface="+mn-lt"/>
                <a:ea typeface="楷体" panose="02010609060101010101" pitchFamily="49" charset="-122"/>
              </a:rPr>
              <a:t>27</a:t>
            </a:r>
            <a:r>
              <a:rPr lang="zh-CN" altLang="en-US" sz="2800" b="1" dirty="0">
                <a:solidFill>
                  <a:srgbClr val="FF0000"/>
                </a:solidFill>
                <a:latin typeface="+mn-lt"/>
                <a:ea typeface="楷体" panose="02010609060101010101" pitchFamily="49" charset="-122"/>
              </a:rPr>
              <a:t>（</a:t>
            </a:r>
            <a:r>
              <a:rPr lang="en-US" altLang="zh-CN" sz="2800" b="1" dirty="0">
                <a:solidFill>
                  <a:srgbClr val="FF0000"/>
                </a:solidFill>
                <a:latin typeface="+mn-lt"/>
                <a:ea typeface="楷体" panose="02010609060101010101" pitchFamily="49" charset="-122"/>
              </a:rPr>
              <a:t>kg</a:t>
            </a:r>
            <a:r>
              <a:rPr lang="zh-CN" altLang="en-US" sz="2800" b="1" dirty="0">
                <a:solidFill>
                  <a:srgbClr val="FF0000"/>
                </a:solidFill>
                <a:latin typeface="+mn-lt"/>
                <a:ea typeface="楷体" panose="02010609060101010101" pitchFamily="49" charset="-122"/>
              </a:rPr>
              <a:t>）</a:t>
            </a:r>
          </a:p>
        </p:txBody>
      </p:sp>
      <p:sp>
        <p:nvSpPr>
          <p:cNvPr id="22" name="TextBox 5"/>
          <p:cNvSpPr txBox="1"/>
          <p:nvPr/>
        </p:nvSpPr>
        <p:spPr bwMode="auto">
          <a:xfrm>
            <a:off x="686487" y="3337834"/>
            <a:ext cx="6897688" cy="523220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eaLnBrk="1" hangingPunct="1">
              <a:buFont typeface="Arial" panose="020B0604020202020204" pitchFamily="34" charset="0"/>
              <a:buNone/>
              <a:defRPr/>
            </a:pPr>
            <a:r>
              <a:rPr lang="zh-CN" altLang="en-US" sz="2800" b="1" dirty="0">
                <a:solidFill>
                  <a:srgbClr val="FF0000"/>
                </a:solidFill>
                <a:latin typeface="+mn-lt"/>
                <a:ea typeface="楷体" panose="02010609060101010101" pitchFamily="49" charset="-122"/>
              </a:rPr>
              <a:t>答</a:t>
            </a:r>
            <a:r>
              <a:rPr lang="zh-CN" altLang="en-US" sz="2800" b="1">
                <a:solidFill>
                  <a:srgbClr val="FF0000"/>
                </a:solidFill>
                <a:latin typeface="+mn-lt"/>
                <a:ea typeface="楷体" panose="02010609060101010101" pitchFamily="49" charset="-122"/>
              </a:rPr>
              <a:t>：这个进料漏斗大约能装</a:t>
            </a:r>
            <a:r>
              <a:rPr lang="en-US" altLang="zh-CN" sz="2800" b="1">
                <a:solidFill>
                  <a:srgbClr val="FF0000"/>
                </a:solidFill>
                <a:latin typeface="+mn-lt"/>
                <a:ea typeface="楷体" panose="02010609060101010101" pitchFamily="49" charset="-122"/>
              </a:rPr>
              <a:t>27</a:t>
            </a:r>
            <a:r>
              <a:rPr lang="zh-CN" altLang="en-US" sz="2800" b="1">
                <a:solidFill>
                  <a:srgbClr val="FF0000"/>
                </a:solidFill>
                <a:latin typeface="+mn-lt"/>
                <a:ea typeface="楷体" panose="02010609060101010101" pitchFamily="49" charset="-122"/>
              </a:rPr>
              <a:t>千克</a:t>
            </a:r>
            <a:r>
              <a:rPr lang="zh-CN" altLang="en-US" sz="2800" b="1" dirty="0">
                <a:solidFill>
                  <a:srgbClr val="FF0000"/>
                </a:solidFill>
                <a:latin typeface="+mn-lt"/>
                <a:ea typeface="楷体" panose="02010609060101010101" pitchFamily="49" charset="-122"/>
              </a:rPr>
              <a:t>稻谷。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5"/>
          <p:cNvSpPr txBox="1"/>
          <p:nvPr/>
        </p:nvSpPr>
        <p:spPr bwMode="auto">
          <a:xfrm>
            <a:off x="1349375" y="1806575"/>
            <a:ext cx="6327775" cy="523875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eaLnBrk="1" hangingPunct="1">
              <a:buFont typeface="Arial" panose="020B0604020202020204" pitchFamily="34" charset="0"/>
              <a:buNone/>
              <a:defRPr/>
            </a:pPr>
            <a:r>
              <a:rPr lang="zh-CN" altLang="en-US" sz="2800" b="1" dirty="0">
                <a:solidFill>
                  <a:srgbClr val="FF0000"/>
                </a:solidFill>
                <a:latin typeface="+mn-lt"/>
                <a:ea typeface="楷体" panose="02010609060101010101" pitchFamily="49" charset="-122"/>
              </a:rPr>
              <a:t>（</a:t>
            </a:r>
            <a:r>
              <a:rPr lang="en-US" altLang="zh-CN" sz="2800" b="1" dirty="0">
                <a:solidFill>
                  <a:srgbClr val="FF0000"/>
                </a:solidFill>
                <a:latin typeface="+mn-lt"/>
                <a:ea typeface="楷体" panose="02010609060101010101" pitchFamily="49" charset="-122"/>
              </a:rPr>
              <a:t>2</a:t>
            </a:r>
            <a:r>
              <a:rPr lang="zh-CN" altLang="en-US" sz="2800" b="1">
                <a:solidFill>
                  <a:srgbClr val="FF0000"/>
                </a:solidFill>
                <a:latin typeface="+mn-lt"/>
                <a:ea typeface="楷体" panose="02010609060101010101" pitchFamily="49" charset="-122"/>
              </a:rPr>
              <a:t>）</a:t>
            </a:r>
            <a:r>
              <a:rPr lang="en-US" altLang="zh-CN" sz="2800" b="1">
                <a:solidFill>
                  <a:srgbClr val="FF0000"/>
                </a:solidFill>
                <a:latin typeface="+mn-lt"/>
                <a:ea typeface="楷体" panose="02010609060101010101" pitchFamily="49" charset="-122"/>
              </a:rPr>
              <a:t>27×70%=18.9</a:t>
            </a:r>
            <a:r>
              <a:rPr lang="zh-CN" altLang="en-US" sz="2800" b="1">
                <a:solidFill>
                  <a:srgbClr val="FF0000"/>
                </a:solidFill>
                <a:latin typeface="+mn-lt"/>
                <a:ea typeface="楷体" panose="02010609060101010101" pitchFamily="49" charset="-122"/>
              </a:rPr>
              <a:t>（</a:t>
            </a:r>
            <a:r>
              <a:rPr lang="en-US" altLang="zh-CN" sz="2800" b="1" dirty="0">
                <a:solidFill>
                  <a:srgbClr val="FF0000"/>
                </a:solidFill>
                <a:latin typeface="+mn-lt"/>
                <a:ea typeface="楷体" panose="02010609060101010101" pitchFamily="49" charset="-122"/>
              </a:rPr>
              <a:t>kg</a:t>
            </a:r>
            <a:r>
              <a:rPr lang="zh-CN" altLang="en-US" sz="2800" b="1" dirty="0">
                <a:solidFill>
                  <a:srgbClr val="FF0000"/>
                </a:solidFill>
                <a:latin typeface="+mn-lt"/>
                <a:ea typeface="楷体" panose="02010609060101010101" pitchFamily="49" charset="-122"/>
              </a:rPr>
              <a:t>）</a:t>
            </a:r>
          </a:p>
        </p:txBody>
      </p:sp>
      <p:sp>
        <p:nvSpPr>
          <p:cNvPr id="6" name="TextBox 5"/>
          <p:cNvSpPr txBox="1"/>
          <p:nvPr/>
        </p:nvSpPr>
        <p:spPr bwMode="auto">
          <a:xfrm>
            <a:off x="1183120" y="2571750"/>
            <a:ext cx="6913563" cy="523220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eaLnBrk="1" hangingPunct="1">
              <a:buFont typeface="Arial" panose="020B0604020202020204" pitchFamily="34" charset="0"/>
              <a:buNone/>
              <a:defRPr/>
            </a:pPr>
            <a:r>
              <a:rPr lang="zh-CN" altLang="en-US" sz="2800" b="1" dirty="0">
                <a:solidFill>
                  <a:srgbClr val="FF0000"/>
                </a:solidFill>
                <a:latin typeface="+mn-lt"/>
                <a:ea typeface="楷体" panose="02010609060101010101" pitchFamily="49" charset="-122"/>
              </a:rPr>
              <a:t>答：一</a:t>
            </a:r>
            <a:r>
              <a:rPr lang="zh-CN" altLang="en-US" sz="2800" b="1">
                <a:solidFill>
                  <a:srgbClr val="FF0000"/>
                </a:solidFill>
                <a:latin typeface="+mn-lt"/>
                <a:ea typeface="楷体" panose="02010609060101010101" pitchFamily="49" charset="-122"/>
              </a:rPr>
              <a:t>漏斗稻谷大约能磨出</a:t>
            </a:r>
            <a:r>
              <a:rPr lang="en-US" altLang="zh-CN" sz="2800" b="1">
                <a:solidFill>
                  <a:srgbClr val="FF0000"/>
                </a:solidFill>
                <a:latin typeface="+mn-lt"/>
                <a:ea typeface="楷体" panose="02010609060101010101" pitchFamily="49" charset="-122"/>
              </a:rPr>
              <a:t>18.9</a:t>
            </a:r>
            <a:r>
              <a:rPr lang="zh-CN" altLang="en-US" sz="2800" b="1">
                <a:solidFill>
                  <a:srgbClr val="FF0000"/>
                </a:solidFill>
                <a:latin typeface="+mn-lt"/>
                <a:ea typeface="楷体" panose="02010609060101010101" pitchFamily="49" charset="-122"/>
              </a:rPr>
              <a:t>千克</a:t>
            </a:r>
            <a:r>
              <a:rPr lang="zh-CN" altLang="en-US" sz="2800" b="1" dirty="0">
                <a:solidFill>
                  <a:srgbClr val="FF0000"/>
                </a:solidFill>
                <a:latin typeface="+mn-lt"/>
                <a:ea typeface="楷体" panose="02010609060101010101" pitchFamily="49" charset="-122"/>
              </a:rPr>
              <a:t>大米。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文本框 1"/>
          <p:cNvSpPr txBox="1">
            <a:spLocks noChangeArrowheads="1"/>
          </p:cNvSpPr>
          <p:nvPr/>
        </p:nvSpPr>
        <p:spPr bwMode="auto">
          <a:xfrm>
            <a:off x="266701" y="977856"/>
            <a:ext cx="8691862" cy="121764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defTabSz="91313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defTabSz="91313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defTabSz="91313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defTabSz="91313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defTabSz="91313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defTabSz="91313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defTabSz="91313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defTabSz="91313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defTabSz="91313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>
              <a:lnSpc>
                <a:spcPct val="120000"/>
              </a:lnSpc>
            </a:pPr>
            <a:r>
              <a:rPr lang="en-US" altLang="zh-CN" sz="3200" b="1">
                <a:solidFill>
                  <a:srgbClr val="00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3.</a:t>
            </a:r>
            <a:r>
              <a:rPr lang="zh-CN" altLang="en-US" sz="3200" b="1">
                <a:solidFill>
                  <a:srgbClr val="00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把一块长方体钢坯熔铸成一根底面直径为</a:t>
            </a:r>
            <a:r>
              <a:rPr lang="en-US" altLang="zh-CN" sz="3200" b="1">
                <a:solidFill>
                  <a:srgbClr val="00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4dm </a:t>
            </a:r>
            <a:r>
              <a:rPr lang="zh-CN" altLang="en-US" sz="3200" b="1">
                <a:solidFill>
                  <a:srgbClr val="00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的圆柱形钢材，求钢材的长度。</a:t>
            </a:r>
          </a:p>
        </p:txBody>
      </p:sp>
      <p:sp>
        <p:nvSpPr>
          <p:cNvPr id="14" name="文本框 13"/>
          <p:cNvSpPr txBox="1">
            <a:spLocks noChangeArrowheads="1"/>
          </p:cNvSpPr>
          <p:nvPr/>
        </p:nvSpPr>
        <p:spPr bwMode="auto">
          <a:xfrm>
            <a:off x="1103313" y="3686131"/>
            <a:ext cx="6316662" cy="558800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 defTabSz="91313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defTabSz="91313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defTabSz="91313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defTabSz="91313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defTabSz="91313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defTabSz="91313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defTabSz="91313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defTabSz="91313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defTabSz="91313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>
              <a:lnSpc>
                <a:spcPct val="120000"/>
              </a:lnSpc>
              <a:defRPr/>
            </a:pPr>
            <a:r>
              <a:rPr lang="zh-CN" altLang="en-US" sz="2800" b="1" dirty="0">
                <a:solidFill>
                  <a:srgbClr val="FF0000"/>
                </a:solidFill>
                <a:latin typeface="+mn-lt"/>
                <a:ea typeface="楷体" panose="02010609060101010101" pitchFamily="49" charset="-122"/>
              </a:rPr>
              <a:t>长方体钢坯的体积＝圆柱形钢柱的体积</a:t>
            </a:r>
          </a:p>
        </p:txBody>
      </p:sp>
      <p:pic>
        <p:nvPicPr>
          <p:cNvPr id="2" name="图片 1"/>
          <p:cNvPicPr>
            <a:picLocks noChangeAspect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1136989" y="2251368"/>
            <a:ext cx="6870023" cy="1408766"/>
          </a:xfrm>
          <a:prstGeom prst="rect">
            <a:avLst/>
          </a:prstGeom>
        </p:spPr>
      </p:pic>
      <p:sp>
        <p:nvSpPr>
          <p:cNvPr id="3" name="文本框 2"/>
          <p:cNvSpPr txBox="1"/>
          <p:nvPr/>
        </p:nvSpPr>
        <p:spPr>
          <a:xfrm>
            <a:off x="5779567" y="1746189"/>
            <a:ext cx="2581156" cy="41492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zh-CN" sz="1600" b="1">
                <a:solidFill>
                  <a:srgbClr val="0000FF"/>
                </a:solidFill>
                <a:latin typeface="+mj-lt"/>
                <a:ea typeface="+mj-ea"/>
              </a:rPr>
              <a:t>【</a:t>
            </a:r>
            <a:r>
              <a:rPr lang="zh-CN" altLang="en-US" sz="1600" b="1">
                <a:solidFill>
                  <a:srgbClr val="0000FF"/>
                </a:solidFill>
                <a:latin typeface="+mj-lt"/>
                <a:ea typeface="+mj-ea"/>
              </a:rPr>
              <a:t>教材</a:t>
            </a:r>
            <a:r>
              <a:rPr lang="en-US" altLang="zh-CN" sz="1600" b="1">
                <a:solidFill>
                  <a:srgbClr val="0000FF"/>
                </a:solidFill>
                <a:latin typeface="+mj-lt"/>
                <a:ea typeface="+mj-ea"/>
              </a:rPr>
              <a:t>P37 </a:t>
            </a:r>
            <a:r>
              <a:rPr lang="zh-CN" altLang="en-US" sz="1600" b="1">
                <a:solidFill>
                  <a:srgbClr val="0000FF"/>
                </a:solidFill>
                <a:latin typeface="+mj-lt"/>
                <a:ea typeface="+mj-ea"/>
              </a:rPr>
              <a:t>练习七 第</a:t>
            </a:r>
            <a:r>
              <a:rPr lang="en-US" altLang="zh-CN" sz="1600" b="1">
                <a:solidFill>
                  <a:srgbClr val="0000FF"/>
                </a:solidFill>
                <a:latin typeface="+mj-lt"/>
                <a:ea typeface="+mj-ea"/>
              </a:rPr>
              <a:t>1</a:t>
            </a:r>
            <a:r>
              <a:rPr lang="zh-CN" altLang="en-US" sz="1600" b="1">
                <a:solidFill>
                  <a:srgbClr val="0000FF"/>
                </a:solidFill>
                <a:latin typeface="+mj-lt"/>
                <a:ea typeface="+mj-ea"/>
              </a:rPr>
              <a:t>题</a:t>
            </a:r>
            <a:r>
              <a:rPr lang="en-US" altLang="zh-CN" sz="1600" b="1">
                <a:solidFill>
                  <a:srgbClr val="0000FF"/>
                </a:solidFill>
                <a:latin typeface="+mj-lt"/>
                <a:ea typeface="+mj-ea"/>
              </a:rPr>
              <a:t>】</a:t>
            </a:r>
            <a:endParaRPr lang="zh-CN" altLang="en-US" sz="1600" b="1" dirty="0">
              <a:solidFill>
                <a:srgbClr val="0000FF"/>
              </a:solidFill>
              <a:latin typeface="+mj-lt"/>
              <a:ea typeface="+mj-ea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文本框 4"/>
          <p:cNvSpPr txBox="1">
            <a:spLocks noChangeArrowheads="1"/>
          </p:cNvSpPr>
          <p:nvPr/>
        </p:nvSpPr>
        <p:spPr bwMode="auto">
          <a:xfrm>
            <a:off x="1535113" y="2097088"/>
            <a:ext cx="5276850" cy="627062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 defTabSz="91313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defTabSz="91313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defTabSz="91313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defTabSz="91313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defTabSz="91313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defTabSz="91313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defTabSz="91313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defTabSz="91313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defTabSz="91313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>
              <a:lnSpc>
                <a:spcPct val="120000"/>
              </a:lnSpc>
              <a:defRPr/>
            </a:pPr>
            <a:r>
              <a:rPr lang="en-US" altLang="zh-CN" sz="3200" b="1" dirty="0">
                <a:solidFill>
                  <a:srgbClr val="FF0000"/>
                </a:solidFill>
                <a:latin typeface="+mn-lt"/>
                <a:ea typeface="楷体" panose="02010609060101010101" pitchFamily="49" charset="-122"/>
              </a:rPr>
              <a:t>12.56×5×4</a:t>
            </a:r>
            <a:r>
              <a:rPr lang="zh-CN" altLang="en-US" sz="3200" b="1" dirty="0">
                <a:solidFill>
                  <a:srgbClr val="FF0000"/>
                </a:solidFill>
                <a:latin typeface="+mn-lt"/>
                <a:ea typeface="楷体" panose="02010609060101010101" pitchFamily="49" charset="-122"/>
              </a:rPr>
              <a:t>＝</a:t>
            </a:r>
            <a:r>
              <a:rPr lang="en-US" altLang="zh-CN" sz="3200" b="1" dirty="0">
                <a:solidFill>
                  <a:srgbClr val="FF0000"/>
                </a:solidFill>
                <a:latin typeface="+mn-lt"/>
                <a:ea typeface="楷体" panose="02010609060101010101" pitchFamily="49" charset="-122"/>
              </a:rPr>
              <a:t>251.2</a:t>
            </a:r>
            <a:r>
              <a:rPr lang="zh-CN" altLang="en-US" sz="3200" b="1" dirty="0">
                <a:solidFill>
                  <a:srgbClr val="FF0000"/>
                </a:solidFill>
                <a:latin typeface="+mn-lt"/>
                <a:ea typeface="楷体" panose="02010609060101010101" pitchFamily="49" charset="-122"/>
              </a:rPr>
              <a:t>（</a:t>
            </a:r>
            <a:r>
              <a:rPr lang="en-US" altLang="zh-CN" sz="3200" b="1" dirty="0">
                <a:solidFill>
                  <a:srgbClr val="FF0000"/>
                </a:solidFill>
                <a:latin typeface="+mn-lt"/>
                <a:ea typeface="楷体" panose="02010609060101010101" pitchFamily="49" charset="-122"/>
              </a:rPr>
              <a:t>dm</a:t>
            </a:r>
            <a:r>
              <a:rPr lang="en-US" altLang="zh-CN" sz="3200" b="1" baseline="30000" dirty="0">
                <a:solidFill>
                  <a:srgbClr val="FF0000"/>
                </a:solidFill>
                <a:latin typeface="+mn-lt"/>
                <a:ea typeface="楷体" panose="02010609060101010101" pitchFamily="49" charset="-122"/>
              </a:rPr>
              <a:t>3</a:t>
            </a:r>
            <a:r>
              <a:rPr lang="zh-CN" altLang="en-US" sz="3200" b="1" dirty="0">
                <a:solidFill>
                  <a:srgbClr val="FF0000"/>
                </a:solidFill>
                <a:latin typeface="+mn-lt"/>
                <a:ea typeface="楷体" panose="02010609060101010101" pitchFamily="49" charset="-122"/>
              </a:rPr>
              <a:t>）</a:t>
            </a:r>
            <a:endParaRPr lang="en-US" altLang="zh-CN" sz="3200" b="1" dirty="0">
              <a:solidFill>
                <a:srgbClr val="FF0000"/>
              </a:solidFill>
              <a:latin typeface="+mn-lt"/>
              <a:ea typeface="楷体" panose="02010609060101010101" pitchFamily="49" charset="-122"/>
            </a:endParaRPr>
          </a:p>
        </p:txBody>
      </p:sp>
      <p:sp>
        <p:nvSpPr>
          <p:cNvPr id="6" name="文本框 5"/>
          <p:cNvSpPr txBox="1">
            <a:spLocks noChangeArrowheads="1"/>
          </p:cNvSpPr>
          <p:nvPr/>
        </p:nvSpPr>
        <p:spPr bwMode="auto">
          <a:xfrm>
            <a:off x="1535113" y="2684463"/>
            <a:ext cx="6030912" cy="625475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 defTabSz="91313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defTabSz="91313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defTabSz="91313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defTabSz="91313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defTabSz="91313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defTabSz="91313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defTabSz="91313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defTabSz="91313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defTabSz="91313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>
              <a:lnSpc>
                <a:spcPct val="120000"/>
              </a:lnSpc>
              <a:defRPr/>
            </a:pPr>
            <a:r>
              <a:rPr lang="en-US" altLang="zh-CN" sz="3200" b="1" dirty="0">
                <a:solidFill>
                  <a:srgbClr val="FF0000"/>
                </a:solidFill>
                <a:latin typeface="+mn-lt"/>
                <a:ea typeface="楷体" panose="02010609060101010101" pitchFamily="49" charset="-122"/>
              </a:rPr>
              <a:t>3.14×</a:t>
            </a:r>
            <a:r>
              <a:rPr lang="zh-CN" altLang="en-US" sz="3200" b="1" dirty="0">
                <a:solidFill>
                  <a:srgbClr val="FF0000"/>
                </a:solidFill>
                <a:latin typeface="+mn-lt"/>
                <a:ea typeface="楷体" panose="02010609060101010101" pitchFamily="49" charset="-122"/>
              </a:rPr>
              <a:t>（</a:t>
            </a:r>
            <a:r>
              <a:rPr lang="en-US" altLang="zh-CN" sz="3200" b="1" dirty="0">
                <a:solidFill>
                  <a:srgbClr val="FF0000"/>
                </a:solidFill>
                <a:latin typeface="+mn-lt"/>
                <a:ea typeface="楷体" panose="02010609060101010101" pitchFamily="49" charset="-122"/>
              </a:rPr>
              <a:t>4÷2</a:t>
            </a:r>
            <a:r>
              <a:rPr lang="zh-CN" altLang="en-US" sz="3200" b="1" dirty="0">
                <a:solidFill>
                  <a:srgbClr val="FF0000"/>
                </a:solidFill>
                <a:latin typeface="+mn-lt"/>
                <a:ea typeface="楷体" panose="02010609060101010101" pitchFamily="49" charset="-122"/>
              </a:rPr>
              <a:t>）</a:t>
            </a:r>
            <a:r>
              <a:rPr lang="en-US" altLang="zh-CN" sz="3200" b="1" baseline="30000" dirty="0">
                <a:solidFill>
                  <a:srgbClr val="FF0000"/>
                </a:solidFill>
                <a:latin typeface="+mn-lt"/>
                <a:ea typeface="楷体" panose="02010609060101010101" pitchFamily="49" charset="-122"/>
              </a:rPr>
              <a:t>2</a:t>
            </a:r>
            <a:r>
              <a:rPr lang="zh-CN" altLang="en-US" sz="3200" b="1" dirty="0">
                <a:solidFill>
                  <a:srgbClr val="FF0000"/>
                </a:solidFill>
                <a:latin typeface="+mn-lt"/>
                <a:ea typeface="楷体" panose="02010609060101010101" pitchFamily="49" charset="-122"/>
              </a:rPr>
              <a:t>＝</a:t>
            </a:r>
            <a:r>
              <a:rPr lang="en-US" altLang="zh-CN" sz="3200" b="1" dirty="0">
                <a:solidFill>
                  <a:srgbClr val="FF0000"/>
                </a:solidFill>
                <a:latin typeface="+mn-lt"/>
                <a:ea typeface="楷体" panose="02010609060101010101" pitchFamily="49" charset="-122"/>
              </a:rPr>
              <a:t>12.56</a:t>
            </a:r>
            <a:r>
              <a:rPr lang="zh-CN" altLang="en-US" sz="3200" b="1" dirty="0">
                <a:solidFill>
                  <a:srgbClr val="FF0000"/>
                </a:solidFill>
                <a:latin typeface="+mn-lt"/>
                <a:ea typeface="楷体" panose="02010609060101010101" pitchFamily="49" charset="-122"/>
              </a:rPr>
              <a:t>（</a:t>
            </a:r>
            <a:r>
              <a:rPr lang="en-US" altLang="zh-CN" sz="3200" b="1" dirty="0">
                <a:solidFill>
                  <a:srgbClr val="FF0000"/>
                </a:solidFill>
                <a:latin typeface="+mn-lt"/>
                <a:ea typeface="楷体" panose="02010609060101010101" pitchFamily="49" charset="-122"/>
              </a:rPr>
              <a:t>dm</a:t>
            </a:r>
            <a:r>
              <a:rPr lang="en-US" altLang="zh-CN" sz="3200" b="1" baseline="30000" dirty="0">
                <a:solidFill>
                  <a:srgbClr val="FF0000"/>
                </a:solidFill>
                <a:latin typeface="+mn-lt"/>
                <a:ea typeface="楷体" panose="02010609060101010101" pitchFamily="49" charset="-122"/>
              </a:rPr>
              <a:t>2</a:t>
            </a:r>
            <a:r>
              <a:rPr lang="zh-CN" altLang="en-US" sz="3200" b="1" dirty="0">
                <a:solidFill>
                  <a:srgbClr val="FF0000"/>
                </a:solidFill>
                <a:latin typeface="+mn-lt"/>
                <a:ea typeface="楷体" panose="02010609060101010101" pitchFamily="49" charset="-122"/>
              </a:rPr>
              <a:t>）</a:t>
            </a:r>
            <a:endParaRPr lang="en-US" altLang="zh-CN" sz="3200" b="1" dirty="0">
              <a:solidFill>
                <a:srgbClr val="FF0000"/>
              </a:solidFill>
              <a:latin typeface="+mn-lt"/>
              <a:ea typeface="楷体" panose="02010609060101010101" pitchFamily="49" charset="-122"/>
            </a:endParaRPr>
          </a:p>
        </p:txBody>
      </p:sp>
      <p:sp>
        <p:nvSpPr>
          <p:cNvPr id="7" name="文本框 6"/>
          <p:cNvSpPr txBox="1">
            <a:spLocks noChangeArrowheads="1"/>
          </p:cNvSpPr>
          <p:nvPr/>
        </p:nvSpPr>
        <p:spPr bwMode="auto">
          <a:xfrm>
            <a:off x="1535113" y="3898900"/>
            <a:ext cx="4872037" cy="627063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 defTabSz="91313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defTabSz="91313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defTabSz="91313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defTabSz="91313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defTabSz="91313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defTabSz="91313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defTabSz="91313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defTabSz="91313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defTabSz="91313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>
              <a:lnSpc>
                <a:spcPct val="120000"/>
              </a:lnSpc>
              <a:defRPr/>
            </a:pPr>
            <a:r>
              <a:rPr lang="zh-CN" altLang="en-US" sz="3200" b="1" dirty="0">
                <a:solidFill>
                  <a:srgbClr val="FF0000"/>
                </a:solidFill>
                <a:latin typeface="+mn-lt"/>
                <a:ea typeface="楷体" panose="02010609060101010101" pitchFamily="49" charset="-122"/>
              </a:rPr>
              <a:t>答：钢材的长度是</a:t>
            </a:r>
            <a:r>
              <a:rPr lang="en-US" altLang="zh-CN" sz="3200" b="1" dirty="0">
                <a:solidFill>
                  <a:srgbClr val="FF0000"/>
                </a:solidFill>
                <a:latin typeface="+mn-lt"/>
                <a:ea typeface="楷体" panose="02010609060101010101" pitchFamily="49" charset="-122"/>
              </a:rPr>
              <a:t>20dm</a:t>
            </a:r>
            <a:r>
              <a:rPr lang="zh-CN" altLang="en-US" sz="3200" b="1" dirty="0">
                <a:solidFill>
                  <a:srgbClr val="FF0000"/>
                </a:solidFill>
                <a:latin typeface="+mn-lt"/>
                <a:ea typeface="楷体" panose="02010609060101010101" pitchFamily="49" charset="-122"/>
              </a:rPr>
              <a:t>。</a:t>
            </a:r>
          </a:p>
        </p:txBody>
      </p:sp>
      <p:sp>
        <p:nvSpPr>
          <p:cNvPr id="8" name="文本框 7"/>
          <p:cNvSpPr txBox="1">
            <a:spLocks noChangeArrowheads="1"/>
          </p:cNvSpPr>
          <p:nvPr/>
        </p:nvSpPr>
        <p:spPr bwMode="auto">
          <a:xfrm>
            <a:off x="1535113" y="3309938"/>
            <a:ext cx="4657725" cy="627062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 defTabSz="91313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defTabSz="91313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defTabSz="91313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defTabSz="91313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defTabSz="91313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defTabSz="91313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defTabSz="91313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defTabSz="91313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defTabSz="91313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>
              <a:lnSpc>
                <a:spcPct val="120000"/>
              </a:lnSpc>
              <a:defRPr/>
            </a:pPr>
            <a:r>
              <a:rPr lang="en-US" altLang="zh-CN" sz="3200" b="1" dirty="0">
                <a:solidFill>
                  <a:srgbClr val="FF0000"/>
                </a:solidFill>
                <a:latin typeface="+mn-lt"/>
                <a:ea typeface="楷体" panose="02010609060101010101" pitchFamily="49" charset="-122"/>
              </a:rPr>
              <a:t>251.2÷12.56</a:t>
            </a:r>
            <a:r>
              <a:rPr lang="zh-CN" altLang="en-US" sz="3200" b="1" dirty="0">
                <a:solidFill>
                  <a:srgbClr val="FF0000"/>
                </a:solidFill>
                <a:latin typeface="+mn-lt"/>
                <a:ea typeface="楷体" panose="02010609060101010101" pitchFamily="49" charset="-122"/>
              </a:rPr>
              <a:t>＝</a:t>
            </a:r>
            <a:r>
              <a:rPr lang="en-US" altLang="zh-CN" sz="3200" b="1" dirty="0">
                <a:solidFill>
                  <a:srgbClr val="FF0000"/>
                </a:solidFill>
                <a:latin typeface="+mn-lt"/>
                <a:ea typeface="楷体" panose="02010609060101010101" pitchFamily="49" charset="-122"/>
              </a:rPr>
              <a:t>20</a:t>
            </a:r>
            <a:r>
              <a:rPr lang="zh-CN" altLang="en-US" sz="3200" b="1" dirty="0">
                <a:solidFill>
                  <a:srgbClr val="FF0000"/>
                </a:solidFill>
                <a:latin typeface="+mn-lt"/>
                <a:ea typeface="楷体" panose="02010609060101010101" pitchFamily="49" charset="-122"/>
              </a:rPr>
              <a:t>（</a:t>
            </a:r>
            <a:r>
              <a:rPr lang="en-US" altLang="zh-CN" sz="3200" b="1" dirty="0" err="1">
                <a:solidFill>
                  <a:srgbClr val="FF0000"/>
                </a:solidFill>
                <a:latin typeface="+mn-lt"/>
                <a:ea typeface="楷体" panose="02010609060101010101" pitchFamily="49" charset="-122"/>
              </a:rPr>
              <a:t>dm</a:t>
            </a:r>
            <a:r>
              <a:rPr lang="zh-CN" altLang="en-US" sz="3200" b="1" dirty="0">
                <a:solidFill>
                  <a:srgbClr val="FF0000"/>
                </a:solidFill>
                <a:latin typeface="+mn-lt"/>
                <a:ea typeface="楷体" panose="02010609060101010101" pitchFamily="49" charset="-122"/>
              </a:rPr>
              <a:t>）</a:t>
            </a:r>
            <a:endParaRPr lang="en-US" altLang="zh-CN" sz="3200" b="1" dirty="0">
              <a:solidFill>
                <a:srgbClr val="FF0000"/>
              </a:solidFill>
              <a:latin typeface="+mn-lt"/>
              <a:ea typeface="楷体" panose="02010609060101010101" pitchFamily="49" charset="-122"/>
            </a:endParaRPr>
          </a:p>
        </p:txBody>
      </p:sp>
      <p:pic>
        <p:nvPicPr>
          <p:cNvPr id="9" name="图片 8"/>
          <p:cNvPicPr>
            <a:picLocks noChangeAspect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1136989" y="617537"/>
            <a:ext cx="6870023" cy="1408766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6" grpId="0"/>
      <p:bldP spid="7" grpId="0"/>
      <p:bldP spid="8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矩形 12"/>
          <p:cNvSpPr/>
          <p:nvPr/>
        </p:nvSpPr>
        <p:spPr>
          <a:xfrm>
            <a:off x="589757" y="259600"/>
            <a:ext cx="7237412" cy="1865313"/>
          </a:xfrm>
          <a:prstGeom prst="rect">
            <a:avLst/>
          </a:prstGeom>
        </p:spPr>
        <p:txBody>
          <a:bodyPr>
            <a:spAutoFit/>
          </a:bodyPr>
          <a:lstStyle/>
          <a:p>
            <a:pPr algn="just" eaLnBrk="1" hangingPunct="1">
              <a:lnSpc>
                <a:spcPct val="120000"/>
              </a:lnSpc>
              <a:buFont typeface="Arial" panose="020B0604020202020204" pitchFamily="34" charset="0"/>
              <a:buNone/>
              <a:defRPr/>
            </a:pPr>
            <a:r>
              <a:rPr lang="en-US" altLang="zh-CN" sz="3200" b="1">
                <a:latin typeface="+mj-lt"/>
                <a:ea typeface="+mj-ea"/>
              </a:rPr>
              <a:t>4.</a:t>
            </a:r>
            <a:r>
              <a:rPr lang="zh-CN" altLang="zh-CN" sz="3200" b="1" dirty="0">
                <a:latin typeface="+mj-lt"/>
                <a:ea typeface="+mj-ea"/>
              </a:rPr>
              <a:t>一个圆锥形沙堆，底面积</a:t>
            </a:r>
            <a:r>
              <a:rPr lang="zh-CN" altLang="zh-CN" sz="3200" b="1">
                <a:latin typeface="+mj-lt"/>
                <a:ea typeface="+mj-ea"/>
              </a:rPr>
              <a:t>是</a:t>
            </a:r>
            <a:r>
              <a:rPr lang="en-US" altLang="zh-CN" sz="3200" b="1">
                <a:latin typeface="+mj-lt"/>
                <a:ea typeface="+mj-ea"/>
              </a:rPr>
              <a:t>28.6m</a:t>
            </a:r>
            <a:r>
              <a:rPr lang="en-US" altLang="zh-CN" sz="3200" b="1" baseline="30000">
                <a:latin typeface="+mj-lt"/>
                <a:ea typeface="+mj-ea"/>
              </a:rPr>
              <a:t>2</a:t>
            </a:r>
            <a:r>
              <a:rPr lang="zh-CN" altLang="zh-CN" sz="3200" b="1" dirty="0">
                <a:latin typeface="+mj-lt"/>
                <a:ea typeface="+mj-ea"/>
              </a:rPr>
              <a:t>，</a:t>
            </a:r>
            <a:r>
              <a:rPr lang="zh-CN" altLang="zh-CN" sz="3200" b="1">
                <a:latin typeface="+mj-lt"/>
                <a:ea typeface="+mj-ea"/>
              </a:rPr>
              <a:t>高是</a:t>
            </a:r>
            <a:r>
              <a:rPr lang="en-US" altLang="zh-CN" sz="3200" b="1">
                <a:latin typeface="+mj-lt"/>
                <a:ea typeface="+mj-ea"/>
              </a:rPr>
              <a:t>3m</a:t>
            </a:r>
            <a:r>
              <a:rPr lang="zh-CN" altLang="zh-CN" sz="3200" b="1" dirty="0">
                <a:latin typeface="+mj-lt"/>
                <a:ea typeface="+mj-ea"/>
              </a:rPr>
              <a:t>。用这堆沙在</a:t>
            </a:r>
            <a:r>
              <a:rPr lang="en-US" altLang="zh-CN" sz="3200" b="1" dirty="0">
                <a:latin typeface="+mj-lt"/>
                <a:ea typeface="+mj-ea"/>
              </a:rPr>
              <a:t>10m</a:t>
            </a:r>
            <a:r>
              <a:rPr lang="zh-CN" altLang="zh-CN" sz="3200" b="1" dirty="0">
                <a:latin typeface="+mj-lt"/>
                <a:ea typeface="+mj-ea"/>
              </a:rPr>
              <a:t>宽的公路上铺</a:t>
            </a:r>
            <a:r>
              <a:rPr lang="en-US" altLang="zh-CN" sz="3200" b="1" dirty="0">
                <a:latin typeface="+mj-lt"/>
                <a:ea typeface="+mj-ea"/>
              </a:rPr>
              <a:t>2cm</a:t>
            </a:r>
            <a:r>
              <a:rPr lang="zh-CN" altLang="zh-CN" sz="3200" b="1" dirty="0">
                <a:latin typeface="+mj-lt"/>
                <a:ea typeface="+mj-ea"/>
              </a:rPr>
              <a:t>厚的路面，能铺多少米？</a:t>
            </a:r>
          </a:p>
        </p:txBody>
      </p:sp>
      <p:grpSp>
        <p:nvGrpSpPr>
          <p:cNvPr id="14" name="组合 13"/>
          <p:cNvGrpSpPr/>
          <p:nvPr/>
        </p:nvGrpSpPr>
        <p:grpSpPr bwMode="auto">
          <a:xfrm>
            <a:off x="1204913" y="2649538"/>
            <a:ext cx="6329362" cy="1612900"/>
            <a:chOff x="610387" y="2648504"/>
            <a:chExt cx="7753350" cy="1611958"/>
          </a:xfrm>
        </p:grpSpPr>
        <p:sp>
          <p:nvSpPr>
            <p:cNvPr id="15" name="矩形 14"/>
            <p:cNvSpPr/>
            <p:nvPr/>
          </p:nvSpPr>
          <p:spPr>
            <a:xfrm>
              <a:off x="610387" y="2784949"/>
              <a:ext cx="7753350" cy="1475513"/>
            </a:xfrm>
            <a:prstGeom prst="rect">
              <a:avLst/>
            </a:prstGeom>
          </p:spPr>
          <p:txBody>
            <a:bodyPr>
              <a:spAutoFit/>
            </a:bodyPr>
            <a:lstStyle/>
            <a:p>
              <a:pPr eaLnBrk="1" hangingPunct="1">
                <a:lnSpc>
                  <a:spcPct val="150000"/>
                </a:lnSpc>
                <a:buFont typeface="Arial" panose="020B0604020202020204" pitchFamily="34" charset="0"/>
                <a:buNone/>
                <a:defRPr/>
              </a:pPr>
              <a:r>
                <a:rPr lang="en-US" altLang="zh-CN" sz="3200" b="1" dirty="0">
                  <a:solidFill>
                    <a:srgbClr val="FF0000"/>
                  </a:solidFill>
                  <a:latin typeface="+mj-lt"/>
                  <a:ea typeface="+mj-ea"/>
                </a:rPr>
                <a:t>        </a:t>
              </a:r>
              <a:r>
                <a:rPr lang="zh-CN" altLang="zh-CN" sz="3200" b="1">
                  <a:solidFill>
                    <a:srgbClr val="FF0000"/>
                  </a:solidFill>
                  <a:latin typeface="+mj-lt"/>
                  <a:ea typeface="+mj-ea"/>
                </a:rPr>
                <a:t>×</a:t>
              </a:r>
              <a:r>
                <a:rPr lang="en-US" altLang="zh-CN" sz="3200" b="1">
                  <a:solidFill>
                    <a:srgbClr val="FF0000"/>
                  </a:solidFill>
                  <a:latin typeface="+mj-lt"/>
                  <a:ea typeface="+mj-ea"/>
                </a:rPr>
                <a:t>28.6</a:t>
              </a:r>
              <a:r>
                <a:rPr lang="zh-CN" altLang="zh-CN" sz="3200" b="1">
                  <a:solidFill>
                    <a:srgbClr val="FF0000"/>
                  </a:solidFill>
                  <a:latin typeface="+mj-lt"/>
                  <a:ea typeface="+mj-ea"/>
                </a:rPr>
                <a:t>×</a:t>
              </a:r>
              <a:r>
                <a:rPr lang="en-US" altLang="zh-CN" sz="3200" b="1">
                  <a:solidFill>
                    <a:srgbClr val="FF0000"/>
                  </a:solidFill>
                  <a:latin typeface="+mj-lt"/>
                  <a:ea typeface="+mj-ea"/>
                </a:rPr>
                <a:t>3</a:t>
              </a:r>
              <a:r>
                <a:rPr lang="zh-CN" altLang="en-US" sz="3200" b="1">
                  <a:solidFill>
                    <a:srgbClr val="FF0000"/>
                  </a:solidFill>
                  <a:latin typeface="+mj-lt"/>
                  <a:ea typeface="+mj-ea"/>
                </a:rPr>
                <a:t>＝</a:t>
              </a:r>
              <a:r>
                <a:rPr lang="en-US" altLang="zh-CN" sz="3200" b="1">
                  <a:solidFill>
                    <a:srgbClr val="FF0000"/>
                  </a:solidFill>
                  <a:latin typeface="+mj-lt"/>
                  <a:ea typeface="+mj-ea"/>
                </a:rPr>
                <a:t>28.6</a:t>
              </a:r>
              <a:r>
                <a:rPr lang="zh-CN" altLang="zh-CN" sz="3200" b="1">
                  <a:solidFill>
                    <a:srgbClr val="FF0000"/>
                  </a:solidFill>
                  <a:latin typeface="+mj-lt"/>
                  <a:ea typeface="+mj-ea"/>
                </a:rPr>
                <a:t>（</a:t>
              </a:r>
              <a:r>
                <a:rPr lang="en-US" altLang="zh-CN" sz="3200" b="1" dirty="0">
                  <a:solidFill>
                    <a:srgbClr val="FF0000"/>
                  </a:solidFill>
                  <a:latin typeface="+mj-lt"/>
                  <a:ea typeface="+mj-ea"/>
                </a:rPr>
                <a:t>m</a:t>
              </a:r>
              <a:r>
                <a:rPr lang="en-US" altLang="zh-CN" sz="3200" b="1" baseline="30000" dirty="0">
                  <a:solidFill>
                    <a:srgbClr val="FF0000"/>
                  </a:solidFill>
                  <a:latin typeface="+mj-lt"/>
                  <a:ea typeface="+mj-ea"/>
                </a:rPr>
                <a:t>3</a:t>
              </a:r>
              <a:r>
                <a:rPr lang="zh-CN" altLang="zh-CN" sz="3200" b="1" dirty="0">
                  <a:solidFill>
                    <a:srgbClr val="FF0000"/>
                  </a:solidFill>
                  <a:latin typeface="+mj-lt"/>
                  <a:ea typeface="+mj-ea"/>
                </a:rPr>
                <a:t>）</a:t>
              </a:r>
            </a:p>
            <a:p>
              <a:pPr eaLnBrk="1" hangingPunct="1">
                <a:lnSpc>
                  <a:spcPct val="150000"/>
                </a:lnSpc>
                <a:buFont typeface="Arial" panose="020B0604020202020204" pitchFamily="34" charset="0"/>
                <a:buNone/>
                <a:defRPr/>
              </a:pPr>
              <a:r>
                <a:rPr lang="en-US" altLang="zh-CN" sz="3200" b="1" dirty="0">
                  <a:solidFill>
                    <a:srgbClr val="FF0000"/>
                  </a:solidFill>
                  <a:latin typeface="+mj-lt"/>
                  <a:ea typeface="+mj-ea"/>
                </a:rPr>
                <a:t>        </a:t>
              </a:r>
              <a:endParaRPr lang="zh-CN" altLang="zh-CN" sz="3200" b="1" dirty="0">
                <a:solidFill>
                  <a:srgbClr val="FF0000"/>
                </a:solidFill>
                <a:latin typeface="+mj-lt"/>
                <a:ea typeface="+mj-ea"/>
              </a:endParaRPr>
            </a:p>
          </p:txBody>
        </p:sp>
        <p:graphicFrame>
          <p:nvGraphicFramePr>
            <p:cNvPr id="22536" name="对象 4"/>
            <p:cNvGraphicFramePr>
              <a:graphicFrameLocks noChangeAspect="1"/>
            </p:cNvGraphicFramePr>
            <p:nvPr/>
          </p:nvGraphicFramePr>
          <p:xfrm>
            <a:off x="1242003" y="2648504"/>
            <a:ext cx="403225" cy="1041665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name="Equation" r:id="rId2" imgW="152400" imgH="393700" progId="Equation.DSMT4">
                    <p:embed/>
                  </p:oleObj>
                </mc:Choice>
                <mc:Fallback>
                  <p:oleObj name="Equation" r:id="rId2" imgW="152400" imgH="393700" progId="Equation.DSMT4">
                    <p:embed/>
                    <p:pic>
                      <p:nvPicPr>
                        <p:cNvPr id="0" name="对象 4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3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1242003" y="2648504"/>
                          <a:ext cx="403225" cy="1041665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rgbClr val="000000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</p:grpSp>
      <p:sp>
        <p:nvSpPr>
          <p:cNvPr id="17" name="矩形 16"/>
          <p:cNvSpPr>
            <a:spLocks noChangeArrowheads="1"/>
          </p:cNvSpPr>
          <p:nvPr/>
        </p:nvSpPr>
        <p:spPr bwMode="auto">
          <a:xfrm>
            <a:off x="1720850" y="2103438"/>
            <a:ext cx="2487613" cy="5857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r>
              <a:rPr lang="en-US" altLang="zh-CN" sz="32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2cm</a:t>
            </a:r>
            <a:r>
              <a:rPr lang="zh-CN" altLang="en-US" sz="32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＝</a:t>
            </a:r>
            <a:r>
              <a:rPr lang="en-US" altLang="zh-CN" sz="32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0.02m</a:t>
            </a:r>
            <a:r>
              <a:rPr lang="zh-CN" altLang="en-US" sz="32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 </a:t>
            </a:r>
            <a:endParaRPr lang="zh-CN" altLang="en-US"/>
          </a:p>
        </p:txBody>
      </p:sp>
      <p:sp>
        <p:nvSpPr>
          <p:cNvPr id="18" name="矩形 17"/>
          <p:cNvSpPr>
            <a:spLocks noChangeArrowheads="1"/>
          </p:cNvSpPr>
          <p:nvPr/>
        </p:nvSpPr>
        <p:spPr bwMode="auto">
          <a:xfrm>
            <a:off x="1695450" y="3643313"/>
            <a:ext cx="5048177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r>
              <a:rPr lang="en-US" altLang="zh-CN" sz="32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28.6</a:t>
            </a:r>
            <a:r>
              <a:rPr lang="zh-CN" altLang="zh-CN" sz="32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÷</a:t>
            </a:r>
            <a:r>
              <a:rPr lang="en-US" altLang="zh-CN" sz="32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10</a:t>
            </a:r>
            <a:r>
              <a:rPr lang="zh-CN" altLang="zh-CN" sz="32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÷</a:t>
            </a:r>
            <a:r>
              <a:rPr lang="en-US" altLang="zh-CN" sz="32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0.02</a:t>
            </a:r>
            <a:r>
              <a:rPr lang="zh-CN" altLang="en-US" sz="32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＝</a:t>
            </a:r>
            <a:r>
              <a:rPr lang="en-US" altLang="zh-CN" sz="32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143</a:t>
            </a:r>
            <a:r>
              <a:rPr lang="zh-CN" altLang="en-US" sz="32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（</a:t>
            </a:r>
            <a:r>
              <a:rPr lang="en-US" altLang="zh-CN" sz="32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m</a:t>
            </a:r>
            <a:r>
              <a:rPr lang="zh-CN" altLang="en-US" sz="32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）</a:t>
            </a:r>
            <a:endParaRPr lang="zh-CN" altLang="en-US"/>
          </a:p>
        </p:txBody>
      </p:sp>
      <p:sp>
        <p:nvSpPr>
          <p:cNvPr id="19" name="矩形 18"/>
          <p:cNvSpPr>
            <a:spLocks noChangeArrowheads="1"/>
          </p:cNvSpPr>
          <p:nvPr/>
        </p:nvSpPr>
        <p:spPr bwMode="auto">
          <a:xfrm>
            <a:off x="1531439" y="4216437"/>
            <a:ext cx="3201517" cy="584775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>
              <a:defRPr/>
            </a:pPr>
            <a:r>
              <a:rPr lang="zh-CN" altLang="zh-CN" sz="3200" b="1" dirty="0">
                <a:solidFill>
                  <a:srgbClr val="FF0000"/>
                </a:solidFill>
                <a:latin typeface="+mn-lt"/>
                <a:ea typeface="楷体" panose="02010609060101010101" pitchFamily="49" charset="-122"/>
              </a:rPr>
              <a:t>答：</a:t>
            </a:r>
            <a:r>
              <a:rPr lang="zh-CN" altLang="zh-CN" sz="3200" b="1">
                <a:solidFill>
                  <a:srgbClr val="FF0000"/>
                </a:solidFill>
                <a:latin typeface="+mn-lt"/>
                <a:ea typeface="楷体" panose="02010609060101010101" pitchFamily="49" charset="-122"/>
              </a:rPr>
              <a:t>能铺</a:t>
            </a:r>
            <a:r>
              <a:rPr lang="en-US" altLang="zh-CN" sz="3200" b="1">
                <a:solidFill>
                  <a:srgbClr val="FF0000"/>
                </a:solidFill>
                <a:latin typeface="+mn-lt"/>
                <a:ea typeface="楷体" panose="02010609060101010101" pitchFamily="49" charset="-122"/>
              </a:rPr>
              <a:t>143m</a:t>
            </a:r>
            <a:r>
              <a:rPr lang="zh-CN" altLang="zh-CN" sz="3200" b="1" dirty="0">
                <a:solidFill>
                  <a:srgbClr val="FF0000"/>
                </a:solidFill>
                <a:latin typeface="+mn-lt"/>
                <a:ea typeface="楷体" panose="02010609060101010101" pitchFamily="49" charset="-122"/>
              </a:rPr>
              <a:t>。</a:t>
            </a:r>
            <a:endParaRPr lang="zh-CN" altLang="en-US" dirty="0">
              <a:latin typeface="+mn-lt"/>
              <a:ea typeface="楷体" panose="02010609060101010101" pitchFamily="49" charset="-122"/>
            </a:endParaRPr>
          </a:p>
        </p:txBody>
      </p:sp>
      <p:sp>
        <p:nvSpPr>
          <p:cNvPr id="2" name="文本框 1"/>
          <p:cNvSpPr txBox="1"/>
          <p:nvPr/>
        </p:nvSpPr>
        <p:spPr>
          <a:xfrm>
            <a:off x="5727316" y="1519705"/>
            <a:ext cx="2581156" cy="41492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zh-CN" sz="1600" b="1">
                <a:solidFill>
                  <a:srgbClr val="0000FF"/>
                </a:solidFill>
                <a:latin typeface="+mj-lt"/>
                <a:ea typeface="+mj-ea"/>
              </a:rPr>
              <a:t>【</a:t>
            </a:r>
            <a:r>
              <a:rPr lang="zh-CN" altLang="en-US" sz="1600" b="1">
                <a:solidFill>
                  <a:srgbClr val="0000FF"/>
                </a:solidFill>
                <a:latin typeface="+mj-lt"/>
                <a:ea typeface="+mj-ea"/>
              </a:rPr>
              <a:t>教材</a:t>
            </a:r>
            <a:r>
              <a:rPr lang="en-US" altLang="zh-CN" sz="1600" b="1">
                <a:solidFill>
                  <a:srgbClr val="0000FF"/>
                </a:solidFill>
                <a:latin typeface="+mj-lt"/>
                <a:ea typeface="+mj-ea"/>
              </a:rPr>
              <a:t>P37 </a:t>
            </a:r>
            <a:r>
              <a:rPr lang="zh-CN" altLang="en-US" sz="1600" b="1">
                <a:solidFill>
                  <a:srgbClr val="0000FF"/>
                </a:solidFill>
                <a:latin typeface="+mj-lt"/>
                <a:ea typeface="+mj-ea"/>
              </a:rPr>
              <a:t>练习七 第</a:t>
            </a:r>
            <a:r>
              <a:rPr lang="en-US" altLang="zh-CN" sz="1600" b="1">
                <a:solidFill>
                  <a:srgbClr val="0000FF"/>
                </a:solidFill>
                <a:latin typeface="+mj-lt"/>
                <a:ea typeface="+mj-ea"/>
              </a:rPr>
              <a:t>2</a:t>
            </a:r>
            <a:r>
              <a:rPr lang="zh-CN" altLang="en-US" sz="1600" b="1">
                <a:solidFill>
                  <a:srgbClr val="0000FF"/>
                </a:solidFill>
                <a:latin typeface="+mj-lt"/>
                <a:ea typeface="+mj-ea"/>
              </a:rPr>
              <a:t>题</a:t>
            </a:r>
            <a:r>
              <a:rPr lang="en-US" altLang="zh-CN" sz="1600" b="1">
                <a:solidFill>
                  <a:srgbClr val="0000FF"/>
                </a:solidFill>
                <a:latin typeface="+mj-lt"/>
                <a:ea typeface="+mj-ea"/>
              </a:rPr>
              <a:t>】</a:t>
            </a:r>
            <a:endParaRPr lang="zh-CN" altLang="en-US" sz="1600" b="1" dirty="0">
              <a:solidFill>
                <a:srgbClr val="0000FF"/>
              </a:solidFill>
              <a:latin typeface="+mj-lt"/>
              <a:ea typeface="+mj-ea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4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1000"/>
                            </p:stCondLst>
                            <p:childTnLst>
                              <p:par>
                                <p:cTn id="23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1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" grpId="0"/>
      <p:bldP spid="18" grpId="0"/>
      <p:bldP spid="19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矩形 4"/>
          <p:cNvSpPr/>
          <p:nvPr/>
        </p:nvSpPr>
        <p:spPr>
          <a:xfrm>
            <a:off x="452610" y="1188823"/>
            <a:ext cx="8443196" cy="159402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eaLnBrk="1" hangingPunct="1">
              <a:lnSpc>
                <a:spcPct val="120000"/>
              </a:lnSpc>
              <a:buFont typeface="Arial" panose="020B0604020202020204" pitchFamily="34" charset="0"/>
              <a:buNone/>
              <a:defRPr/>
            </a:pPr>
            <a:r>
              <a:rPr lang="en-US" altLang="zh-CN" sz="2800" b="1">
                <a:latin typeface="+mj-lt"/>
                <a:ea typeface="+mj-ea"/>
              </a:rPr>
              <a:t>1.</a:t>
            </a:r>
            <a:r>
              <a:rPr lang="zh-CN" altLang="en-US" sz="2800" b="1">
                <a:latin typeface="+mj-lt"/>
                <a:ea typeface="+mj-ea"/>
              </a:rPr>
              <a:t>一个圆柱形金属零件上有</a:t>
            </a:r>
            <a:r>
              <a:rPr lang="en-US" altLang="zh-CN" sz="2800" b="1">
                <a:latin typeface="+mj-lt"/>
                <a:ea typeface="+mj-ea"/>
              </a:rPr>
              <a:t>9</a:t>
            </a:r>
            <a:r>
              <a:rPr lang="zh-CN" altLang="en-US" sz="2800" b="1">
                <a:latin typeface="+mj-lt"/>
                <a:ea typeface="+mj-ea"/>
              </a:rPr>
              <a:t>个圆柱形孔（如右图）。这个零件的金属用量大约是多少立方分米</a:t>
            </a:r>
            <a:r>
              <a:rPr lang="en-US" altLang="zh-CN" sz="2800" b="1">
                <a:latin typeface="+mj-lt"/>
                <a:ea typeface="+mj-ea"/>
              </a:rPr>
              <a:t>?</a:t>
            </a:r>
            <a:r>
              <a:rPr lang="zh-CN" altLang="en-US" sz="2800" b="1">
                <a:latin typeface="+mj-lt"/>
                <a:ea typeface="+mj-ea"/>
              </a:rPr>
              <a:t>（得数保留两位小数。）</a:t>
            </a:r>
            <a:endParaRPr lang="zh-CN" altLang="zh-CN" sz="2800" b="1" dirty="0">
              <a:latin typeface="+mj-lt"/>
              <a:ea typeface="+mj-ea"/>
            </a:endParaRPr>
          </a:p>
        </p:txBody>
      </p:sp>
      <p:pic>
        <p:nvPicPr>
          <p:cNvPr id="2" name="图片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5290271" y="2782849"/>
            <a:ext cx="3525516" cy="1914720"/>
          </a:xfrm>
          <a:prstGeom prst="rect">
            <a:avLst/>
          </a:prstGeom>
        </p:spPr>
      </p:pic>
      <p:grpSp>
        <p:nvGrpSpPr>
          <p:cNvPr id="3" name="组合 7"/>
          <p:cNvGrpSpPr/>
          <p:nvPr/>
        </p:nvGrpSpPr>
        <p:grpSpPr bwMode="auto">
          <a:xfrm>
            <a:off x="122238" y="538163"/>
            <a:ext cx="1989137" cy="608012"/>
            <a:chOff x="96916" y="718454"/>
            <a:chExt cx="1988264" cy="607807"/>
          </a:xfrm>
        </p:grpSpPr>
        <p:sp>
          <p:nvSpPr>
            <p:cNvPr id="4" name="圆角矩形 8"/>
            <p:cNvSpPr/>
            <p:nvPr/>
          </p:nvSpPr>
          <p:spPr bwMode="auto">
            <a:xfrm>
              <a:off x="96916" y="748606"/>
              <a:ext cx="1988264" cy="577655"/>
            </a:xfrm>
            <a:prstGeom prst="roundRect">
              <a:avLst>
                <a:gd name="adj" fmla="val 50000"/>
              </a:avLst>
            </a:prstGeom>
            <a:solidFill>
              <a:srgbClr val="4ABBFF"/>
            </a:solidFill>
            <a:ln w="19050">
              <a:solidFill>
                <a:srgbClr val="3399FF"/>
              </a:solidFill>
              <a:miter lim="800000"/>
            </a:ln>
          </p:spPr>
          <p:txBody>
            <a:bodyPr anchor="ctr"/>
            <a:lstStyle/>
            <a:p>
              <a:pPr algn="ctr" eaLnBrk="1" fontAlgn="auto" hangingPunct="1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3200" b="1" kern="0" dirty="0">
                <a:solidFill>
                  <a:srgbClr val="1C1C1C"/>
                </a:solidFill>
                <a:latin typeface="宋体" panose="02010600030101010101" pitchFamily="2" charset="-122"/>
              </a:endParaRPr>
            </a:p>
          </p:txBody>
        </p:sp>
        <p:sp>
          <p:nvSpPr>
            <p:cNvPr id="6" name="Rectangle 16"/>
            <p:cNvSpPr>
              <a:spLocks noChangeArrowheads="1"/>
            </p:cNvSpPr>
            <p:nvPr/>
          </p:nvSpPr>
          <p:spPr bwMode="auto">
            <a:xfrm>
              <a:off x="148945" y="718454"/>
              <a:ext cx="1873038" cy="566883"/>
            </a:xfrm>
            <a:prstGeom prst="rect">
              <a:avLst/>
            </a:prstGeom>
            <a:noFill/>
            <a:ln>
              <a:noFill/>
            </a:ln>
            <a:effectLst/>
            <a:scene3d>
              <a:camera prst="orthographicFront">
                <a:rot lat="0" lon="0" rev="0"/>
              </a:camera>
              <a:lightRig rig="brightRoom" dir="t">
                <a:rot lat="0" lon="0" rev="600000"/>
              </a:lightRig>
            </a:scene3d>
            <a:sp3d prstMaterial="metal">
              <a:bevelT w="38100" h="57150" prst="angle"/>
            </a:sp3d>
          </p:spPr>
          <p:txBody>
            <a:bodyPr/>
            <a:lstStyle>
              <a:lvl1pPr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algn="ctr">
                <a:defRPr/>
              </a:pPr>
              <a:r>
                <a:rPr lang="zh-CN" altLang="en-US" sz="3200" b="1">
                  <a:solidFill>
                    <a:srgbClr val="FFC000"/>
                  </a:solidFill>
                  <a:latin typeface="幼圆" panose="02010509060101010101" pitchFamily="49" charset="-122"/>
                  <a:ea typeface="幼圆" panose="02010509060101010101" pitchFamily="49" charset="-122"/>
                </a:rPr>
                <a:t>拓展提升</a:t>
              </a:r>
              <a:endParaRPr lang="zh-CN" altLang="en-US" sz="3200" b="1" dirty="0">
                <a:solidFill>
                  <a:srgbClr val="FFC000"/>
                </a:solidFill>
                <a:latin typeface="幼圆" panose="02010509060101010101" pitchFamily="49" charset="-122"/>
                <a:ea typeface="幼圆" panose="02010509060101010101" pitchFamily="49" charset="-122"/>
              </a:endParaRPr>
            </a:p>
          </p:txBody>
        </p:sp>
      </p:grpSp>
      <p:sp>
        <p:nvSpPr>
          <p:cNvPr id="7" name="文本框 6"/>
          <p:cNvSpPr txBox="1"/>
          <p:nvPr/>
        </p:nvSpPr>
        <p:spPr>
          <a:xfrm>
            <a:off x="2853487" y="2360651"/>
            <a:ext cx="2581156" cy="41492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zh-CN" sz="1600" b="1">
                <a:solidFill>
                  <a:srgbClr val="0000FF"/>
                </a:solidFill>
                <a:latin typeface="+mj-lt"/>
                <a:ea typeface="+mj-ea"/>
              </a:rPr>
              <a:t>【</a:t>
            </a:r>
            <a:r>
              <a:rPr lang="zh-CN" altLang="en-US" sz="1600" b="1">
                <a:solidFill>
                  <a:srgbClr val="0000FF"/>
                </a:solidFill>
                <a:latin typeface="+mj-lt"/>
                <a:ea typeface="+mj-ea"/>
              </a:rPr>
              <a:t>教材</a:t>
            </a:r>
            <a:r>
              <a:rPr lang="en-US" altLang="zh-CN" sz="1600" b="1">
                <a:solidFill>
                  <a:srgbClr val="0000FF"/>
                </a:solidFill>
                <a:latin typeface="+mj-lt"/>
                <a:ea typeface="+mj-ea"/>
              </a:rPr>
              <a:t>P37 </a:t>
            </a:r>
            <a:r>
              <a:rPr lang="zh-CN" altLang="en-US" sz="1600" b="1">
                <a:solidFill>
                  <a:srgbClr val="0000FF"/>
                </a:solidFill>
                <a:latin typeface="+mj-lt"/>
                <a:ea typeface="+mj-ea"/>
              </a:rPr>
              <a:t>练习七 第</a:t>
            </a:r>
            <a:r>
              <a:rPr lang="en-US" altLang="zh-CN" sz="1600" b="1">
                <a:solidFill>
                  <a:srgbClr val="0000FF"/>
                </a:solidFill>
                <a:latin typeface="+mj-lt"/>
                <a:ea typeface="+mj-ea"/>
              </a:rPr>
              <a:t>3</a:t>
            </a:r>
            <a:r>
              <a:rPr lang="zh-CN" altLang="en-US" sz="1600" b="1">
                <a:solidFill>
                  <a:srgbClr val="0000FF"/>
                </a:solidFill>
                <a:latin typeface="+mj-lt"/>
                <a:ea typeface="+mj-ea"/>
              </a:rPr>
              <a:t>题</a:t>
            </a:r>
            <a:r>
              <a:rPr lang="en-US" altLang="zh-CN" sz="1600" b="1">
                <a:solidFill>
                  <a:srgbClr val="0000FF"/>
                </a:solidFill>
                <a:latin typeface="+mj-lt"/>
                <a:ea typeface="+mj-ea"/>
              </a:rPr>
              <a:t>】</a:t>
            </a:r>
            <a:endParaRPr lang="zh-CN" altLang="en-US" sz="1600" b="1" dirty="0">
              <a:solidFill>
                <a:srgbClr val="0000FF"/>
              </a:solidFill>
              <a:latin typeface="+mj-lt"/>
              <a:ea typeface="+mj-ea"/>
            </a:endParaRP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矩形 11"/>
          <p:cNvSpPr/>
          <p:nvPr/>
        </p:nvSpPr>
        <p:spPr>
          <a:xfrm>
            <a:off x="771783" y="2789000"/>
            <a:ext cx="7600435" cy="107696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eaLnBrk="1" hangingPunct="1">
              <a:lnSpc>
                <a:spcPct val="120000"/>
              </a:lnSpc>
              <a:buFont typeface="Arial" panose="020B0604020202020204" pitchFamily="34" charset="0"/>
              <a:buNone/>
              <a:defRPr/>
            </a:pPr>
            <a:r>
              <a:rPr lang="en-US" altLang="zh-CN" sz="2800" b="1">
                <a:solidFill>
                  <a:srgbClr val="FF0000"/>
                </a:solidFill>
                <a:latin typeface="+mn-lt"/>
                <a:ea typeface="楷体" panose="02010609060101010101" pitchFamily="49" charset="-122"/>
              </a:rPr>
              <a:t>   3.14×(12</a:t>
            </a:r>
            <a:r>
              <a:rPr lang="zh-CN" altLang="zh-CN" sz="2800" b="1">
                <a:solidFill>
                  <a:srgbClr val="FF0000"/>
                </a:solidFill>
                <a:latin typeface="+mn-lt"/>
                <a:ea typeface="楷体" panose="02010609060101010101" pitchFamily="49" charset="-122"/>
              </a:rPr>
              <a:t>÷</a:t>
            </a:r>
            <a:r>
              <a:rPr lang="en-US" altLang="zh-CN" sz="2800" b="1">
                <a:solidFill>
                  <a:srgbClr val="FF0000"/>
                </a:solidFill>
                <a:latin typeface="+mn-lt"/>
                <a:ea typeface="楷体" panose="02010609060101010101" pitchFamily="49" charset="-122"/>
              </a:rPr>
              <a:t>2)</a:t>
            </a:r>
            <a:r>
              <a:rPr lang="en-US" altLang="zh-CN" sz="2800" b="1" baseline="30000">
                <a:solidFill>
                  <a:srgbClr val="FF0000"/>
                </a:solidFill>
                <a:latin typeface="+mn-lt"/>
                <a:ea typeface="楷体" panose="02010609060101010101" pitchFamily="49" charset="-122"/>
              </a:rPr>
              <a:t>2</a:t>
            </a:r>
            <a:r>
              <a:rPr lang="zh-CN" altLang="zh-CN" sz="2800" b="1">
                <a:solidFill>
                  <a:srgbClr val="FF0000"/>
                </a:solidFill>
                <a:latin typeface="+mn-lt"/>
                <a:ea typeface="楷体" panose="02010609060101010101" pitchFamily="49" charset="-122"/>
              </a:rPr>
              <a:t>×</a:t>
            </a:r>
            <a:r>
              <a:rPr lang="en-US" altLang="zh-CN" sz="2800" b="1">
                <a:solidFill>
                  <a:srgbClr val="FF0000"/>
                </a:solidFill>
                <a:latin typeface="+mn-lt"/>
                <a:ea typeface="楷体" panose="02010609060101010101" pitchFamily="49" charset="-122"/>
              </a:rPr>
              <a:t>10</a:t>
            </a:r>
            <a:r>
              <a:rPr lang="zh-CN" altLang="en-US" sz="2800" b="1">
                <a:solidFill>
                  <a:srgbClr val="FF0000"/>
                </a:solidFill>
                <a:latin typeface="+mn-lt"/>
                <a:ea typeface="楷体" panose="02010609060101010101" pitchFamily="49" charset="-122"/>
              </a:rPr>
              <a:t>－</a:t>
            </a:r>
            <a:r>
              <a:rPr lang="en-US" altLang="zh-CN" sz="2800" b="1">
                <a:solidFill>
                  <a:srgbClr val="FF0000"/>
                </a:solidFill>
                <a:latin typeface="+mn-lt"/>
                <a:ea typeface="楷体" panose="02010609060101010101" pitchFamily="49" charset="-122"/>
              </a:rPr>
              <a:t>3.14×(2</a:t>
            </a:r>
            <a:r>
              <a:rPr lang="zh-CN" altLang="zh-CN" sz="2800" b="1">
                <a:solidFill>
                  <a:srgbClr val="FF0000"/>
                </a:solidFill>
                <a:latin typeface="+mn-lt"/>
                <a:ea typeface="楷体" panose="02010609060101010101" pitchFamily="49" charset="-122"/>
              </a:rPr>
              <a:t>÷</a:t>
            </a:r>
            <a:r>
              <a:rPr lang="en-US" altLang="zh-CN" sz="2800" b="1">
                <a:solidFill>
                  <a:srgbClr val="FF0000"/>
                </a:solidFill>
                <a:latin typeface="+mn-lt"/>
                <a:ea typeface="楷体" panose="02010609060101010101" pitchFamily="49" charset="-122"/>
              </a:rPr>
              <a:t>2)</a:t>
            </a:r>
            <a:r>
              <a:rPr lang="en-US" altLang="zh-CN" sz="2800" b="1" baseline="30000">
                <a:solidFill>
                  <a:srgbClr val="FF0000"/>
                </a:solidFill>
                <a:latin typeface="+mn-lt"/>
                <a:ea typeface="楷体" panose="02010609060101010101" pitchFamily="49" charset="-122"/>
              </a:rPr>
              <a:t>2</a:t>
            </a:r>
            <a:r>
              <a:rPr lang="zh-CN" altLang="zh-CN" sz="2800" b="1">
                <a:solidFill>
                  <a:srgbClr val="FF0000"/>
                </a:solidFill>
                <a:latin typeface="+mn-lt"/>
                <a:ea typeface="楷体" panose="02010609060101010101" pitchFamily="49" charset="-122"/>
              </a:rPr>
              <a:t>×</a:t>
            </a:r>
            <a:r>
              <a:rPr lang="en-US" altLang="zh-CN" sz="2800" b="1">
                <a:solidFill>
                  <a:srgbClr val="FF0000"/>
                </a:solidFill>
                <a:latin typeface="+mn-lt"/>
                <a:ea typeface="楷体" panose="02010609060101010101" pitchFamily="49" charset="-122"/>
              </a:rPr>
              <a:t>10</a:t>
            </a:r>
            <a:r>
              <a:rPr lang="zh-CN" altLang="zh-CN" sz="2800" b="1">
                <a:solidFill>
                  <a:srgbClr val="FF0000"/>
                </a:solidFill>
                <a:latin typeface="+mn-lt"/>
                <a:ea typeface="楷体" panose="02010609060101010101" pitchFamily="49" charset="-122"/>
              </a:rPr>
              <a:t>×</a:t>
            </a:r>
            <a:r>
              <a:rPr lang="en-US" altLang="zh-CN" sz="2800" b="1">
                <a:solidFill>
                  <a:srgbClr val="FF0000"/>
                </a:solidFill>
                <a:latin typeface="+mn-lt"/>
                <a:ea typeface="楷体" panose="02010609060101010101" pitchFamily="49" charset="-122"/>
              </a:rPr>
              <a:t>8</a:t>
            </a:r>
            <a:r>
              <a:rPr lang="zh-CN" altLang="en-US" sz="2800" b="1">
                <a:solidFill>
                  <a:srgbClr val="FF0000"/>
                </a:solidFill>
                <a:ea typeface="楷体" panose="02010609060101010101" pitchFamily="49" charset="-122"/>
              </a:rPr>
              <a:t>－</a:t>
            </a:r>
            <a:r>
              <a:rPr lang="en-US" altLang="zh-CN" sz="2800" b="1">
                <a:solidFill>
                  <a:srgbClr val="FF0000"/>
                </a:solidFill>
                <a:latin typeface="Times New Roman" panose="02020603050405020304"/>
                <a:ea typeface="楷体" panose="02010609060101010101" pitchFamily="49" charset="-122"/>
              </a:rPr>
              <a:t>3.14</a:t>
            </a:r>
            <a:r>
              <a:rPr lang="en-US" altLang="zh-CN" sz="2800" b="1">
                <a:solidFill>
                  <a:srgbClr val="FF0000"/>
                </a:solidFill>
                <a:ea typeface="楷体" panose="02010609060101010101" pitchFamily="49" charset="-122"/>
              </a:rPr>
              <a:t>×</a:t>
            </a:r>
            <a:r>
              <a:rPr lang="en-US" altLang="zh-CN" sz="2800" b="1">
                <a:solidFill>
                  <a:srgbClr val="FF0000"/>
                </a:solidFill>
                <a:latin typeface="Times New Roman" panose="02020603050405020304"/>
                <a:ea typeface="楷体" panose="02010609060101010101" pitchFamily="49" charset="-122"/>
              </a:rPr>
              <a:t>(4</a:t>
            </a:r>
            <a:r>
              <a:rPr lang="zh-CN" altLang="zh-CN" sz="2800" b="1">
                <a:solidFill>
                  <a:srgbClr val="FF0000"/>
                </a:solidFill>
                <a:latin typeface="Times New Roman" panose="02020603050405020304"/>
                <a:ea typeface="楷体" panose="02010609060101010101" pitchFamily="49" charset="-122"/>
              </a:rPr>
              <a:t>÷</a:t>
            </a:r>
            <a:r>
              <a:rPr lang="en-US" altLang="zh-CN" sz="2800" b="1">
                <a:solidFill>
                  <a:srgbClr val="FF0000"/>
                </a:solidFill>
                <a:latin typeface="Times New Roman" panose="02020603050405020304"/>
                <a:ea typeface="楷体" panose="02010609060101010101" pitchFamily="49" charset="-122"/>
              </a:rPr>
              <a:t>2)</a:t>
            </a:r>
            <a:r>
              <a:rPr lang="en-US" altLang="zh-CN" sz="2800" b="1" baseline="30000">
                <a:solidFill>
                  <a:srgbClr val="FF0000"/>
                </a:solidFill>
                <a:latin typeface="Times New Roman" panose="02020603050405020304"/>
                <a:ea typeface="楷体" panose="02010609060101010101" pitchFamily="49" charset="-122"/>
              </a:rPr>
              <a:t>2</a:t>
            </a:r>
            <a:r>
              <a:rPr lang="zh-CN" altLang="zh-CN" sz="2800" b="1">
                <a:solidFill>
                  <a:srgbClr val="FF0000"/>
                </a:solidFill>
                <a:latin typeface="Times New Roman" panose="02020603050405020304"/>
                <a:ea typeface="楷体" panose="02010609060101010101" pitchFamily="49" charset="-122"/>
              </a:rPr>
              <a:t>×</a:t>
            </a:r>
            <a:r>
              <a:rPr lang="en-US" altLang="zh-CN" sz="2800" b="1">
                <a:solidFill>
                  <a:srgbClr val="FF0000"/>
                </a:solidFill>
                <a:latin typeface="Times New Roman" panose="02020603050405020304"/>
                <a:ea typeface="楷体" panose="02010609060101010101" pitchFamily="49" charset="-122"/>
              </a:rPr>
              <a:t>10=753.6</a:t>
            </a:r>
            <a:r>
              <a:rPr lang="zh-CN" altLang="en-US" sz="2800" b="1">
                <a:solidFill>
                  <a:srgbClr val="FF0000"/>
                </a:solidFill>
                <a:latin typeface="Times New Roman" panose="02020603050405020304"/>
                <a:ea typeface="楷体" panose="02010609060101010101" pitchFamily="49" charset="-122"/>
              </a:rPr>
              <a:t>（</a:t>
            </a:r>
            <a:r>
              <a:rPr lang="en-US" altLang="zh-CN" sz="2800" b="1">
                <a:solidFill>
                  <a:srgbClr val="FF0000"/>
                </a:solidFill>
                <a:latin typeface="Times New Roman" panose="02020603050405020304"/>
                <a:ea typeface="楷体" panose="02010609060101010101" pitchFamily="49" charset="-122"/>
              </a:rPr>
              <a:t>cm</a:t>
            </a:r>
            <a:r>
              <a:rPr lang="en-US" altLang="zh-CN" sz="2800" b="1" baseline="30000">
                <a:solidFill>
                  <a:srgbClr val="FF0000"/>
                </a:solidFill>
                <a:latin typeface="Times New Roman" panose="02020603050405020304"/>
                <a:ea typeface="楷体" panose="02010609060101010101" pitchFamily="49" charset="-122"/>
              </a:rPr>
              <a:t>3</a:t>
            </a:r>
            <a:r>
              <a:rPr lang="zh-CN" altLang="en-US" sz="2800" b="1">
                <a:solidFill>
                  <a:srgbClr val="FF0000"/>
                </a:solidFill>
                <a:latin typeface="Times New Roman" panose="02020603050405020304"/>
                <a:ea typeface="楷体" panose="02010609060101010101" pitchFamily="49" charset="-122"/>
              </a:rPr>
              <a:t>）</a:t>
            </a:r>
            <a:r>
              <a:rPr lang="zh-CN" altLang="en-US" sz="2800" b="1">
                <a:solidFill>
                  <a:srgbClr val="FF0000"/>
                </a:solidFill>
                <a:latin typeface="+mn-lt"/>
                <a:ea typeface="楷体" panose="02010609060101010101" pitchFamily="49" charset="-122"/>
              </a:rPr>
              <a:t>≈ </a:t>
            </a:r>
            <a:r>
              <a:rPr lang="en-US" altLang="zh-CN" sz="2800" b="1">
                <a:solidFill>
                  <a:srgbClr val="FF0000"/>
                </a:solidFill>
                <a:latin typeface="+mn-lt"/>
                <a:ea typeface="楷体" panose="02010609060101010101" pitchFamily="49" charset="-122"/>
              </a:rPr>
              <a:t>0.75</a:t>
            </a:r>
            <a:r>
              <a:rPr lang="zh-CN" altLang="en-US" sz="2800" b="1">
                <a:solidFill>
                  <a:srgbClr val="FF0000"/>
                </a:solidFill>
                <a:latin typeface="+mn-lt"/>
                <a:ea typeface="楷体" panose="02010609060101010101" pitchFamily="49" charset="-122"/>
              </a:rPr>
              <a:t>（</a:t>
            </a:r>
            <a:r>
              <a:rPr lang="en-US" altLang="zh-CN" sz="2800" b="1">
                <a:solidFill>
                  <a:srgbClr val="FF0000"/>
                </a:solidFill>
                <a:latin typeface="+mn-lt"/>
                <a:ea typeface="楷体" panose="02010609060101010101" pitchFamily="49" charset="-122"/>
              </a:rPr>
              <a:t>dm</a:t>
            </a:r>
            <a:r>
              <a:rPr lang="en-US" altLang="zh-CN" sz="2800" b="1" baseline="30000">
                <a:solidFill>
                  <a:srgbClr val="FF0000"/>
                </a:solidFill>
                <a:latin typeface="+mn-lt"/>
                <a:ea typeface="楷体" panose="02010609060101010101" pitchFamily="49" charset="-122"/>
              </a:rPr>
              <a:t>3</a:t>
            </a:r>
            <a:r>
              <a:rPr lang="zh-CN" altLang="en-US" sz="2800" b="1">
                <a:solidFill>
                  <a:srgbClr val="FF0000"/>
                </a:solidFill>
                <a:latin typeface="+mn-lt"/>
                <a:ea typeface="楷体" panose="02010609060101010101" pitchFamily="49" charset="-122"/>
              </a:rPr>
              <a:t>）</a:t>
            </a:r>
            <a:endParaRPr lang="zh-CN" altLang="zh-CN" sz="2800" b="1" dirty="0">
              <a:solidFill>
                <a:srgbClr val="FF0000"/>
              </a:solidFill>
              <a:latin typeface="+mn-lt"/>
              <a:ea typeface="楷体" panose="02010609060101010101" pitchFamily="49" charset="-122"/>
            </a:endParaRPr>
          </a:p>
        </p:txBody>
      </p:sp>
      <p:pic>
        <p:nvPicPr>
          <p:cNvPr id="4" name="图片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2809242" y="874280"/>
            <a:ext cx="3525516" cy="1914720"/>
          </a:xfrm>
          <a:prstGeom prst="rect">
            <a:avLst/>
          </a:prstGeom>
        </p:spPr>
      </p:pic>
      <p:sp>
        <p:nvSpPr>
          <p:cNvPr id="3" name="文本框 2"/>
          <p:cNvSpPr txBox="1"/>
          <p:nvPr/>
        </p:nvSpPr>
        <p:spPr>
          <a:xfrm>
            <a:off x="605051" y="3921595"/>
            <a:ext cx="7933898" cy="5598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2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r>
              <a:rPr kumimoji="0" lang="zh-CN" altLang="zh-CN" sz="2800" b="1" i="0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anose="02020603050405020304"/>
                <a:ea typeface="楷体" panose="02010609060101010101" pitchFamily="49" charset="-122"/>
                <a:cs typeface="+mn-cs"/>
              </a:rPr>
              <a:t>答：</a:t>
            </a:r>
            <a:r>
              <a:rPr kumimoji="0" lang="zh-CN" altLang="en-US" sz="2800" b="1" i="0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anose="02020603050405020304"/>
                <a:ea typeface="楷体" panose="02010609060101010101" pitchFamily="49" charset="-122"/>
                <a:cs typeface="+mn-cs"/>
              </a:rPr>
              <a:t>这个零件的金属用量大约是</a:t>
            </a:r>
            <a:r>
              <a:rPr kumimoji="0" lang="en-US" altLang="zh-CN" sz="2800" b="1" i="0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anose="02020603050405020304"/>
                <a:ea typeface="楷体" panose="02010609060101010101" pitchFamily="49" charset="-122"/>
                <a:cs typeface="+mn-cs"/>
              </a:rPr>
              <a:t>0.75</a:t>
            </a:r>
            <a:r>
              <a:rPr kumimoji="0" lang="zh-CN" altLang="en-US" sz="2800" b="1" i="0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anose="02020603050405020304"/>
                <a:ea typeface="楷体" panose="02010609060101010101" pitchFamily="49" charset="-122"/>
                <a:cs typeface="+mn-cs"/>
              </a:rPr>
              <a:t>立方分米</a:t>
            </a:r>
            <a:r>
              <a:rPr kumimoji="0" lang="zh-CN" altLang="zh-CN" sz="2800" b="1" i="0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anose="02020603050405020304"/>
                <a:ea typeface="楷体" panose="02010609060101010101" pitchFamily="49" charset="-122"/>
                <a:cs typeface="+mn-cs"/>
              </a:rPr>
              <a:t>。</a:t>
            </a:r>
            <a:endParaRPr kumimoji="0" lang="zh-CN" altLang="zh-CN" sz="2800" b="1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Times New Roman" panose="02020603050405020304"/>
              <a:ea typeface="楷体" panose="02010609060101010101" pitchFamily="49" charset="-122"/>
              <a:cs typeface="+mn-cs"/>
            </a:endParaRP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文本框 5"/>
          <p:cNvSpPr txBox="1">
            <a:spLocks noChangeArrowheads="1"/>
          </p:cNvSpPr>
          <p:nvPr/>
        </p:nvSpPr>
        <p:spPr bwMode="auto">
          <a:xfrm>
            <a:off x="516621" y="1004888"/>
            <a:ext cx="8110759" cy="18653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defTabSz="91313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defTabSz="91313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defTabSz="91313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defTabSz="91313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defTabSz="91313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defTabSz="91313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defTabSz="91313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defTabSz="91313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defTabSz="91313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just" eaLnBrk="1" hangingPunct="1">
              <a:lnSpc>
                <a:spcPct val="120000"/>
              </a:lnSpc>
            </a:pPr>
            <a:r>
              <a:rPr lang="en-US" altLang="zh-CN" sz="3200" b="1">
                <a:solidFill>
                  <a:srgbClr val="00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2.</a:t>
            </a:r>
            <a:r>
              <a:rPr lang="zh-CN" altLang="en-US" sz="3200" b="1">
                <a:solidFill>
                  <a:srgbClr val="00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有块正方体的木料，它的棱长是</a:t>
            </a:r>
            <a:r>
              <a:rPr lang="en-US" altLang="zh-CN" sz="3200" b="1">
                <a:solidFill>
                  <a:srgbClr val="00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4dm</a:t>
            </a:r>
            <a:r>
              <a:rPr lang="zh-CN" altLang="en-US" sz="3200" b="1">
                <a:solidFill>
                  <a:srgbClr val="00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。把这块木料加工成一个圆柱。这个圆柱的体积最大是多少</a:t>
            </a:r>
            <a:r>
              <a:rPr lang="en-US" altLang="zh-CN" sz="3200" b="1">
                <a:solidFill>
                  <a:srgbClr val="00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?</a:t>
            </a:r>
            <a:endParaRPr lang="zh-CN" altLang="en-US" sz="3200" b="1">
              <a:solidFill>
                <a:srgbClr val="000000"/>
              </a:solidFill>
              <a:latin typeface="Times New Roman" panose="02020603050405020304" pitchFamily="18" charset="0"/>
              <a:ea typeface="黑体" panose="02010609060101010101" pitchFamily="49" charset="-122"/>
            </a:endParaRPr>
          </a:p>
        </p:txBody>
      </p:sp>
      <p:sp>
        <p:nvSpPr>
          <p:cNvPr id="4" name="文本框 3"/>
          <p:cNvSpPr txBox="1">
            <a:spLocks noChangeArrowheads="1"/>
          </p:cNvSpPr>
          <p:nvPr/>
        </p:nvSpPr>
        <p:spPr bwMode="auto">
          <a:xfrm>
            <a:off x="495299" y="3022600"/>
            <a:ext cx="7529679" cy="1217641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>
            <a:lvl1pPr defTabSz="91313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defTabSz="91313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defTabSz="91313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defTabSz="91313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defTabSz="91313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defTabSz="91313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defTabSz="91313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defTabSz="91313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defTabSz="91313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>
              <a:lnSpc>
                <a:spcPct val="120000"/>
              </a:lnSpc>
              <a:defRPr/>
            </a:pPr>
            <a:r>
              <a:rPr lang="en-US" altLang="zh-CN" sz="3200" b="1" dirty="0">
                <a:solidFill>
                  <a:srgbClr val="FF0000"/>
                </a:solidFill>
                <a:latin typeface="+mn-lt"/>
                <a:ea typeface="楷体" panose="02010609060101010101" pitchFamily="49" charset="-122"/>
              </a:rPr>
              <a:t>3.14×</a:t>
            </a:r>
            <a:r>
              <a:rPr lang="zh-CN" altLang="en-US" sz="3200" b="1" dirty="0">
                <a:solidFill>
                  <a:srgbClr val="FF0000"/>
                </a:solidFill>
                <a:latin typeface="+mn-lt"/>
                <a:ea typeface="楷体" panose="02010609060101010101" pitchFamily="49" charset="-122"/>
              </a:rPr>
              <a:t>（</a:t>
            </a:r>
            <a:r>
              <a:rPr lang="en-US" altLang="zh-CN" sz="3200" b="1" dirty="0">
                <a:solidFill>
                  <a:srgbClr val="FF0000"/>
                </a:solidFill>
                <a:latin typeface="+mn-lt"/>
                <a:ea typeface="楷体" panose="02010609060101010101" pitchFamily="49" charset="-122"/>
              </a:rPr>
              <a:t>4÷2</a:t>
            </a:r>
            <a:r>
              <a:rPr lang="zh-CN" altLang="en-US" sz="3200" b="1" dirty="0">
                <a:solidFill>
                  <a:srgbClr val="FF0000"/>
                </a:solidFill>
                <a:latin typeface="+mn-lt"/>
                <a:ea typeface="楷体" panose="02010609060101010101" pitchFamily="49" charset="-122"/>
              </a:rPr>
              <a:t>）</a:t>
            </a:r>
            <a:r>
              <a:rPr lang="en-US" altLang="zh-CN" sz="3200" b="1" baseline="30000" dirty="0">
                <a:solidFill>
                  <a:srgbClr val="FF0000"/>
                </a:solidFill>
                <a:latin typeface="+mn-lt"/>
                <a:ea typeface="楷体" panose="02010609060101010101" pitchFamily="49" charset="-122"/>
              </a:rPr>
              <a:t>2</a:t>
            </a:r>
            <a:r>
              <a:rPr lang="en-US" altLang="zh-CN" sz="3200" b="1" dirty="0">
                <a:solidFill>
                  <a:srgbClr val="FF0000"/>
                </a:solidFill>
                <a:latin typeface="+mn-lt"/>
                <a:ea typeface="楷体" panose="02010609060101010101" pitchFamily="49" charset="-122"/>
              </a:rPr>
              <a:t> </a:t>
            </a:r>
            <a:r>
              <a:rPr lang="en-US" altLang="zh-CN" sz="3200" b="1">
                <a:solidFill>
                  <a:srgbClr val="FF0000"/>
                </a:solidFill>
                <a:latin typeface="+mn-lt"/>
                <a:ea typeface="楷体" panose="02010609060101010101" pitchFamily="49" charset="-122"/>
              </a:rPr>
              <a:t>× 4=50.24</a:t>
            </a:r>
            <a:r>
              <a:rPr lang="zh-CN" altLang="en-US" sz="3200" b="1" dirty="0">
                <a:solidFill>
                  <a:srgbClr val="FF0000"/>
                </a:solidFill>
                <a:latin typeface="+mn-lt"/>
                <a:ea typeface="楷体" panose="02010609060101010101" pitchFamily="49" charset="-122"/>
              </a:rPr>
              <a:t>（</a:t>
            </a:r>
            <a:r>
              <a:rPr lang="en-US" altLang="zh-CN" sz="3200" b="1" dirty="0">
                <a:solidFill>
                  <a:srgbClr val="FF0000"/>
                </a:solidFill>
                <a:latin typeface="+mn-lt"/>
                <a:ea typeface="楷体" panose="02010609060101010101" pitchFamily="49" charset="-122"/>
              </a:rPr>
              <a:t>dm</a:t>
            </a:r>
            <a:r>
              <a:rPr lang="en-US" altLang="zh-CN" sz="3200" b="1" baseline="30000" dirty="0">
                <a:solidFill>
                  <a:srgbClr val="FF0000"/>
                </a:solidFill>
                <a:latin typeface="+mn-lt"/>
                <a:ea typeface="楷体" panose="02010609060101010101" pitchFamily="49" charset="-122"/>
              </a:rPr>
              <a:t>3</a:t>
            </a:r>
            <a:r>
              <a:rPr lang="zh-CN" altLang="en-US" sz="3200" b="1" dirty="0">
                <a:solidFill>
                  <a:srgbClr val="FF0000"/>
                </a:solidFill>
                <a:latin typeface="+mn-lt"/>
                <a:ea typeface="楷体" panose="02010609060101010101" pitchFamily="49" charset="-122"/>
              </a:rPr>
              <a:t>）</a:t>
            </a:r>
            <a:endParaRPr lang="en-US" altLang="zh-CN" sz="3200" b="1" dirty="0">
              <a:solidFill>
                <a:srgbClr val="FF0000"/>
              </a:solidFill>
              <a:latin typeface="+mn-lt"/>
              <a:ea typeface="楷体" panose="02010609060101010101" pitchFamily="49" charset="-122"/>
            </a:endParaRPr>
          </a:p>
          <a:p>
            <a:pPr>
              <a:lnSpc>
                <a:spcPct val="120000"/>
              </a:lnSpc>
              <a:defRPr/>
            </a:pPr>
            <a:r>
              <a:rPr lang="zh-CN" altLang="en-US" sz="3200" b="1" dirty="0">
                <a:solidFill>
                  <a:srgbClr val="FF0000"/>
                </a:solidFill>
                <a:latin typeface="+mn-lt"/>
                <a:ea typeface="楷体" panose="02010609060101010101" pitchFamily="49" charset="-122"/>
              </a:rPr>
              <a:t>答：这个圆柱</a:t>
            </a:r>
            <a:r>
              <a:rPr lang="zh-CN" altLang="en-US" sz="3200" b="1">
                <a:solidFill>
                  <a:srgbClr val="FF0000"/>
                </a:solidFill>
                <a:latin typeface="+mn-lt"/>
                <a:ea typeface="楷体" panose="02010609060101010101" pitchFamily="49" charset="-122"/>
              </a:rPr>
              <a:t>的体积最大是</a:t>
            </a:r>
            <a:r>
              <a:rPr lang="en-US" altLang="zh-CN" sz="3200" b="1" dirty="0">
                <a:solidFill>
                  <a:srgbClr val="FF0000"/>
                </a:solidFill>
                <a:latin typeface="+mn-lt"/>
                <a:ea typeface="楷体" panose="02010609060101010101" pitchFamily="49" charset="-122"/>
              </a:rPr>
              <a:t>50.24dm</a:t>
            </a:r>
            <a:r>
              <a:rPr lang="en-US" altLang="zh-CN" sz="3200" b="1" baseline="30000" dirty="0">
                <a:solidFill>
                  <a:srgbClr val="FF0000"/>
                </a:solidFill>
                <a:latin typeface="+mn-lt"/>
                <a:ea typeface="楷体" panose="02010609060101010101" pitchFamily="49" charset="-122"/>
              </a:rPr>
              <a:t>3</a:t>
            </a:r>
            <a:r>
              <a:rPr lang="zh-CN" altLang="en-US" sz="3200" b="1" dirty="0">
                <a:solidFill>
                  <a:srgbClr val="FF0000"/>
                </a:solidFill>
                <a:latin typeface="+mn-lt"/>
                <a:ea typeface="楷体" panose="02010609060101010101" pitchFamily="49" charset="-122"/>
              </a:rPr>
              <a:t>。</a:t>
            </a:r>
          </a:p>
        </p:txBody>
      </p:sp>
      <p:pic>
        <p:nvPicPr>
          <p:cNvPr id="2" name="图片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137491" y="2277656"/>
            <a:ext cx="1489888" cy="1489888"/>
          </a:xfrm>
          <a:prstGeom prst="rect">
            <a:avLst/>
          </a:prstGeom>
        </p:spPr>
      </p:pic>
      <p:sp>
        <p:nvSpPr>
          <p:cNvPr id="3" name="文本框 2"/>
          <p:cNvSpPr txBox="1"/>
          <p:nvPr/>
        </p:nvSpPr>
        <p:spPr>
          <a:xfrm>
            <a:off x="2853487" y="2360651"/>
            <a:ext cx="2581156" cy="41492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zh-CN" sz="1600" b="1">
                <a:solidFill>
                  <a:srgbClr val="0000FF"/>
                </a:solidFill>
                <a:latin typeface="+mj-lt"/>
                <a:ea typeface="+mj-ea"/>
              </a:rPr>
              <a:t>【</a:t>
            </a:r>
            <a:r>
              <a:rPr lang="zh-CN" altLang="en-US" sz="1600" b="1">
                <a:solidFill>
                  <a:srgbClr val="0000FF"/>
                </a:solidFill>
                <a:latin typeface="+mj-lt"/>
                <a:ea typeface="+mj-ea"/>
              </a:rPr>
              <a:t>教材</a:t>
            </a:r>
            <a:r>
              <a:rPr lang="en-US" altLang="zh-CN" sz="1600" b="1">
                <a:solidFill>
                  <a:srgbClr val="0000FF"/>
                </a:solidFill>
                <a:latin typeface="+mj-lt"/>
                <a:ea typeface="+mj-ea"/>
              </a:rPr>
              <a:t>P37 </a:t>
            </a:r>
            <a:r>
              <a:rPr lang="zh-CN" altLang="en-US" sz="1600" b="1">
                <a:solidFill>
                  <a:srgbClr val="0000FF"/>
                </a:solidFill>
                <a:latin typeface="+mj-lt"/>
                <a:ea typeface="+mj-ea"/>
              </a:rPr>
              <a:t>练习七 第</a:t>
            </a:r>
            <a:r>
              <a:rPr lang="en-US" altLang="zh-CN" sz="1600" b="1">
                <a:solidFill>
                  <a:srgbClr val="0000FF"/>
                </a:solidFill>
                <a:latin typeface="+mj-lt"/>
                <a:ea typeface="+mj-ea"/>
              </a:rPr>
              <a:t>4</a:t>
            </a:r>
            <a:r>
              <a:rPr lang="zh-CN" altLang="en-US" sz="1600" b="1">
                <a:solidFill>
                  <a:srgbClr val="0000FF"/>
                </a:solidFill>
                <a:latin typeface="+mj-lt"/>
                <a:ea typeface="+mj-ea"/>
              </a:rPr>
              <a:t>题</a:t>
            </a:r>
            <a:r>
              <a:rPr lang="en-US" altLang="zh-CN" sz="1600" b="1">
                <a:solidFill>
                  <a:srgbClr val="0000FF"/>
                </a:solidFill>
                <a:latin typeface="+mj-lt"/>
                <a:ea typeface="+mj-ea"/>
              </a:rPr>
              <a:t>】</a:t>
            </a:r>
            <a:endParaRPr lang="zh-CN" altLang="en-US" sz="1600" b="1" dirty="0">
              <a:solidFill>
                <a:srgbClr val="0000FF"/>
              </a:solidFill>
              <a:latin typeface="+mj-lt"/>
              <a:ea typeface="+mj-ea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矩形 2"/>
          <p:cNvSpPr>
            <a:spLocks noChangeArrowheads="1"/>
          </p:cNvSpPr>
          <p:nvPr/>
        </p:nvSpPr>
        <p:spPr bwMode="auto">
          <a:xfrm>
            <a:off x="923925" y="3076575"/>
            <a:ext cx="5665788" cy="1077913"/>
          </a:xfrm>
          <a:prstGeom prst="rect">
            <a:avLst/>
          </a:prstGeom>
          <a:solidFill>
            <a:srgbClr val="4ABBFF">
              <a:alpha val="48000"/>
            </a:srgbClr>
          </a:solidFill>
          <a:ln>
            <a:noFill/>
          </a:ln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>
              <a:lnSpc>
                <a:spcPct val="120000"/>
              </a:lnSpc>
              <a:defRPr/>
            </a:pPr>
            <a:r>
              <a:rPr lang="zh-CN" altLang="zh-CN" sz="2800" b="1" dirty="0">
                <a:solidFill>
                  <a:srgbClr val="FF0000"/>
                </a:solidFill>
                <a:latin typeface="+mn-lt"/>
                <a:ea typeface="楷体" panose="02010609060101010101" pitchFamily="49" charset="-122"/>
                <a:cs typeface="Times New Roman" panose="02020603050405020304" pitchFamily="18" charset="0"/>
              </a:rPr>
              <a:t>在正方体中截取一个最大的圆柱，圆柱的体积是正方体的体积</a:t>
            </a:r>
            <a:r>
              <a:rPr lang="en-US" altLang="zh-CN" sz="2800" b="1" dirty="0">
                <a:solidFill>
                  <a:srgbClr val="FF0000"/>
                </a:solidFill>
                <a:latin typeface="+mn-lt"/>
                <a:ea typeface="楷体" panose="02010609060101010101" pitchFamily="49" charset="-122"/>
                <a:cs typeface="Times New Roman" panose="02020603050405020304" pitchFamily="18" charset="0"/>
              </a:rPr>
              <a:t>78.5%</a:t>
            </a:r>
            <a:endParaRPr lang="zh-CN" altLang="en-US" sz="4800" b="1" dirty="0">
              <a:solidFill>
                <a:srgbClr val="FF0000"/>
              </a:solidFill>
              <a:latin typeface="+mn-lt"/>
              <a:ea typeface="楷体" panose="02010609060101010101" pitchFamily="49" charset="-122"/>
            </a:endParaRPr>
          </a:p>
        </p:txBody>
      </p:sp>
      <p:sp>
        <p:nvSpPr>
          <p:cNvPr id="6" name="文本框 5"/>
          <p:cNvSpPr txBox="1">
            <a:spLocks noChangeArrowheads="1"/>
          </p:cNvSpPr>
          <p:nvPr/>
        </p:nvSpPr>
        <p:spPr bwMode="auto">
          <a:xfrm>
            <a:off x="516621" y="1004888"/>
            <a:ext cx="8110759" cy="18653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defTabSz="91313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defTabSz="91313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defTabSz="91313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defTabSz="91313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defTabSz="91313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defTabSz="91313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defTabSz="91313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defTabSz="91313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defTabSz="91313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just" eaLnBrk="1" hangingPunct="1">
              <a:lnSpc>
                <a:spcPct val="120000"/>
              </a:lnSpc>
            </a:pPr>
            <a:r>
              <a:rPr lang="en-US" altLang="zh-CN" sz="3200" b="1">
                <a:solidFill>
                  <a:srgbClr val="00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2.</a:t>
            </a:r>
            <a:r>
              <a:rPr lang="zh-CN" altLang="en-US" sz="3200" b="1">
                <a:solidFill>
                  <a:srgbClr val="00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有块正方体的木料，它的棱长是</a:t>
            </a:r>
            <a:r>
              <a:rPr lang="en-US" altLang="zh-CN" sz="3200" b="1">
                <a:solidFill>
                  <a:srgbClr val="00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4dm</a:t>
            </a:r>
            <a:r>
              <a:rPr lang="zh-CN" altLang="en-US" sz="3200" b="1">
                <a:solidFill>
                  <a:srgbClr val="00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。把这块木料加工成一个圆柱。这个圆柱的体积最大是多少</a:t>
            </a:r>
            <a:r>
              <a:rPr lang="en-US" altLang="zh-CN" sz="3200" b="1">
                <a:solidFill>
                  <a:srgbClr val="00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?</a:t>
            </a:r>
            <a:endParaRPr lang="zh-CN" altLang="en-US" sz="3200" b="1">
              <a:solidFill>
                <a:srgbClr val="000000"/>
              </a:solidFill>
              <a:latin typeface="Times New Roman" panose="02020603050405020304" pitchFamily="18" charset="0"/>
              <a:ea typeface="黑体" panose="02010609060101010101" pitchFamily="49" charset="-122"/>
            </a:endParaRPr>
          </a:p>
        </p:txBody>
      </p:sp>
      <p:pic>
        <p:nvPicPr>
          <p:cNvPr id="2" name="图片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137491" y="2277656"/>
            <a:ext cx="1489888" cy="1489888"/>
          </a:xfrm>
          <a:prstGeom prst="rect">
            <a:avLst/>
          </a:prstGeom>
        </p:spPr>
      </p:pic>
      <p:sp>
        <p:nvSpPr>
          <p:cNvPr id="4" name="文本框 3"/>
          <p:cNvSpPr txBox="1"/>
          <p:nvPr/>
        </p:nvSpPr>
        <p:spPr>
          <a:xfrm>
            <a:off x="2853487" y="2360651"/>
            <a:ext cx="2581156" cy="41492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zh-CN" sz="1600" b="1">
                <a:solidFill>
                  <a:srgbClr val="0000FF"/>
                </a:solidFill>
                <a:latin typeface="+mj-lt"/>
                <a:ea typeface="+mj-ea"/>
              </a:rPr>
              <a:t>【</a:t>
            </a:r>
            <a:r>
              <a:rPr lang="zh-CN" altLang="en-US" sz="1600" b="1">
                <a:solidFill>
                  <a:srgbClr val="0000FF"/>
                </a:solidFill>
                <a:latin typeface="+mj-lt"/>
                <a:ea typeface="+mj-ea"/>
              </a:rPr>
              <a:t>教材</a:t>
            </a:r>
            <a:r>
              <a:rPr lang="en-US" altLang="zh-CN" sz="1600" b="1">
                <a:solidFill>
                  <a:srgbClr val="0000FF"/>
                </a:solidFill>
                <a:latin typeface="+mj-lt"/>
                <a:ea typeface="+mj-ea"/>
              </a:rPr>
              <a:t>P37 </a:t>
            </a:r>
            <a:r>
              <a:rPr lang="zh-CN" altLang="en-US" sz="1600" b="1">
                <a:solidFill>
                  <a:srgbClr val="0000FF"/>
                </a:solidFill>
                <a:latin typeface="+mj-lt"/>
                <a:ea typeface="+mj-ea"/>
              </a:rPr>
              <a:t>练习七 第</a:t>
            </a:r>
            <a:r>
              <a:rPr lang="en-US" altLang="zh-CN" sz="1600" b="1">
                <a:solidFill>
                  <a:srgbClr val="0000FF"/>
                </a:solidFill>
                <a:latin typeface="+mj-lt"/>
                <a:ea typeface="+mj-ea"/>
              </a:rPr>
              <a:t>4</a:t>
            </a:r>
            <a:r>
              <a:rPr lang="zh-CN" altLang="en-US" sz="1600" b="1">
                <a:solidFill>
                  <a:srgbClr val="0000FF"/>
                </a:solidFill>
                <a:latin typeface="+mj-lt"/>
                <a:ea typeface="+mj-ea"/>
              </a:rPr>
              <a:t>题</a:t>
            </a:r>
            <a:r>
              <a:rPr lang="en-US" altLang="zh-CN" sz="1600" b="1">
                <a:solidFill>
                  <a:srgbClr val="0000FF"/>
                </a:solidFill>
                <a:latin typeface="+mj-lt"/>
                <a:ea typeface="+mj-ea"/>
              </a:rPr>
              <a:t>】</a:t>
            </a:r>
            <a:endParaRPr lang="zh-CN" altLang="en-US" sz="1600" b="1" dirty="0">
              <a:solidFill>
                <a:srgbClr val="0000FF"/>
              </a:solidFill>
              <a:latin typeface="+mj-lt"/>
              <a:ea typeface="+mj-ea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/>
          <p:cNvSpPr txBox="1">
            <a:spLocks noChangeArrowheads="1"/>
          </p:cNvSpPr>
          <p:nvPr/>
        </p:nvSpPr>
        <p:spPr bwMode="auto">
          <a:xfrm>
            <a:off x="516621" y="3097834"/>
            <a:ext cx="7168950" cy="1217641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 defTabSz="91313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defTabSz="91313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defTabSz="91313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defTabSz="91313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defTabSz="91313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defTabSz="91313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defTabSz="91313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defTabSz="91313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defTabSz="91313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>
              <a:lnSpc>
                <a:spcPct val="120000"/>
              </a:lnSpc>
              <a:defRPr/>
            </a:pPr>
            <a:r>
              <a:rPr lang="en-US" altLang="zh-CN" sz="3200" b="1" dirty="0">
                <a:solidFill>
                  <a:srgbClr val="FF0000"/>
                </a:solidFill>
                <a:latin typeface="+mn-lt"/>
                <a:ea typeface="楷体" panose="02010609060101010101" pitchFamily="49" charset="-122"/>
              </a:rPr>
              <a:t>4×4×4×78.5%</a:t>
            </a:r>
            <a:r>
              <a:rPr lang="zh-CN" altLang="en-US" sz="3200" b="1" dirty="0">
                <a:solidFill>
                  <a:srgbClr val="FF0000"/>
                </a:solidFill>
                <a:latin typeface="+mn-lt"/>
                <a:ea typeface="楷体" panose="02010609060101010101" pitchFamily="49" charset="-122"/>
              </a:rPr>
              <a:t>＝</a:t>
            </a:r>
            <a:r>
              <a:rPr lang="en-US" altLang="zh-CN" sz="3200" b="1" dirty="0">
                <a:solidFill>
                  <a:srgbClr val="FF0000"/>
                </a:solidFill>
                <a:latin typeface="+mn-lt"/>
                <a:ea typeface="楷体" panose="02010609060101010101" pitchFamily="49" charset="-122"/>
              </a:rPr>
              <a:t>50.24</a:t>
            </a:r>
            <a:r>
              <a:rPr lang="zh-CN" altLang="en-US" sz="3200" b="1" dirty="0">
                <a:solidFill>
                  <a:srgbClr val="FF0000"/>
                </a:solidFill>
                <a:latin typeface="+mn-lt"/>
                <a:ea typeface="楷体" panose="02010609060101010101" pitchFamily="49" charset="-122"/>
              </a:rPr>
              <a:t>（</a:t>
            </a:r>
            <a:r>
              <a:rPr lang="en-US" altLang="zh-CN" sz="3200" b="1" dirty="0">
                <a:solidFill>
                  <a:srgbClr val="FF0000"/>
                </a:solidFill>
                <a:latin typeface="+mn-lt"/>
                <a:ea typeface="楷体" panose="02010609060101010101" pitchFamily="49" charset="-122"/>
              </a:rPr>
              <a:t>dm</a:t>
            </a:r>
            <a:r>
              <a:rPr lang="en-US" altLang="zh-CN" sz="3200" b="1" baseline="30000" dirty="0">
                <a:solidFill>
                  <a:srgbClr val="FF0000"/>
                </a:solidFill>
                <a:latin typeface="+mn-lt"/>
                <a:ea typeface="楷体" panose="02010609060101010101" pitchFamily="49" charset="-122"/>
              </a:rPr>
              <a:t>3</a:t>
            </a:r>
            <a:r>
              <a:rPr lang="zh-CN" altLang="en-US" sz="3200" b="1" dirty="0">
                <a:solidFill>
                  <a:srgbClr val="FF0000"/>
                </a:solidFill>
                <a:latin typeface="+mn-lt"/>
                <a:ea typeface="楷体" panose="02010609060101010101" pitchFamily="49" charset="-122"/>
              </a:rPr>
              <a:t>）</a:t>
            </a:r>
            <a:endParaRPr lang="en-US" altLang="zh-CN" sz="3200" b="1" dirty="0">
              <a:solidFill>
                <a:srgbClr val="FF0000"/>
              </a:solidFill>
              <a:latin typeface="+mn-lt"/>
              <a:ea typeface="楷体" panose="02010609060101010101" pitchFamily="49" charset="-122"/>
            </a:endParaRPr>
          </a:p>
          <a:p>
            <a:pPr>
              <a:lnSpc>
                <a:spcPct val="120000"/>
              </a:lnSpc>
              <a:defRPr/>
            </a:pPr>
            <a:r>
              <a:rPr lang="zh-CN" altLang="en-US" sz="3200" b="1" dirty="0">
                <a:solidFill>
                  <a:srgbClr val="FF0000"/>
                </a:solidFill>
                <a:latin typeface="+mn-lt"/>
                <a:ea typeface="楷体" panose="02010609060101010101" pitchFamily="49" charset="-122"/>
              </a:rPr>
              <a:t>答：这个圆柱</a:t>
            </a:r>
            <a:r>
              <a:rPr lang="zh-CN" altLang="en-US" sz="3200" b="1">
                <a:solidFill>
                  <a:srgbClr val="FF0000"/>
                </a:solidFill>
                <a:latin typeface="+mn-lt"/>
                <a:ea typeface="楷体" panose="02010609060101010101" pitchFamily="49" charset="-122"/>
              </a:rPr>
              <a:t>的体积最大是</a:t>
            </a:r>
            <a:r>
              <a:rPr lang="en-US" altLang="zh-CN" sz="3200" b="1">
                <a:solidFill>
                  <a:srgbClr val="FF0000"/>
                </a:solidFill>
                <a:latin typeface="+mn-lt"/>
                <a:ea typeface="楷体" panose="02010609060101010101" pitchFamily="49" charset="-122"/>
              </a:rPr>
              <a:t>50.24dm</a:t>
            </a:r>
            <a:r>
              <a:rPr lang="en-US" altLang="zh-CN" sz="3200" b="1" baseline="30000">
                <a:solidFill>
                  <a:srgbClr val="FF0000"/>
                </a:solidFill>
                <a:latin typeface="+mn-lt"/>
                <a:ea typeface="楷体" panose="02010609060101010101" pitchFamily="49" charset="-122"/>
              </a:rPr>
              <a:t>3</a:t>
            </a:r>
            <a:r>
              <a:rPr lang="zh-CN" altLang="en-US" sz="3200" b="1" dirty="0">
                <a:solidFill>
                  <a:srgbClr val="FF0000"/>
                </a:solidFill>
                <a:latin typeface="+mn-lt"/>
                <a:ea typeface="楷体" panose="02010609060101010101" pitchFamily="49" charset="-122"/>
              </a:rPr>
              <a:t>。</a:t>
            </a:r>
          </a:p>
        </p:txBody>
      </p:sp>
      <p:sp>
        <p:nvSpPr>
          <p:cNvPr id="6" name="文本框 5"/>
          <p:cNvSpPr txBox="1">
            <a:spLocks noChangeArrowheads="1"/>
          </p:cNvSpPr>
          <p:nvPr/>
        </p:nvSpPr>
        <p:spPr bwMode="auto">
          <a:xfrm>
            <a:off x="516621" y="1004888"/>
            <a:ext cx="8110759" cy="18653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defTabSz="91313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defTabSz="91313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defTabSz="91313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defTabSz="91313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defTabSz="91313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defTabSz="91313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defTabSz="91313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defTabSz="91313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defTabSz="91313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just" eaLnBrk="1" hangingPunct="1">
              <a:lnSpc>
                <a:spcPct val="120000"/>
              </a:lnSpc>
            </a:pPr>
            <a:r>
              <a:rPr lang="en-US" altLang="zh-CN" sz="3200" b="1">
                <a:solidFill>
                  <a:srgbClr val="00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2.</a:t>
            </a:r>
            <a:r>
              <a:rPr lang="zh-CN" altLang="en-US" sz="3200" b="1">
                <a:solidFill>
                  <a:srgbClr val="00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有块正方体的木料，它的棱长是</a:t>
            </a:r>
            <a:r>
              <a:rPr lang="en-US" altLang="zh-CN" sz="3200" b="1">
                <a:solidFill>
                  <a:srgbClr val="00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4dm</a:t>
            </a:r>
            <a:r>
              <a:rPr lang="zh-CN" altLang="en-US" sz="3200" b="1">
                <a:solidFill>
                  <a:srgbClr val="00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。把这块木料加工成一个圆柱。这个圆柱的体积最大是多少</a:t>
            </a:r>
            <a:r>
              <a:rPr lang="en-US" altLang="zh-CN" sz="3200" b="1">
                <a:solidFill>
                  <a:srgbClr val="00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?</a:t>
            </a:r>
            <a:endParaRPr lang="zh-CN" altLang="en-US" sz="3200" b="1">
              <a:solidFill>
                <a:srgbClr val="000000"/>
              </a:solidFill>
              <a:latin typeface="Times New Roman" panose="02020603050405020304" pitchFamily="18" charset="0"/>
              <a:ea typeface="黑体" panose="02010609060101010101" pitchFamily="49" charset="-122"/>
            </a:endParaRPr>
          </a:p>
        </p:txBody>
      </p:sp>
      <p:pic>
        <p:nvPicPr>
          <p:cNvPr id="3" name="图片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137491" y="2277656"/>
            <a:ext cx="1489888" cy="1489888"/>
          </a:xfrm>
          <a:prstGeom prst="rect">
            <a:avLst/>
          </a:prstGeom>
        </p:spPr>
      </p:pic>
      <p:sp>
        <p:nvSpPr>
          <p:cNvPr id="4" name="文本框 3"/>
          <p:cNvSpPr txBox="1"/>
          <p:nvPr/>
        </p:nvSpPr>
        <p:spPr>
          <a:xfrm>
            <a:off x="2853487" y="2360651"/>
            <a:ext cx="2581156" cy="41492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zh-CN" sz="1600" b="1">
                <a:solidFill>
                  <a:srgbClr val="0000FF"/>
                </a:solidFill>
                <a:latin typeface="+mj-lt"/>
                <a:ea typeface="+mj-ea"/>
              </a:rPr>
              <a:t>【</a:t>
            </a:r>
            <a:r>
              <a:rPr lang="zh-CN" altLang="en-US" sz="1600" b="1">
                <a:solidFill>
                  <a:srgbClr val="0000FF"/>
                </a:solidFill>
                <a:latin typeface="+mj-lt"/>
                <a:ea typeface="+mj-ea"/>
              </a:rPr>
              <a:t>教材</a:t>
            </a:r>
            <a:r>
              <a:rPr lang="en-US" altLang="zh-CN" sz="1600" b="1">
                <a:solidFill>
                  <a:srgbClr val="0000FF"/>
                </a:solidFill>
                <a:latin typeface="+mj-lt"/>
                <a:ea typeface="+mj-ea"/>
              </a:rPr>
              <a:t>P37 </a:t>
            </a:r>
            <a:r>
              <a:rPr lang="zh-CN" altLang="en-US" sz="1600" b="1">
                <a:solidFill>
                  <a:srgbClr val="0000FF"/>
                </a:solidFill>
                <a:latin typeface="+mj-lt"/>
                <a:ea typeface="+mj-ea"/>
              </a:rPr>
              <a:t>练习七 第</a:t>
            </a:r>
            <a:r>
              <a:rPr lang="en-US" altLang="zh-CN" sz="1600" b="1">
                <a:solidFill>
                  <a:srgbClr val="0000FF"/>
                </a:solidFill>
                <a:latin typeface="+mj-lt"/>
                <a:ea typeface="+mj-ea"/>
              </a:rPr>
              <a:t>4</a:t>
            </a:r>
            <a:r>
              <a:rPr lang="zh-CN" altLang="en-US" sz="1600" b="1">
                <a:solidFill>
                  <a:srgbClr val="0000FF"/>
                </a:solidFill>
                <a:latin typeface="+mj-lt"/>
                <a:ea typeface="+mj-ea"/>
              </a:rPr>
              <a:t>题</a:t>
            </a:r>
            <a:r>
              <a:rPr lang="en-US" altLang="zh-CN" sz="1600" b="1">
                <a:solidFill>
                  <a:srgbClr val="0000FF"/>
                </a:solidFill>
                <a:latin typeface="+mj-lt"/>
                <a:ea typeface="+mj-ea"/>
              </a:rPr>
              <a:t>】</a:t>
            </a:r>
            <a:endParaRPr lang="zh-CN" altLang="en-US" sz="1600" b="1" dirty="0">
              <a:solidFill>
                <a:srgbClr val="0000FF"/>
              </a:solidFill>
              <a:latin typeface="+mj-lt"/>
              <a:ea typeface="+mj-ea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381690" y="977724"/>
            <a:ext cx="8380621" cy="159402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 eaLnBrk="1" hangingPunct="1">
              <a:lnSpc>
                <a:spcPct val="120000"/>
              </a:lnSpc>
              <a:buFont typeface="Arial" panose="020B0604020202020204" pitchFamily="34" charset="0"/>
              <a:buNone/>
              <a:defRPr/>
            </a:pPr>
            <a:r>
              <a:rPr lang="en-US" altLang="zh-CN" sz="2800" b="1">
                <a:latin typeface="+mj-lt"/>
                <a:ea typeface="+mj-ea"/>
              </a:rPr>
              <a:t>3.</a:t>
            </a:r>
            <a:r>
              <a:rPr lang="zh-CN" altLang="en-US" sz="2800" b="1">
                <a:latin typeface="+mj-lt"/>
                <a:ea typeface="+mj-ea"/>
              </a:rPr>
              <a:t>一个圆柱形木桶，底面内直径为</a:t>
            </a:r>
            <a:r>
              <a:rPr lang="en-US" altLang="zh-CN" sz="2800" b="1">
                <a:latin typeface="+mj-lt"/>
                <a:ea typeface="+mj-ea"/>
              </a:rPr>
              <a:t>4dm</a:t>
            </a:r>
            <a:r>
              <a:rPr lang="zh-CN" altLang="en-US" sz="2800" b="1">
                <a:latin typeface="+mj-lt"/>
                <a:ea typeface="+mj-ea"/>
              </a:rPr>
              <a:t>，桶口距底面最小高度为</a:t>
            </a:r>
            <a:r>
              <a:rPr lang="en-US" altLang="zh-CN" sz="2800" b="1">
                <a:latin typeface="+mj-lt"/>
                <a:ea typeface="+mj-ea"/>
              </a:rPr>
              <a:t>5dm</a:t>
            </a:r>
            <a:r>
              <a:rPr lang="zh-CN" altLang="en-US" sz="2800" b="1">
                <a:latin typeface="+mj-lt"/>
                <a:ea typeface="+mj-ea"/>
              </a:rPr>
              <a:t>，最大高度为</a:t>
            </a:r>
            <a:r>
              <a:rPr lang="en-US" altLang="zh-CN" sz="2800" b="1">
                <a:latin typeface="+mj-lt"/>
                <a:ea typeface="+mj-ea"/>
              </a:rPr>
              <a:t>7dm</a:t>
            </a:r>
            <a:r>
              <a:rPr lang="zh-CN" altLang="en-US" sz="2800" b="1">
                <a:latin typeface="+mj-lt"/>
                <a:ea typeface="+mj-ea"/>
              </a:rPr>
              <a:t>。这个木桶如右图放置时，最多能装多少升水</a:t>
            </a:r>
            <a:r>
              <a:rPr lang="en-US" altLang="zh-CN" sz="2800" b="1">
                <a:latin typeface="+mj-lt"/>
                <a:ea typeface="+mj-ea"/>
              </a:rPr>
              <a:t>?</a:t>
            </a:r>
            <a:endParaRPr lang="zh-CN" altLang="zh-CN" sz="2800" b="1" dirty="0">
              <a:latin typeface="+mj-lt"/>
              <a:ea typeface="+mj-ea"/>
            </a:endParaRPr>
          </a:p>
        </p:txBody>
      </p:sp>
      <p:sp>
        <p:nvSpPr>
          <p:cNvPr id="3" name="矩形 2"/>
          <p:cNvSpPr/>
          <p:nvPr/>
        </p:nvSpPr>
        <p:spPr>
          <a:xfrm>
            <a:off x="1055687" y="2733759"/>
            <a:ext cx="6324365" cy="159402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eaLnBrk="1" hangingPunct="1">
              <a:lnSpc>
                <a:spcPct val="120000"/>
              </a:lnSpc>
              <a:buFont typeface="Arial" panose="020B0604020202020204" pitchFamily="34" charset="0"/>
              <a:buNone/>
              <a:defRPr/>
            </a:pPr>
            <a:r>
              <a:rPr lang="en-US" altLang="zh-CN" sz="2800" b="1">
                <a:solidFill>
                  <a:srgbClr val="FF0000"/>
                </a:solidFill>
                <a:latin typeface="+mn-lt"/>
                <a:ea typeface="楷体" panose="02010609060101010101" pitchFamily="49" charset="-122"/>
              </a:rPr>
              <a:t>3.14</a:t>
            </a:r>
            <a:r>
              <a:rPr lang="zh-CN" altLang="zh-CN" sz="2800" b="1" dirty="0">
                <a:solidFill>
                  <a:srgbClr val="FF0000"/>
                </a:solidFill>
                <a:latin typeface="+mn-lt"/>
                <a:ea typeface="楷体" panose="02010609060101010101" pitchFamily="49" charset="-122"/>
              </a:rPr>
              <a:t>×（</a:t>
            </a:r>
            <a:r>
              <a:rPr lang="en-US" altLang="zh-CN" sz="2800" b="1" dirty="0">
                <a:solidFill>
                  <a:srgbClr val="FF0000"/>
                </a:solidFill>
                <a:latin typeface="+mn-lt"/>
                <a:ea typeface="楷体" panose="02010609060101010101" pitchFamily="49" charset="-122"/>
              </a:rPr>
              <a:t>4</a:t>
            </a:r>
            <a:r>
              <a:rPr lang="zh-CN" altLang="zh-CN" sz="2800" b="1" dirty="0">
                <a:solidFill>
                  <a:srgbClr val="FF0000"/>
                </a:solidFill>
                <a:latin typeface="+mn-lt"/>
                <a:ea typeface="楷体" panose="02010609060101010101" pitchFamily="49" charset="-122"/>
              </a:rPr>
              <a:t>÷</a:t>
            </a:r>
            <a:r>
              <a:rPr lang="en-US" altLang="zh-CN" sz="2800" b="1" dirty="0">
                <a:solidFill>
                  <a:srgbClr val="FF0000"/>
                </a:solidFill>
                <a:latin typeface="+mn-lt"/>
                <a:ea typeface="楷体" panose="02010609060101010101" pitchFamily="49" charset="-122"/>
              </a:rPr>
              <a:t>2</a:t>
            </a:r>
            <a:r>
              <a:rPr lang="zh-CN" altLang="zh-CN" sz="2800" b="1" dirty="0">
                <a:solidFill>
                  <a:srgbClr val="FF0000"/>
                </a:solidFill>
                <a:latin typeface="+mn-lt"/>
                <a:ea typeface="楷体" panose="02010609060101010101" pitchFamily="49" charset="-122"/>
              </a:rPr>
              <a:t>）</a:t>
            </a:r>
            <a:r>
              <a:rPr lang="en-US" altLang="zh-CN" sz="2800" b="1" baseline="30000" dirty="0">
                <a:solidFill>
                  <a:srgbClr val="FF0000"/>
                </a:solidFill>
                <a:latin typeface="+mn-lt"/>
                <a:ea typeface="楷体" panose="02010609060101010101" pitchFamily="49" charset="-122"/>
              </a:rPr>
              <a:t>2</a:t>
            </a:r>
            <a:r>
              <a:rPr lang="zh-CN" altLang="zh-CN" sz="2800" b="1" dirty="0">
                <a:solidFill>
                  <a:srgbClr val="FF0000"/>
                </a:solidFill>
                <a:latin typeface="+mn-lt"/>
                <a:ea typeface="楷体" panose="02010609060101010101" pitchFamily="49" charset="-122"/>
              </a:rPr>
              <a:t>×</a:t>
            </a:r>
            <a:r>
              <a:rPr lang="en-US" altLang="zh-CN" sz="2800" b="1" dirty="0">
                <a:solidFill>
                  <a:srgbClr val="FF0000"/>
                </a:solidFill>
                <a:latin typeface="+mn-lt"/>
                <a:ea typeface="楷体" panose="02010609060101010101" pitchFamily="49" charset="-122"/>
              </a:rPr>
              <a:t>5</a:t>
            </a:r>
            <a:r>
              <a:rPr lang="zh-CN" altLang="en-US" sz="2800" b="1" dirty="0">
                <a:solidFill>
                  <a:srgbClr val="FF0000"/>
                </a:solidFill>
                <a:latin typeface="+mn-lt"/>
                <a:ea typeface="楷体" panose="02010609060101010101" pitchFamily="49" charset="-122"/>
              </a:rPr>
              <a:t>＝</a:t>
            </a:r>
            <a:r>
              <a:rPr lang="en-US" altLang="zh-CN" sz="2800" b="1" dirty="0">
                <a:solidFill>
                  <a:srgbClr val="FF0000"/>
                </a:solidFill>
                <a:latin typeface="+mn-lt"/>
                <a:ea typeface="楷体" panose="02010609060101010101" pitchFamily="49" charset="-122"/>
              </a:rPr>
              <a:t>62.8</a:t>
            </a:r>
            <a:r>
              <a:rPr lang="zh-CN" altLang="zh-CN" sz="2800" b="1" dirty="0">
                <a:solidFill>
                  <a:srgbClr val="FF0000"/>
                </a:solidFill>
                <a:latin typeface="+mn-lt"/>
                <a:ea typeface="楷体" panose="02010609060101010101" pitchFamily="49" charset="-122"/>
              </a:rPr>
              <a:t>（</a:t>
            </a:r>
            <a:r>
              <a:rPr lang="en-US" altLang="zh-CN" sz="2800" b="1" dirty="0">
                <a:solidFill>
                  <a:srgbClr val="FF0000"/>
                </a:solidFill>
                <a:latin typeface="+mn-lt"/>
                <a:ea typeface="楷体" panose="02010609060101010101" pitchFamily="49" charset="-122"/>
              </a:rPr>
              <a:t>dm</a:t>
            </a:r>
            <a:r>
              <a:rPr lang="en-US" altLang="zh-CN" sz="2800" b="1" baseline="30000" dirty="0">
                <a:solidFill>
                  <a:srgbClr val="FF0000"/>
                </a:solidFill>
                <a:latin typeface="+mn-lt"/>
                <a:ea typeface="楷体" panose="02010609060101010101" pitchFamily="49" charset="-122"/>
              </a:rPr>
              <a:t>3</a:t>
            </a:r>
            <a:r>
              <a:rPr lang="zh-CN" altLang="zh-CN" sz="2800" b="1" dirty="0">
                <a:solidFill>
                  <a:srgbClr val="FF0000"/>
                </a:solidFill>
                <a:latin typeface="+mn-lt"/>
                <a:ea typeface="楷体" panose="02010609060101010101" pitchFamily="49" charset="-122"/>
              </a:rPr>
              <a:t>）</a:t>
            </a:r>
            <a:endParaRPr lang="en-US" altLang="zh-CN" sz="2800" b="1" dirty="0">
              <a:solidFill>
                <a:srgbClr val="FF0000"/>
              </a:solidFill>
              <a:latin typeface="+mn-lt"/>
              <a:ea typeface="楷体" panose="02010609060101010101" pitchFamily="49" charset="-122"/>
            </a:endParaRPr>
          </a:p>
          <a:p>
            <a:pPr eaLnBrk="1" hangingPunct="1">
              <a:lnSpc>
                <a:spcPct val="120000"/>
              </a:lnSpc>
              <a:defRPr/>
            </a:pPr>
            <a:r>
              <a:rPr lang="en-US" altLang="zh-CN" sz="2800" b="1">
                <a:solidFill>
                  <a:srgbClr val="FF0000"/>
                </a:solidFill>
                <a:latin typeface="+mn-lt"/>
                <a:ea typeface="楷体" panose="02010609060101010101" pitchFamily="49" charset="-122"/>
              </a:rPr>
              <a:t>62.8dm</a:t>
            </a:r>
            <a:r>
              <a:rPr lang="en-US" altLang="zh-CN" sz="2800" b="1" baseline="30000">
                <a:solidFill>
                  <a:srgbClr val="FF0000"/>
                </a:solidFill>
                <a:latin typeface="+mn-lt"/>
                <a:ea typeface="楷体" panose="02010609060101010101" pitchFamily="49" charset="-122"/>
              </a:rPr>
              <a:t>3</a:t>
            </a:r>
            <a:r>
              <a:rPr lang="zh-CN" altLang="en-US" sz="2800" b="1" dirty="0">
                <a:solidFill>
                  <a:srgbClr val="FF0000"/>
                </a:solidFill>
                <a:latin typeface="+mn-lt"/>
                <a:ea typeface="楷体" panose="02010609060101010101" pitchFamily="49" charset="-122"/>
              </a:rPr>
              <a:t>＝</a:t>
            </a:r>
            <a:r>
              <a:rPr lang="en-US" altLang="zh-CN" sz="2800" b="1" dirty="0">
                <a:solidFill>
                  <a:srgbClr val="FF0000"/>
                </a:solidFill>
                <a:latin typeface="+mn-lt"/>
                <a:ea typeface="楷体" panose="02010609060101010101" pitchFamily="49" charset="-122"/>
              </a:rPr>
              <a:t>62.8L</a:t>
            </a:r>
            <a:endParaRPr lang="zh-CN" altLang="zh-CN" sz="2800" b="1" dirty="0">
              <a:solidFill>
                <a:srgbClr val="FF0000"/>
              </a:solidFill>
              <a:latin typeface="+mn-lt"/>
              <a:ea typeface="楷体" panose="02010609060101010101" pitchFamily="49" charset="-122"/>
            </a:endParaRPr>
          </a:p>
          <a:p>
            <a:pPr eaLnBrk="1" hangingPunct="1">
              <a:lnSpc>
                <a:spcPct val="120000"/>
              </a:lnSpc>
              <a:buFont typeface="Arial" panose="020B0604020202020204" pitchFamily="34" charset="0"/>
              <a:buNone/>
              <a:defRPr/>
            </a:pPr>
            <a:r>
              <a:rPr lang="zh-CN" altLang="zh-CN" sz="2800" b="1">
                <a:solidFill>
                  <a:srgbClr val="FF0000"/>
                </a:solidFill>
                <a:latin typeface="+mn-lt"/>
                <a:ea typeface="楷体" panose="02010609060101010101" pitchFamily="49" charset="-122"/>
              </a:rPr>
              <a:t>答：最多</a:t>
            </a:r>
            <a:r>
              <a:rPr lang="zh-CN" altLang="zh-CN" sz="2800" b="1" dirty="0">
                <a:solidFill>
                  <a:srgbClr val="FF0000"/>
                </a:solidFill>
                <a:latin typeface="+mn-lt"/>
                <a:ea typeface="楷体" panose="02010609060101010101" pitchFamily="49" charset="-122"/>
              </a:rPr>
              <a:t>能装</a:t>
            </a:r>
            <a:r>
              <a:rPr lang="en-US" altLang="zh-CN" sz="2800" b="1" dirty="0">
                <a:solidFill>
                  <a:srgbClr val="FF0000"/>
                </a:solidFill>
                <a:latin typeface="+mn-lt"/>
                <a:ea typeface="楷体" panose="02010609060101010101" pitchFamily="49" charset="-122"/>
              </a:rPr>
              <a:t>62.8L</a:t>
            </a:r>
            <a:r>
              <a:rPr lang="zh-CN" altLang="zh-CN" sz="2800" b="1" dirty="0">
                <a:solidFill>
                  <a:srgbClr val="FF0000"/>
                </a:solidFill>
                <a:latin typeface="+mn-lt"/>
                <a:ea typeface="楷体" panose="02010609060101010101" pitchFamily="49" charset="-122"/>
              </a:rPr>
              <a:t>水。</a:t>
            </a:r>
          </a:p>
        </p:txBody>
      </p:sp>
      <p:pic>
        <p:nvPicPr>
          <p:cNvPr id="5" name="图片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380052" y="2444140"/>
            <a:ext cx="1136475" cy="2045655"/>
          </a:xfrm>
          <a:prstGeom prst="rect">
            <a:avLst/>
          </a:prstGeom>
        </p:spPr>
      </p:pic>
      <p:sp>
        <p:nvSpPr>
          <p:cNvPr id="4" name="文本框 3"/>
          <p:cNvSpPr txBox="1"/>
          <p:nvPr/>
        </p:nvSpPr>
        <p:spPr>
          <a:xfrm>
            <a:off x="4930481" y="2121262"/>
            <a:ext cx="2581156" cy="41492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zh-CN" sz="1600" b="1">
                <a:solidFill>
                  <a:srgbClr val="0000FF"/>
                </a:solidFill>
                <a:latin typeface="+mj-lt"/>
                <a:ea typeface="+mj-ea"/>
              </a:rPr>
              <a:t>【</a:t>
            </a:r>
            <a:r>
              <a:rPr lang="zh-CN" altLang="en-US" sz="1600" b="1">
                <a:solidFill>
                  <a:srgbClr val="0000FF"/>
                </a:solidFill>
                <a:latin typeface="+mj-lt"/>
                <a:ea typeface="+mj-ea"/>
              </a:rPr>
              <a:t>教材</a:t>
            </a:r>
            <a:r>
              <a:rPr lang="en-US" altLang="zh-CN" sz="1600" b="1">
                <a:solidFill>
                  <a:srgbClr val="0000FF"/>
                </a:solidFill>
                <a:latin typeface="+mj-lt"/>
                <a:ea typeface="+mj-ea"/>
              </a:rPr>
              <a:t>P37 </a:t>
            </a:r>
            <a:r>
              <a:rPr lang="zh-CN" altLang="en-US" sz="1600" b="1">
                <a:solidFill>
                  <a:srgbClr val="0000FF"/>
                </a:solidFill>
                <a:latin typeface="+mj-lt"/>
                <a:ea typeface="+mj-ea"/>
              </a:rPr>
              <a:t>练习七 第</a:t>
            </a:r>
            <a:r>
              <a:rPr lang="en-US" altLang="zh-CN" sz="1600" b="1">
                <a:solidFill>
                  <a:srgbClr val="0000FF"/>
                </a:solidFill>
                <a:latin typeface="+mj-lt"/>
                <a:ea typeface="+mj-ea"/>
              </a:rPr>
              <a:t>5</a:t>
            </a:r>
            <a:r>
              <a:rPr lang="zh-CN" altLang="en-US" sz="1600" b="1">
                <a:solidFill>
                  <a:srgbClr val="0000FF"/>
                </a:solidFill>
                <a:latin typeface="+mj-lt"/>
                <a:ea typeface="+mj-ea"/>
              </a:rPr>
              <a:t>题</a:t>
            </a:r>
            <a:r>
              <a:rPr lang="en-US" altLang="zh-CN" sz="1600" b="1">
                <a:solidFill>
                  <a:srgbClr val="0000FF"/>
                </a:solidFill>
                <a:latin typeface="+mj-lt"/>
                <a:ea typeface="+mj-ea"/>
              </a:rPr>
              <a:t>】</a:t>
            </a:r>
            <a:endParaRPr lang="zh-CN" altLang="en-US" sz="1600" b="1" dirty="0">
              <a:solidFill>
                <a:srgbClr val="0000FF"/>
              </a:solidFill>
              <a:latin typeface="+mj-lt"/>
              <a:ea typeface="+mj-ea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2770" name="组合 5"/>
          <p:cNvGrpSpPr/>
          <p:nvPr/>
        </p:nvGrpSpPr>
        <p:grpSpPr bwMode="auto">
          <a:xfrm>
            <a:off x="808038" y="598488"/>
            <a:ext cx="7645400" cy="3554412"/>
            <a:chOff x="619562" y="677303"/>
            <a:chExt cx="7645526" cy="3553943"/>
          </a:xfrm>
        </p:grpSpPr>
        <p:pic>
          <p:nvPicPr>
            <p:cNvPr id="32775" name="图片 6"/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0664" t="23866" r="10719" b="22557"/>
            <a:stretch>
              <a:fillRect/>
            </a:stretch>
          </p:blipFill>
          <p:spPr bwMode="auto">
            <a:xfrm>
              <a:off x="619562" y="677303"/>
              <a:ext cx="7645526" cy="355394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32776" name="矩形 2"/>
            <p:cNvSpPr>
              <a:spLocks noChangeArrowheads="1"/>
            </p:cNvSpPr>
            <p:nvPr/>
          </p:nvSpPr>
          <p:spPr bwMode="auto">
            <a:xfrm>
              <a:off x="1792766" y="1551336"/>
              <a:ext cx="5228768" cy="156966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>
                <a:lnSpc>
                  <a:spcPct val="150000"/>
                </a:lnSpc>
              </a:pPr>
              <a:r>
                <a:rPr lang="zh-CN" altLang="en-US" sz="3200" b="1">
                  <a:solidFill>
                    <a:srgbClr val="000000"/>
                  </a:solidFill>
                  <a:latin typeface="黑体" panose="02010609060101010101" pitchFamily="49" charset="-122"/>
                  <a:ea typeface="黑体" panose="02010609060101010101" pitchFamily="49" charset="-122"/>
                </a:rPr>
                <a:t>    同学们，今天的数学课你们有哪些收获呢？</a:t>
              </a:r>
            </a:p>
          </p:txBody>
        </p:sp>
      </p:grpSp>
      <p:pic>
        <p:nvPicPr>
          <p:cNvPr id="32771" name="图片 1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14743" y="3273425"/>
            <a:ext cx="1253640" cy="13906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32772" name="组合 12"/>
          <p:cNvGrpSpPr/>
          <p:nvPr/>
        </p:nvGrpSpPr>
        <p:grpSpPr bwMode="auto">
          <a:xfrm>
            <a:off x="122238" y="538163"/>
            <a:ext cx="1989137" cy="608012"/>
            <a:chOff x="96916" y="718454"/>
            <a:chExt cx="1988264" cy="607807"/>
          </a:xfrm>
        </p:grpSpPr>
        <p:sp>
          <p:nvSpPr>
            <p:cNvPr id="14" name="圆角矩形 13"/>
            <p:cNvSpPr/>
            <p:nvPr/>
          </p:nvSpPr>
          <p:spPr bwMode="auto">
            <a:xfrm>
              <a:off x="96916" y="748606"/>
              <a:ext cx="1988264" cy="577655"/>
            </a:xfrm>
            <a:prstGeom prst="roundRect">
              <a:avLst>
                <a:gd name="adj" fmla="val 50000"/>
              </a:avLst>
            </a:prstGeom>
            <a:solidFill>
              <a:srgbClr val="4ABBFF"/>
            </a:solidFill>
            <a:ln w="19050">
              <a:solidFill>
                <a:srgbClr val="3399FF"/>
              </a:solidFill>
              <a:miter lim="800000"/>
            </a:ln>
          </p:spPr>
          <p:txBody>
            <a:bodyPr anchor="ctr"/>
            <a:lstStyle/>
            <a:p>
              <a:pPr algn="ctr" eaLnBrk="1" fontAlgn="auto" hangingPunct="1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3200" b="1" kern="0" dirty="0">
                <a:solidFill>
                  <a:srgbClr val="1C1C1C"/>
                </a:solidFill>
                <a:latin typeface="宋体" panose="02010600030101010101" pitchFamily="2" charset="-122"/>
              </a:endParaRPr>
            </a:p>
          </p:txBody>
        </p:sp>
        <p:sp>
          <p:nvSpPr>
            <p:cNvPr id="15" name="Rectangle 16"/>
            <p:cNvSpPr>
              <a:spLocks noChangeArrowheads="1"/>
            </p:cNvSpPr>
            <p:nvPr/>
          </p:nvSpPr>
          <p:spPr bwMode="auto">
            <a:xfrm>
              <a:off x="148945" y="718454"/>
              <a:ext cx="1873038" cy="566883"/>
            </a:xfrm>
            <a:prstGeom prst="rect">
              <a:avLst/>
            </a:prstGeom>
            <a:noFill/>
            <a:ln>
              <a:noFill/>
            </a:ln>
            <a:effectLst/>
            <a:scene3d>
              <a:camera prst="orthographicFront">
                <a:rot lat="0" lon="0" rev="0"/>
              </a:camera>
              <a:lightRig rig="brightRoom" dir="t">
                <a:rot lat="0" lon="0" rev="600000"/>
              </a:lightRig>
            </a:scene3d>
            <a:sp3d prstMaterial="metal">
              <a:bevelT w="38100" h="57150" prst="angle"/>
            </a:sp3d>
          </p:spPr>
          <p:txBody>
            <a:bodyPr/>
            <a:lstStyle>
              <a:lvl1pPr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algn="ctr">
                <a:defRPr/>
              </a:pPr>
              <a:r>
                <a:rPr lang="zh-CN" altLang="en-US" sz="3200" b="1" dirty="0">
                  <a:solidFill>
                    <a:srgbClr val="FFC000"/>
                  </a:solidFill>
                  <a:latin typeface="幼圆" panose="02010509060101010101" pitchFamily="49" charset="-122"/>
                  <a:ea typeface="幼圆" panose="02010509060101010101" pitchFamily="49" charset="-122"/>
                </a:rPr>
                <a:t>课堂小结</a:t>
              </a:r>
            </a:p>
          </p:txBody>
        </p:sp>
      </p:grp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矩形 2"/>
          <p:cNvSpPr/>
          <p:nvPr/>
        </p:nvSpPr>
        <p:spPr>
          <a:xfrm>
            <a:off x="572294" y="1176338"/>
            <a:ext cx="7999412" cy="332422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  <a:spcAft>
                <a:spcPts val="0"/>
              </a:spcAft>
              <a:defRPr/>
            </a:pPr>
            <a:r>
              <a:rPr lang="zh-CN" altLang="zh-CN" sz="2800" b="1" kern="100" dirty="0">
                <a:latin typeface="+mn-lt"/>
                <a:ea typeface="黑体" panose="02010609060101010101" pitchFamily="49" charset="-122"/>
                <a:cs typeface="Times New Roman" panose="02020603050405020304" pitchFamily="18" charset="0"/>
              </a:rPr>
              <a:t>一、填一填。</a:t>
            </a:r>
            <a:endParaRPr lang="zh-CN" altLang="zh-CN" sz="2800" b="1" kern="100" dirty="0">
              <a:latin typeface="+mn-lt"/>
              <a:ea typeface="黑体" panose="02010609060101010101" pitchFamily="49" charset="-122"/>
              <a:cs typeface="等线" panose="02010600030101010101" pitchFamily="2" charset="-122"/>
            </a:endParaRPr>
          </a:p>
          <a:p>
            <a:pPr algn="just">
              <a:lnSpc>
                <a:spcPct val="150000"/>
              </a:lnSpc>
              <a:spcAft>
                <a:spcPts val="0"/>
              </a:spcAft>
              <a:defRPr/>
            </a:pPr>
            <a:r>
              <a:rPr lang="en-US" altLang="zh-CN" sz="2800" b="1" kern="100" dirty="0">
                <a:latin typeface="+mn-lt"/>
                <a:ea typeface="黑体" panose="02010609060101010101" pitchFamily="49" charset="-122"/>
                <a:cs typeface="等线" panose="02010600030101010101" pitchFamily="2" charset="-122"/>
              </a:rPr>
              <a:t>1.</a:t>
            </a:r>
            <a:r>
              <a:rPr lang="zh-CN" altLang="zh-CN" sz="2800" b="1" kern="100" dirty="0">
                <a:latin typeface="+mn-lt"/>
                <a:ea typeface="黑体" panose="02010609060101010101" pitchFamily="49" charset="-122"/>
                <a:cs typeface="Times New Roman" panose="02020603050405020304" pitchFamily="18" charset="0"/>
              </a:rPr>
              <a:t>一个圆柱的</a:t>
            </a:r>
            <a:r>
              <a:rPr lang="zh-CN" altLang="zh-CN" sz="2800" b="1" kern="100">
                <a:latin typeface="+mn-lt"/>
                <a:ea typeface="黑体" panose="02010609060101010101" pitchFamily="49" charset="-122"/>
                <a:cs typeface="Times New Roman" panose="02020603050405020304" pitchFamily="18" charset="0"/>
              </a:rPr>
              <a:t>侧面积是</a:t>
            </a:r>
            <a:r>
              <a:rPr lang="en-US" altLang="zh-CN" sz="2800" b="1" kern="100">
                <a:latin typeface="+mn-lt"/>
                <a:ea typeface="黑体" panose="02010609060101010101" pitchFamily="49" charset="-122"/>
                <a:cs typeface="等线" panose="02010600030101010101" pitchFamily="2" charset="-122"/>
              </a:rPr>
              <a:t>18.84cm</a:t>
            </a:r>
            <a:r>
              <a:rPr lang="en-US" altLang="zh-CN" sz="2800" b="1" kern="100" baseline="30000">
                <a:latin typeface="+mn-lt"/>
                <a:ea typeface="黑体" panose="02010609060101010101" pitchFamily="49" charset="-122"/>
                <a:cs typeface="等线" panose="02010600030101010101" pitchFamily="2" charset="-122"/>
              </a:rPr>
              <a:t>2</a:t>
            </a:r>
            <a:r>
              <a:rPr lang="zh-CN" altLang="zh-CN" sz="2800" b="1" kern="100">
                <a:latin typeface="+mn-lt"/>
                <a:ea typeface="黑体" panose="02010609060101010101" pitchFamily="49" charset="-122"/>
                <a:cs typeface="Times New Roman" panose="02020603050405020304" pitchFamily="18" charset="0"/>
              </a:rPr>
              <a:t>，高是</a:t>
            </a:r>
            <a:r>
              <a:rPr lang="en-US" altLang="zh-CN" sz="2800" b="1" kern="100">
                <a:latin typeface="+mn-lt"/>
                <a:ea typeface="黑体" panose="02010609060101010101" pitchFamily="49" charset="-122"/>
                <a:cs typeface="等线" panose="02010600030101010101" pitchFamily="2" charset="-122"/>
              </a:rPr>
              <a:t>10cm</a:t>
            </a:r>
            <a:r>
              <a:rPr lang="zh-CN" altLang="zh-CN" sz="2800" b="1" kern="100" dirty="0">
                <a:latin typeface="+mn-lt"/>
                <a:ea typeface="黑体" panose="02010609060101010101" pitchFamily="49" charset="-122"/>
                <a:cs typeface="Times New Roman" panose="02020603050405020304" pitchFamily="18" charset="0"/>
              </a:rPr>
              <a:t>，底面积是（</a:t>
            </a:r>
            <a:r>
              <a:rPr lang="en-US" altLang="zh-CN" sz="2800" b="1" kern="100" dirty="0">
                <a:latin typeface="+mn-lt"/>
                <a:ea typeface="黑体" panose="02010609060101010101" pitchFamily="49" charset="-122"/>
                <a:cs typeface="等线" panose="02010600030101010101" pitchFamily="2" charset="-122"/>
              </a:rPr>
              <a:t>             </a:t>
            </a:r>
            <a:r>
              <a:rPr lang="zh-CN" altLang="zh-CN" sz="2800" b="1" kern="100" dirty="0">
                <a:latin typeface="+mn-lt"/>
                <a:ea typeface="黑体" panose="02010609060101010101" pitchFamily="49" charset="-122"/>
                <a:cs typeface="Times New Roman" panose="02020603050405020304" pitchFamily="18" charset="0"/>
              </a:rPr>
              <a:t>）</a:t>
            </a:r>
            <a:r>
              <a:rPr lang="en-US" altLang="zh-CN" sz="2800" b="1" kern="100" dirty="0">
                <a:latin typeface="+mn-lt"/>
                <a:ea typeface="黑体" panose="02010609060101010101" pitchFamily="49" charset="-122"/>
                <a:cs typeface="等线" panose="02010600030101010101" pitchFamily="2" charset="-122"/>
              </a:rPr>
              <a:t>cm</a:t>
            </a:r>
            <a:r>
              <a:rPr lang="en-US" altLang="zh-CN" sz="2800" b="1" kern="100" baseline="30000" dirty="0">
                <a:latin typeface="+mn-lt"/>
                <a:ea typeface="黑体" panose="02010609060101010101" pitchFamily="49" charset="-122"/>
                <a:cs typeface="等线" panose="02010600030101010101" pitchFamily="2" charset="-122"/>
              </a:rPr>
              <a:t>2</a:t>
            </a:r>
            <a:r>
              <a:rPr lang="zh-CN" altLang="zh-CN" sz="2800" b="1" kern="100" dirty="0">
                <a:latin typeface="+mn-lt"/>
                <a:ea typeface="黑体" panose="02010609060101010101" pitchFamily="49" charset="-122"/>
                <a:cs typeface="Times New Roman" panose="02020603050405020304" pitchFamily="18" charset="0"/>
              </a:rPr>
              <a:t>，体积是（</a:t>
            </a:r>
            <a:r>
              <a:rPr lang="en-US" altLang="zh-CN" sz="2800" b="1" kern="100" dirty="0">
                <a:latin typeface="+mn-lt"/>
                <a:ea typeface="黑体" panose="02010609060101010101" pitchFamily="49" charset="-122"/>
                <a:cs typeface="等线" panose="02010600030101010101" pitchFamily="2" charset="-122"/>
              </a:rPr>
              <a:t>           </a:t>
            </a:r>
            <a:r>
              <a:rPr lang="zh-CN" altLang="zh-CN" sz="2800" b="1" kern="100" dirty="0">
                <a:latin typeface="+mn-lt"/>
                <a:ea typeface="黑体" panose="02010609060101010101" pitchFamily="49" charset="-122"/>
                <a:cs typeface="Times New Roman" panose="02020603050405020304" pitchFamily="18" charset="0"/>
              </a:rPr>
              <a:t>）</a:t>
            </a:r>
            <a:r>
              <a:rPr lang="en-US" altLang="zh-CN" sz="2800" b="1" kern="100" dirty="0">
                <a:latin typeface="+mn-lt"/>
                <a:ea typeface="黑体" panose="02010609060101010101" pitchFamily="49" charset="-122"/>
                <a:cs typeface="等线" panose="02010600030101010101" pitchFamily="2" charset="-122"/>
              </a:rPr>
              <a:t>cm</a:t>
            </a:r>
            <a:r>
              <a:rPr lang="en-US" altLang="zh-CN" sz="2800" b="1" kern="100" baseline="30000" dirty="0">
                <a:latin typeface="+mn-lt"/>
                <a:ea typeface="黑体" panose="02010609060101010101" pitchFamily="49" charset="-122"/>
                <a:cs typeface="等线" panose="02010600030101010101" pitchFamily="2" charset="-122"/>
              </a:rPr>
              <a:t>3</a:t>
            </a:r>
            <a:r>
              <a:rPr lang="zh-CN" altLang="zh-CN" sz="2800" b="1" kern="100" dirty="0">
                <a:latin typeface="+mn-lt"/>
                <a:ea typeface="黑体" panose="02010609060101010101" pitchFamily="49" charset="-122"/>
                <a:cs typeface="Times New Roman" panose="02020603050405020304" pitchFamily="18" charset="0"/>
              </a:rPr>
              <a:t>。</a:t>
            </a:r>
            <a:endParaRPr lang="zh-CN" altLang="zh-CN" sz="2800" b="1" kern="100" dirty="0">
              <a:latin typeface="+mn-lt"/>
              <a:ea typeface="黑体" panose="02010609060101010101" pitchFamily="49" charset="-122"/>
              <a:cs typeface="等线" panose="02010600030101010101" pitchFamily="2" charset="-122"/>
            </a:endParaRPr>
          </a:p>
          <a:p>
            <a:pPr algn="just">
              <a:lnSpc>
                <a:spcPct val="150000"/>
              </a:lnSpc>
              <a:spcAft>
                <a:spcPts val="0"/>
              </a:spcAft>
              <a:defRPr/>
            </a:pPr>
            <a:r>
              <a:rPr lang="en-US" altLang="zh-CN" sz="2800" b="1" kern="100" dirty="0">
                <a:latin typeface="+mn-lt"/>
                <a:ea typeface="黑体" panose="02010609060101010101" pitchFamily="49" charset="-122"/>
                <a:cs typeface="等线" panose="02010600030101010101" pitchFamily="2" charset="-122"/>
              </a:rPr>
              <a:t>2.</a:t>
            </a:r>
            <a:r>
              <a:rPr lang="zh-CN" altLang="zh-CN" sz="2800" b="1" kern="100" dirty="0">
                <a:latin typeface="+mn-lt"/>
                <a:ea typeface="黑体" panose="02010609060101010101" pitchFamily="49" charset="-122"/>
                <a:cs typeface="Times New Roman" panose="02020603050405020304" pitchFamily="18" charset="0"/>
              </a:rPr>
              <a:t>一个圆锥的底</a:t>
            </a:r>
            <a:r>
              <a:rPr lang="zh-CN" altLang="zh-CN" sz="2800" b="1" kern="100">
                <a:latin typeface="+mn-lt"/>
                <a:ea typeface="黑体" panose="02010609060101010101" pitchFamily="49" charset="-122"/>
                <a:cs typeface="Times New Roman" panose="02020603050405020304" pitchFamily="18" charset="0"/>
              </a:rPr>
              <a:t>面积是</a:t>
            </a:r>
            <a:r>
              <a:rPr lang="en-US" altLang="zh-CN" sz="2800" b="1" kern="100">
                <a:latin typeface="+mn-lt"/>
                <a:ea typeface="黑体" panose="02010609060101010101" pitchFamily="49" charset="-122"/>
                <a:cs typeface="等线" panose="02010600030101010101" pitchFamily="2" charset="-122"/>
              </a:rPr>
              <a:t>24m</a:t>
            </a:r>
            <a:r>
              <a:rPr lang="en-US" altLang="zh-CN" sz="2800" b="1" kern="100" baseline="30000">
                <a:latin typeface="+mn-lt"/>
                <a:ea typeface="黑体" panose="02010609060101010101" pitchFamily="49" charset="-122"/>
                <a:cs typeface="等线" panose="02010600030101010101" pitchFamily="2" charset="-122"/>
              </a:rPr>
              <a:t>2</a:t>
            </a:r>
            <a:r>
              <a:rPr lang="zh-CN" altLang="zh-CN" sz="2800" b="1" kern="100">
                <a:latin typeface="+mn-lt"/>
                <a:ea typeface="黑体" panose="02010609060101010101" pitchFamily="49" charset="-122"/>
                <a:cs typeface="Times New Roman" panose="02020603050405020304" pitchFamily="18" charset="0"/>
              </a:rPr>
              <a:t>，高是</a:t>
            </a:r>
            <a:r>
              <a:rPr lang="en-US" altLang="zh-CN" sz="2800" b="1" kern="100">
                <a:latin typeface="+mn-lt"/>
                <a:ea typeface="黑体" panose="02010609060101010101" pitchFamily="49" charset="-122"/>
                <a:cs typeface="等线" panose="02010600030101010101" pitchFamily="2" charset="-122"/>
              </a:rPr>
              <a:t>6m</a:t>
            </a:r>
            <a:r>
              <a:rPr lang="zh-CN" altLang="zh-CN" sz="2800" b="1" kern="100" dirty="0">
                <a:latin typeface="+mn-lt"/>
                <a:ea typeface="黑体" panose="02010609060101010101" pitchFamily="49" charset="-122"/>
                <a:cs typeface="Times New Roman" panose="02020603050405020304" pitchFamily="18" charset="0"/>
              </a:rPr>
              <a:t>，它的体积是（</a:t>
            </a:r>
            <a:r>
              <a:rPr lang="en-US" altLang="zh-CN" sz="2800" b="1" kern="100" dirty="0">
                <a:latin typeface="+mn-lt"/>
                <a:ea typeface="黑体" panose="02010609060101010101" pitchFamily="49" charset="-122"/>
                <a:cs typeface="等线" panose="02010600030101010101" pitchFamily="2" charset="-122"/>
              </a:rPr>
              <a:t>       </a:t>
            </a:r>
            <a:r>
              <a:rPr lang="zh-CN" altLang="zh-CN" sz="2800" b="1" kern="100" dirty="0">
                <a:latin typeface="+mn-lt"/>
                <a:ea typeface="黑体" panose="02010609060101010101" pitchFamily="49" charset="-122"/>
                <a:cs typeface="Times New Roman" panose="02020603050405020304" pitchFamily="18" charset="0"/>
              </a:rPr>
              <a:t>）</a:t>
            </a:r>
            <a:r>
              <a:rPr lang="en-US" altLang="zh-CN" sz="2800" b="1" kern="100" dirty="0">
                <a:latin typeface="+mn-lt"/>
                <a:ea typeface="黑体" panose="02010609060101010101" pitchFamily="49" charset="-122"/>
                <a:cs typeface="等线" panose="02010600030101010101" pitchFamily="2" charset="-122"/>
              </a:rPr>
              <a:t>m</a:t>
            </a:r>
            <a:r>
              <a:rPr lang="en-US" altLang="zh-CN" sz="2800" b="1" kern="100" baseline="30000" dirty="0">
                <a:latin typeface="+mn-lt"/>
                <a:ea typeface="黑体" panose="02010609060101010101" pitchFamily="49" charset="-122"/>
                <a:cs typeface="等线" panose="02010600030101010101" pitchFamily="2" charset="-122"/>
              </a:rPr>
              <a:t>3</a:t>
            </a:r>
            <a:r>
              <a:rPr lang="zh-CN" altLang="zh-CN" sz="2800" b="1" kern="100" dirty="0">
                <a:latin typeface="+mn-lt"/>
                <a:ea typeface="黑体" panose="02010609060101010101" pitchFamily="49" charset="-122"/>
                <a:cs typeface="Times New Roman" panose="02020603050405020304" pitchFamily="18" charset="0"/>
              </a:rPr>
              <a:t>。</a:t>
            </a:r>
            <a:endParaRPr lang="zh-CN" altLang="zh-CN" sz="2800" b="1" kern="100" dirty="0">
              <a:latin typeface="+mn-lt"/>
              <a:ea typeface="黑体" panose="02010609060101010101" pitchFamily="49" charset="-122"/>
              <a:cs typeface="等线" panose="02010600030101010101" pitchFamily="2" charset="-122"/>
            </a:endParaRPr>
          </a:p>
        </p:txBody>
      </p:sp>
      <p:sp>
        <p:nvSpPr>
          <p:cNvPr id="4" name="矩形 3"/>
          <p:cNvSpPr/>
          <p:nvPr/>
        </p:nvSpPr>
        <p:spPr>
          <a:xfrm>
            <a:off x="1740671" y="2584450"/>
            <a:ext cx="1173162" cy="522288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defRPr/>
            </a:pPr>
            <a:r>
              <a:rPr lang="en-US" altLang="zh-CN" sz="2800" b="1" kern="100" dirty="0">
                <a:solidFill>
                  <a:srgbClr val="FF0000"/>
                </a:solidFill>
                <a:latin typeface="Times New Roman" panose="02020603050405020304" pitchFamily="18" charset="0"/>
              </a:rPr>
              <a:t>0.2826</a:t>
            </a:r>
            <a:endParaRPr lang="zh-CN" altLang="en-US" sz="2800" b="1" dirty="0">
              <a:solidFill>
                <a:srgbClr val="FF0000"/>
              </a:solidFill>
            </a:endParaRPr>
          </a:p>
        </p:txBody>
      </p:sp>
      <p:sp>
        <p:nvSpPr>
          <p:cNvPr id="5" name="矩形 4"/>
          <p:cNvSpPr/>
          <p:nvPr/>
        </p:nvSpPr>
        <p:spPr>
          <a:xfrm>
            <a:off x="5593170" y="2584450"/>
            <a:ext cx="992188" cy="522288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defRPr/>
            </a:pPr>
            <a:r>
              <a:rPr lang="en-US" altLang="zh-CN" sz="2800" b="1" kern="100" dirty="0">
                <a:solidFill>
                  <a:srgbClr val="FF0000"/>
                </a:solidFill>
                <a:latin typeface="Times New Roman" panose="02020603050405020304" pitchFamily="18" charset="0"/>
              </a:rPr>
              <a:t>2.826</a:t>
            </a:r>
            <a:endParaRPr lang="zh-CN" altLang="en-US" sz="2800" b="1" dirty="0">
              <a:solidFill>
                <a:srgbClr val="FF0000"/>
              </a:solidFill>
            </a:endParaRPr>
          </a:p>
        </p:txBody>
      </p:sp>
      <p:sp>
        <p:nvSpPr>
          <p:cNvPr id="6" name="矩形 5"/>
          <p:cNvSpPr/>
          <p:nvPr/>
        </p:nvSpPr>
        <p:spPr>
          <a:xfrm>
            <a:off x="1415915" y="3852863"/>
            <a:ext cx="544512" cy="52228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defRPr/>
            </a:pPr>
            <a:r>
              <a:rPr lang="en-US" altLang="zh-CN" sz="2800" b="1" kern="100" dirty="0">
                <a:solidFill>
                  <a:srgbClr val="FF0000"/>
                </a:solidFill>
                <a:latin typeface="Times New Roman" panose="02020603050405020304" pitchFamily="18" charset="0"/>
              </a:rPr>
              <a:t>48</a:t>
            </a:r>
            <a:endParaRPr lang="zh-CN" altLang="en-US" sz="2800" b="1" kern="100" dirty="0">
              <a:solidFill>
                <a:srgbClr val="FF0000"/>
              </a:solidFill>
              <a:latin typeface="Times New Roman" panose="02020603050405020304" pitchFamily="18" charset="0"/>
            </a:endParaRPr>
          </a:p>
        </p:txBody>
      </p:sp>
      <p:sp>
        <p:nvSpPr>
          <p:cNvPr id="8" name="矩形 7"/>
          <p:cNvSpPr/>
          <p:nvPr/>
        </p:nvSpPr>
        <p:spPr>
          <a:xfrm>
            <a:off x="2773363" y="4400550"/>
            <a:ext cx="3552825" cy="333375"/>
          </a:xfrm>
          <a:prstGeom prst="rect">
            <a:avLst/>
          </a:prstGeom>
        </p:spPr>
        <p:txBody>
          <a:bodyPr>
            <a:spAutoFit/>
          </a:bodyPr>
          <a:lstStyle/>
          <a:p>
            <a:pPr>
              <a:lnSpc>
                <a:spcPct val="150000"/>
              </a:lnSpc>
              <a:defRPr/>
            </a:pPr>
            <a:r>
              <a:rPr lang="zh-CN" altLang="en-US" sz="1200" b="1" dirty="0">
                <a:solidFill>
                  <a:srgbClr val="000000"/>
                </a:solidFill>
                <a:latin typeface="+mn-lt"/>
                <a:ea typeface="+mj-ea"/>
                <a:cs typeface="Times New Roman" panose="02020603050405020304"/>
              </a:rPr>
              <a:t>选自“状元成才路”</a:t>
            </a:r>
            <a:r>
              <a:rPr lang="zh-CN" altLang="en-US" sz="1200" b="1">
                <a:solidFill>
                  <a:srgbClr val="000000"/>
                </a:solidFill>
                <a:latin typeface="+mn-lt"/>
                <a:ea typeface="+mj-ea"/>
                <a:cs typeface="Times New Roman" panose="02020603050405020304"/>
              </a:rPr>
              <a:t>系列丛书</a:t>
            </a:r>
            <a:endParaRPr lang="zh-CN" altLang="en-US" sz="1200" b="1" dirty="0">
              <a:solidFill>
                <a:srgbClr val="000000"/>
              </a:solidFill>
              <a:latin typeface="+mn-lt"/>
              <a:ea typeface="+mj-ea"/>
              <a:cs typeface="Times New Roman" panose="02020603050405020304"/>
            </a:endParaRPr>
          </a:p>
        </p:txBody>
      </p:sp>
      <p:grpSp>
        <p:nvGrpSpPr>
          <p:cNvPr id="33799" name="组合 9"/>
          <p:cNvGrpSpPr/>
          <p:nvPr/>
        </p:nvGrpSpPr>
        <p:grpSpPr bwMode="auto">
          <a:xfrm>
            <a:off x="122238" y="538163"/>
            <a:ext cx="1989137" cy="608012"/>
            <a:chOff x="96916" y="718454"/>
            <a:chExt cx="1988264" cy="607807"/>
          </a:xfrm>
        </p:grpSpPr>
        <p:sp>
          <p:nvSpPr>
            <p:cNvPr id="11" name="圆角矩形 10"/>
            <p:cNvSpPr/>
            <p:nvPr/>
          </p:nvSpPr>
          <p:spPr bwMode="auto">
            <a:xfrm>
              <a:off x="96916" y="748606"/>
              <a:ext cx="1988264" cy="577655"/>
            </a:xfrm>
            <a:prstGeom prst="roundRect">
              <a:avLst>
                <a:gd name="adj" fmla="val 50000"/>
              </a:avLst>
            </a:prstGeom>
            <a:solidFill>
              <a:srgbClr val="4ABBFF"/>
            </a:solidFill>
            <a:ln w="19050">
              <a:solidFill>
                <a:srgbClr val="3399FF"/>
              </a:solidFill>
              <a:miter lim="800000"/>
            </a:ln>
          </p:spPr>
          <p:txBody>
            <a:bodyPr anchor="ctr"/>
            <a:lstStyle/>
            <a:p>
              <a:pPr algn="ctr" eaLnBrk="1" fontAlgn="auto" hangingPunct="1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3200" b="1" kern="0" dirty="0">
                <a:solidFill>
                  <a:srgbClr val="1C1C1C"/>
                </a:solidFill>
                <a:latin typeface="宋体" panose="02010600030101010101" pitchFamily="2" charset="-122"/>
              </a:endParaRPr>
            </a:p>
          </p:txBody>
        </p:sp>
        <p:sp>
          <p:nvSpPr>
            <p:cNvPr id="12" name="Rectangle 16"/>
            <p:cNvSpPr>
              <a:spLocks noChangeArrowheads="1"/>
            </p:cNvSpPr>
            <p:nvPr/>
          </p:nvSpPr>
          <p:spPr bwMode="auto">
            <a:xfrm>
              <a:off x="148945" y="718454"/>
              <a:ext cx="1873038" cy="566883"/>
            </a:xfrm>
            <a:prstGeom prst="rect">
              <a:avLst/>
            </a:prstGeom>
            <a:noFill/>
            <a:ln>
              <a:noFill/>
            </a:ln>
            <a:effectLst/>
            <a:scene3d>
              <a:camera prst="orthographicFront">
                <a:rot lat="0" lon="0" rev="0"/>
              </a:camera>
              <a:lightRig rig="brightRoom" dir="t">
                <a:rot lat="0" lon="0" rev="600000"/>
              </a:lightRig>
            </a:scene3d>
            <a:sp3d prstMaterial="metal">
              <a:bevelT w="38100" h="57150" prst="angle"/>
            </a:sp3d>
          </p:spPr>
          <p:txBody>
            <a:bodyPr/>
            <a:lstStyle>
              <a:lvl1pPr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algn="ctr">
                <a:defRPr/>
              </a:pPr>
              <a:r>
                <a:rPr lang="zh-CN" altLang="en-US" sz="3200" b="1" dirty="0">
                  <a:solidFill>
                    <a:srgbClr val="FFC000"/>
                  </a:solidFill>
                  <a:latin typeface="幼圆" panose="02010509060101010101" pitchFamily="49" charset="-122"/>
                  <a:ea typeface="幼圆" panose="02010509060101010101" pitchFamily="49" charset="-122"/>
                </a:rPr>
                <a:t>巩固练习</a:t>
              </a:r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/>
      <p:bldP spid="6" grpId="0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8" name="矩形 1"/>
          <p:cNvSpPr>
            <a:spLocks noChangeArrowheads="1"/>
          </p:cNvSpPr>
          <p:nvPr/>
        </p:nvSpPr>
        <p:spPr bwMode="auto">
          <a:xfrm>
            <a:off x="276452" y="658318"/>
            <a:ext cx="7718017" cy="211109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20000"/>
              </a:lnSpc>
            </a:pPr>
            <a:r>
              <a:rPr lang="en-US" altLang="zh-CN" sz="2800" b="1">
                <a:latin typeface="Times New Roman" panose="02020603050405020304" pitchFamily="18" charset="0"/>
                <a:ea typeface="黑体" panose="02010609060101010101" pitchFamily="49" charset="-122"/>
              </a:rPr>
              <a:t>3.</a:t>
            </a:r>
            <a:r>
              <a:rPr lang="zh-CN" altLang="zh-CN" sz="28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如图，把一个棱长是</a:t>
            </a:r>
            <a:r>
              <a:rPr lang="en-US" altLang="zh-CN" sz="2800" b="1">
                <a:latin typeface="Times New Roman" panose="02020603050405020304" pitchFamily="18" charset="0"/>
                <a:ea typeface="黑体" panose="02010609060101010101" pitchFamily="49" charset="-122"/>
              </a:rPr>
              <a:t>6dm</a:t>
            </a:r>
            <a:r>
              <a:rPr lang="zh-CN" altLang="zh-CN" sz="2800" b="1">
                <a:latin typeface="Times New Roman" panose="02020603050405020304" pitchFamily="18" charset="0"/>
                <a:ea typeface="黑体" panose="02010609060101010101" pitchFamily="49" charset="-122"/>
              </a:rPr>
              <a:t>的正方体木料削成一个最大的圆柱，圆柱的体积是（</a:t>
            </a:r>
            <a:r>
              <a:rPr lang="en-US" altLang="zh-CN" sz="2800" b="1">
                <a:latin typeface="Times New Roman" panose="02020603050405020304" pitchFamily="18" charset="0"/>
                <a:ea typeface="黑体" panose="02010609060101010101" pitchFamily="49" charset="-122"/>
              </a:rPr>
              <a:t>           </a:t>
            </a:r>
            <a:r>
              <a:rPr lang="zh-CN" altLang="zh-CN" sz="2800" b="1">
                <a:latin typeface="Times New Roman" panose="02020603050405020304" pitchFamily="18" charset="0"/>
                <a:ea typeface="黑体" panose="02010609060101010101" pitchFamily="49" charset="-122"/>
              </a:rPr>
              <a:t>）</a:t>
            </a:r>
            <a:r>
              <a:rPr lang="en-US" altLang="zh-CN" sz="2800" b="1">
                <a:latin typeface="Times New Roman" panose="02020603050405020304" pitchFamily="18" charset="0"/>
                <a:ea typeface="黑体" panose="02010609060101010101" pitchFamily="49" charset="-122"/>
              </a:rPr>
              <a:t>dm</a:t>
            </a:r>
            <a:r>
              <a:rPr lang="en-US" altLang="zh-CN" sz="2800" b="1" baseline="30000">
                <a:latin typeface="Times New Roman" panose="02020603050405020304" pitchFamily="18" charset="0"/>
                <a:ea typeface="黑体" panose="02010609060101010101" pitchFamily="49" charset="-122"/>
              </a:rPr>
              <a:t>3</a:t>
            </a:r>
            <a:r>
              <a:rPr lang="zh-CN" altLang="zh-CN" sz="2800" b="1">
                <a:latin typeface="Times New Roman" panose="02020603050405020304" pitchFamily="18" charset="0"/>
                <a:ea typeface="黑体" panose="02010609060101010101" pitchFamily="49" charset="-122"/>
              </a:rPr>
              <a:t>，再将圆柱削成一个最大的圆锥，还要再削去（</a:t>
            </a:r>
            <a:r>
              <a:rPr lang="en-US" altLang="zh-CN" sz="2800" b="1">
                <a:latin typeface="Times New Roman" panose="02020603050405020304" pitchFamily="18" charset="0"/>
                <a:ea typeface="黑体" panose="02010609060101010101" pitchFamily="49" charset="-122"/>
              </a:rPr>
              <a:t>            </a:t>
            </a:r>
            <a:r>
              <a:rPr lang="zh-CN" altLang="zh-CN" sz="2800" b="1">
                <a:latin typeface="Times New Roman" panose="02020603050405020304" pitchFamily="18" charset="0"/>
                <a:ea typeface="黑体" panose="02010609060101010101" pitchFamily="49" charset="-122"/>
              </a:rPr>
              <a:t>）</a:t>
            </a:r>
            <a:r>
              <a:rPr lang="en-US" altLang="zh-CN" sz="2800" b="1">
                <a:latin typeface="Times New Roman" panose="02020603050405020304" pitchFamily="18" charset="0"/>
                <a:ea typeface="黑体" panose="02010609060101010101" pitchFamily="49" charset="-122"/>
              </a:rPr>
              <a:t>dm</a:t>
            </a:r>
            <a:r>
              <a:rPr lang="en-US" altLang="zh-CN" sz="2800" b="1" baseline="30000">
                <a:latin typeface="Times New Roman" panose="02020603050405020304" pitchFamily="18" charset="0"/>
                <a:ea typeface="黑体" panose="02010609060101010101" pitchFamily="49" charset="-122"/>
              </a:rPr>
              <a:t>3</a:t>
            </a:r>
            <a:r>
              <a:rPr lang="zh-CN" altLang="en-US" sz="2800" b="1">
                <a:latin typeface="Times New Roman" panose="02020603050405020304" pitchFamily="18" charset="0"/>
                <a:ea typeface="黑体" panose="02010609060101010101" pitchFamily="49" charset="-122"/>
              </a:rPr>
              <a:t>。</a:t>
            </a:r>
          </a:p>
        </p:txBody>
      </p:sp>
      <p:pic>
        <p:nvPicPr>
          <p:cNvPr id="34819" name="图片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13050" y="3016250"/>
            <a:ext cx="3121025" cy="1292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矩形 3"/>
          <p:cNvSpPr/>
          <p:nvPr/>
        </p:nvSpPr>
        <p:spPr>
          <a:xfrm>
            <a:off x="5263856" y="1196519"/>
            <a:ext cx="1262062" cy="5238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defRPr/>
            </a:pPr>
            <a:r>
              <a:rPr lang="en-US" altLang="zh-CN" sz="2800" b="1" kern="100" dirty="0">
                <a:solidFill>
                  <a:srgbClr val="FF0000"/>
                </a:solidFill>
                <a:latin typeface="Times New Roman" panose="02020603050405020304" pitchFamily="18" charset="0"/>
              </a:rPr>
              <a:t>169.56 </a:t>
            </a:r>
            <a:endParaRPr lang="zh-CN" altLang="en-US" sz="2800" b="1" dirty="0">
              <a:solidFill>
                <a:srgbClr val="FF0000"/>
              </a:solidFill>
            </a:endParaRPr>
          </a:p>
        </p:txBody>
      </p:sp>
      <p:sp>
        <p:nvSpPr>
          <p:cNvPr id="5" name="矩形 4"/>
          <p:cNvSpPr/>
          <p:nvPr/>
        </p:nvSpPr>
        <p:spPr>
          <a:xfrm>
            <a:off x="674734" y="2089505"/>
            <a:ext cx="1152525" cy="66992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just">
              <a:lnSpc>
                <a:spcPct val="150000"/>
              </a:lnSpc>
              <a:spcAft>
                <a:spcPts val="0"/>
              </a:spcAft>
              <a:defRPr/>
            </a:pPr>
            <a:r>
              <a:rPr lang="en-US" altLang="zh-CN" sz="2800" b="1" kern="100" dirty="0">
                <a:solidFill>
                  <a:srgbClr val="FF0000"/>
                </a:solidFill>
                <a:latin typeface="Times New Roman" panose="02020603050405020304" pitchFamily="18" charset="0"/>
                <a:cs typeface="等线" panose="02010600030101010101" pitchFamily="2" charset="-122"/>
              </a:rPr>
              <a:t>113.04</a:t>
            </a:r>
            <a:endParaRPr lang="zh-CN" altLang="zh-CN" sz="2000" b="1" kern="100" dirty="0">
              <a:solidFill>
                <a:srgbClr val="FF0000"/>
              </a:solidFill>
              <a:latin typeface="等线" panose="02010600030101010101" pitchFamily="2" charset="-122"/>
              <a:ea typeface="等线" panose="02010600030101010101" pitchFamily="2" charset="-122"/>
              <a:cs typeface="等线" panose="02010600030101010101" pitchFamily="2" charset="-122"/>
            </a:endParaRPr>
          </a:p>
        </p:txBody>
      </p:sp>
      <p:sp>
        <p:nvSpPr>
          <p:cNvPr id="9" name="矩形 8"/>
          <p:cNvSpPr/>
          <p:nvPr/>
        </p:nvSpPr>
        <p:spPr>
          <a:xfrm>
            <a:off x="2773363" y="4400550"/>
            <a:ext cx="3552825" cy="333375"/>
          </a:xfrm>
          <a:prstGeom prst="rect">
            <a:avLst/>
          </a:prstGeom>
        </p:spPr>
        <p:txBody>
          <a:bodyPr>
            <a:spAutoFit/>
          </a:bodyPr>
          <a:lstStyle/>
          <a:p>
            <a:pPr>
              <a:lnSpc>
                <a:spcPct val="150000"/>
              </a:lnSpc>
              <a:defRPr/>
            </a:pPr>
            <a:r>
              <a:rPr lang="zh-CN" altLang="en-US" sz="1200" b="1" dirty="0">
                <a:solidFill>
                  <a:srgbClr val="000000"/>
                </a:solidFill>
                <a:latin typeface="+mn-lt"/>
                <a:ea typeface="+mj-ea"/>
                <a:cs typeface="Times New Roman" panose="02020603050405020304"/>
              </a:rPr>
              <a:t>选自“状元成才路”</a:t>
            </a:r>
            <a:r>
              <a:rPr lang="zh-CN" altLang="en-US" sz="1200" b="1">
                <a:solidFill>
                  <a:srgbClr val="000000"/>
                </a:solidFill>
                <a:latin typeface="+mn-lt"/>
                <a:ea typeface="+mj-ea"/>
                <a:cs typeface="Times New Roman" panose="02020603050405020304"/>
              </a:rPr>
              <a:t>系列丛书</a:t>
            </a:r>
            <a:endParaRPr lang="zh-CN" altLang="en-US" sz="1200" b="1" dirty="0">
              <a:solidFill>
                <a:srgbClr val="000000"/>
              </a:solidFill>
              <a:latin typeface="+mn-lt"/>
              <a:ea typeface="+mj-ea"/>
              <a:cs typeface="Times New Roman" panose="02020603050405020304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矩形 2"/>
          <p:cNvSpPr/>
          <p:nvPr/>
        </p:nvSpPr>
        <p:spPr>
          <a:xfrm>
            <a:off x="570309" y="493563"/>
            <a:ext cx="7368381" cy="177323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30000"/>
              </a:lnSpc>
              <a:spcAft>
                <a:spcPts val="0"/>
              </a:spcAft>
              <a:defRPr/>
            </a:pPr>
            <a:r>
              <a:rPr lang="zh-CN" altLang="en-US" sz="2800" b="1" kern="100" dirty="0">
                <a:latin typeface="+mn-lt"/>
                <a:ea typeface="+mn-ea"/>
                <a:cs typeface="Times New Roman" panose="02020603050405020304" pitchFamily="18" charset="0"/>
              </a:rPr>
              <a:t>二</a:t>
            </a:r>
            <a:r>
              <a:rPr lang="zh-CN" altLang="zh-CN" sz="2800" b="1" kern="100" dirty="0">
                <a:latin typeface="+mn-lt"/>
                <a:ea typeface="+mn-ea"/>
                <a:cs typeface="Times New Roman" panose="02020603050405020304" pitchFamily="18" charset="0"/>
              </a:rPr>
              <a:t>、一个圆锥形沙堆，底面直径是</a:t>
            </a:r>
            <a:r>
              <a:rPr lang="en-US" altLang="zh-CN" sz="2800" b="1" kern="100" dirty="0">
                <a:latin typeface="+mn-lt"/>
                <a:ea typeface="+mn-ea"/>
                <a:cs typeface="Times New Roman" panose="02020603050405020304" pitchFamily="18" charset="0"/>
              </a:rPr>
              <a:t> </a:t>
            </a:r>
            <a:r>
              <a:rPr lang="en-US" altLang="zh-CN" sz="2800" b="1" kern="100" dirty="0">
                <a:latin typeface="+mn-lt"/>
                <a:ea typeface="+mn-ea"/>
                <a:cs typeface="等线" panose="02010600030101010101" pitchFamily="2" charset="-122"/>
              </a:rPr>
              <a:t>6 m</a:t>
            </a:r>
            <a:r>
              <a:rPr lang="zh-CN" altLang="zh-CN" sz="2800" b="1" kern="100" dirty="0">
                <a:latin typeface="+mn-lt"/>
                <a:ea typeface="+mn-ea"/>
                <a:cs typeface="Times New Roman" panose="02020603050405020304" pitchFamily="18" charset="0"/>
              </a:rPr>
              <a:t>，高是</a:t>
            </a:r>
            <a:r>
              <a:rPr lang="en-US" altLang="zh-CN" sz="2800" b="1" kern="100" dirty="0">
                <a:latin typeface="+mn-lt"/>
                <a:ea typeface="+mn-ea"/>
                <a:cs typeface="Times New Roman" panose="02020603050405020304" pitchFamily="18" charset="0"/>
              </a:rPr>
              <a:t> </a:t>
            </a:r>
            <a:r>
              <a:rPr lang="en-US" altLang="zh-CN" sz="2800" b="1" kern="100" dirty="0">
                <a:latin typeface="+mn-lt"/>
                <a:ea typeface="+mn-ea"/>
                <a:cs typeface="等线" panose="02010600030101010101" pitchFamily="2" charset="-122"/>
              </a:rPr>
              <a:t>2.5 m</a:t>
            </a:r>
            <a:r>
              <a:rPr lang="zh-CN" altLang="zh-CN" sz="2800" b="1" kern="100" dirty="0">
                <a:latin typeface="+mn-lt"/>
                <a:ea typeface="+mn-ea"/>
                <a:cs typeface="Times New Roman" panose="02020603050405020304" pitchFamily="18" charset="0"/>
              </a:rPr>
              <a:t>，用这堆沙在</a:t>
            </a:r>
            <a:r>
              <a:rPr lang="en-US" altLang="zh-CN" sz="2800" b="1" kern="100" dirty="0">
                <a:latin typeface="+mn-lt"/>
                <a:ea typeface="+mn-ea"/>
                <a:cs typeface="Times New Roman" panose="02020603050405020304" pitchFamily="18" charset="0"/>
              </a:rPr>
              <a:t> </a:t>
            </a:r>
            <a:r>
              <a:rPr lang="en-US" altLang="zh-CN" sz="2800" b="1" kern="100" dirty="0">
                <a:latin typeface="+mn-lt"/>
                <a:ea typeface="+mn-ea"/>
                <a:cs typeface="等线" panose="02010600030101010101" pitchFamily="2" charset="-122"/>
              </a:rPr>
              <a:t>10 m </a:t>
            </a:r>
            <a:r>
              <a:rPr lang="zh-CN" altLang="zh-CN" sz="2800" b="1" kern="100" dirty="0">
                <a:latin typeface="+mn-lt"/>
                <a:ea typeface="+mn-ea"/>
                <a:cs typeface="Times New Roman" panose="02020603050405020304" pitchFamily="18" charset="0"/>
              </a:rPr>
              <a:t>宽的公路上铺</a:t>
            </a:r>
            <a:r>
              <a:rPr lang="en-US" altLang="zh-CN" sz="2800" b="1" kern="100" dirty="0">
                <a:latin typeface="+mn-lt"/>
                <a:ea typeface="+mn-ea"/>
                <a:cs typeface="Times New Roman" panose="02020603050405020304" pitchFamily="18" charset="0"/>
              </a:rPr>
              <a:t> </a:t>
            </a:r>
            <a:r>
              <a:rPr lang="en-US" altLang="zh-CN" sz="2800" b="1" kern="100" dirty="0">
                <a:latin typeface="+mn-lt"/>
                <a:ea typeface="+mn-ea"/>
                <a:cs typeface="等线" panose="02010600030101010101" pitchFamily="2" charset="-122"/>
              </a:rPr>
              <a:t>2 cm </a:t>
            </a:r>
            <a:r>
              <a:rPr lang="zh-CN" altLang="zh-CN" sz="2800" b="1" kern="100" dirty="0">
                <a:latin typeface="+mn-lt"/>
                <a:ea typeface="+mn-ea"/>
                <a:cs typeface="Times New Roman" panose="02020603050405020304" pitchFamily="18" charset="0"/>
              </a:rPr>
              <a:t>厚的路面，能铺多少米？</a:t>
            </a:r>
            <a:endParaRPr lang="zh-CN" altLang="zh-CN" sz="2800" b="1" kern="100" dirty="0">
              <a:latin typeface="+mn-lt"/>
              <a:ea typeface="+mn-ea"/>
              <a:cs typeface="等线" panose="02010600030101010101" pitchFamily="2" charset="-122"/>
            </a:endParaRPr>
          </a:p>
        </p:txBody>
      </p:sp>
      <p:sp>
        <p:nvSpPr>
          <p:cNvPr id="4" name="矩形 3"/>
          <p:cNvSpPr/>
          <p:nvPr/>
        </p:nvSpPr>
        <p:spPr>
          <a:xfrm>
            <a:off x="3096419" y="2310606"/>
            <a:ext cx="2316162" cy="52228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defRPr/>
            </a:pPr>
            <a:r>
              <a:rPr lang="en-US" altLang="zh-CN" sz="2800" b="1" kern="100" dirty="0">
                <a:solidFill>
                  <a:srgbClr val="FF0000"/>
                </a:solidFill>
                <a:latin typeface="Times New Roman" panose="02020603050405020304" pitchFamily="18" charset="0"/>
              </a:rPr>
              <a:t>2 cm = 0.02 m</a:t>
            </a:r>
            <a:endParaRPr lang="zh-CN" altLang="en-US" sz="2800" b="1" dirty="0">
              <a:solidFill>
                <a:srgbClr val="FF0000"/>
              </a:solidFill>
            </a:endParaRPr>
          </a:p>
        </p:txBody>
      </p:sp>
      <p:grpSp>
        <p:nvGrpSpPr>
          <p:cNvPr id="9" name="组合 8"/>
          <p:cNvGrpSpPr/>
          <p:nvPr/>
        </p:nvGrpSpPr>
        <p:grpSpPr bwMode="auto">
          <a:xfrm>
            <a:off x="180975" y="2846388"/>
            <a:ext cx="8147050" cy="954087"/>
            <a:chOff x="841588" y="3108103"/>
            <a:chExt cx="8146626" cy="954108"/>
          </a:xfrm>
        </p:grpSpPr>
        <p:sp>
          <p:nvSpPr>
            <p:cNvPr id="6" name="矩形 5"/>
            <p:cNvSpPr/>
            <p:nvPr/>
          </p:nvSpPr>
          <p:spPr>
            <a:xfrm>
              <a:off x="841588" y="3255743"/>
              <a:ext cx="8146626" cy="657239"/>
            </a:xfrm>
            <a:prstGeom prst="rect">
              <a:avLst/>
            </a:prstGeom>
          </p:spPr>
          <p:txBody>
            <a:bodyPr>
              <a:spAutoFit/>
            </a:bodyPr>
            <a:lstStyle/>
            <a:p>
              <a:pPr>
                <a:lnSpc>
                  <a:spcPct val="150000"/>
                </a:lnSpc>
                <a:defRPr/>
              </a:pPr>
              <a:r>
                <a:rPr lang="en-US" altLang="zh-CN" sz="2800" b="1" kern="100" dirty="0">
                  <a:solidFill>
                    <a:srgbClr val="FF0000"/>
                  </a:solidFill>
                  <a:latin typeface="Times New Roman" panose="02020603050405020304" pitchFamily="18" charset="0"/>
                </a:rPr>
                <a:t>3.14×       ×2.5×    ÷</a:t>
              </a:r>
              <a:r>
                <a:rPr lang="zh-CN" altLang="en-US" sz="2800" b="1" kern="100" dirty="0">
                  <a:solidFill>
                    <a:srgbClr val="FF0000"/>
                  </a:solidFill>
                  <a:latin typeface="Times New Roman" panose="02020603050405020304" pitchFamily="18" charset="0"/>
                </a:rPr>
                <a:t>（</a:t>
              </a:r>
              <a:r>
                <a:rPr lang="en-US" altLang="zh-CN" sz="2800" b="1" kern="100" dirty="0">
                  <a:solidFill>
                    <a:srgbClr val="FF0000"/>
                  </a:solidFill>
                  <a:latin typeface="Times New Roman" panose="02020603050405020304" pitchFamily="18" charset="0"/>
                </a:rPr>
                <a:t>10×0.02</a:t>
              </a:r>
              <a:r>
                <a:rPr lang="zh-CN" altLang="en-US" sz="2800" b="1" kern="100" dirty="0">
                  <a:solidFill>
                    <a:srgbClr val="FF0000"/>
                  </a:solidFill>
                  <a:latin typeface="Times New Roman" panose="02020603050405020304" pitchFamily="18" charset="0"/>
                </a:rPr>
                <a:t>）</a:t>
              </a:r>
              <a:r>
                <a:rPr lang="en-US" altLang="zh-CN" sz="2800" b="1" kern="100" dirty="0">
                  <a:solidFill>
                    <a:srgbClr val="FF0000"/>
                  </a:solidFill>
                  <a:latin typeface="Times New Roman" panose="02020603050405020304" pitchFamily="18" charset="0"/>
                </a:rPr>
                <a:t>=117.75</a:t>
              </a:r>
              <a:r>
                <a:rPr lang="zh-CN" altLang="en-US" sz="2800" b="1" kern="100" dirty="0">
                  <a:solidFill>
                    <a:srgbClr val="FF0000"/>
                  </a:solidFill>
                  <a:latin typeface="Times New Roman" panose="02020603050405020304" pitchFamily="18" charset="0"/>
                </a:rPr>
                <a:t>（</a:t>
              </a:r>
              <a:r>
                <a:rPr lang="en-US" altLang="zh-CN" sz="2800" b="1" kern="100" dirty="0">
                  <a:solidFill>
                    <a:srgbClr val="FF0000"/>
                  </a:solidFill>
                  <a:latin typeface="Times New Roman" panose="02020603050405020304" pitchFamily="18" charset="0"/>
                </a:rPr>
                <a:t>m</a:t>
              </a:r>
              <a:r>
                <a:rPr lang="zh-CN" altLang="en-US" sz="2800" b="1" kern="100" dirty="0">
                  <a:solidFill>
                    <a:srgbClr val="FF0000"/>
                  </a:solidFill>
                  <a:latin typeface="Times New Roman" panose="02020603050405020304" pitchFamily="18" charset="0"/>
                </a:rPr>
                <a:t>）</a:t>
              </a:r>
              <a:endParaRPr lang="zh-CN" altLang="en-US" sz="2800" b="1" dirty="0">
                <a:solidFill>
                  <a:srgbClr val="FF0000"/>
                </a:solidFill>
              </a:endParaRPr>
            </a:p>
          </p:txBody>
        </p:sp>
        <p:graphicFrame>
          <p:nvGraphicFramePr>
            <p:cNvPr id="35848" name="对象 6"/>
            <p:cNvGraphicFramePr>
              <a:graphicFrameLocks noChangeAspect="1"/>
            </p:cNvGraphicFramePr>
            <p:nvPr/>
          </p:nvGraphicFramePr>
          <p:xfrm>
            <a:off x="1910641" y="3108103"/>
            <a:ext cx="650528" cy="954108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name="Equation" r:id="rId2" imgW="381000" imgH="558800" progId="Equation.DSMT4">
                    <p:embed/>
                  </p:oleObj>
                </mc:Choice>
                <mc:Fallback>
                  <p:oleObj name="Equation" r:id="rId2" imgW="381000" imgH="558800" progId="Equation.DSMT4">
                    <p:embed/>
                    <p:pic>
                      <p:nvPicPr>
                        <p:cNvPr id="0" name="对象 6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3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1910641" y="3108103"/>
                          <a:ext cx="650528" cy="954108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rgbClr val="000000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35849" name="对象 7"/>
            <p:cNvGraphicFramePr>
              <a:graphicFrameLocks noChangeAspect="1"/>
            </p:cNvGraphicFramePr>
            <p:nvPr/>
          </p:nvGraphicFramePr>
          <p:xfrm>
            <a:off x="3684378" y="3263051"/>
            <a:ext cx="258762" cy="693738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name="Equation" r:id="rId4" imgW="152400" imgH="405765" progId="Equation.DSMT4">
                    <p:embed/>
                  </p:oleObj>
                </mc:Choice>
                <mc:Fallback>
                  <p:oleObj name="Equation" r:id="rId4" imgW="152400" imgH="405765" progId="Equation.DSMT4">
                    <p:embed/>
                    <p:pic>
                      <p:nvPicPr>
                        <p:cNvPr id="0" name="对象 7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5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3684378" y="3263051"/>
                          <a:ext cx="258762" cy="693738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rgbClr val="000000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</p:grpSp>
      <p:sp>
        <p:nvSpPr>
          <p:cNvPr id="5" name="矩形 4"/>
          <p:cNvSpPr/>
          <p:nvPr/>
        </p:nvSpPr>
        <p:spPr>
          <a:xfrm>
            <a:off x="4047331" y="3878072"/>
            <a:ext cx="3402330" cy="52197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defRPr/>
            </a:pPr>
            <a:r>
              <a:rPr lang="zh-CN" altLang="en-US" sz="2800" b="1" kern="100" dirty="0">
                <a:solidFill>
                  <a:srgbClr val="FF0000"/>
                </a:solidFill>
                <a:latin typeface="Times New Roman" panose="02020603050405020304" pitchFamily="18" charset="0"/>
              </a:rPr>
              <a:t>答：</a:t>
            </a:r>
            <a:r>
              <a:rPr lang="zh-CN" altLang="zh-CN" sz="2800" b="1" kern="100" dirty="0">
                <a:solidFill>
                  <a:srgbClr val="FF0000"/>
                </a:solidFill>
                <a:latin typeface="Times New Roman" panose="02020603050405020304" pitchFamily="18" charset="0"/>
              </a:rPr>
              <a:t>能铺</a:t>
            </a:r>
            <a:r>
              <a:rPr lang="en-US" altLang="zh-CN" sz="2800" b="1" kern="100" dirty="0">
                <a:solidFill>
                  <a:srgbClr val="FF0000"/>
                </a:solidFill>
                <a:latin typeface="Times New Roman" panose="02020603050405020304" pitchFamily="18" charset="0"/>
              </a:rPr>
              <a:t> 117.75 m</a:t>
            </a:r>
            <a:r>
              <a:rPr lang="zh-CN" altLang="en-US" sz="2800" b="1" kern="100" dirty="0">
                <a:solidFill>
                  <a:srgbClr val="FF0000"/>
                </a:solidFill>
                <a:latin typeface="Times New Roman" panose="02020603050405020304" pitchFamily="18" charset="0"/>
              </a:rPr>
              <a:t>。</a:t>
            </a:r>
          </a:p>
        </p:txBody>
      </p:sp>
      <p:sp>
        <p:nvSpPr>
          <p:cNvPr id="12" name="矩形 11"/>
          <p:cNvSpPr/>
          <p:nvPr/>
        </p:nvSpPr>
        <p:spPr>
          <a:xfrm>
            <a:off x="2773363" y="4400550"/>
            <a:ext cx="3552825" cy="333375"/>
          </a:xfrm>
          <a:prstGeom prst="rect">
            <a:avLst/>
          </a:prstGeom>
        </p:spPr>
        <p:txBody>
          <a:bodyPr>
            <a:spAutoFit/>
          </a:bodyPr>
          <a:lstStyle/>
          <a:p>
            <a:pPr>
              <a:lnSpc>
                <a:spcPct val="150000"/>
              </a:lnSpc>
              <a:defRPr/>
            </a:pPr>
            <a:r>
              <a:rPr lang="zh-CN" altLang="en-US" sz="1200" b="1" dirty="0">
                <a:solidFill>
                  <a:srgbClr val="000000"/>
                </a:solidFill>
                <a:latin typeface="+mn-lt"/>
                <a:ea typeface="+mj-ea"/>
                <a:cs typeface="Times New Roman" panose="02020603050405020304"/>
              </a:rPr>
              <a:t>选自“状元成才路”</a:t>
            </a:r>
            <a:r>
              <a:rPr lang="zh-CN" altLang="en-US" sz="1200" b="1">
                <a:solidFill>
                  <a:srgbClr val="000000"/>
                </a:solidFill>
                <a:latin typeface="+mn-lt"/>
                <a:ea typeface="+mj-ea"/>
                <a:cs typeface="Times New Roman" panose="02020603050405020304"/>
              </a:rPr>
              <a:t>系列丛书</a:t>
            </a:r>
            <a:endParaRPr lang="zh-CN" altLang="en-US" sz="1200" b="1" dirty="0">
              <a:solidFill>
                <a:srgbClr val="000000"/>
              </a:solidFill>
              <a:latin typeface="+mn-lt"/>
              <a:ea typeface="+mj-ea"/>
              <a:cs typeface="Times New Roman" panose="02020603050405020304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/>
    </p:bld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COMMONDATA" val="eyJoZGlkIjoiNjNiYjgwZjIwMDAxNzkyMjVhYzliNzcxNWY3MzhmZGEifQ==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heme/theme1.xml><?xml version="1.0" encoding="utf-8"?>
<a:theme xmlns:a="http://schemas.openxmlformats.org/drawingml/2006/main" name="1_Office 主题​​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自定义 1">
      <a:majorFont>
        <a:latin typeface="Times New Roman"/>
        <a:ea typeface="黑体"/>
        <a:cs typeface=""/>
      </a:majorFont>
      <a:minorFont>
        <a:latin typeface="Times New Roman"/>
        <a:ea typeface="黑体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solidFill>
          <a:srgbClr val="FFFFFF"/>
        </a:solidFill>
        <a:ln w="19050">
          <a:solidFill>
            <a:srgbClr val="3399FF"/>
          </a:solidFill>
          <a:miter lim="800000"/>
        </a:ln>
      </a:spPr>
      <a:bodyPr anchor="ctr"/>
      <a:lstStyle>
        <a:defPPr eaLnBrk="1" fontAlgn="auto" hangingPunct="1">
          <a:lnSpc>
            <a:spcPct val="120000"/>
          </a:lnSpc>
          <a:spcBef>
            <a:spcPts val="0"/>
          </a:spcBef>
          <a:spcAft>
            <a:spcPts val="0"/>
          </a:spcAft>
          <a:defRPr sz="3200" b="1" kern="0" dirty="0">
            <a:solidFill>
              <a:srgbClr val="1C1C1C"/>
            </a:solidFill>
            <a:latin typeface="宋体" panose="02010600030101010101" pitchFamily="2" charset="-122"/>
          </a:defRPr>
        </a:defPPr>
      </a:lstStyle>
    </a:spDef>
    <a:txDef>
      <a:spPr>
        <a:noFill/>
      </a:spPr>
      <a:bodyPr wrap="square" rtlCol="0">
        <a:spAutoFit/>
      </a:bodyPr>
      <a:lstStyle>
        <a:defPPr>
          <a:lnSpc>
            <a:spcPct val="150000"/>
          </a:lnSpc>
          <a:defRPr sz="3200" b="1" dirty="0" smtClean="0">
            <a:latin typeface="+mj-lt"/>
            <a:ea typeface="+mj-ea"/>
          </a:defRPr>
        </a:defPPr>
      </a:lstStyle>
    </a:txDef>
  </a:objectDefaults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等线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16</TotalTime>
  <Words>1251</Words>
  <Application>Microsoft Office PowerPoint</Application>
  <PresentationFormat>全屏显示(16:9)</PresentationFormat>
  <Paragraphs>156</Paragraphs>
  <Slides>25</Slides>
  <Notes>1</Notes>
  <HiddenSlides>0</HiddenSlides>
  <MMClips>0</MMClips>
  <ScaleCrop>false</ScaleCrop>
  <HeadingPairs>
    <vt:vector size="8" baseType="variant">
      <vt:variant>
        <vt:lpstr>已用的字体</vt:lpstr>
      </vt:variant>
      <vt:variant>
        <vt:i4>7</vt:i4>
      </vt:variant>
      <vt:variant>
        <vt:lpstr>主题</vt:lpstr>
      </vt:variant>
      <vt:variant>
        <vt:i4>1</vt:i4>
      </vt:variant>
      <vt:variant>
        <vt:lpstr>嵌入 OLE 服务器</vt:lpstr>
      </vt:variant>
      <vt:variant>
        <vt:i4>1</vt:i4>
      </vt:variant>
      <vt:variant>
        <vt:lpstr>幻灯片标题</vt:lpstr>
      </vt:variant>
      <vt:variant>
        <vt:i4>25</vt:i4>
      </vt:variant>
    </vt:vector>
  </HeadingPairs>
  <TitlesOfParts>
    <vt:vector size="34" baseType="lpstr">
      <vt:lpstr>等线</vt:lpstr>
      <vt:lpstr>黑体</vt:lpstr>
      <vt:lpstr>楷体</vt:lpstr>
      <vt:lpstr>宋体</vt:lpstr>
      <vt:lpstr>幼圆</vt:lpstr>
      <vt:lpstr>Arial</vt:lpstr>
      <vt:lpstr>Times New Roman</vt:lpstr>
      <vt:lpstr>1_Office 主题​​</vt:lpstr>
      <vt:lpstr>Equation</vt:lpstr>
      <vt:lpstr>整理和复习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状元成才路</dc:title>
  <dc:creator>状元成才路</dc:creator>
  <cp:lastModifiedBy>Fanmo Peng</cp:lastModifiedBy>
  <cp:revision>429</cp:revision>
  <dcterms:created xsi:type="dcterms:W3CDTF">2016-01-14T07:05:00Z</dcterms:created>
  <dcterms:modified xsi:type="dcterms:W3CDTF">2023-12-11T08:36:12Z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2052-12.1.0.15374</vt:lpwstr>
  </property>
  <property fmtid="{D5CDD505-2E9C-101B-9397-08002B2CF9AE}" pid="3" name="ICV">
    <vt:lpwstr>E310422F529C4749A19E6EF6C56E2029</vt:lpwstr>
  </property>
</Properties>
</file>