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7" r:id="rId3"/>
    <p:sldId id="278" r:id="rId4"/>
    <p:sldId id="281" r:id="rId5"/>
    <p:sldId id="282" r:id="rId6"/>
    <p:sldId id="283" r:id="rId7"/>
    <p:sldId id="291" r:id="rId8"/>
    <p:sldId id="285" r:id="rId9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516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3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0A64E0B-F37B-4A08-AEAE-3027BE02CEA8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6DA64541-6D82-4E3E-8A63-306F61C1A54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BDCECAF-BFE8-4FC6-AC1E-29E9CF34835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练习七</a:t>
            </a:r>
            <a:endParaRPr lang="zh-CN" altLang="en-US" sz="4400" b="1"/>
          </a:p>
        </p:txBody>
      </p:sp>
      <p:sp>
        <p:nvSpPr>
          <p:cNvPr id="8195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P37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练习七）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4300" y="577850"/>
            <a:ext cx="7896225" cy="12725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1.</a:t>
            </a:r>
            <a:r>
              <a:rPr sz="3200" b="1">
                <a:latin typeface="+mn-lt"/>
                <a:ea typeface="+mn-ea"/>
              </a:rPr>
              <a:t>把一块长方体钢坯熔铸成一根底面直径为4dm 的圆柱形钢材，求钢材的长度。</a:t>
            </a:r>
            <a:endParaRPr sz="3200" b="1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9563" y="3360738"/>
            <a:ext cx="7978775" cy="12176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12.56×5×4÷[3.14×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4÷2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]=20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 err="1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答：钢材的长度是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20dm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1847971"/>
            <a:ext cx="6870023" cy="1447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74120" y="519236"/>
            <a:ext cx="7588689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+mj-ea"/>
              </a:rPr>
              <a:t> 2.</a:t>
            </a:r>
            <a:r>
              <a:rPr lang="zh-CN" altLang="zh-CN" sz="2800" b="1" dirty="0">
                <a:latin typeface="+mj-lt"/>
                <a:ea typeface="+mj-ea"/>
              </a:rPr>
              <a:t>一个圆锥形沙堆，底面积</a:t>
            </a:r>
            <a:r>
              <a:rPr lang="zh-CN" altLang="zh-CN" sz="2800" b="1">
                <a:latin typeface="+mj-lt"/>
                <a:ea typeface="+mj-ea"/>
              </a:rPr>
              <a:t>是</a:t>
            </a:r>
            <a:r>
              <a:rPr lang="en-US" altLang="zh-CN" sz="2800" b="1">
                <a:latin typeface="+mj-lt"/>
                <a:ea typeface="+mj-ea"/>
              </a:rPr>
              <a:t>28.6m</a:t>
            </a:r>
            <a:r>
              <a:rPr lang="en-US" altLang="zh-CN" sz="2800" b="1" baseline="3000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，</a:t>
            </a:r>
            <a:r>
              <a:rPr lang="zh-CN" altLang="zh-CN" sz="2800" b="1">
                <a:latin typeface="+mj-lt"/>
                <a:ea typeface="+mj-ea"/>
              </a:rPr>
              <a:t>高是</a:t>
            </a:r>
            <a:r>
              <a:rPr lang="en-US" altLang="zh-CN" sz="2800" b="1">
                <a:latin typeface="+mj-lt"/>
                <a:ea typeface="+mj-ea"/>
              </a:rPr>
              <a:t>3m</a:t>
            </a:r>
            <a:r>
              <a:rPr lang="zh-CN" altLang="zh-CN" sz="2800" b="1" dirty="0">
                <a:latin typeface="+mj-lt"/>
                <a:ea typeface="+mj-ea"/>
              </a:rPr>
              <a:t>。</a:t>
            </a:r>
            <a:r>
              <a:rPr altLang="zh-CN" sz="2800" b="1" dirty="0">
                <a:latin typeface="+mj-lt"/>
                <a:ea typeface="+mj-ea"/>
              </a:rPr>
              <a:t>用这堆沙在10m宽的公路上铺2cm厚的路面，能铺多少米？</a:t>
            </a:r>
            <a:endParaRPr altLang="zh-CN" sz="2800" b="1" dirty="0">
              <a:latin typeface="+mj-lt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112919" y="2366468"/>
            <a:ext cx="6329362" cy="1612900"/>
            <a:chOff x="610387" y="2648504"/>
            <a:chExt cx="7753350" cy="1611958"/>
          </a:xfrm>
        </p:grpSpPr>
        <p:sp>
          <p:nvSpPr>
            <p:cNvPr id="13" name="矩形 12"/>
            <p:cNvSpPr/>
            <p:nvPr/>
          </p:nvSpPr>
          <p:spPr>
            <a:xfrm>
              <a:off x="610387" y="2784949"/>
              <a:ext cx="7753350" cy="14755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        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×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28.6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×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  <a:ea typeface="+mj-ea"/>
                </a:rPr>
                <a:t>＝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28.6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m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j-lt"/>
                  <a:ea typeface="+mj-ea"/>
                </a:rPr>
                <a:t>3</a:t>
              </a:r>
              <a:r>
                <a:rPr lang="zh-CN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）</a:t>
              </a:r>
              <a:endParaRPr lang="zh-CN" altLang="zh-CN" sz="3200" b="1" dirty="0">
                <a:solidFill>
                  <a:srgbClr val="FF0000"/>
                </a:solidFill>
                <a:latin typeface="+mj-lt"/>
                <a:ea typeface="+mj-ea"/>
              </a:endParaRP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        </a:t>
              </a:r>
              <a:endParaRPr lang="zh-CN" altLang="zh-CN" sz="32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14" name="对象 4"/>
            <p:cNvGraphicFramePr>
              <a:graphicFrameLocks noChangeAspect="1"/>
            </p:cNvGraphicFramePr>
            <p:nvPr/>
          </p:nvGraphicFramePr>
          <p:xfrm>
            <a:off x="1242003" y="2648504"/>
            <a:ext cx="403225" cy="10416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003" y="2648504"/>
                          <a:ext cx="403225" cy="10416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628856" y="1820368"/>
            <a:ext cx="2487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0.02m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603456" y="3360243"/>
            <a:ext cx="50481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28.6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628856" y="3958730"/>
            <a:ext cx="320151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能铺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143m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6057" y="682523"/>
            <a:ext cx="7614161" cy="1863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+mj-ea"/>
              </a:rPr>
              <a:t>3.</a:t>
            </a:r>
            <a:r>
              <a:rPr sz="3200" b="1">
                <a:latin typeface="+mj-lt"/>
                <a:ea typeface="+mj-ea"/>
              </a:rPr>
              <a:t>一个圆柱形金属零件上有9个圆柱形孔（如右图）。这个零件的金属用量大约是多少立方分米?（得数保留两位小数。）</a:t>
            </a:r>
            <a:endParaRPr sz="3200" b="1">
              <a:latin typeface="+mj-lt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8637" y="2546257"/>
            <a:ext cx="3525516" cy="19147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71783" y="2789000"/>
            <a:ext cx="7600435" cy="1076961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3.14×(12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3.14</a:t>
            </a:r>
            <a:r>
              <a:rPr lang="en-US" altLang="zh-CN" sz="2800" b="1">
                <a:solidFill>
                  <a:srgbClr val="FF0000"/>
                </a:solidFill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(4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10=753.6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0.75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9242" y="874280"/>
            <a:ext cx="3525516" cy="1914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5051" y="3921595"/>
            <a:ext cx="7933898" cy="55989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答：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这个零件的金属用量大约是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0.75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立方分米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516621" y="1004888"/>
            <a:ext cx="8110759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有块正方体的木料，它的棱长是4dm。把这块木料加工成一个圆柱。这个圆柱的体积最大是多少?</a:t>
            </a:r>
            <a:endParaRPr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5300" y="3022600"/>
            <a:ext cx="7168950" cy="12176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× 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答：这个圆柱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的体积最大是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812" y="2277656"/>
            <a:ext cx="1489888" cy="1489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784475"/>
            <a:ext cx="7032625" cy="1863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3.14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62.8dm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62.8L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答：最多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能装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62.8L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水。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8613" y="977811"/>
            <a:ext cx="8766774" cy="1863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+mj-ea"/>
              </a:rPr>
              <a:t>5.</a:t>
            </a:r>
            <a:r>
              <a:rPr sz="3200" b="1">
                <a:latin typeface="+mj-lt"/>
                <a:ea typeface="+mj-ea"/>
              </a:rPr>
              <a:t>一个圆柱形木桶，底面内直径为4dm，桶口距底面最小高度为5dm，最大高度为7dm。这个木桶如右图放置时，最多能装多少升水?</a:t>
            </a:r>
            <a:endParaRPr sz="3200" b="1">
              <a:latin typeface="+mj-lt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052" y="2444140"/>
            <a:ext cx="1136475" cy="2045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WPS 演示</Application>
  <PresentationFormat>全屏显示(16:9)</PresentationFormat>
  <Paragraphs>37</Paragraphs>
  <Slides>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Times New Roman</vt:lpstr>
      <vt:lpstr>微软雅黑</vt:lpstr>
      <vt:lpstr>Arial Unicode MS</vt:lpstr>
      <vt:lpstr>Office 主题​​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22</cp:revision>
  <dcterms:created xsi:type="dcterms:W3CDTF">2014-04-24T10:36:00Z</dcterms:created>
  <dcterms:modified xsi:type="dcterms:W3CDTF">2023-10-26T09:22:16Z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F822C1B5DAA24DA5AF4B490DA56C1559</vt:lpwstr>
  </property>
  <property fmtid="{D5CDD505-2E9C-101B-9397-08002B2CF9AE}" pid="3" name="KSOProductBuildVer">
    <vt:lpwstr>2052-12.1.0.15374</vt:lpwstr>
  </property>
</Properties>
</file>