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346" r:id="rId2"/>
    <p:sldId id="256" r:id="rId3"/>
    <p:sldId id="344" r:id="rId4"/>
    <p:sldId id="363" r:id="rId5"/>
    <p:sldId id="318" r:id="rId6"/>
    <p:sldId id="355" r:id="rId7"/>
    <p:sldId id="319" r:id="rId8"/>
    <p:sldId id="356" r:id="rId9"/>
    <p:sldId id="365" r:id="rId10"/>
    <p:sldId id="364" r:id="rId11"/>
    <p:sldId id="358" r:id="rId12"/>
    <p:sldId id="359" r:id="rId13"/>
    <p:sldId id="366" r:id="rId14"/>
    <p:sldId id="360" r:id="rId15"/>
    <p:sldId id="361" r:id="rId16"/>
    <p:sldId id="362" r:id="rId17"/>
    <p:sldId id="328" r:id="rId18"/>
  </p:sldIdLst>
  <p:sldSz cx="9144000" cy="5143500" type="screen16x9"/>
  <p:notesSz cx="6858000" cy="9144000"/>
  <p:custDataLst>
    <p:tags r:id="rId2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1A0E9"/>
    <a:srgbClr val="FF00FF"/>
    <a:srgbClr val="B4B3B9"/>
    <a:srgbClr val="FAB9A7"/>
    <a:srgbClr val="7FECAD"/>
    <a:srgbClr val="D6ECF0"/>
    <a:srgbClr val="9ED048"/>
    <a:srgbClr val="FF8936"/>
    <a:srgbClr val="F2E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0" autoAdjust="0"/>
    <p:restoredTop sz="94660" autoAdjust="0"/>
  </p:normalViewPr>
  <p:slideViewPr>
    <p:cSldViewPr snapToGrid="0">
      <p:cViewPr varScale="1">
        <p:scale>
          <a:sx n="141" d="100"/>
          <a:sy n="141" d="100"/>
        </p:scale>
        <p:origin x="624" y="114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4CD2A6F-56F3-4D89-A6E8-248C36730943}" type="datetimeFigureOut">
              <a:rPr lang="zh-CN" altLang="en-US"/>
              <a:t>2023/12/11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22EA04E-64DC-4F8E-B991-06CF32F1C00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645AA5F-8F0E-4847-A55D-BF915D6A6C1C}" type="slidenum">
              <a:rPr lang="zh-CN" altLang="en-US" smtClean="0">
                <a:ea typeface="黑体" panose="02010609060101010101" pitchFamily="49" charset="-122"/>
              </a:rPr>
              <a:t>5</a:t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098743B-9580-4798-8F49-8315DFF8AA65}" type="slidenum">
              <a:rPr lang="zh-CN" altLang="en-US" smtClean="0">
                <a:ea typeface="黑体" panose="02010609060101010101" pitchFamily="49" charset="-122"/>
              </a:rPr>
              <a:t>6</a:t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20688"/>
            <a:ext cx="9144000" cy="4302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20688"/>
            <a:ext cx="9144000" cy="492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73600"/>
            <a:ext cx="9144000" cy="49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3200" y="209550"/>
            <a:ext cx="8737600" cy="4722813"/>
          </a:xfrm>
          <a:prstGeom prst="roundRect">
            <a:avLst>
              <a:gd name="adj" fmla="val 5130"/>
            </a:avLst>
          </a:prstGeom>
          <a:solidFill>
            <a:srgbClr val="FFFFFF"/>
          </a:solidFill>
          <a:ln w="38100">
            <a:solidFill>
              <a:schemeClr val="tx1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CF9BA2A-9FCF-44D9-A37D-F51F6B2AB62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立方体 26"/>
          <p:cNvSpPr/>
          <p:nvPr/>
        </p:nvSpPr>
        <p:spPr bwMode="auto">
          <a:xfrm>
            <a:off x="1106488" y="1449388"/>
            <a:ext cx="1477962" cy="1560512"/>
          </a:xfrm>
          <a:prstGeom prst="cube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立方体 29"/>
          <p:cNvSpPr/>
          <p:nvPr/>
        </p:nvSpPr>
        <p:spPr bwMode="auto">
          <a:xfrm>
            <a:off x="3359150" y="1449388"/>
            <a:ext cx="2671763" cy="1560512"/>
          </a:xfrm>
          <a:prstGeom prst="cube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9220" name="组合 5"/>
          <p:cNvGrpSpPr/>
          <p:nvPr/>
        </p:nvGrpSpPr>
        <p:grpSpPr bwMode="auto">
          <a:xfrm>
            <a:off x="369888" y="315913"/>
            <a:ext cx="2214562" cy="687387"/>
            <a:chOff x="369268" y="316696"/>
            <a:chExt cx="2214593" cy="686741"/>
          </a:xfrm>
        </p:grpSpPr>
        <p:pic>
          <p:nvPicPr>
            <p:cNvPr id="9228" name="图片 13"/>
            <p:cNvPicPr>
              <a:picLocks noChangeAspect="1"/>
            </p:cNvPicPr>
            <p:nvPr/>
          </p:nvPicPr>
          <p:blipFill>
            <a:blip r:embed="rId2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新课导入</a:t>
              </a:r>
            </a:p>
          </p:txBody>
        </p:sp>
      </p:grpSp>
      <p:sp>
        <p:nvSpPr>
          <p:cNvPr id="33" name="文本框 32"/>
          <p:cNvSpPr txBox="1"/>
          <p:nvPr/>
        </p:nvSpPr>
        <p:spPr bwMode="auto">
          <a:xfrm>
            <a:off x="1003300" y="3198813"/>
            <a:ext cx="1438275" cy="58578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ea"/>
                <a:ea typeface="+mj-ea"/>
              </a:rPr>
              <a:t>正方体</a:t>
            </a: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3962400" y="3192463"/>
            <a:ext cx="1479550" cy="534987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ea"/>
                <a:ea typeface="+mj-ea"/>
              </a:rPr>
              <a:t>长方体</a:t>
            </a:r>
          </a:p>
        </p:txBody>
      </p:sp>
      <p:sp>
        <p:nvSpPr>
          <p:cNvPr id="2" name="圆柱形 1"/>
          <p:cNvSpPr/>
          <p:nvPr/>
        </p:nvSpPr>
        <p:spPr bwMode="auto">
          <a:xfrm>
            <a:off x="6821488" y="1028700"/>
            <a:ext cx="1192212" cy="2071688"/>
          </a:xfrm>
          <a:prstGeom prst="can">
            <a:avLst/>
          </a:prstGeom>
          <a:solidFill>
            <a:srgbClr val="EEDEB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 bwMode="auto">
          <a:xfrm>
            <a:off x="6913289" y="3224213"/>
            <a:ext cx="1008609" cy="584775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>
                <a:latin typeface="+mj-ea"/>
                <a:ea typeface="+mj-ea"/>
              </a:rPr>
              <a:t>圆柱</a:t>
            </a:r>
            <a:endParaRPr lang="zh-CN" altLang="en-US" sz="3200" b="1" dirty="0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1577975" y="3810000"/>
            <a:ext cx="4498975" cy="901700"/>
            <a:chOff x="1656178" y="3959341"/>
            <a:chExt cx="4499113" cy="900907"/>
          </a:xfrm>
        </p:grpSpPr>
        <p:sp>
          <p:nvSpPr>
            <p:cNvPr id="3" name="左大括号 2"/>
            <p:cNvSpPr/>
            <p:nvPr/>
          </p:nvSpPr>
          <p:spPr>
            <a:xfrm rot="16200000">
              <a:off x="3437545" y="2177974"/>
              <a:ext cx="301360" cy="3864094"/>
            </a:xfrm>
            <a:prstGeom prst="leftBrace">
              <a:avLst/>
            </a:prstGeom>
            <a:ln w="19050">
              <a:solidFill>
                <a:srgbClr val="01A0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656178" y="4122710"/>
              <a:ext cx="4499113" cy="7375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都是由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6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个平面组成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849563" y="2936875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938588" y="2898775"/>
            <a:ext cx="2349500" cy="5000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zh-CN" dirty="0">
                <a:latin typeface="+mj-ea"/>
                <a:ea typeface="+mj-ea"/>
              </a:rPr>
              <a:t>R</a:t>
            </a:r>
            <a:r>
              <a:rPr lang="zh-CN" altLang="en-US" dirty="0">
                <a:latin typeface="+mj-ea"/>
                <a:ea typeface="+mj-ea"/>
              </a:rPr>
              <a:t>·六年级下册</a:t>
            </a:r>
          </a:p>
        </p:txBody>
      </p:sp>
      <p:sp>
        <p:nvSpPr>
          <p:cNvPr id="1024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298825" y="2282825"/>
            <a:ext cx="3652838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 dirty="0">
                <a:latin typeface="+mj-ea"/>
              </a:rPr>
              <a:t>圆柱的认识（</a:t>
            </a:r>
            <a:r>
              <a:rPr lang="en-US" altLang="zh-CN" sz="3600" dirty="0">
                <a:latin typeface="+mj-ea"/>
              </a:rPr>
              <a:t>1</a:t>
            </a:r>
            <a:r>
              <a:rPr lang="zh-CN" altLang="en-US" sz="3600" dirty="0">
                <a:latin typeface="+mj-ea"/>
              </a:rPr>
              <a:t>）</a:t>
            </a:r>
          </a:p>
        </p:txBody>
      </p:sp>
      <p:sp>
        <p:nvSpPr>
          <p:cNvPr id="10245" name="文本框 25"/>
          <p:cNvSpPr txBox="1">
            <a:spLocks noChangeArrowheads="1"/>
          </p:cNvSpPr>
          <p:nvPr/>
        </p:nvSpPr>
        <p:spPr bwMode="auto">
          <a:xfrm>
            <a:off x="6143625" y="6159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latin typeface="+mj-ea"/>
                <a:ea typeface="+mj-ea"/>
              </a:rPr>
              <a:t>状元成才路</a:t>
            </a:r>
          </a:p>
        </p:txBody>
      </p:sp>
      <p:pic>
        <p:nvPicPr>
          <p:cNvPr id="10246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476" y="1956276"/>
            <a:ext cx="1326797" cy="1351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Box 1"/>
          <p:cNvSpPr txBox="1">
            <a:spLocks noChangeArrowheads="1"/>
          </p:cNvSpPr>
          <p:nvPr/>
        </p:nvSpPr>
        <p:spPr bwMode="auto">
          <a:xfrm>
            <a:off x="4032250" y="1758950"/>
            <a:ext cx="2160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>
                <a:latin typeface="+mj-ea"/>
                <a:ea typeface="+mj-ea"/>
              </a:rPr>
              <a:t>1. </a:t>
            </a:r>
            <a:r>
              <a:rPr lang="zh-CN" altLang="en-US" sz="3600" b="1">
                <a:latin typeface="+mj-ea"/>
                <a:ea typeface="+mj-ea"/>
              </a:rPr>
              <a:t>圆 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295275" y="1524000"/>
            <a:ext cx="8616950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我们生活中有哪些圆柱形的物体，谁能说一说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圆柱形 1"/>
          <p:cNvSpPr/>
          <p:nvPr/>
        </p:nvSpPr>
        <p:spPr bwMode="auto">
          <a:xfrm>
            <a:off x="1431925" y="2255838"/>
            <a:ext cx="828675" cy="1697037"/>
          </a:xfrm>
          <a:prstGeom prst="can">
            <a:avLst/>
          </a:prstGeom>
          <a:solidFill>
            <a:srgbClr val="D6ECF0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圆柱形 22"/>
          <p:cNvSpPr/>
          <p:nvPr/>
        </p:nvSpPr>
        <p:spPr bwMode="auto">
          <a:xfrm>
            <a:off x="3082925" y="2768600"/>
            <a:ext cx="1703388" cy="1184275"/>
          </a:xfrm>
          <a:prstGeom prst="can">
            <a:avLst/>
          </a:prstGeom>
          <a:solidFill>
            <a:srgbClr val="FF8936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圆柱形 2"/>
          <p:cNvSpPr/>
          <p:nvPr/>
        </p:nvSpPr>
        <p:spPr bwMode="auto">
          <a:xfrm rot="16200000">
            <a:off x="6150769" y="2361407"/>
            <a:ext cx="901700" cy="1998662"/>
          </a:xfrm>
          <a:prstGeom prst="can">
            <a:avLst>
              <a:gd name="adj" fmla="val 12222"/>
            </a:avLst>
          </a:prstGeom>
          <a:solidFill>
            <a:srgbClr val="9ED048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270" name="组合 8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11271" name="图片 9"/>
            <p:cNvPicPr>
              <a:picLocks noChangeAspect="1"/>
            </p:cNvPicPr>
            <p:nvPr/>
          </p:nvPicPr>
          <p:blipFill>
            <a:blip r:embed="rId2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68" b="51492"/>
          <a:stretch>
            <a:fillRect/>
          </a:stretch>
        </p:blipFill>
        <p:spPr bwMode="auto">
          <a:xfrm>
            <a:off x="219528" y="1122935"/>
            <a:ext cx="1347055" cy="144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5" r="33990" b="51492"/>
          <a:stretch>
            <a:fillRect/>
          </a:stretch>
        </p:blipFill>
        <p:spPr bwMode="auto">
          <a:xfrm>
            <a:off x="1693250" y="1122935"/>
            <a:ext cx="1339870" cy="144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C:\Users\Administrator\Desktop\Snipaste_2023-01-02_16-11-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787" y="1123702"/>
            <a:ext cx="1308966" cy="144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86" t="50713"/>
          <a:stretch>
            <a:fillRect/>
          </a:stretch>
        </p:blipFill>
        <p:spPr bwMode="auto">
          <a:xfrm>
            <a:off x="7561620" y="1122935"/>
            <a:ext cx="1362852" cy="144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4" t="50713" r="33949"/>
          <a:stretch>
            <a:fillRect/>
          </a:stretch>
        </p:blipFill>
        <p:spPr bwMode="auto">
          <a:xfrm>
            <a:off x="6077845" y="1122935"/>
            <a:ext cx="1357107" cy="144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13" r="67743"/>
          <a:stretch>
            <a:fillRect/>
          </a:stretch>
        </p:blipFill>
        <p:spPr bwMode="auto">
          <a:xfrm>
            <a:off x="4595420" y="1122935"/>
            <a:ext cx="1355758" cy="144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6136479" y="1489352"/>
            <a:ext cx="1298472" cy="672941"/>
            <a:chOff x="6136479" y="1489352"/>
            <a:chExt cx="1298472" cy="672941"/>
          </a:xfrm>
        </p:grpSpPr>
        <p:sp>
          <p:nvSpPr>
            <p:cNvPr id="11" name="椭圆 10"/>
            <p:cNvSpPr/>
            <p:nvPr/>
          </p:nvSpPr>
          <p:spPr bwMode="auto">
            <a:xfrm>
              <a:off x="6185636" y="1566863"/>
              <a:ext cx="1191478" cy="34961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185636" y="1741668"/>
              <a:ext cx="0" cy="14269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miter lim="800000"/>
            </a:ln>
          </p:spPr>
        </p:cxnSp>
        <p:cxnSp>
          <p:nvCxnSpPr>
            <p:cNvPr id="13" name="直接连接符 12"/>
            <p:cNvCxnSpPr/>
            <p:nvPr/>
          </p:nvCxnSpPr>
          <p:spPr>
            <a:xfrm>
              <a:off x="7377114" y="1741667"/>
              <a:ext cx="0" cy="14269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miter lim="800000"/>
            </a:ln>
          </p:spPr>
        </p:cxnSp>
        <p:sp>
          <p:nvSpPr>
            <p:cNvPr id="14" name="弧形 13"/>
            <p:cNvSpPr/>
            <p:nvPr/>
          </p:nvSpPr>
          <p:spPr>
            <a:xfrm>
              <a:off x="6136479" y="1714500"/>
              <a:ext cx="1298472" cy="447793"/>
            </a:xfrm>
            <a:prstGeom prst="arc">
              <a:avLst>
                <a:gd name="adj1" fmla="val 11325949"/>
                <a:gd name="adj2" fmla="val 21098729"/>
              </a:avLst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1C1C1C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弧形 14"/>
            <p:cNvSpPr/>
            <p:nvPr/>
          </p:nvSpPr>
          <p:spPr>
            <a:xfrm flipV="1">
              <a:off x="6136480" y="1489352"/>
              <a:ext cx="1298471" cy="557450"/>
            </a:xfrm>
            <a:prstGeom prst="arc">
              <a:avLst>
                <a:gd name="adj1" fmla="val 11396278"/>
                <a:gd name="adj2" fmla="val 20978476"/>
              </a:avLst>
            </a:prstGeom>
            <a:noFill/>
            <a:ln w="19050">
              <a:solidFill>
                <a:srgbClr val="FF0000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1C1C1C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1904638" y="1390648"/>
            <a:ext cx="867137" cy="752475"/>
            <a:chOff x="3212536" y="2893804"/>
            <a:chExt cx="1500620" cy="896745"/>
          </a:xfrm>
        </p:grpSpPr>
        <p:sp>
          <p:nvSpPr>
            <p:cNvPr id="18" name="椭圆 17"/>
            <p:cNvSpPr/>
            <p:nvPr/>
          </p:nvSpPr>
          <p:spPr bwMode="auto">
            <a:xfrm>
              <a:off x="3212536" y="3418799"/>
              <a:ext cx="1500620" cy="37174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9" name="圆柱体 18"/>
            <p:cNvSpPr/>
            <p:nvPr/>
          </p:nvSpPr>
          <p:spPr bwMode="auto">
            <a:xfrm>
              <a:off x="3213164" y="2893804"/>
              <a:ext cx="1499992" cy="896745"/>
            </a:xfrm>
            <a:prstGeom prst="can">
              <a:avLst>
                <a:gd name="adj" fmla="val 41122"/>
              </a:avLst>
            </a:prstGeom>
            <a:noFill/>
            <a:ln w="19050">
              <a:solidFill>
                <a:srgbClr val="FF0000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8076979" y="1254921"/>
            <a:ext cx="305022" cy="652460"/>
            <a:chOff x="4602413" y="2636556"/>
            <a:chExt cx="305753" cy="457737"/>
          </a:xfrm>
        </p:grpSpPr>
        <p:sp>
          <p:nvSpPr>
            <p:cNvPr id="21" name="椭圆 20"/>
            <p:cNvSpPr/>
            <p:nvPr/>
          </p:nvSpPr>
          <p:spPr bwMode="auto">
            <a:xfrm>
              <a:off x="4602413" y="3059222"/>
              <a:ext cx="305753" cy="3507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sysDash"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圆柱体 21"/>
            <p:cNvSpPr/>
            <p:nvPr/>
          </p:nvSpPr>
          <p:spPr bwMode="auto">
            <a:xfrm>
              <a:off x="4602413" y="2636556"/>
              <a:ext cx="305753" cy="457737"/>
            </a:xfrm>
            <a:prstGeom prst="can">
              <a:avLst>
                <a:gd name="adj" fmla="val 17405"/>
              </a:avLst>
            </a:prstGeom>
            <a:noFill/>
            <a:ln w="19050">
              <a:solidFill>
                <a:srgbClr val="FF0000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3" name="Group 18"/>
          <p:cNvGrpSpPr/>
          <p:nvPr/>
        </p:nvGrpSpPr>
        <p:grpSpPr bwMode="auto">
          <a:xfrm>
            <a:off x="5260522" y="2671774"/>
            <a:ext cx="3663950" cy="1892300"/>
            <a:chOff x="2827" y="2858"/>
            <a:chExt cx="2308" cy="1192"/>
          </a:xfrm>
        </p:grpSpPr>
        <p:sp>
          <p:nvSpPr>
            <p:cNvPr id="24" name="AutoShape 27"/>
            <p:cNvSpPr>
              <a:spLocks noChangeArrowheads="1"/>
            </p:cNvSpPr>
            <p:nvPr/>
          </p:nvSpPr>
          <p:spPr bwMode="auto">
            <a:xfrm>
              <a:off x="2827" y="2858"/>
              <a:ext cx="1586" cy="828"/>
            </a:xfrm>
            <a:prstGeom prst="wedgeRoundRectCallout">
              <a:avLst>
                <a:gd name="adj1" fmla="val 60349"/>
                <a:gd name="adj2" fmla="val 3646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你能用自己的话说一说圆柱是什么样的吗？</a:t>
              </a:r>
            </a:p>
          </p:txBody>
        </p:sp>
        <p:pic>
          <p:nvPicPr>
            <p:cNvPr id="25" name="Picture 17" descr="两小豆形象之聪聪PPT用（反边）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455" y="3324"/>
              <a:ext cx="680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7284E-6 L -0.40677 0.3771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47" y="18858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-0.09479 0.3885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0" y="1941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-0.41128 0.42099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210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标注 3"/>
          <p:cNvSpPr/>
          <p:nvPr/>
        </p:nvSpPr>
        <p:spPr bwMode="auto">
          <a:xfrm>
            <a:off x="3081338" y="2973388"/>
            <a:ext cx="3689350" cy="1289050"/>
          </a:xfrm>
          <a:prstGeom prst="wedgeRoundRectCallout">
            <a:avLst>
              <a:gd name="adj1" fmla="val 60807"/>
              <a:gd name="adj2" fmla="val 354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3315" name="Picture 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420688"/>
            <a:ext cx="777874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AutoShape 27"/>
          <p:cNvSpPr>
            <a:spLocks noChangeArrowheads="1"/>
          </p:cNvSpPr>
          <p:nvPr/>
        </p:nvSpPr>
        <p:spPr bwMode="auto">
          <a:xfrm>
            <a:off x="2300288" y="1279525"/>
            <a:ext cx="6145212" cy="1206500"/>
          </a:xfrm>
          <a:prstGeom prst="wedgeRoundRectCallout">
            <a:avLst>
              <a:gd name="adj1" fmla="val -54338"/>
              <a:gd name="adj2" fmla="val -77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观察这个圆柱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，看一看，它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是由哪几部分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组成的，有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什么特征？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318" name="组合 5"/>
          <p:cNvGrpSpPr/>
          <p:nvPr/>
        </p:nvGrpSpPr>
        <p:grpSpPr bwMode="auto">
          <a:xfrm>
            <a:off x="1174750" y="2589213"/>
            <a:ext cx="1520825" cy="2254250"/>
            <a:chOff x="2003425" y="2322871"/>
            <a:chExt cx="1521439" cy="2253892"/>
          </a:xfrm>
        </p:grpSpPr>
        <p:sp>
          <p:nvSpPr>
            <p:cNvPr id="21" name="圆柱形 20"/>
            <p:cNvSpPr/>
            <p:nvPr/>
          </p:nvSpPr>
          <p:spPr>
            <a:xfrm>
              <a:off x="2003425" y="2322871"/>
              <a:ext cx="1521439" cy="2253892"/>
            </a:xfrm>
            <a:prstGeom prst="can">
              <a:avLst>
                <a:gd name="adj" fmla="val 51068"/>
              </a:avLst>
            </a:prstGeom>
            <a:solidFill>
              <a:srgbClr val="FFCCCC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003425" y="3802186"/>
              <a:ext cx="1521439" cy="774577"/>
            </a:xfrm>
            <a:prstGeom prst="ellipse">
              <a:avLst/>
            </a:prstGeom>
            <a:noFill/>
            <a:ln>
              <a:solidFill>
                <a:srgbClr val="FF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>
            <a:off x="1174750" y="2590800"/>
            <a:ext cx="1520825" cy="774700"/>
          </a:xfrm>
          <a:prstGeom prst="ellipse">
            <a:avLst/>
          </a:prstGeom>
          <a:solidFill>
            <a:srgbClr val="CCFFFF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174750" y="4067175"/>
            <a:ext cx="1520825" cy="774700"/>
          </a:xfrm>
          <a:prstGeom prst="ellipse">
            <a:avLst/>
          </a:prstGeom>
          <a:solidFill>
            <a:srgbClr val="CCFFFF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1481138" y="2660650"/>
            <a:ext cx="901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底面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1481138" y="4175125"/>
            <a:ext cx="901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底面</a:t>
            </a:r>
          </a:p>
        </p:txBody>
      </p:sp>
      <p:sp>
        <p:nvSpPr>
          <p:cNvPr id="27" name="AutoShape 27"/>
          <p:cNvSpPr>
            <a:spLocks noChangeArrowheads="1"/>
          </p:cNvSpPr>
          <p:nvPr/>
        </p:nvSpPr>
        <p:spPr bwMode="auto">
          <a:xfrm>
            <a:off x="3119438" y="2922588"/>
            <a:ext cx="3719512" cy="1417637"/>
          </a:xfrm>
          <a:prstGeom prst="wedgeRoundRectCallout">
            <a:avLst>
              <a:gd name="adj1" fmla="val -54338"/>
              <a:gd name="adj2" fmla="val -7741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圆柱的底面都是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圆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，并且大小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一样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58888" y="457200"/>
            <a:ext cx="5167312" cy="585788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阅读</a:t>
            </a:r>
            <a:r>
              <a:rPr lang="zh-CN" altLang="en-US" sz="3200" b="1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教科书 </a:t>
            </a:r>
            <a:r>
              <a:rPr lang="en-US" altLang="zh-CN" sz="3200" b="1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P17 </a:t>
            </a:r>
            <a:r>
              <a:rPr lang="zh-CN" altLang="en-US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例 </a:t>
            </a:r>
            <a:r>
              <a:rPr lang="en-US" altLang="zh-CN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 </a:t>
            </a:r>
            <a:r>
              <a:rPr lang="zh-CN" altLang="en-US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的内容</a:t>
            </a:r>
            <a:endParaRPr lang="zh-CN" altLang="en-US" sz="3200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5" name="Picture 16" descr="6B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62813" y="2927350"/>
            <a:ext cx="1121791" cy="182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2" descr="6B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096962"/>
            <a:ext cx="7334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34568E-6 L -0.00017 0.2867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4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3" grpId="1" animBg="1"/>
      <p:bldP spid="24" grpId="0" animBg="1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标注 15"/>
          <p:cNvSpPr/>
          <p:nvPr/>
        </p:nvSpPr>
        <p:spPr bwMode="auto">
          <a:xfrm>
            <a:off x="2995613" y="2805113"/>
            <a:ext cx="4394200" cy="1289050"/>
          </a:xfrm>
          <a:prstGeom prst="wedgeRoundRectCallout">
            <a:avLst>
              <a:gd name="adj1" fmla="val 54669"/>
              <a:gd name="adj2" fmla="val 5331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174750" y="2589213"/>
            <a:ext cx="1520825" cy="2254250"/>
            <a:chOff x="2003425" y="2322871"/>
            <a:chExt cx="1521439" cy="2253892"/>
          </a:xfrm>
        </p:grpSpPr>
        <p:sp>
          <p:nvSpPr>
            <p:cNvPr id="7" name="圆柱形 20"/>
            <p:cNvSpPr/>
            <p:nvPr/>
          </p:nvSpPr>
          <p:spPr>
            <a:xfrm>
              <a:off x="2003425" y="2322871"/>
              <a:ext cx="1521439" cy="2253892"/>
            </a:xfrm>
            <a:prstGeom prst="can">
              <a:avLst>
                <a:gd name="adj" fmla="val 51068"/>
              </a:avLst>
            </a:prstGeom>
            <a:solidFill>
              <a:srgbClr val="FFCCCC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003425" y="3802186"/>
              <a:ext cx="1521439" cy="774577"/>
            </a:xfrm>
            <a:prstGeom prst="ellipse">
              <a:avLst/>
            </a:prstGeom>
            <a:noFill/>
            <a:ln>
              <a:solidFill>
                <a:srgbClr val="FF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3000375" y="2779713"/>
            <a:ext cx="4468813" cy="1417637"/>
          </a:xfrm>
          <a:prstGeom prst="wedgeRoundRectCallout">
            <a:avLst>
              <a:gd name="adj1" fmla="val -54338"/>
              <a:gd name="adj2" fmla="val -7741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圆柱周围的面（上、下底面除外）叫作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侧面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15368" name="Picture 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6" y="420688"/>
            <a:ext cx="777874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AutoShape 27"/>
          <p:cNvSpPr>
            <a:spLocks noChangeArrowheads="1"/>
          </p:cNvSpPr>
          <p:nvPr/>
        </p:nvSpPr>
        <p:spPr bwMode="auto">
          <a:xfrm>
            <a:off x="2300288" y="1279525"/>
            <a:ext cx="6145212" cy="1206500"/>
          </a:xfrm>
          <a:prstGeom prst="wedgeRoundRectCallout">
            <a:avLst>
              <a:gd name="adj1" fmla="val -54338"/>
              <a:gd name="adj2" fmla="val -77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观察这个圆柱，看一看，它是由哪几部分组成的，有什么特征？</a:t>
            </a:r>
            <a:endParaRPr lang="zh-CN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58888" y="457200"/>
            <a:ext cx="5167312" cy="585788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阅读</a:t>
            </a:r>
            <a:r>
              <a:rPr lang="zh-CN" altLang="en-US" sz="3200" b="1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教科书 </a:t>
            </a:r>
            <a:r>
              <a:rPr lang="en-US" altLang="zh-CN" sz="3200" b="1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P17 </a:t>
            </a:r>
            <a:r>
              <a:rPr lang="zh-CN" altLang="en-US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例 </a:t>
            </a:r>
            <a:r>
              <a:rPr lang="en-US" altLang="zh-CN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 </a:t>
            </a:r>
            <a:r>
              <a:rPr lang="zh-CN" altLang="en-US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的内容</a:t>
            </a:r>
            <a:endParaRPr lang="zh-CN" altLang="en-US" sz="3200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任意多边形: 形状 11"/>
          <p:cNvSpPr/>
          <p:nvPr/>
        </p:nvSpPr>
        <p:spPr bwMode="auto">
          <a:xfrm>
            <a:off x="1174750" y="2987311"/>
            <a:ext cx="1520827" cy="1856152"/>
          </a:xfrm>
          <a:custGeom>
            <a:avLst/>
            <a:gdLst>
              <a:gd name="connsiteX0" fmla="*/ 1520827 w 1520827"/>
              <a:gd name="connsiteY0" fmla="*/ 0 h 1856152"/>
              <a:gd name="connsiteX1" fmla="*/ 1520826 w 1520827"/>
              <a:gd name="connsiteY1" fmla="*/ 1467825 h 1856152"/>
              <a:gd name="connsiteX2" fmla="*/ 760413 w 1520827"/>
              <a:gd name="connsiteY2" fmla="*/ 1856152 h 1856152"/>
              <a:gd name="connsiteX3" fmla="*/ 607163 w 1520827"/>
              <a:gd name="connsiteY3" fmla="*/ 1848263 h 1856152"/>
              <a:gd name="connsiteX4" fmla="*/ 0 w 1520827"/>
              <a:gd name="connsiteY4" fmla="*/ 1467825 h 1856152"/>
              <a:gd name="connsiteX5" fmla="*/ 1 w 1520827"/>
              <a:gd name="connsiteY5" fmla="*/ 20 h 1856152"/>
              <a:gd name="connsiteX6" fmla="*/ 2944 w 1520827"/>
              <a:gd name="connsiteY6" fmla="*/ 29731 h 1856152"/>
              <a:gd name="connsiteX7" fmla="*/ 760413 w 1520827"/>
              <a:gd name="connsiteY7" fmla="*/ 378190 h 1856152"/>
              <a:gd name="connsiteX8" fmla="*/ 1517882 w 1520827"/>
              <a:gd name="connsiteY8" fmla="*/ 29731 h 1856152"/>
              <a:gd name="connsiteX9" fmla="*/ 1520827 w 1520827"/>
              <a:gd name="connsiteY9" fmla="*/ 0 h 185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0827" h="1856152">
                <a:moveTo>
                  <a:pt x="1520827" y="0"/>
                </a:moveTo>
                <a:lnTo>
                  <a:pt x="1520826" y="1467825"/>
                </a:lnTo>
                <a:cubicBezTo>
                  <a:pt x="1520826" y="1682292"/>
                  <a:pt x="1180378" y="1856152"/>
                  <a:pt x="760413" y="1856152"/>
                </a:cubicBezTo>
                <a:cubicBezTo>
                  <a:pt x="707917" y="1856152"/>
                  <a:pt x="656664" y="1853436"/>
                  <a:pt x="607163" y="1848263"/>
                </a:cubicBezTo>
                <a:cubicBezTo>
                  <a:pt x="260656" y="1812053"/>
                  <a:pt x="0" y="1655484"/>
                  <a:pt x="0" y="1467825"/>
                </a:cubicBezTo>
                <a:lnTo>
                  <a:pt x="1" y="20"/>
                </a:lnTo>
                <a:lnTo>
                  <a:pt x="2944" y="29731"/>
                </a:lnTo>
                <a:cubicBezTo>
                  <a:pt x="41935" y="225456"/>
                  <a:pt x="366185" y="378190"/>
                  <a:pt x="760413" y="378190"/>
                </a:cubicBezTo>
                <a:cubicBezTo>
                  <a:pt x="1154641" y="378190"/>
                  <a:pt x="1478891" y="225456"/>
                  <a:pt x="1517882" y="29731"/>
                </a:cubicBezTo>
                <a:lnTo>
                  <a:pt x="1520827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7000"/>
            </a:schemeClr>
          </a:solidFill>
          <a:ln w="28575">
            <a:solidFill>
              <a:srgbClr val="FF00FF"/>
            </a:solidFill>
            <a:round/>
          </a:ln>
        </p:spPr>
        <p:txBody>
          <a:bodyPr/>
          <a:lstStyle/>
          <a:p>
            <a:pPr eaLnBrk="1" hangingPunct="1"/>
            <a:endParaRPr lang="zh-CN" altLang="en-US" kern="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481931" y="3706812"/>
            <a:ext cx="9064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侧面</a:t>
            </a:r>
          </a:p>
        </p:txBody>
      </p:sp>
      <p:pic>
        <p:nvPicPr>
          <p:cNvPr id="23" name="Picture 64" descr="6B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49" y="3043309"/>
            <a:ext cx="1010381" cy="174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2" descr="6B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096962"/>
            <a:ext cx="7334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/>
      <p:bldP spid="12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" t="11111" r="4951" b="54095"/>
          <a:stretch>
            <a:fillRect/>
          </a:stretch>
        </p:blipFill>
        <p:spPr bwMode="auto">
          <a:xfrm>
            <a:off x="2379663" y="3197225"/>
            <a:ext cx="5049837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1" name="组合 2"/>
          <p:cNvGrpSpPr/>
          <p:nvPr/>
        </p:nvGrpSpPr>
        <p:grpSpPr bwMode="auto">
          <a:xfrm>
            <a:off x="146050" y="552450"/>
            <a:ext cx="4757738" cy="741363"/>
            <a:chOff x="146344" y="552450"/>
            <a:chExt cx="4758190" cy="740773"/>
          </a:xfrm>
        </p:grpSpPr>
        <p:pic>
          <p:nvPicPr>
            <p:cNvPr id="17416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02" t="34625" r="9129" b="43027"/>
            <a:stretch>
              <a:fillRect/>
            </a:stretch>
          </p:blipFill>
          <p:spPr bwMode="auto">
            <a:xfrm>
              <a:off x="146344" y="552450"/>
              <a:ext cx="4758190" cy="740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7" name="矩形 1"/>
            <p:cNvSpPr>
              <a:spLocks noChangeArrowheads="1"/>
            </p:cNvSpPr>
            <p:nvPr/>
          </p:nvSpPr>
          <p:spPr bwMode="auto">
            <a:xfrm>
              <a:off x="277019" y="552450"/>
              <a:ext cx="4287837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探究圆柱“高”的特征</a:t>
              </a:r>
            </a:p>
          </p:txBody>
        </p:sp>
      </p:grp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2420938" y="1550988"/>
            <a:ext cx="1560512" cy="1547812"/>
          </a:xfrm>
          <a:prstGeom prst="can">
            <a:avLst>
              <a:gd name="adj" fmla="val 29732"/>
            </a:avLst>
          </a:prstGeom>
          <a:solidFill>
            <a:srgbClr val="7FECAD"/>
          </a:solidFill>
          <a:ln w="12700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600" b="1" ker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5516563" y="1081088"/>
            <a:ext cx="1560512" cy="2017712"/>
          </a:xfrm>
          <a:prstGeom prst="can">
            <a:avLst>
              <a:gd name="adj" fmla="val 29732"/>
            </a:avLst>
          </a:prstGeom>
          <a:solidFill>
            <a:srgbClr val="7FECAD"/>
          </a:solidFill>
          <a:ln w="12700">
            <a:solidFill>
              <a:schemeClr val="tx1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600" b="1" ker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2852738" y="3606006"/>
            <a:ext cx="4429125" cy="636588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圆柱的高矮与什么有关？</a:t>
            </a:r>
          </a:p>
        </p:txBody>
      </p:sp>
      <p:pic>
        <p:nvPicPr>
          <p:cNvPr id="2" name="Picture 17" descr="两小豆形象之聪聪PPT用（反边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62" y="3042117"/>
            <a:ext cx="1187450" cy="126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963863" y="2024063"/>
            <a:ext cx="4005262" cy="1190625"/>
          </a:xfrm>
          <a:prstGeom prst="wedgeRoundRectCallout">
            <a:avLst>
              <a:gd name="adj1" fmla="val 63222"/>
              <a:gd name="adj2" fmla="val -3211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圆柱的两个底面之间的距离叫作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435" name="组合 32"/>
          <p:cNvGrpSpPr/>
          <p:nvPr/>
        </p:nvGrpSpPr>
        <p:grpSpPr bwMode="auto">
          <a:xfrm>
            <a:off x="635000" y="1638300"/>
            <a:ext cx="1520825" cy="2254250"/>
            <a:chOff x="2003425" y="2322871"/>
            <a:chExt cx="1521439" cy="2253892"/>
          </a:xfrm>
        </p:grpSpPr>
        <p:sp>
          <p:nvSpPr>
            <p:cNvPr id="9" name="圆柱形 8"/>
            <p:cNvSpPr/>
            <p:nvPr/>
          </p:nvSpPr>
          <p:spPr>
            <a:xfrm>
              <a:off x="2003425" y="2322871"/>
              <a:ext cx="1521439" cy="2253892"/>
            </a:xfrm>
            <a:prstGeom prst="can">
              <a:avLst>
                <a:gd name="adj" fmla="val 51068"/>
              </a:avLst>
            </a:prstGeom>
            <a:solidFill>
              <a:srgbClr val="FFCCCC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003425" y="3802186"/>
              <a:ext cx="1521439" cy="774577"/>
            </a:xfrm>
            <a:prstGeom prst="ellipse">
              <a:avLst/>
            </a:prstGeom>
            <a:noFill/>
            <a:ln>
              <a:solidFill>
                <a:srgbClr val="FF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635000" y="2017713"/>
            <a:ext cx="1520825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 bwMode="auto">
          <a:xfrm>
            <a:off x="2155825" y="2012950"/>
            <a:ext cx="612775" cy="1492250"/>
            <a:chOff x="3524864" y="2697384"/>
            <a:chExt cx="611281" cy="1491435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3524864" y="2697384"/>
              <a:ext cx="58119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524864" y="4188819"/>
              <a:ext cx="58119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>
              <a:off x="3816252" y="2697384"/>
              <a:ext cx="0" cy="4141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 flipV="1">
              <a:off x="3816252" y="3801681"/>
              <a:ext cx="0" cy="38555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56" name="文本框 19"/>
            <p:cNvSpPr txBox="1">
              <a:spLocks noChangeArrowheads="1"/>
            </p:cNvSpPr>
            <p:nvPr/>
          </p:nvSpPr>
          <p:spPr bwMode="auto">
            <a:xfrm>
              <a:off x="3540700" y="3128948"/>
              <a:ext cx="595445" cy="585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高</a:t>
              </a: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635000" y="3508375"/>
            <a:ext cx="15208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4" descr="6B老师形象-朝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4" y="1764506"/>
            <a:ext cx="1417637" cy="16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组合 11"/>
          <p:cNvGrpSpPr/>
          <p:nvPr/>
        </p:nvGrpSpPr>
        <p:grpSpPr bwMode="auto">
          <a:xfrm>
            <a:off x="1366838" y="1982788"/>
            <a:ext cx="58737" cy="1552575"/>
            <a:chOff x="2734622" y="2667223"/>
            <a:chExt cx="59044" cy="1551759"/>
          </a:xfrm>
        </p:grpSpPr>
        <p:cxnSp>
          <p:nvCxnSpPr>
            <p:cNvPr id="13" name="直接连接符 12"/>
            <p:cNvCxnSpPr>
              <a:endCxn id="14" idx="4"/>
            </p:cNvCxnSpPr>
            <p:nvPr/>
          </p:nvCxnSpPr>
          <p:spPr>
            <a:xfrm>
              <a:off x="2763346" y="2697369"/>
              <a:ext cx="1595" cy="1521613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2734622" y="4158689"/>
              <a:ext cx="59044" cy="602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2734622" y="2667223"/>
              <a:ext cx="59044" cy="602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8299" y="807432"/>
            <a:ext cx="7372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/>
              <a:t>怎样测量圆柱的高？</a:t>
            </a:r>
            <a:r>
              <a:rPr lang="en-US" altLang="zh-CN" sz="2800" b="1"/>
              <a:t> </a:t>
            </a:r>
            <a:r>
              <a:rPr lang="zh-CN" altLang="en-US" sz="2800" b="1"/>
              <a:t>测量什么地方最方便？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32"/>
          <p:cNvGrpSpPr/>
          <p:nvPr/>
        </p:nvGrpSpPr>
        <p:grpSpPr bwMode="auto">
          <a:xfrm>
            <a:off x="635000" y="1638300"/>
            <a:ext cx="1520825" cy="2254250"/>
            <a:chOff x="2003425" y="2322871"/>
            <a:chExt cx="1521439" cy="2253892"/>
          </a:xfrm>
        </p:grpSpPr>
        <p:sp>
          <p:nvSpPr>
            <p:cNvPr id="9" name="圆柱形 8"/>
            <p:cNvSpPr/>
            <p:nvPr/>
          </p:nvSpPr>
          <p:spPr>
            <a:xfrm>
              <a:off x="2003425" y="2322871"/>
              <a:ext cx="1521439" cy="2253892"/>
            </a:xfrm>
            <a:prstGeom prst="can">
              <a:avLst>
                <a:gd name="adj" fmla="val 51068"/>
              </a:avLst>
            </a:prstGeom>
            <a:solidFill>
              <a:srgbClr val="FFCCCC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003425" y="3802186"/>
              <a:ext cx="1521439" cy="774577"/>
            </a:xfrm>
            <a:prstGeom prst="ellipse">
              <a:avLst/>
            </a:prstGeom>
            <a:noFill/>
            <a:ln>
              <a:solidFill>
                <a:srgbClr val="FF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pic>
        <p:nvPicPr>
          <p:cNvPr id="2" name="Picture 24" descr="6B老师形象-朝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4" y="1764506"/>
            <a:ext cx="1417637" cy="16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68299" y="807432"/>
            <a:ext cx="7372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/>
              <a:t>怎样测量圆柱的高？</a:t>
            </a:r>
            <a:r>
              <a:rPr lang="en-US" altLang="zh-CN" sz="2800" b="1"/>
              <a:t> </a:t>
            </a:r>
            <a:r>
              <a:rPr lang="zh-CN" altLang="en-US" sz="2800" b="1"/>
              <a:t>测量什么地方最方便？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635000" y="2017713"/>
            <a:ext cx="1520825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35000" y="3508375"/>
            <a:ext cx="15208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 bwMode="auto">
          <a:xfrm>
            <a:off x="1366838" y="1982788"/>
            <a:ext cx="58737" cy="1552575"/>
            <a:chOff x="2734622" y="2667223"/>
            <a:chExt cx="59044" cy="1551759"/>
          </a:xfrm>
        </p:grpSpPr>
        <p:cxnSp>
          <p:nvCxnSpPr>
            <p:cNvPr id="24" name="直接连接符 23"/>
            <p:cNvCxnSpPr>
              <a:endCxn id="25" idx="4"/>
            </p:cNvCxnSpPr>
            <p:nvPr/>
          </p:nvCxnSpPr>
          <p:spPr>
            <a:xfrm>
              <a:off x="2763346" y="2697369"/>
              <a:ext cx="1595" cy="1521613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2734622" y="4158689"/>
              <a:ext cx="59044" cy="602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734622" y="2667223"/>
              <a:ext cx="59044" cy="602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86" y="199261"/>
            <a:ext cx="477321" cy="3513079"/>
          </a:xfrm>
          <a:prstGeom prst="rect">
            <a:avLst/>
          </a:prstGeom>
        </p:spPr>
      </p:pic>
      <p:sp>
        <p:nvSpPr>
          <p:cNvPr id="27" name="AutoShape 27"/>
          <p:cNvSpPr>
            <a:spLocks noChangeArrowheads="1"/>
          </p:cNvSpPr>
          <p:nvPr/>
        </p:nvSpPr>
        <p:spPr bwMode="auto">
          <a:xfrm>
            <a:off x="3053026" y="2024063"/>
            <a:ext cx="3721629" cy="1688277"/>
          </a:xfrm>
          <a:prstGeom prst="wedgeRoundRectCallout">
            <a:avLst>
              <a:gd name="adj1" fmla="val 63222"/>
              <a:gd name="adj2" fmla="val -3211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测量中一定要注意圆柱和刻度尺要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水平放置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32"/>
          <p:cNvGrpSpPr/>
          <p:nvPr/>
        </p:nvGrpSpPr>
        <p:grpSpPr bwMode="auto">
          <a:xfrm>
            <a:off x="635000" y="1638300"/>
            <a:ext cx="1520825" cy="2254250"/>
            <a:chOff x="2003425" y="2322871"/>
            <a:chExt cx="1521439" cy="2253892"/>
          </a:xfrm>
        </p:grpSpPr>
        <p:sp>
          <p:nvSpPr>
            <p:cNvPr id="9" name="圆柱形 8"/>
            <p:cNvSpPr/>
            <p:nvPr/>
          </p:nvSpPr>
          <p:spPr>
            <a:xfrm>
              <a:off x="2003425" y="2322871"/>
              <a:ext cx="1521439" cy="2253892"/>
            </a:xfrm>
            <a:prstGeom prst="can">
              <a:avLst>
                <a:gd name="adj" fmla="val 51068"/>
              </a:avLst>
            </a:prstGeom>
            <a:solidFill>
              <a:srgbClr val="FFCCCC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003425" y="3802186"/>
              <a:ext cx="1521439" cy="774577"/>
            </a:xfrm>
            <a:prstGeom prst="ellipse">
              <a:avLst/>
            </a:prstGeom>
            <a:noFill/>
            <a:ln>
              <a:solidFill>
                <a:srgbClr val="FF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635000" y="2017713"/>
            <a:ext cx="1520825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 bwMode="auto">
          <a:xfrm>
            <a:off x="1366838" y="1982788"/>
            <a:ext cx="58737" cy="1552575"/>
            <a:chOff x="2734622" y="2667223"/>
            <a:chExt cx="59044" cy="1551759"/>
          </a:xfrm>
        </p:grpSpPr>
        <p:cxnSp>
          <p:nvCxnSpPr>
            <p:cNvPr id="13" name="直接连接符 12"/>
            <p:cNvCxnSpPr>
              <a:endCxn id="14" idx="4"/>
            </p:cNvCxnSpPr>
            <p:nvPr/>
          </p:nvCxnSpPr>
          <p:spPr>
            <a:xfrm>
              <a:off x="2763346" y="2697369"/>
              <a:ext cx="1595" cy="1521613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2734622" y="4158689"/>
              <a:ext cx="59044" cy="602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2734622" y="2667223"/>
              <a:ext cx="59044" cy="602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2155825" y="2012950"/>
            <a:ext cx="612775" cy="1492250"/>
            <a:chOff x="3524864" y="2697384"/>
            <a:chExt cx="611281" cy="1491435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3524864" y="2697384"/>
              <a:ext cx="58119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524864" y="4188819"/>
              <a:ext cx="58119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>
              <a:off x="3816252" y="2697384"/>
              <a:ext cx="0" cy="4141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 flipV="1">
              <a:off x="3816252" y="3801681"/>
              <a:ext cx="0" cy="38555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56" name="文本框 19"/>
            <p:cNvSpPr txBox="1">
              <a:spLocks noChangeArrowheads="1"/>
            </p:cNvSpPr>
            <p:nvPr/>
          </p:nvSpPr>
          <p:spPr bwMode="auto">
            <a:xfrm>
              <a:off x="3540700" y="3128948"/>
              <a:ext cx="595445" cy="585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高</a:t>
              </a: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2155825" y="2030413"/>
            <a:ext cx="0" cy="1477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35000" y="2030413"/>
            <a:ext cx="0" cy="1477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947738" y="1725613"/>
            <a:ext cx="0" cy="1477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162050" y="2382838"/>
            <a:ext cx="0" cy="1476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765300" y="2030413"/>
            <a:ext cx="0" cy="1477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35000" y="3508375"/>
            <a:ext cx="15208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970088" y="2279650"/>
            <a:ext cx="0" cy="14779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368299" y="807432"/>
            <a:ext cx="7372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/>
              <a:t>圆柱的高有多少条？它们之间有什么关系？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427" y="1285957"/>
            <a:ext cx="2903371" cy="2903371"/>
          </a:xfrm>
          <a:prstGeom prst="rect">
            <a:avLst/>
          </a:prstGeom>
        </p:spPr>
      </p:pic>
      <p:pic>
        <p:nvPicPr>
          <p:cNvPr id="8" name="Picture 62" descr="6B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3037681"/>
            <a:ext cx="7334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AutoShape 27"/>
          <p:cNvSpPr>
            <a:spLocks noChangeArrowheads="1"/>
          </p:cNvSpPr>
          <p:nvPr/>
        </p:nvSpPr>
        <p:spPr bwMode="auto">
          <a:xfrm>
            <a:off x="5233783" y="1772841"/>
            <a:ext cx="3508783" cy="1013618"/>
          </a:xfrm>
          <a:prstGeom prst="wedgeRoundRectCallout">
            <a:avLst>
              <a:gd name="adj1" fmla="val 30833"/>
              <a:gd name="adj2" fmla="val 8322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圆柱有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无数条高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，它们的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长度都相等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5775" y="603250"/>
            <a:ext cx="7532370" cy="583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ea"/>
                <a:ea typeface="+mj-ea"/>
              </a:rPr>
              <a:t>日常生活中，圆柱的高会有不同的称呼。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485775" y="1295400"/>
            <a:ext cx="3149600" cy="2360613"/>
            <a:chOff x="670057" y="1467165"/>
            <a:chExt cx="3148760" cy="2361570"/>
          </a:xfrm>
        </p:grpSpPr>
        <p:pic>
          <p:nvPicPr>
            <p:cNvPr id="19466" name="图片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057" y="1467165"/>
              <a:ext cx="3148760" cy="236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7" name="文本框 4"/>
            <p:cNvSpPr txBox="1">
              <a:spLocks noChangeArrowheads="1"/>
            </p:cNvSpPr>
            <p:nvPr/>
          </p:nvSpPr>
          <p:spPr bwMode="auto">
            <a:xfrm>
              <a:off x="670057" y="3243960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深</a:t>
              </a: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2917825" y="2122488"/>
            <a:ext cx="3216275" cy="2424112"/>
            <a:chOff x="2969912" y="2135596"/>
            <a:chExt cx="3216143" cy="2423378"/>
          </a:xfrm>
        </p:grpSpPr>
        <p:pic>
          <p:nvPicPr>
            <p:cNvPr id="19464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1153" y="2195066"/>
              <a:ext cx="3164902" cy="2363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5" name="文本框 8"/>
            <p:cNvSpPr txBox="1">
              <a:spLocks noChangeArrowheads="1"/>
            </p:cNvSpPr>
            <p:nvPr/>
          </p:nvSpPr>
          <p:spPr bwMode="auto">
            <a:xfrm>
              <a:off x="2969912" y="2135596"/>
              <a:ext cx="596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长</a:t>
              </a: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5522913" y="1295400"/>
            <a:ext cx="3127375" cy="2181225"/>
            <a:chOff x="5574878" y="1307838"/>
            <a:chExt cx="3128286" cy="2181345"/>
          </a:xfrm>
        </p:grpSpPr>
        <p:pic>
          <p:nvPicPr>
            <p:cNvPr id="19462" name="图片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4878" y="1307838"/>
              <a:ext cx="3128286" cy="218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3" name="文本框 12"/>
            <p:cNvSpPr txBox="1">
              <a:spLocks noChangeArrowheads="1"/>
            </p:cNvSpPr>
            <p:nvPr/>
          </p:nvSpPr>
          <p:spPr bwMode="auto">
            <a:xfrm>
              <a:off x="5574878" y="1307838"/>
              <a:ext cx="596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7" descr="6B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3" y="1339850"/>
            <a:ext cx="612775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组合 4"/>
          <p:cNvGrpSpPr/>
          <p:nvPr/>
        </p:nvGrpSpPr>
        <p:grpSpPr bwMode="auto">
          <a:xfrm>
            <a:off x="1960563" y="979488"/>
            <a:ext cx="5786437" cy="2393950"/>
            <a:chOff x="1959912" y="979698"/>
            <a:chExt cx="5786846" cy="2393340"/>
          </a:xfrm>
        </p:grpSpPr>
        <p:pic>
          <p:nvPicPr>
            <p:cNvPr id="20490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9912" y="979698"/>
              <a:ext cx="5786846" cy="2393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AutoShape 27"/>
            <p:cNvSpPr>
              <a:spLocks noChangeArrowheads="1"/>
            </p:cNvSpPr>
            <p:nvPr/>
          </p:nvSpPr>
          <p:spPr bwMode="auto">
            <a:xfrm>
              <a:off x="2201229" y="1154279"/>
              <a:ext cx="5140688" cy="1641057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defRPr/>
              </a:pPr>
              <a:r>
                <a:rPr lang="zh-CN" altLang="en-US" sz="2800" b="1" kern="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Times New Roman" panose="02020603050405020304" pitchFamily="18" charset="0"/>
                </a:rPr>
                <a:t>    把一张长方形的硬纸贴在木棒上，快速转动</a:t>
              </a:r>
              <a:r>
                <a:rPr lang="zh-CN" altLang="en-US" sz="28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Times New Roman" panose="02020603050405020304" pitchFamily="18" charset="0"/>
                </a:rPr>
                <a:t>木棒，看看</a:t>
              </a:r>
              <a:r>
                <a:rPr lang="zh-CN" altLang="en-US" sz="2800" b="1" kern="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Times New Roman" panose="02020603050405020304" pitchFamily="18" charset="0"/>
                </a:rPr>
                <a:t>转出来的是什么形状？</a:t>
              </a:r>
            </a:p>
          </p:txBody>
        </p:sp>
      </p:grpSp>
      <p:pic>
        <p:nvPicPr>
          <p:cNvPr id="20484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707" y="2336039"/>
            <a:ext cx="811793" cy="183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089400" y="3570288"/>
            <a:ext cx="34163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转出来的是圆柱形。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3121025"/>
            <a:ext cx="17907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7" name="组合 9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20488" name="图片 11"/>
            <p:cNvPicPr>
              <a:picLocks noChangeAspect="1"/>
            </p:cNvPicPr>
            <p:nvPr/>
          </p:nvPicPr>
          <p:blipFill>
            <a:blip r:embed="rId6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活动操作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566" y="1365577"/>
            <a:ext cx="17907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9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5" name="图片 11"/>
            <p:cNvPicPr>
              <a:picLocks noChangeAspect="1"/>
            </p:cNvPicPr>
            <p:nvPr/>
          </p:nvPicPr>
          <p:blipFill>
            <a:blip r:embed="rId3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活动操作</a:t>
              </a:r>
            </a:p>
          </p:txBody>
        </p:sp>
      </p:grpSp>
      <p:grpSp>
        <p:nvGrpSpPr>
          <p:cNvPr id="7" name="Group 18"/>
          <p:cNvGrpSpPr/>
          <p:nvPr/>
        </p:nvGrpSpPr>
        <p:grpSpPr bwMode="auto">
          <a:xfrm>
            <a:off x="2493192" y="1365576"/>
            <a:ext cx="6326188" cy="1152525"/>
            <a:chOff x="1343" y="3246"/>
            <a:chExt cx="3985" cy="726"/>
          </a:xfrm>
        </p:grpSpPr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>
              <a:off x="1343" y="3246"/>
              <a:ext cx="3132" cy="562"/>
            </a:xfrm>
            <a:prstGeom prst="wedgeRoundRectCallout">
              <a:avLst>
                <a:gd name="adj1" fmla="val 57591"/>
                <a:gd name="adj2" fmla="val 1669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请你观察，长方形的长、宽与圆柱的底面半径、高之间有什么关系？</a:t>
              </a:r>
            </a:p>
          </p:txBody>
        </p:sp>
        <p:pic>
          <p:nvPicPr>
            <p:cNvPr id="9" name="Picture 17" descr="两小豆形象之聪聪PPT用（反边）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48" y="3246"/>
              <a:ext cx="680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0" y="3107166"/>
            <a:ext cx="896980" cy="1358858"/>
          </a:xfrm>
          <a:prstGeom prst="rect">
            <a:avLst/>
          </a:prstGeom>
        </p:spPr>
      </p:pic>
      <p:sp>
        <p:nvSpPr>
          <p:cNvPr id="13" name="圆角矩形标注 3"/>
          <p:cNvSpPr/>
          <p:nvPr/>
        </p:nvSpPr>
        <p:spPr bwMode="auto">
          <a:xfrm>
            <a:off x="1640161" y="2994679"/>
            <a:ext cx="2992891" cy="1492636"/>
          </a:xfrm>
          <a:prstGeom prst="wedgeRoundRectCallout">
            <a:avLst>
              <a:gd name="adj1" fmla="val -60093"/>
              <a:gd name="adj2" fmla="val 789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1C1C1C"/>
                </a:solidFill>
                <a:latin typeface="宋体" panose="02010600030101010101" pitchFamily="2" charset="-122"/>
              </a:rPr>
              <a:t>以长方形的哪条边为轴旋转，这条边就是圆柱的高。</a:t>
            </a:r>
            <a:endParaRPr lang="zh-CN" altLang="en-US" sz="24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6828" y="2994679"/>
            <a:ext cx="1043129" cy="1494744"/>
          </a:xfrm>
          <a:prstGeom prst="rect">
            <a:avLst/>
          </a:prstGeom>
        </p:spPr>
      </p:pic>
      <p:sp>
        <p:nvSpPr>
          <p:cNvPr id="17" name="圆角矩形标注 3"/>
          <p:cNvSpPr/>
          <p:nvPr/>
        </p:nvSpPr>
        <p:spPr bwMode="auto">
          <a:xfrm>
            <a:off x="4979217" y="2707296"/>
            <a:ext cx="2575878" cy="1492636"/>
          </a:xfrm>
          <a:prstGeom prst="wedgeRoundRectCallout">
            <a:avLst>
              <a:gd name="adj1" fmla="val 62631"/>
              <a:gd name="adj2" fmla="val 2189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1C1C1C"/>
                </a:solidFill>
                <a:latin typeface="宋体" panose="02010600030101010101" pitchFamily="2" charset="-122"/>
              </a:rPr>
              <a:t>长方形的另一条边则是圆柱的底面半径。</a:t>
            </a:r>
            <a:endParaRPr lang="zh-CN" altLang="en-US" sz="24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606426"/>
            <a:ext cx="1417637" cy="44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85738" y="1125538"/>
            <a:ext cx="7116762" cy="571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3200" b="1" kern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标明下面圆柱的底面、侧面和高。</a:t>
            </a:r>
            <a:endParaRPr lang="zh-CN" altLang="en-US" sz="3200" b="1" kern="0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2606675"/>
            <a:ext cx="75072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26"/>
          <p:cNvGrpSpPr/>
          <p:nvPr/>
        </p:nvGrpSpPr>
        <p:grpSpPr bwMode="auto">
          <a:xfrm>
            <a:off x="801688" y="1820863"/>
            <a:ext cx="1000125" cy="1143000"/>
            <a:chOff x="0" y="0"/>
            <a:chExt cx="1000132" cy="1143008"/>
          </a:xfrm>
        </p:grpSpPr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0" y="0"/>
              <a:ext cx="1000132" cy="5715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底面</a:t>
              </a:r>
            </a:p>
          </p:txBody>
        </p:sp>
        <p:cxnSp>
          <p:nvCxnSpPr>
            <p:cNvPr id="21544" name="直接箭头连接符 9"/>
            <p:cNvCxnSpPr>
              <a:cxnSpLocks noChangeShapeType="1"/>
            </p:cNvCxnSpPr>
            <p:nvPr/>
          </p:nvCxnSpPr>
          <p:spPr bwMode="auto">
            <a:xfrm rot="16200000" flipV="1">
              <a:off x="178594" y="750098"/>
              <a:ext cx="642941" cy="14287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组合 28"/>
          <p:cNvGrpSpPr/>
          <p:nvPr/>
        </p:nvGrpSpPr>
        <p:grpSpPr bwMode="auto">
          <a:xfrm>
            <a:off x="1087438" y="3606800"/>
            <a:ext cx="1000125" cy="1071563"/>
            <a:chOff x="0" y="0"/>
            <a:chExt cx="1000132" cy="1071570"/>
          </a:xfrm>
        </p:grpSpPr>
        <p:sp>
          <p:nvSpPr>
            <p:cNvPr id="10" name="TextBox 6"/>
            <p:cNvSpPr txBox="1">
              <a:spLocks noChangeArrowheads="1"/>
            </p:cNvSpPr>
            <p:nvPr/>
          </p:nvSpPr>
          <p:spPr bwMode="auto">
            <a:xfrm>
              <a:off x="0" y="500066"/>
              <a:ext cx="1000132" cy="5715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底面</a:t>
              </a:r>
            </a:p>
          </p:txBody>
        </p:sp>
        <p:cxnSp>
          <p:nvCxnSpPr>
            <p:cNvPr id="21542" name="直接箭头连接符 11"/>
            <p:cNvCxnSpPr>
              <a:cxnSpLocks noChangeShapeType="1"/>
            </p:cNvCxnSpPr>
            <p:nvPr/>
          </p:nvCxnSpPr>
          <p:spPr bwMode="auto">
            <a:xfrm rot="16200000" flipH="1">
              <a:off x="71437" y="214313"/>
              <a:ext cx="500066" cy="71437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组合 27"/>
          <p:cNvGrpSpPr/>
          <p:nvPr/>
        </p:nvGrpSpPr>
        <p:grpSpPr bwMode="auto">
          <a:xfrm>
            <a:off x="1658938" y="3106738"/>
            <a:ext cx="1428750" cy="571500"/>
            <a:chOff x="0" y="0"/>
            <a:chExt cx="1428760" cy="571504"/>
          </a:xfrm>
        </p:grpSpPr>
        <p:sp>
          <p:nvSpPr>
            <p:cNvPr id="13" name="TextBox 7"/>
            <p:cNvSpPr txBox="1">
              <a:spLocks noChangeArrowheads="1"/>
            </p:cNvSpPr>
            <p:nvPr/>
          </p:nvSpPr>
          <p:spPr bwMode="auto">
            <a:xfrm>
              <a:off x="428628" y="0"/>
              <a:ext cx="1000132" cy="5715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侧面</a:t>
              </a:r>
            </a:p>
          </p:txBody>
        </p:sp>
        <p:cxnSp>
          <p:nvCxnSpPr>
            <p:cNvPr id="21540" name="直接箭头连接符 15"/>
            <p:cNvCxnSpPr>
              <a:cxnSpLocks noChangeShapeType="1"/>
              <a:endCxn id="13" idx="1"/>
            </p:cNvCxnSpPr>
            <p:nvPr/>
          </p:nvCxnSpPr>
          <p:spPr bwMode="auto">
            <a:xfrm>
              <a:off x="0" y="214315"/>
              <a:ext cx="428628" cy="71437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组合 29"/>
          <p:cNvGrpSpPr/>
          <p:nvPr/>
        </p:nvGrpSpPr>
        <p:grpSpPr bwMode="auto">
          <a:xfrm>
            <a:off x="730250" y="2986088"/>
            <a:ext cx="522288" cy="763587"/>
            <a:chOff x="0" y="22861"/>
            <a:chExt cx="522926" cy="762957"/>
          </a:xfrm>
        </p:grpSpPr>
        <p:cxnSp>
          <p:nvCxnSpPr>
            <p:cNvPr id="21537" name="直接连接符 20"/>
            <p:cNvCxnSpPr>
              <a:cxnSpLocks noChangeShapeType="1"/>
            </p:cNvCxnSpPr>
            <p:nvPr/>
          </p:nvCxnSpPr>
          <p:spPr bwMode="auto">
            <a:xfrm>
              <a:off x="522926" y="22861"/>
              <a:ext cx="0" cy="64082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TextBox 25"/>
            <p:cNvSpPr txBox="1">
              <a:spLocks noChangeArrowheads="1"/>
            </p:cNvSpPr>
            <p:nvPr/>
          </p:nvSpPr>
          <p:spPr bwMode="auto">
            <a:xfrm>
              <a:off x="0" y="214790"/>
              <a:ext cx="500674" cy="57102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高</a:t>
              </a:r>
            </a:p>
          </p:txBody>
        </p:sp>
      </p:grpSp>
      <p:grpSp>
        <p:nvGrpSpPr>
          <p:cNvPr id="18" name="组合 30"/>
          <p:cNvGrpSpPr/>
          <p:nvPr/>
        </p:nvGrpSpPr>
        <p:grpSpPr bwMode="auto">
          <a:xfrm>
            <a:off x="4373563" y="1749425"/>
            <a:ext cx="1000125" cy="1143000"/>
            <a:chOff x="0" y="0"/>
            <a:chExt cx="1000132" cy="1143008"/>
          </a:xfrm>
        </p:grpSpPr>
        <p:sp>
          <p:nvSpPr>
            <p:cNvPr id="19" name="TextBox 31"/>
            <p:cNvSpPr txBox="1">
              <a:spLocks noChangeArrowheads="1"/>
            </p:cNvSpPr>
            <p:nvPr/>
          </p:nvSpPr>
          <p:spPr bwMode="auto">
            <a:xfrm>
              <a:off x="0" y="0"/>
              <a:ext cx="1000132" cy="5715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底面</a:t>
              </a:r>
            </a:p>
          </p:txBody>
        </p:sp>
        <p:cxnSp>
          <p:nvCxnSpPr>
            <p:cNvPr id="21536" name="直接箭头连接符 32"/>
            <p:cNvCxnSpPr>
              <a:cxnSpLocks noChangeShapeType="1"/>
            </p:cNvCxnSpPr>
            <p:nvPr/>
          </p:nvCxnSpPr>
          <p:spPr bwMode="auto">
            <a:xfrm rot="16200000" flipV="1">
              <a:off x="178594" y="750097"/>
              <a:ext cx="642943" cy="14287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组合 33"/>
          <p:cNvGrpSpPr/>
          <p:nvPr/>
        </p:nvGrpSpPr>
        <p:grpSpPr bwMode="auto">
          <a:xfrm>
            <a:off x="3730625" y="3821113"/>
            <a:ext cx="1000125" cy="928687"/>
            <a:chOff x="0" y="0"/>
            <a:chExt cx="1000132" cy="928694"/>
          </a:xfrm>
        </p:grpSpPr>
        <p:sp>
          <p:nvSpPr>
            <p:cNvPr id="22" name="TextBox 34"/>
            <p:cNvSpPr txBox="1">
              <a:spLocks noChangeArrowheads="1"/>
            </p:cNvSpPr>
            <p:nvPr/>
          </p:nvSpPr>
          <p:spPr bwMode="auto">
            <a:xfrm>
              <a:off x="0" y="357190"/>
              <a:ext cx="1000132" cy="5715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底面</a:t>
              </a:r>
            </a:p>
          </p:txBody>
        </p:sp>
        <p:cxnSp>
          <p:nvCxnSpPr>
            <p:cNvPr id="21534" name="直接箭头连接符 35"/>
            <p:cNvCxnSpPr>
              <a:cxnSpLocks noChangeShapeType="1"/>
            </p:cNvCxnSpPr>
            <p:nvPr/>
          </p:nvCxnSpPr>
          <p:spPr bwMode="auto">
            <a:xfrm rot="16200000" flipH="1">
              <a:off x="71437" y="214313"/>
              <a:ext cx="500066" cy="714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组合 36"/>
          <p:cNvGrpSpPr/>
          <p:nvPr/>
        </p:nvGrpSpPr>
        <p:grpSpPr bwMode="auto">
          <a:xfrm>
            <a:off x="4587875" y="3463925"/>
            <a:ext cx="1428750" cy="571500"/>
            <a:chOff x="0" y="0"/>
            <a:chExt cx="1428760" cy="571504"/>
          </a:xfrm>
        </p:grpSpPr>
        <p:sp>
          <p:nvSpPr>
            <p:cNvPr id="25" name="TextBox 37"/>
            <p:cNvSpPr txBox="1">
              <a:spLocks noChangeArrowheads="1"/>
            </p:cNvSpPr>
            <p:nvPr/>
          </p:nvSpPr>
          <p:spPr bwMode="auto">
            <a:xfrm>
              <a:off x="428628" y="0"/>
              <a:ext cx="1000132" cy="5715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侧面</a:t>
              </a:r>
            </a:p>
          </p:txBody>
        </p:sp>
        <p:cxnSp>
          <p:nvCxnSpPr>
            <p:cNvPr id="21532" name="直接箭头连接符 38"/>
            <p:cNvCxnSpPr>
              <a:cxnSpLocks noChangeShapeType="1"/>
              <a:endCxn id="25" idx="1"/>
            </p:cNvCxnSpPr>
            <p:nvPr/>
          </p:nvCxnSpPr>
          <p:spPr bwMode="auto">
            <a:xfrm>
              <a:off x="0" y="214313"/>
              <a:ext cx="428628" cy="714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组合 39"/>
          <p:cNvGrpSpPr/>
          <p:nvPr/>
        </p:nvGrpSpPr>
        <p:grpSpPr bwMode="auto">
          <a:xfrm>
            <a:off x="3944938" y="2892425"/>
            <a:ext cx="860425" cy="813124"/>
            <a:chOff x="0" y="0"/>
            <a:chExt cx="861081" cy="813024"/>
          </a:xfrm>
        </p:grpSpPr>
        <p:cxnSp>
          <p:nvCxnSpPr>
            <p:cNvPr id="21529" name="直接连接符 40"/>
            <p:cNvCxnSpPr>
              <a:cxnSpLocks noChangeShapeType="1"/>
            </p:cNvCxnSpPr>
            <p:nvPr/>
          </p:nvCxnSpPr>
          <p:spPr bwMode="auto">
            <a:xfrm flipH="1">
              <a:off x="66091" y="59372"/>
              <a:ext cx="794990" cy="75365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TextBox 41"/>
            <p:cNvSpPr txBox="1">
              <a:spLocks noChangeArrowheads="1"/>
            </p:cNvSpPr>
            <p:nvPr/>
          </p:nvSpPr>
          <p:spPr bwMode="auto">
            <a:xfrm>
              <a:off x="0" y="0"/>
              <a:ext cx="500443" cy="5714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高</a:t>
              </a:r>
            </a:p>
          </p:txBody>
        </p:sp>
      </p:grpSp>
      <p:grpSp>
        <p:nvGrpSpPr>
          <p:cNvPr id="30" name="组合 45"/>
          <p:cNvGrpSpPr/>
          <p:nvPr/>
        </p:nvGrpSpPr>
        <p:grpSpPr bwMode="auto">
          <a:xfrm>
            <a:off x="6302375" y="2035175"/>
            <a:ext cx="1000125" cy="1143000"/>
            <a:chOff x="0" y="0"/>
            <a:chExt cx="1000132" cy="1143008"/>
          </a:xfrm>
        </p:grpSpPr>
        <p:sp>
          <p:nvSpPr>
            <p:cNvPr id="31" name="TextBox 46"/>
            <p:cNvSpPr txBox="1">
              <a:spLocks noChangeArrowheads="1"/>
            </p:cNvSpPr>
            <p:nvPr/>
          </p:nvSpPr>
          <p:spPr bwMode="auto">
            <a:xfrm>
              <a:off x="0" y="0"/>
              <a:ext cx="1000132" cy="5715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底面</a:t>
              </a:r>
            </a:p>
          </p:txBody>
        </p:sp>
        <p:cxnSp>
          <p:nvCxnSpPr>
            <p:cNvPr id="21528" name="直接箭头连接符 47"/>
            <p:cNvCxnSpPr>
              <a:cxnSpLocks noChangeShapeType="1"/>
            </p:cNvCxnSpPr>
            <p:nvPr/>
          </p:nvCxnSpPr>
          <p:spPr bwMode="auto">
            <a:xfrm rot="16200000" flipV="1">
              <a:off x="178594" y="750097"/>
              <a:ext cx="642943" cy="14287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组合 48"/>
          <p:cNvGrpSpPr/>
          <p:nvPr/>
        </p:nvGrpSpPr>
        <p:grpSpPr bwMode="auto">
          <a:xfrm>
            <a:off x="7802563" y="3392488"/>
            <a:ext cx="1000125" cy="904875"/>
            <a:chOff x="29368" y="-1"/>
            <a:chExt cx="1000132" cy="904512"/>
          </a:xfrm>
        </p:grpSpPr>
        <p:sp>
          <p:nvSpPr>
            <p:cNvPr id="34" name="TextBox 49"/>
            <p:cNvSpPr txBox="1">
              <a:spLocks noChangeArrowheads="1"/>
            </p:cNvSpPr>
            <p:nvPr/>
          </p:nvSpPr>
          <p:spPr bwMode="auto">
            <a:xfrm>
              <a:off x="29368" y="333240"/>
              <a:ext cx="1000132" cy="57127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>
                  <a:solidFill>
                    <a:srgbClr val="FF0000"/>
                  </a:solidFill>
                  <a:latin typeface="Calibri" panose="020F0502020204030204"/>
                </a:rPr>
                <a:t>底面</a:t>
              </a:r>
            </a:p>
          </p:txBody>
        </p:sp>
        <p:cxnSp>
          <p:nvCxnSpPr>
            <p:cNvPr id="21526" name="直接箭头连接符 50"/>
            <p:cNvCxnSpPr>
              <a:cxnSpLocks noChangeShapeType="1"/>
            </p:cNvCxnSpPr>
            <p:nvPr/>
          </p:nvCxnSpPr>
          <p:spPr bwMode="auto">
            <a:xfrm>
              <a:off x="285751" y="-1"/>
              <a:ext cx="62168" cy="38444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组合 51"/>
          <p:cNvGrpSpPr/>
          <p:nvPr/>
        </p:nvGrpSpPr>
        <p:grpSpPr bwMode="auto">
          <a:xfrm>
            <a:off x="7373938" y="2178050"/>
            <a:ext cx="1285875" cy="928688"/>
            <a:chOff x="0" y="0"/>
            <a:chExt cx="1285884" cy="928694"/>
          </a:xfrm>
        </p:grpSpPr>
        <p:sp>
          <p:nvSpPr>
            <p:cNvPr id="37" name="TextBox 52"/>
            <p:cNvSpPr txBox="1">
              <a:spLocks noChangeArrowheads="1"/>
            </p:cNvSpPr>
            <p:nvPr/>
          </p:nvSpPr>
          <p:spPr bwMode="auto">
            <a:xfrm>
              <a:off x="285752" y="0"/>
              <a:ext cx="1000132" cy="5715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侧面</a:t>
              </a:r>
            </a:p>
          </p:txBody>
        </p:sp>
        <p:cxnSp>
          <p:nvCxnSpPr>
            <p:cNvPr id="21524" name="直接箭头连接符 53"/>
            <p:cNvCxnSpPr>
              <a:cxnSpLocks noChangeShapeType="1"/>
            </p:cNvCxnSpPr>
            <p:nvPr/>
          </p:nvCxnSpPr>
          <p:spPr bwMode="auto">
            <a:xfrm flipV="1">
              <a:off x="0" y="500066"/>
              <a:ext cx="714380" cy="428628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组合 56"/>
          <p:cNvGrpSpPr/>
          <p:nvPr/>
        </p:nvGrpSpPr>
        <p:grpSpPr bwMode="auto">
          <a:xfrm>
            <a:off x="6874192" y="3324225"/>
            <a:ext cx="1116330" cy="571500"/>
            <a:chOff x="-71121" y="3175"/>
            <a:chExt cx="1116338" cy="571504"/>
          </a:xfrm>
        </p:grpSpPr>
        <p:cxnSp>
          <p:nvCxnSpPr>
            <p:cNvPr id="21521" name="直接连接符 57"/>
            <p:cNvCxnSpPr>
              <a:cxnSpLocks noChangeShapeType="1"/>
            </p:cNvCxnSpPr>
            <p:nvPr/>
          </p:nvCxnSpPr>
          <p:spPr bwMode="auto">
            <a:xfrm flipH="1">
              <a:off x="-71121" y="4445"/>
              <a:ext cx="1116338" cy="698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TextBox 58"/>
            <p:cNvSpPr txBox="1">
              <a:spLocks noChangeArrowheads="1"/>
            </p:cNvSpPr>
            <p:nvPr/>
          </p:nvSpPr>
          <p:spPr bwMode="auto">
            <a:xfrm>
              <a:off x="223838" y="3175"/>
              <a:ext cx="500067" cy="5715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FF0000"/>
                  </a:solidFill>
                  <a:latin typeface="Calibri" panose="020F0502020204030204"/>
                </a:rPr>
                <a:t>高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415077" y="1366342"/>
            <a:ext cx="22586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P17 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1A0E9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4963" y="347663"/>
            <a:ext cx="7124700" cy="15509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2.</a:t>
            </a:r>
            <a:r>
              <a:rPr lang="zh-CN" altLang="en-US" sz="2800" b="1" ker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转动长方形</a:t>
            </a:r>
            <a:r>
              <a:rPr lang="en-US" altLang="zh-CN" sz="2800" b="1" i="1" ker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ABCD</a:t>
            </a:r>
            <a:r>
              <a:rPr lang="zh-CN" altLang="en-US" sz="2800" b="1" kern="0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，生成右面的两个圆柱。说一说它们分别是以长方形的哪条边为轴旋转而成的，底面半径和高分别是多少。</a:t>
            </a:r>
            <a:endParaRPr lang="en-US" altLang="zh-CN" sz="2800" b="1" kern="0" dirty="0">
              <a:solidFill>
                <a:srgbClr val="000000"/>
              </a:solidFill>
              <a:latin typeface="+mn-lt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22531" name="Group 17"/>
          <p:cNvGrpSpPr/>
          <p:nvPr/>
        </p:nvGrpSpPr>
        <p:grpSpPr bwMode="auto">
          <a:xfrm>
            <a:off x="3433763" y="2046288"/>
            <a:ext cx="2752725" cy="1096962"/>
            <a:chOff x="2130" y="2069"/>
            <a:chExt cx="1020" cy="663"/>
          </a:xfrm>
        </p:grpSpPr>
        <p:pic>
          <p:nvPicPr>
            <p:cNvPr id="22545" name="Picture 18" descr="6B3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0" y="2069"/>
              <a:ext cx="1020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6" name="Text Box 19"/>
            <p:cNvSpPr txBox="1">
              <a:spLocks noChangeArrowheads="1"/>
            </p:cNvSpPr>
            <p:nvPr/>
          </p:nvSpPr>
          <p:spPr bwMode="auto">
            <a:xfrm>
              <a:off x="2537" y="2434"/>
              <a:ext cx="206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00" b="1">
                  <a:solidFill>
                    <a:srgbClr val="0D0D0D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(1)</a:t>
              </a:r>
            </a:p>
          </p:txBody>
        </p:sp>
      </p:grpSp>
      <p:grpSp>
        <p:nvGrpSpPr>
          <p:cNvPr id="22532" name="Group 20"/>
          <p:cNvGrpSpPr/>
          <p:nvPr/>
        </p:nvGrpSpPr>
        <p:grpSpPr bwMode="auto">
          <a:xfrm>
            <a:off x="6688138" y="1681163"/>
            <a:ext cx="1558925" cy="1463675"/>
            <a:chOff x="3424" y="1979"/>
            <a:chExt cx="577" cy="885"/>
          </a:xfrm>
        </p:grpSpPr>
        <p:pic>
          <p:nvPicPr>
            <p:cNvPr id="22543" name="Picture 21" descr="6B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1979"/>
              <a:ext cx="577" cy="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4" name="Text Box 22"/>
            <p:cNvSpPr txBox="1">
              <a:spLocks noChangeArrowheads="1"/>
            </p:cNvSpPr>
            <p:nvPr/>
          </p:nvSpPr>
          <p:spPr bwMode="auto">
            <a:xfrm>
              <a:off x="3628" y="2566"/>
              <a:ext cx="221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00" b="1">
                  <a:solidFill>
                    <a:srgbClr val="0D0D0D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(2)</a:t>
              </a:r>
            </a:p>
          </p:txBody>
        </p:sp>
      </p:grpSp>
      <p:grpSp>
        <p:nvGrpSpPr>
          <p:cNvPr id="22533" name="组合 25"/>
          <p:cNvGrpSpPr/>
          <p:nvPr/>
        </p:nvGrpSpPr>
        <p:grpSpPr bwMode="auto">
          <a:xfrm>
            <a:off x="806450" y="1674813"/>
            <a:ext cx="2371725" cy="1514475"/>
            <a:chOff x="892295" y="2773307"/>
            <a:chExt cx="2372104" cy="1514475"/>
          </a:xfrm>
        </p:grpSpPr>
        <p:grpSp>
          <p:nvGrpSpPr>
            <p:cNvPr id="22535" name="Group 23"/>
            <p:cNvGrpSpPr/>
            <p:nvPr/>
          </p:nvGrpSpPr>
          <p:grpSpPr bwMode="auto">
            <a:xfrm>
              <a:off x="892295" y="2773307"/>
              <a:ext cx="2122488" cy="1514475"/>
              <a:chOff x="256" y="1822"/>
              <a:chExt cx="1249" cy="1061"/>
            </a:xfrm>
          </p:grpSpPr>
          <p:pic>
            <p:nvPicPr>
              <p:cNvPr id="22537" name="Picture 24" descr="6B3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" y="2043"/>
                <a:ext cx="819" cy="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538" name="Text Box 25"/>
              <p:cNvSpPr txBox="1">
                <a:spLocks noChangeArrowheads="1"/>
              </p:cNvSpPr>
              <p:nvPr/>
            </p:nvSpPr>
            <p:spPr bwMode="auto">
              <a:xfrm>
                <a:off x="256" y="1861"/>
                <a:ext cx="272" cy="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2600" b="1" i="1">
                    <a:solidFill>
                      <a:srgbClr val="00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rPr>
                  <a:t>A</a:t>
                </a:r>
                <a:endParaRPr lang="en-US" altLang="zh-CN" sz="2600" b="1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539" name="Text Box 26"/>
              <p:cNvSpPr txBox="1">
                <a:spLocks noChangeArrowheads="1"/>
              </p:cNvSpPr>
              <p:nvPr/>
            </p:nvSpPr>
            <p:spPr bwMode="auto">
              <a:xfrm>
                <a:off x="256" y="2405"/>
                <a:ext cx="272" cy="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2600" b="1" i="1">
                    <a:solidFill>
                      <a:srgbClr val="00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rPr>
                  <a:t>B</a:t>
                </a:r>
                <a:endParaRPr lang="en-US" altLang="zh-CN" sz="2600" b="1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540" name="Text Box 27"/>
              <p:cNvSpPr txBox="1">
                <a:spLocks noChangeArrowheads="1"/>
              </p:cNvSpPr>
              <p:nvPr/>
            </p:nvSpPr>
            <p:spPr bwMode="auto">
              <a:xfrm>
                <a:off x="1208" y="2435"/>
                <a:ext cx="272" cy="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2600" b="1" i="1">
                    <a:solidFill>
                      <a:srgbClr val="00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rPr>
                  <a:t>C</a:t>
                </a:r>
                <a:endParaRPr lang="en-US" altLang="zh-CN" sz="2600" b="1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541" name="Text Box 28"/>
              <p:cNvSpPr txBox="1">
                <a:spLocks noChangeArrowheads="1"/>
              </p:cNvSpPr>
              <p:nvPr/>
            </p:nvSpPr>
            <p:spPr bwMode="auto">
              <a:xfrm>
                <a:off x="1233" y="1822"/>
                <a:ext cx="272" cy="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2600" b="1" i="1">
                    <a:solidFill>
                      <a:srgbClr val="00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rPr>
                  <a:t>D</a:t>
                </a:r>
                <a:endParaRPr lang="en-US" altLang="zh-CN" sz="2600" b="1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542" name="Text Box 29"/>
              <p:cNvSpPr txBox="1">
                <a:spLocks noChangeArrowheads="1"/>
              </p:cNvSpPr>
              <p:nvPr/>
            </p:nvSpPr>
            <p:spPr bwMode="auto">
              <a:xfrm>
                <a:off x="602" y="2538"/>
                <a:ext cx="454" cy="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2600" b="1">
                    <a:solidFill>
                      <a:srgbClr val="00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rPr>
                  <a:t>2cm</a:t>
                </a:r>
              </a:p>
            </p:txBody>
          </p:sp>
        </p:grpSp>
        <p:sp>
          <p:nvSpPr>
            <p:cNvPr id="22536" name="TextBox 25"/>
            <p:cNvSpPr txBox="1">
              <a:spLocks noChangeArrowheads="1"/>
            </p:cNvSpPr>
            <p:nvPr/>
          </p:nvSpPr>
          <p:spPr bwMode="auto">
            <a:xfrm rot="10800000">
              <a:off x="2680199" y="2826799"/>
              <a:ext cx="584200" cy="100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600" b="1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1cm</a:t>
              </a:r>
              <a:endPara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334963" y="3197225"/>
            <a:ext cx="8653462" cy="1692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444500" indent="-4445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(1)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以长方形的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1cm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的边为轴旋转而成的，底面半径是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2cm,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高是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1cm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。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(2)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以长方形的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2cm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的边为轴旋转而成的，底面半径是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1cm,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高是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2cm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415077" y="1366342"/>
            <a:ext cx="22586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P17 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1A0E9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228580"/>
            <a:ext cx="7618412" cy="225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430213" y="1184275"/>
            <a:ext cx="8408987" cy="681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下面哪些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  <a:sym typeface="+mn-ea"/>
              </a:rPr>
              <a:t>图形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是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圆柱？在（  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）里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画“√”。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1236663" y="3885930"/>
            <a:ext cx="4095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0713" y="3897043"/>
            <a:ext cx="4095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6350" y="3885930"/>
            <a:ext cx="4095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√</a:t>
            </a:r>
          </a:p>
        </p:txBody>
      </p:sp>
      <p:grpSp>
        <p:nvGrpSpPr>
          <p:cNvPr id="23559" name="组合 9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23560" name="图片 10"/>
            <p:cNvPicPr>
              <a:picLocks noChangeAspect="1"/>
            </p:cNvPicPr>
            <p:nvPr/>
          </p:nvPicPr>
          <p:blipFill>
            <a:blip r:embed="rId3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0213" y="1865996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P19 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练习三 第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1A0E9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1A0E9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1A0E9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0" name="组合 12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24581" name="图片 13"/>
            <p:cNvPicPr>
              <a:picLocks noChangeAspect="1"/>
            </p:cNvPicPr>
            <p:nvPr/>
          </p:nvPicPr>
          <p:blipFill>
            <a:blip r:embed="rId2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257324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</a:p>
        </p:txBody>
      </p:sp>
      <p:grpSp>
        <p:nvGrpSpPr>
          <p:cNvPr id="3" name="组合 5"/>
          <p:cNvGrpSpPr/>
          <p:nvPr/>
        </p:nvGrpSpPr>
        <p:grpSpPr bwMode="auto">
          <a:xfrm>
            <a:off x="680225" y="2034041"/>
            <a:ext cx="1520825" cy="2254250"/>
            <a:chOff x="2003425" y="2322871"/>
            <a:chExt cx="1521439" cy="2253892"/>
          </a:xfrm>
        </p:grpSpPr>
        <p:sp>
          <p:nvSpPr>
            <p:cNvPr id="4" name="圆柱形 20"/>
            <p:cNvSpPr/>
            <p:nvPr/>
          </p:nvSpPr>
          <p:spPr>
            <a:xfrm>
              <a:off x="2003425" y="2322871"/>
              <a:ext cx="1521439" cy="2253892"/>
            </a:xfrm>
            <a:prstGeom prst="can">
              <a:avLst>
                <a:gd name="adj" fmla="val 51068"/>
              </a:avLst>
            </a:prstGeom>
            <a:solidFill>
              <a:srgbClr val="FFCCCC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2003425" y="3802186"/>
              <a:ext cx="1521439" cy="774577"/>
            </a:xfrm>
            <a:prstGeom prst="ellipse">
              <a:avLst/>
            </a:prstGeom>
            <a:noFill/>
            <a:ln>
              <a:solidFill>
                <a:srgbClr val="FF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sp>
        <p:nvSpPr>
          <p:cNvPr id="6" name="椭圆 5"/>
          <p:cNvSpPr/>
          <p:nvPr/>
        </p:nvSpPr>
        <p:spPr>
          <a:xfrm>
            <a:off x="680223" y="2026263"/>
            <a:ext cx="1520825" cy="774700"/>
          </a:xfrm>
          <a:prstGeom prst="ellipse">
            <a:avLst/>
          </a:prstGeom>
          <a:solidFill>
            <a:srgbClr val="CCFFFF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80225" y="3512003"/>
            <a:ext cx="1520825" cy="774700"/>
          </a:xfrm>
          <a:prstGeom prst="ellipse">
            <a:avLst/>
          </a:prstGeom>
          <a:solidFill>
            <a:srgbClr val="CCFFFF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030682" y="217181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底面是两个同样大小的圆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任意多边形: 形状 9"/>
          <p:cNvSpPr/>
          <p:nvPr/>
        </p:nvSpPr>
        <p:spPr bwMode="auto">
          <a:xfrm>
            <a:off x="680225" y="2431345"/>
            <a:ext cx="1520827" cy="1856152"/>
          </a:xfrm>
          <a:custGeom>
            <a:avLst/>
            <a:gdLst>
              <a:gd name="connsiteX0" fmla="*/ 1520827 w 1520827"/>
              <a:gd name="connsiteY0" fmla="*/ 0 h 1856152"/>
              <a:gd name="connsiteX1" fmla="*/ 1520826 w 1520827"/>
              <a:gd name="connsiteY1" fmla="*/ 1467825 h 1856152"/>
              <a:gd name="connsiteX2" fmla="*/ 760413 w 1520827"/>
              <a:gd name="connsiteY2" fmla="*/ 1856152 h 1856152"/>
              <a:gd name="connsiteX3" fmla="*/ 607163 w 1520827"/>
              <a:gd name="connsiteY3" fmla="*/ 1848263 h 1856152"/>
              <a:gd name="connsiteX4" fmla="*/ 0 w 1520827"/>
              <a:gd name="connsiteY4" fmla="*/ 1467825 h 1856152"/>
              <a:gd name="connsiteX5" fmla="*/ 1 w 1520827"/>
              <a:gd name="connsiteY5" fmla="*/ 20 h 1856152"/>
              <a:gd name="connsiteX6" fmla="*/ 2944 w 1520827"/>
              <a:gd name="connsiteY6" fmla="*/ 29731 h 1856152"/>
              <a:gd name="connsiteX7" fmla="*/ 760413 w 1520827"/>
              <a:gd name="connsiteY7" fmla="*/ 378190 h 1856152"/>
              <a:gd name="connsiteX8" fmla="*/ 1517882 w 1520827"/>
              <a:gd name="connsiteY8" fmla="*/ 29731 h 1856152"/>
              <a:gd name="connsiteX9" fmla="*/ 1520827 w 1520827"/>
              <a:gd name="connsiteY9" fmla="*/ 0 h 185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0827" h="1856152">
                <a:moveTo>
                  <a:pt x="1520827" y="0"/>
                </a:moveTo>
                <a:lnTo>
                  <a:pt x="1520826" y="1467825"/>
                </a:lnTo>
                <a:cubicBezTo>
                  <a:pt x="1520826" y="1682292"/>
                  <a:pt x="1180378" y="1856152"/>
                  <a:pt x="760413" y="1856152"/>
                </a:cubicBezTo>
                <a:cubicBezTo>
                  <a:pt x="707917" y="1856152"/>
                  <a:pt x="656664" y="1853436"/>
                  <a:pt x="607163" y="1848263"/>
                </a:cubicBezTo>
                <a:cubicBezTo>
                  <a:pt x="260656" y="1812053"/>
                  <a:pt x="0" y="1655484"/>
                  <a:pt x="0" y="1467825"/>
                </a:cubicBezTo>
                <a:lnTo>
                  <a:pt x="1" y="20"/>
                </a:lnTo>
                <a:lnTo>
                  <a:pt x="2944" y="29731"/>
                </a:lnTo>
                <a:cubicBezTo>
                  <a:pt x="41935" y="225456"/>
                  <a:pt x="366185" y="378190"/>
                  <a:pt x="760413" y="378190"/>
                </a:cubicBezTo>
                <a:cubicBezTo>
                  <a:pt x="1154641" y="378190"/>
                  <a:pt x="1478891" y="225456"/>
                  <a:pt x="1517882" y="29731"/>
                </a:cubicBezTo>
                <a:lnTo>
                  <a:pt x="1520827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7000"/>
            </a:schemeClr>
          </a:solidFill>
          <a:ln w="28575">
            <a:solidFill>
              <a:srgbClr val="FF00FF"/>
            </a:solidFill>
            <a:round/>
          </a:ln>
        </p:spPr>
        <p:txBody>
          <a:bodyPr/>
          <a:lstStyle/>
          <a:p>
            <a:pPr eaLnBrk="1" hangingPunct="1"/>
            <a:endParaRPr lang="zh-CN" altLang="en-US" kern="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80222" y="2411506"/>
            <a:ext cx="1520825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 bwMode="auto">
          <a:xfrm>
            <a:off x="2201042" y="2420414"/>
            <a:ext cx="612775" cy="1492250"/>
            <a:chOff x="3524864" y="2697384"/>
            <a:chExt cx="611281" cy="1491435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524864" y="2697384"/>
              <a:ext cx="58119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524864" y="4188819"/>
              <a:ext cx="58119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>
              <a:off x="3816252" y="2697384"/>
              <a:ext cx="0" cy="4141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flipV="1">
              <a:off x="3816252" y="3801681"/>
              <a:ext cx="0" cy="38555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9"/>
            <p:cNvSpPr txBox="1">
              <a:spLocks noChangeArrowheads="1"/>
            </p:cNvSpPr>
            <p:nvPr/>
          </p:nvSpPr>
          <p:spPr bwMode="auto">
            <a:xfrm>
              <a:off x="3540700" y="3128948"/>
              <a:ext cx="595445" cy="585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高</a:t>
              </a: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680222" y="3912664"/>
            <a:ext cx="15208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 bwMode="auto">
          <a:xfrm>
            <a:off x="1411265" y="2380196"/>
            <a:ext cx="58737" cy="1552575"/>
            <a:chOff x="2734622" y="2667223"/>
            <a:chExt cx="59044" cy="1551759"/>
          </a:xfrm>
        </p:grpSpPr>
        <p:cxnSp>
          <p:nvCxnSpPr>
            <p:cNvPr id="22" name="直接连接符 21"/>
            <p:cNvCxnSpPr>
              <a:endCxn id="23" idx="4"/>
            </p:cNvCxnSpPr>
            <p:nvPr/>
          </p:nvCxnSpPr>
          <p:spPr>
            <a:xfrm>
              <a:off x="2763346" y="2697369"/>
              <a:ext cx="1595" cy="1521613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2734622" y="4158689"/>
              <a:ext cx="59044" cy="602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2734622" y="2667223"/>
              <a:ext cx="59044" cy="6029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cxnSp>
        <p:nvCxnSpPr>
          <p:cNvPr id="25" name="直接连接符 24"/>
          <p:cNvCxnSpPr/>
          <p:nvPr/>
        </p:nvCxnSpPr>
        <p:spPr>
          <a:xfrm>
            <a:off x="2194692" y="2420414"/>
            <a:ext cx="0" cy="1477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80222" y="2440521"/>
            <a:ext cx="0" cy="1477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004888" y="2095771"/>
            <a:ext cx="0" cy="1477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219200" y="2793477"/>
            <a:ext cx="0" cy="1476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822450" y="2420414"/>
            <a:ext cx="0" cy="1477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027238" y="2675478"/>
            <a:ext cx="0" cy="14779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45"/>
          <p:cNvSpPr txBox="1">
            <a:spLocks noChangeArrowheads="1"/>
          </p:cNvSpPr>
          <p:nvPr/>
        </p:nvSpPr>
        <p:spPr bwMode="gray">
          <a:xfrm>
            <a:off x="3179124" y="2620786"/>
            <a:ext cx="596900" cy="107721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圆柱</a:t>
            </a:r>
            <a:endParaRPr lang="en-US" altLang="zh-CN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左大括号 31"/>
          <p:cNvSpPr/>
          <p:nvPr/>
        </p:nvSpPr>
        <p:spPr>
          <a:xfrm>
            <a:off x="3830621" y="2380196"/>
            <a:ext cx="200061" cy="1638199"/>
          </a:xfrm>
          <a:prstGeom prst="leftBrace">
            <a:avLst>
              <a:gd name="adj1" fmla="val 54773"/>
              <a:gd name="adj2" fmla="val 50000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文本框 32"/>
          <p:cNvSpPr txBox="1"/>
          <p:nvPr/>
        </p:nvSpPr>
        <p:spPr>
          <a:xfrm>
            <a:off x="4030682" y="2915238"/>
            <a:ext cx="30654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侧面是一个曲面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30682" y="3738702"/>
            <a:ext cx="39519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无数条高，高都相等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19753E-6 L -0.00018 0.2867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4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9" grpId="0"/>
      <p:bldP spid="10" grpId="0" animBg="1"/>
      <p:bldP spid="31" grpId="0"/>
      <p:bldP spid="32" grpId="0" animBg="1"/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529</Words>
  <Application>Microsoft Office PowerPoint</Application>
  <PresentationFormat>全屏显示(16:9)</PresentationFormat>
  <Paragraphs>83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1_Office 主题​​</vt:lpstr>
      <vt:lpstr>PowerPoint 演示文稿</vt:lpstr>
      <vt:lpstr>圆柱的认识（1）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365</cp:revision>
  <dcterms:created xsi:type="dcterms:W3CDTF">2016-01-14T07:05:00Z</dcterms:created>
  <dcterms:modified xsi:type="dcterms:W3CDTF">2023-12-11T07:55:36Z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433072C47FF24DA18FEBC3BADE74DC39</vt:lpwstr>
  </property>
</Properties>
</file>