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46" r:id="rId2"/>
    <p:sldId id="256" r:id="rId3"/>
    <p:sldId id="344" r:id="rId4"/>
    <p:sldId id="373" r:id="rId5"/>
    <p:sldId id="375" r:id="rId6"/>
    <p:sldId id="376" r:id="rId7"/>
    <p:sldId id="374" r:id="rId8"/>
    <p:sldId id="345" r:id="rId9"/>
    <p:sldId id="377" r:id="rId10"/>
    <p:sldId id="354" r:id="rId11"/>
    <p:sldId id="378" r:id="rId12"/>
    <p:sldId id="379" r:id="rId13"/>
    <p:sldId id="364" r:id="rId14"/>
    <p:sldId id="319" r:id="rId15"/>
    <p:sldId id="356" r:id="rId16"/>
    <p:sldId id="365" r:id="rId17"/>
    <p:sldId id="366" r:id="rId18"/>
    <p:sldId id="367" r:id="rId19"/>
    <p:sldId id="368" r:id="rId20"/>
    <p:sldId id="369" r:id="rId21"/>
    <p:sldId id="328" r:id="rId22"/>
    <p:sldId id="380" r:id="rId23"/>
    <p:sldId id="381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8" userDrawn="1">
          <p15:clr>
            <a:srgbClr val="A4A3A4"/>
          </p15:clr>
        </p15:guide>
        <p15:guide id="2" pos="2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AB9A7"/>
    <a:srgbClr val="FF8936"/>
    <a:srgbClr val="EB8D54"/>
    <a:srgbClr val="EBF1DE"/>
    <a:srgbClr val="9ED048"/>
    <a:srgbClr val="7FECAD"/>
    <a:srgbClr val="B36D61"/>
    <a:srgbClr val="B4B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7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522" y="114"/>
      </p:cViewPr>
      <p:guideLst>
        <p:guide orient="horz" pos="1638"/>
        <p:guide pos="2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62CC08A-5BB9-4955-A397-1B674E6167D2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7891C0F-AB55-41CB-AF33-94C05E63B1B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0688"/>
            <a:ext cx="9144000" cy="4302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2068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7360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C287CBD-A7CE-4D80-80A8-803340575C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柱形 1"/>
          <p:cNvSpPr/>
          <p:nvPr/>
        </p:nvSpPr>
        <p:spPr bwMode="auto">
          <a:xfrm>
            <a:off x="4060825" y="1682750"/>
            <a:ext cx="1792288" cy="2071688"/>
          </a:xfrm>
          <a:prstGeom prst="can">
            <a:avLst/>
          </a:prstGeom>
          <a:solidFill>
            <a:srgbClr val="FF893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" name="椭圆 7"/>
          <p:cNvSpPr/>
          <p:nvPr/>
        </p:nvSpPr>
        <p:spPr bwMode="auto">
          <a:xfrm>
            <a:off x="4060825" y="3306763"/>
            <a:ext cx="1787525" cy="447675"/>
          </a:xfrm>
          <a:prstGeom prst="ellipse">
            <a:avLst/>
          </a:prstGeom>
          <a:solidFill>
            <a:srgbClr val="9ED048"/>
          </a:solidFill>
          <a:ln w="19050">
            <a:noFill/>
            <a:prstDash val="sysDash"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0244" name="组合 3"/>
          <p:cNvGrpSpPr/>
          <p:nvPr/>
        </p:nvGrpSpPr>
        <p:grpSpPr bwMode="auto">
          <a:xfrm>
            <a:off x="4052888" y="1695450"/>
            <a:ext cx="1795462" cy="2071688"/>
            <a:chOff x="3528906" y="2520104"/>
            <a:chExt cx="1795693" cy="2071688"/>
          </a:xfrm>
        </p:grpSpPr>
        <p:sp>
          <p:nvSpPr>
            <p:cNvPr id="3" name="椭圆 2"/>
            <p:cNvSpPr/>
            <p:nvPr/>
          </p:nvSpPr>
          <p:spPr bwMode="auto">
            <a:xfrm>
              <a:off x="3528906" y="4139354"/>
              <a:ext cx="1787755" cy="4460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ash"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圆柱形 1"/>
            <p:cNvSpPr/>
            <p:nvPr/>
          </p:nvSpPr>
          <p:spPr bwMode="auto">
            <a:xfrm>
              <a:off x="3532081" y="2520104"/>
              <a:ext cx="1792518" cy="2071688"/>
            </a:xfrm>
            <a:prstGeom prst="can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10245" name="矩形 2"/>
          <p:cNvSpPr>
            <a:spLocks noChangeArrowheads="1"/>
          </p:cNvSpPr>
          <p:nvPr/>
        </p:nvSpPr>
        <p:spPr bwMode="auto">
          <a:xfrm>
            <a:off x="222250" y="1724025"/>
            <a:ext cx="3517900" cy="192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圆柱由哪几个面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围成？说一说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这几个面的特点。</a:t>
            </a:r>
          </a:p>
        </p:txBody>
      </p:sp>
      <p:sp>
        <p:nvSpPr>
          <p:cNvPr id="7" name="椭圆 6"/>
          <p:cNvSpPr/>
          <p:nvPr/>
        </p:nvSpPr>
        <p:spPr bwMode="auto">
          <a:xfrm>
            <a:off x="4059238" y="1695450"/>
            <a:ext cx="1782762" cy="446088"/>
          </a:xfrm>
          <a:prstGeom prst="ellipse">
            <a:avLst/>
          </a:prstGeom>
          <a:solidFill>
            <a:srgbClr val="9ED048"/>
          </a:solidFill>
          <a:ln w="19050">
            <a:noFill/>
            <a:prstDash val="sysDash"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954713" y="2141538"/>
            <a:ext cx="2655887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上下底面：圆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767513" y="2686050"/>
            <a:ext cx="23764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侧面：曲面</a:t>
            </a:r>
          </a:p>
        </p:txBody>
      </p:sp>
      <p:grpSp>
        <p:nvGrpSpPr>
          <p:cNvPr id="10249" name="组合 13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0250" name="图片 14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知识回顾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5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1268" name="标题 5"/>
          <p:cNvSpPr txBox="1">
            <a:spLocks noChangeArrowheads="1"/>
          </p:cNvSpPr>
          <p:nvPr/>
        </p:nvSpPr>
        <p:spPr bwMode="auto">
          <a:xfrm>
            <a:off x="3298825" y="2282825"/>
            <a:ext cx="3652838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圆柱的认识（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11269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85" y="2017713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 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3"/>
          <p:cNvSpPr txBox="1">
            <a:spLocks noChangeArrowheads="1"/>
          </p:cNvSpPr>
          <p:nvPr/>
        </p:nvSpPr>
        <p:spPr bwMode="auto">
          <a:xfrm>
            <a:off x="1081111" y="1541463"/>
            <a:ext cx="6981779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圆柱的侧面展开能得到什么形状？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677863" y="2492375"/>
            <a:ext cx="1419225" cy="1000125"/>
          </a:xfrm>
          <a:prstGeom prst="rect">
            <a:avLst/>
          </a:prstGeom>
          <a:solidFill>
            <a:srgbClr val="FF8936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平行四边形 5"/>
          <p:cNvSpPr/>
          <p:nvPr/>
        </p:nvSpPr>
        <p:spPr bwMode="auto">
          <a:xfrm>
            <a:off x="2860675" y="2492375"/>
            <a:ext cx="1525588" cy="1000125"/>
          </a:xfrm>
          <a:prstGeom prst="parallelogram">
            <a:avLst/>
          </a:prstGeom>
          <a:solidFill>
            <a:srgbClr val="FF8936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149850" y="2492375"/>
            <a:ext cx="1000125" cy="1000125"/>
          </a:xfrm>
          <a:prstGeom prst="rect">
            <a:avLst/>
          </a:prstGeom>
          <a:solidFill>
            <a:srgbClr val="FF8936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矩形 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8825" y="3622675"/>
            <a:ext cx="111283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u="sng" dirty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长方形</a:t>
            </a:r>
            <a:endParaRPr lang="zh-CN" altLang="en-US" sz="24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矩形 1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762250" y="3638550"/>
            <a:ext cx="1731963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u="sng" dirty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平行四边形</a:t>
            </a:r>
            <a:endParaRPr lang="zh-CN" altLang="en-US" sz="24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矩形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94288" y="3638550"/>
            <a:ext cx="1112837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u="sng" dirty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正方形</a:t>
            </a:r>
            <a:endParaRPr lang="zh-CN" altLang="en-US" sz="24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矩形 1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815138" y="3638550"/>
            <a:ext cx="1731962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u="sng" dirty="0">
                <a:solidFill>
                  <a:schemeClr val="accent5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不规则图形</a:t>
            </a:r>
            <a:endParaRPr lang="zh-CN" altLang="en-US" sz="24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任意多边形: 形状 14"/>
          <p:cNvSpPr/>
          <p:nvPr/>
        </p:nvSpPr>
        <p:spPr bwMode="auto">
          <a:xfrm>
            <a:off x="6842125" y="2492375"/>
            <a:ext cx="1419225" cy="1016000"/>
          </a:xfrm>
          <a:custGeom>
            <a:avLst/>
            <a:gdLst>
              <a:gd name="T0" fmla="*/ 11 w 3583093"/>
              <a:gd name="T1" fmla="*/ 11502 h 1598507"/>
              <a:gd name="T2" fmla="*/ 6 w 3583093"/>
              <a:gd name="T3" fmla="*/ 10966 h 1598507"/>
              <a:gd name="T4" fmla="*/ 7 w 3583093"/>
              <a:gd name="T5" fmla="*/ 7749 h 1598507"/>
              <a:gd name="T6" fmla="*/ 0 w 3583093"/>
              <a:gd name="T7" fmla="*/ 5800 h 1598507"/>
              <a:gd name="T8" fmla="*/ 7 w 3583093"/>
              <a:gd name="T9" fmla="*/ 3655 h 1598507"/>
              <a:gd name="T10" fmla="*/ 3 w 3583093"/>
              <a:gd name="T11" fmla="*/ 1949 h 1598507"/>
              <a:gd name="T12" fmla="*/ 7 w 3583093"/>
              <a:gd name="T13" fmla="*/ 828 h 1598507"/>
              <a:gd name="T14" fmla="*/ 5 w 3583093"/>
              <a:gd name="T15" fmla="*/ 0 h 1598507"/>
              <a:gd name="T16" fmla="*/ 128 w 3583093"/>
              <a:gd name="T17" fmla="*/ 0 h 1598507"/>
              <a:gd name="T18" fmla="*/ 133 w 3583093"/>
              <a:gd name="T19" fmla="*/ 292 h 1598507"/>
              <a:gd name="T20" fmla="*/ 134 w 3583093"/>
              <a:gd name="T21" fmla="*/ 877 h 1598507"/>
              <a:gd name="T22" fmla="*/ 131 w 3583093"/>
              <a:gd name="T23" fmla="*/ 1900 h 1598507"/>
              <a:gd name="T24" fmla="*/ 135 w 3583093"/>
              <a:gd name="T25" fmla="*/ 3948 h 1598507"/>
              <a:gd name="T26" fmla="*/ 130 w 3583093"/>
              <a:gd name="T27" fmla="*/ 5751 h 1598507"/>
              <a:gd name="T28" fmla="*/ 135 w 3583093"/>
              <a:gd name="T29" fmla="*/ 7895 h 1598507"/>
              <a:gd name="T30" fmla="*/ 134 w 3583093"/>
              <a:gd name="T31" fmla="*/ 11161 h 1598507"/>
              <a:gd name="T32" fmla="*/ 128 w 3583093"/>
              <a:gd name="T33" fmla="*/ 11453 h 1598507"/>
              <a:gd name="T34" fmla="*/ 10 w 3583093"/>
              <a:gd name="T35" fmla="*/ 11453 h 15985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583093" h="1598507">
                <a:moveTo>
                  <a:pt x="277707" y="1598507"/>
                </a:moveTo>
                <a:lnTo>
                  <a:pt x="169333" y="1524000"/>
                </a:lnTo>
                <a:lnTo>
                  <a:pt x="176107" y="1076960"/>
                </a:lnTo>
                <a:lnTo>
                  <a:pt x="0" y="806027"/>
                </a:lnTo>
                <a:lnTo>
                  <a:pt x="176107" y="508000"/>
                </a:lnTo>
                <a:lnTo>
                  <a:pt x="88053" y="270933"/>
                </a:lnTo>
                <a:lnTo>
                  <a:pt x="182880" y="115147"/>
                </a:lnTo>
                <a:lnTo>
                  <a:pt x="135467" y="0"/>
                </a:lnTo>
                <a:lnTo>
                  <a:pt x="3406987" y="0"/>
                </a:lnTo>
                <a:lnTo>
                  <a:pt x="3535680" y="40640"/>
                </a:lnTo>
                <a:lnTo>
                  <a:pt x="3569547" y="121920"/>
                </a:lnTo>
                <a:lnTo>
                  <a:pt x="3467947" y="264160"/>
                </a:lnTo>
                <a:lnTo>
                  <a:pt x="3576320" y="548640"/>
                </a:lnTo>
                <a:lnTo>
                  <a:pt x="3440853" y="799253"/>
                </a:lnTo>
                <a:lnTo>
                  <a:pt x="3583093" y="1097280"/>
                </a:lnTo>
                <a:lnTo>
                  <a:pt x="3569547" y="1551093"/>
                </a:lnTo>
                <a:lnTo>
                  <a:pt x="3386667" y="1591733"/>
                </a:lnTo>
                <a:lnTo>
                  <a:pt x="257387" y="1591733"/>
                </a:lnTo>
              </a:path>
            </a:pathLst>
          </a:custGeom>
          <a:solidFill>
            <a:srgbClr val="FF8936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2299" name="组合 21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2300" name="图片 22"/>
            <p:cNvPicPr>
              <a:picLocks noChangeAspect="1"/>
            </p:cNvPicPr>
            <p:nvPr/>
          </p:nvPicPr>
          <p:blipFill>
            <a:blip r:embed="rId6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3246438" y="1858963"/>
            <a:ext cx="3709987" cy="1612900"/>
          </a:xfrm>
          <a:prstGeom prst="rect">
            <a:avLst/>
          </a:prstGeom>
          <a:solidFill>
            <a:srgbClr val="EB8D54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3315" name="组合 18"/>
          <p:cNvGrpSpPr/>
          <p:nvPr/>
        </p:nvGrpSpPr>
        <p:grpSpPr bwMode="auto">
          <a:xfrm>
            <a:off x="1455738" y="1585913"/>
            <a:ext cx="1804987" cy="2092325"/>
            <a:chOff x="3673792" y="1521375"/>
            <a:chExt cx="1806258" cy="2092466"/>
          </a:xfrm>
        </p:grpSpPr>
        <p:sp>
          <p:nvSpPr>
            <p:cNvPr id="9" name="圆柱形 1"/>
            <p:cNvSpPr/>
            <p:nvPr/>
          </p:nvSpPr>
          <p:spPr bwMode="auto">
            <a:xfrm>
              <a:off x="3688089" y="1521375"/>
              <a:ext cx="1791961" cy="2071827"/>
            </a:xfrm>
            <a:prstGeom prst="ca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3322" name="组合 20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</p:grpSpPr>
          <p:sp>
            <p:nvSpPr>
              <p:cNvPr id="11" name="圆柱形 1"/>
              <p:cNvSpPr/>
              <p:nvPr/>
            </p:nvSpPr>
            <p:spPr bwMode="auto">
              <a:xfrm>
                <a:off x="2699192" y="2472551"/>
                <a:ext cx="1791961" cy="2071828"/>
              </a:xfrm>
              <a:prstGeom prst="ca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" name="椭圆 11"/>
              <p:cNvSpPr/>
              <p:nvPr/>
            </p:nvSpPr>
            <p:spPr bwMode="auto">
              <a:xfrm>
                <a:off x="2713489" y="2472551"/>
                <a:ext cx="1769720" cy="442943"/>
              </a:xfrm>
              <a:prstGeom prst="ellipse">
                <a:avLst/>
              </a:prstGeom>
              <a:solidFill>
                <a:srgbClr val="EB8D54"/>
              </a:solidFill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568450"/>
            <a:ext cx="182245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26"/>
          <p:cNvGrpSpPr/>
          <p:nvPr/>
        </p:nvGrpSpPr>
        <p:grpSpPr bwMode="auto">
          <a:xfrm>
            <a:off x="1460536" y="1583585"/>
            <a:ext cx="1806575" cy="2090737"/>
            <a:chOff x="3673792" y="1523882"/>
            <a:chExt cx="1806258" cy="2089959"/>
          </a:xfrm>
          <a:solidFill>
            <a:srgbClr val="EB8D54"/>
          </a:solidFill>
        </p:grpSpPr>
        <p:sp>
          <p:nvSpPr>
            <p:cNvPr id="16" name="圆柱形 1"/>
            <p:cNvSpPr/>
            <p:nvPr/>
          </p:nvSpPr>
          <p:spPr bwMode="auto">
            <a:xfrm>
              <a:off x="3688077" y="1523882"/>
              <a:ext cx="1791973" cy="2070916"/>
            </a:xfrm>
            <a:prstGeom prst="can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7" name="组合 28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  <a:grpFill/>
          </p:grpSpPr>
          <p:sp>
            <p:nvSpPr>
              <p:cNvPr id="18" name="圆柱形 1"/>
              <p:cNvSpPr/>
              <p:nvPr/>
            </p:nvSpPr>
            <p:spPr bwMode="auto">
              <a:xfrm>
                <a:off x="2699192" y="2471875"/>
                <a:ext cx="1791973" cy="2072504"/>
              </a:xfrm>
              <a:prstGeom prst="can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2713477" y="2471875"/>
                <a:ext cx="1769751" cy="442748"/>
              </a:xfrm>
              <a:prstGeom prst="ellipse">
                <a:avLst/>
              </a:prstGeom>
              <a:grpFill/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cxnSp>
        <p:nvCxnSpPr>
          <p:cNvPr id="21" name="直接连接符 20"/>
          <p:cNvCxnSpPr>
            <a:stCxn id="18" idx="0"/>
          </p:cNvCxnSpPr>
          <p:nvPr/>
        </p:nvCxnSpPr>
        <p:spPr>
          <a:xfrm flipH="1">
            <a:off x="2343150" y="2049463"/>
            <a:ext cx="14288" cy="16398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"/>
          <a:stretch>
            <a:fillRect/>
          </a:stretch>
        </p:blipFill>
        <p:spPr bwMode="auto">
          <a:xfrm>
            <a:off x="2098675" y="3438525"/>
            <a:ext cx="900113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矩形 2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59688" y="4146550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  <a:endParaRPr lang="zh-CN" alt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4.16667E-6 -0.355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63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23457E-7 L 0.13854 1.23457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平行四边形 19"/>
          <p:cNvSpPr/>
          <p:nvPr/>
        </p:nvSpPr>
        <p:spPr bwMode="auto">
          <a:xfrm>
            <a:off x="2817813" y="1768475"/>
            <a:ext cx="3460750" cy="1647825"/>
          </a:xfrm>
          <a:prstGeom prst="parallelogram">
            <a:avLst>
              <a:gd name="adj" fmla="val 20069"/>
            </a:avLst>
          </a:prstGeom>
          <a:solidFill>
            <a:srgbClr val="FF8936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4339" name="组合 26"/>
          <p:cNvGrpSpPr/>
          <p:nvPr/>
        </p:nvGrpSpPr>
        <p:grpSpPr bwMode="auto">
          <a:xfrm>
            <a:off x="1492250" y="1512888"/>
            <a:ext cx="1806575" cy="2090737"/>
            <a:chOff x="3673792" y="1523882"/>
            <a:chExt cx="1806258" cy="2089959"/>
          </a:xfrm>
        </p:grpSpPr>
        <p:sp>
          <p:nvSpPr>
            <p:cNvPr id="3" name="圆柱形 1"/>
            <p:cNvSpPr/>
            <p:nvPr/>
          </p:nvSpPr>
          <p:spPr bwMode="auto">
            <a:xfrm>
              <a:off x="3688077" y="1523882"/>
              <a:ext cx="1791973" cy="2070916"/>
            </a:xfrm>
            <a:prstGeom prst="can">
              <a:avLst/>
            </a:prstGeom>
            <a:solidFill>
              <a:srgbClr val="EBF1DE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4350" name="组合 28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</p:grpSpPr>
          <p:sp>
            <p:nvSpPr>
              <p:cNvPr id="5" name="圆柱形 1"/>
              <p:cNvSpPr/>
              <p:nvPr/>
            </p:nvSpPr>
            <p:spPr bwMode="auto">
              <a:xfrm>
                <a:off x="2699192" y="2471875"/>
                <a:ext cx="1791973" cy="2072504"/>
              </a:xfrm>
              <a:prstGeom prst="ca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" name="椭圆 5"/>
              <p:cNvSpPr/>
              <p:nvPr/>
            </p:nvSpPr>
            <p:spPr bwMode="auto">
              <a:xfrm>
                <a:off x="2713477" y="2471875"/>
                <a:ext cx="1769751" cy="442748"/>
              </a:xfrm>
              <a:prstGeom prst="ellipse">
                <a:avLst/>
              </a:prstGeom>
              <a:solidFill>
                <a:srgbClr val="FF8936"/>
              </a:solidFill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512888"/>
            <a:ext cx="18288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26"/>
          <p:cNvGrpSpPr/>
          <p:nvPr/>
        </p:nvGrpSpPr>
        <p:grpSpPr bwMode="auto">
          <a:xfrm>
            <a:off x="1498600" y="1520825"/>
            <a:ext cx="1806575" cy="2090738"/>
            <a:chOff x="3673792" y="1523882"/>
            <a:chExt cx="1806258" cy="2089959"/>
          </a:xfrm>
        </p:grpSpPr>
        <p:sp>
          <p:nvSpPr>
            <p:cNvPr id="15" name="圆柱形 1"/>
            <p:cNvSpPr/>
            <p:nvPr/>
          </p:nvSpPr>
          <p:spPr bwMode="auto">
            <a:xfrm>
              <a:off x="3688077" y="1523882"/>
              <a:ext cx="1791973" cy="2070916"/>
            </a:xfrm>
            <a:prstGeom prst="can">
              <a:avLst/>
            </a:prstGeom>
            <a:solidFill>
              <a:srgbClr val="FF893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4346" name="组合 28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</p:grpSpPr>
          <p:sp>
            <p:nvSpPr>
              <p:cNvPr id="17" name="圆柱形 1"/>
              <p:cNvSpPr/>
              <p:nvPr/>
            </p:nvSpPr>
            <p:spPr bwMode="auto">
              <a:xfrm>
                <a:off x="2699192" y="2471876"/>
                <a:ext cx="1791973" cy="2072503"/>
              </a:xfrm>
              <a:prstGeom prst="ca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2713477" y="2471876"/>
                <a:ext cx="1769751" cy="442747"/>
              </a:xfrm>
              <a:prstGeom prst="ellipse">
                <a:avLst/>
              </a:prstGeom>
              <a:solidFill>
                <a:srgbClr val="FF8936"/>
              </a:solidFill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"/>
          <a:stretch>
            <a:fillRect/>
          </a:stretch>
        </p:blipFill>
        <p:spPr bwMode="auto">
          <a:xfrm>
            <a:off x="2141538" y="3438525"/>
            <a:ext cx="900112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接连接符 21"/>
          <p:cNvCxnSpPr/>
          <p:nvPr/>
        </p:nvCxnSpPr>
        <p:spPr>
          <a:xfrm flipH="1">
            <a:off x="2363788" y="1973263"/>
            <a:ext cx="315912" cy="163036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矩形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59688" y="4146550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  <a:endParaRPr lang="zh-CN" alt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04341 -0.34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" y="-170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34568E-6 L 0.17517 -2.34568E-6 " pathEditMode="relative" rAng="0" ptsTypes="AA">
                                      <p:cBhvr>
                                        <p:cTn id="2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3246438" y="1858963"/>
            <a:ext cx="1612900" cy="1612900"/>
          </a:xfrm>
          <a:prstGeom prst="rect">
            <a:avLst/>
          </a:prstGeom>
          <a:solidFill>
            <a:srgbClr val="EB8D54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5363" name="组合 18"/>
          <p:cNvGrpSpPr/>
          <p:nvPr/>
        </p:nvGrpSpPr>
        <p:grpSpPr bwMode="auto">
          <a:xfrm>
            <a:off x="1455738" y="1585913"/>
            <a:ext cx="1804987" cy="2092325"/>
            <a:chOff x="3673792" y="1521375"/>
            <a:chExt cx="1806258" cy="2092466"/>
          </a:xfrm>
        </p:grpSpPr>
        <p:sp>
          <p:nvSpPr>
            <p:cNvPr id="4" name="圆柱形 1"/>
            <p:cNvSpPr/>
            <p:nvPr/>
          </p:nvSpPr>
          <p:spPr bwMode="auto">
            <a:xfrm>
              <a:off x="3688089" y="1521375"/>
              <a:ext cx="1791961" cy="2071827"/>
            </a:xfrm>
            <a:prstGeom prst="ca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5370" name="组合 20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</p:grpSpPr>
          <p:sp>
            <p:nvSpPr>
              <p:cNvPr id="6" name="圆柱形 1"/>
              <p:cNvSpPr/>
              <p:nvPr/>
            </p:nvSpPr>
            <p:spPr bwMode="auto">
              <a:xfrm>
                <a:off x="2699192" y="2472551"/>
                <a:ext cx="1791961" cy="2071828"/>
              </a:xfrm>
              <a:prstGeom prst="ca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" name="椭圆 6"/>
              <p:cNvSpPr/>
              <p:nvPr/>
            </p:nvSpPr>
            <p:spPr bwMode="auto">
              <a:xfrm>
                <a:off x="2713489" y="2472551"/>
                <a:ext cx="1769720" cy="442943"/>
              </a:xfrm>
              <a:prstGeom prst="ellipse">
                <a:avLst/>
              </a:prstGeom>
              <a:solidFill>
                <a:srgbClr val="EB8D54"/>
              </a:solidFill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568450"/>
            <a:ext cx="182245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26"/>
          <p:cNvGrpSpPr/>
          <p:nvPr/>
        </p:nvGrpSpPr>
        <p:grpSpPr bwMode="auto">
          <a:xfrm>
            <a:off x="1460536" y="1583585"/>
            <a:ext cx="1806575" cy="2090737"/>
            <a:chOff x="3673792" y="1523882"/>
            <a:chExt cx="1806258" cy="2089959"/>
          </a:xfrm>
          <a:solidFill>
            <a:srgbClr val="EB8D54"/>
          </a:solidFill>
        </p:grpSpPr>
        <p:sp>
          <p:nvSpPr>
            <p:cNvPr id="10" name="圆柱形 1"/>
            <p:cNvSpPr/>
            <p:nvPr/>
          </p:nvSpPr>
          <p:spPr bwMode="auto">
            <a:xfrm>
              <a:off x="3688077" y="1523882"/>
              <a:ext cx="1791973" cy="2070916"/>
            </a:xfrm>
            <a:prstGeom prst="can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1" name="组合 28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  <a:grpFill/>
          </p:grpSpPr>
          <p:sp>
            <p:nvSpPr>
              <p:cNvPr id="12" name="圆柱形 1"/>
              <p:cNvSpPr/>
              <p:nvPr/>
            </p:nvSpPr>
            <p:spPr bwMode="auto">
              <a:xfrm>
                <a:off x="2699192" y="2471875"/>
                <a:ext cx="1791973" cy="2072504"/>
              </a:xfrm>
              <a:prstGeom prst="can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" name="椭圆 12"/>
              <p:cNvSpPr/>
              <p:nvPr/>
            </p:nvSpPr>
            <p:spPr bwMode="auto">
              <a:xfrm>
                <a:off x="2713477" y="2471875"/>
                <a:ext cx="1769751" cy="442748"/>
              </a:xfrm>
              <a:prstGeom prst="ellipse">
                <a:avLst/>
              </a:prstGeom>
              <a:grpFill/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cxnSp>
        <p:nvCxnSpPr>
          <p:cNvPr id="14" name="直接连接符 13"/>
          <p:cNvCxnSpPr>
            <a:stCxn id="12" idx="0"/>
          </p:cNvCxnSpPr>
          <p:nvPr/>
        </p:nvCxnSpPr>
        <p:spPr>
          <a:xfrm flipH="1">
            <a:off x="2343150" y="2049463"/>
            <a:ext cx="14288" cy="16398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"/>
          <a:stretch>
            <a:fillRect/>
          </a:stretch>
        </p:blipFill>
        <p:spPr bwMode="auto">
          <a:xfrm>
            <a:off x="2098675" y="3438525"/>
            <a:ext cx="900113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矩形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59688" y="4146550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  <a:endParaRPr lang="zh-CN" alt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4.16667E-6 -0.355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63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1.23457E-7 L 0.13854 1.23457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29"/>
          <p:cNvSpPr/>
          <p:nvPr/>
        </p:nvSpPr>
        <p:spPr bwMode="auto">
          <a:xfrm>
            <a:off x="2943225" y="1800225"/>
            <a:ext cx="3582988" cy="1681163"/>
          </a:xfrm>
          <a:custGeom>
            <a:avLst/>
            <a:gdLst>
              <a:gd name="T0" fmla="*/ 277619 w 3583093"/>
              <a:gd name="T1" fmla="*/ 2928529 h 1598507"/>
              <a:gd name="T2" fmla="*/ 169278 w 3583093"/>
              <a:gd name="T3" fmla="*/ 2792030 h 1598507"/>
              <a:gd name="T4" fmla="*/ 176052 w 3583093"/>
              <a:gd name="T5" fmla="*/ 1973035 h 1598507"/>
              <a:gd name="T6" fmla="*/ 0 w 3583093"/>
              <a:gd name="T7" fmla="*/ 1476672 h 1598507"/>
              <a:gd name="T8" fmla="*/ 176052 w 3583093"/>
              <a:gd name="T9" fmla="*/ 930677 h 1598507"/>
              <a:gd name="T10" fmla="*/ 88020 w 3583093"/>
              <a:gd name="T11" fmla="*/ 496359 h 1598507"/>
              <a:gd name="T12" fmla="*/ 182825 w 3583093"/>
              <a:gd name="T13" fmla="*/ 210955 h 1598507"/>
              <a:gd name="T14" fmla="*/ 135423 w 3583093"/>
              <a:gd name="T15" fmla="*/ 0 h 1598507"/>
              <a:gd name="T16" fmla="*/ 3405887 w 3583093"/>
              <a:gd name="T17" fmla="*/ 0 h 1598507"/>
              <a:gd name="T18" fmla="*/ 3534536 w 3583093"/>
              <a:gd name="T19" fmla="*/ 74454 h 1598507"/>
              <a:gd name="T20" fmla="*/ 3568392 w 3583093"/>
              <a:gd name="T21" fmla="*/ 223361 h 1598507"/>
              <a:gd name="T22" fmla="*/ 3466825 w 3583093"/>
              <a:gd name="T23" fmla="*/ 483953 h 1598507"/>
              <a:gd name="T24" fmla="*/ 3575165 w 3583093"/>
              <a:gd name="T25" fmla="*/ 1005131 h 1598507"/>
              <a:gd name="T26" fmla="*/ 3439742 w 3583093"/>
              <a:gd name="T27" fmla="*/ 1464263 h 1598507"/>
              <a:gd name="T28" fmla="*/ 3581938 w 3583093"/>
              <a:gd name="T29" fmla="*/ 2010262 h 1598507"/>
              <a:gd name="T30" fmla="*/ 3568392 w 3583093"/>
              <a:gd name="T31" fmla="*/ 2841664 h 1598507"/>
              <a:gd name="T32" fmla="*/ 3385578 w 3583093"/>
              <a:gd name="T33" fmla="*/ 2916120 h 1598507"/>
              <a:gd name="T34" fmla="*/ 257299 w 3583093"/>
              <a:gd name="T35" fmla="*/ 2916120 h 159850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583093" h="1598507">
                <a:moveTo>
                  <a:pt x="277707" y="1598507"/>
                </a:moveTo>
                <a:lnTo>
                  <a:pt x="169333" y="1524000"/>
                </a:lnTo>
                <a:lnTo>
                  <a:pt x="176107" y="1076960"/>
                </a:lnTo>
                <a:lnTo>
                  <a:pt x="0" y="806027"/>
                </a:lnTo>
                <a:lnTo>
                  <a:pt x="176107" y="508000"/>
                </a:lnTo>
                <a:lnTo>
                  <a:pt x="88053" y="270933"/>
                </a:lnTo>
                <a:lnTo>
                  <a:pt x="182880" y="115147"/>
                </a:lnTo>
                <a:lnTo>
                  <a:pt x="135467" y="0"/>
                </a:lnTo>
                <a:lnTo>
                  <a:pt x="3406987" y="0"/>
                </a:lnTo>
                <a:lnTo>
                  <a:pt x="3535680" y="40640"/>
                </a:lnTo>
                <a:lnTo>
                  <a:pt x="3569547" y="121920"/>
                </a:lnTo>
                <a:lnTo>
                  <a:pt x="3467947" y="264160"/>
                </a:lnTo>
                <a:lnTo>
                  <a:pt x="3576320" y="548640"/>
                </a:lnTo>
                <a:lnTo>
                  <a:pt x="3440853" y="799253"/>
                </a:lnTo>
                <a:lnTo>
                  <a:pt x="3583093" y="1097280"/>
                </a:lnTo>
                <a:lnTo>
                  <a:pt x="3569547" y="1551093"/>
                </a:lnTo>
                <a:lnTo>
                  <a:pt x="3386667" y="1591733"/>
                </a:lnTo>
                <a:lnTo>
                  <a:pt x="257387" y="1591733"/>
                </a:lnTo>
              </a:path>
            </a:pathLst>
          </a:custGeom>
          <a:solidFill>
            <a:srgbClr val="EB8D54"/>
          </a:solidFill>
          <a:ln w="12700">
            <a:solidFill>
              <a:schemeClr val="tx1"/>
            </a:solidFill>
            <a:miter lim="800000"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6387" name="组合 18"/>
          <p:cNvGrpSpPr/>
          <p:nvPr/>
        </p:nvGrpSpPr>
        <p:grpSpPr bwMode="auto">
          <a:xfrm>
            <a:off x="1455738" y="1585913"/>
            <a:ext cx="1804987" cy="2092325"/>
            <a:chOff x="3673792" y="1521375"/>
            <a:chExt cx="1806258" cy="2092466"/>
          </a:xfrm>
        </p:grpSpPr>
        <p:sp>
          <p:nvSpPr>
            <p:cNvPr id="4" name="圆柱形 1"/>
            <p:cNvSpPr/>
            <p:nvPr/>
          </p:nvSpPr>
          <p:spPr bwMode="auto">
            <a:xfrm>
              <a:off x="3688089" y="1521375"/>
              <a:ext cx="1791961" cy="2071827"/>
            </a:xfrm>
            <a:prstGeom prst="ca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6393" name="组合 20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</p:grpSpPr>
          <p:sp>
            <p:nvSpPr>
              <p:cNvPr id="6" name="圆柱形 1"/>
              <p:cNvSpPr/>
              <p:nvPr/>
            </p:nvSpPr>
            <p:spPr bwMode="auto">
              <a:xfrm>
                <a:off x="2699192" y="2472551"/>
                <a:ext cx="1791961" cy="2071828"/>
              </a:xfrm>
              <a:prstGeom prst="ca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" name="椭圆 6"/>
              <p:cNvSpPr/>
              <p:nvPr/>
            </p:nvSpPr>
            <p:spPr bwMode="auto">
              <a:xfrm>
                <a:off x="2713489" y="2472551"/>
                <a:ext cx="1769720" cy="442943"/>
              </a:xfrm>
              <a:prstGeom prst="ellipse">
                <a:avLst/>
              </a:prstGeom>
              <a:solidFill>
                <a:srgbClr val="EB8D54"/>
              </a:solidFill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576388"/>
            <a:ext cx="18224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26"/>
          <p:cNvGrpSpPr/>
          <p:nvPr/>
        </p:nvGrpSpPr>
        <p:grpSpPr bwMode="auto">
          <a:xfrm>
            <a:off x="1454260" y="1583059"/>
            <a:ext cx="1806575" cy="2090737"/>
            <a:chOff x="3673792" y="1523882"/>
            <a:chExt cx="1806258" cy="2089959"/>
          </a:xfrm>
          <a:solidFill>
            <a:srgbClr val="EB8D54"/>
          </a:solidFill>
        </p:grpSpPr>
        <p:sp>
          <p:nvSpPr>
            <p:cNvPr id="10" name="圆柱形 1"/>
            <p:cNvSpPr/>
            <p:nvPr/>
          </p:nvSpPr>
          <p:spPr bwMode="auto">
            <a:xfrm>
              <a:off x="3688077" y="1523882"/>
              <a:ext cx="1791973" cy="2070916"/>
            </a:xfrm>
            <a:prstGeom prst="can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1" name="组合 28"/>
            <p:cNvGrpSpPr/>
            <p:nvPr/>
          </p:nvGrpSpPr>
          <p:grpSpPr bwMode="auto">
            <a:xfrm>
              <a:off x="3673792" y="1542058"/>
              <a:ext cx="1792288" cy="2071783"/>
              <a:chOff x="2699192" y="2472596"/>
              <a:chExt cx="1792288" cy="2071783"/>
            </a:xfrm>
            <a:grpFill/>
          </p:grpSpPr>
          <p:sp>
            <p:nvSpPr>
              <p:cNvPr id="12" name="圆柱形 1"/>
              <p:cNvSpPr/>
              <p:nvPr/>
            </p:nvSpPr>
            <p:spPr bwMode="auto">
              <a:xfrm>
                <a:off x="2699192" y="2471875"/>
                <a:ext cx="1791973" cy="2072504"/>
              </a:xfrm>
              <a:prstGeom prst="can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" name="椭圆 12"/>
              <p:cNvSpPr/>
              <p:nvPr/>
            </p:nvSpPr>
            <p:spPr bwMode="auto">
              <a:xfrm>
                <a:off x="2713477" y="2471875"/>
                <a:ext cx="1769751" cy="442748"/>
              </a:xfrm>
              <a:prstGeom prst="ellipse">
                <a:avLst/>
              </a:prstGeom>
              <a:grpFill/>
              <a:ln w="19050">
                <a:noFill/>
                <a:prstDash val="sysDash"/>
                <a:miter lim="800000"/>
              </a:ln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"/>
          <a:stretch>
            <a:fillRect/>
          </a:stretch>
        </p:blipFill>
        <p:spPr bwMode="auto">
          <a:xfrm>
            <a:off x="2149475" y="3438525"/>
            <a:ext cx="900113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任意多边形: 形状 28"/>
          <p:cNvSpPr/>
          <p:nvPr/>
        </p:nvSpPr>
        <p:spPr bwMode="auto">
          <a:xfrm>
            <a:off x="2255838" y="2051050"/>
            <a:ext cx="152400" cy="1616075"/>
          </a:xfrm>
          <a:custGeom>
            <a:avLst/>
            <a:gdLst>
              <a:gd name="T0" fmla="*/ 129540 w 152400"/>
              <a:gd name="T1" fmla="*/ 1622438 h 1615440"/>
              <a:gd name="T2" fmla="*/ 129540 w 152400"/>
              <a:gd name="T3" fmla="*/ 1132646 h 1615440"/>
              <a:gd name="T4" fmla="*/ 7620 w 152400"/>
              <a:gd name="T5" fmla="*/ 841832 h 1615440"/>
              <a:gd name="T6" fmla="*/ 152400 w 152400"/>
              <a:gd name="T7" fmla="*/ 551017 h 1615440"/>
              <a:gd name="T8" fmla="*/ 0 w 152400"/>
              <a:gd name="T9" fmla="*/ 352038 h 1615440"/>
              <a:gd name="T10" fmla="*/ 137160 w 152400"/>
              <a:gd name="T11" fmla="*/ 160713 h 1615440"/>
              <a:gd name="T12" fmla="*/ 137160 w 152400"/>
              <a:gd name="T13" fmla="*/ 0 h 16154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2400" h="1615440">
                <a:moveTo>
                  <a:pt x="129540" y="1615440"/>
                </a:moveTo>
                <a:lnTo>
                  <a:pt x="129540" y="1127760"/>
                </a:lnTo>
                <a:lnTo>
                  <a:pt x="7620" y="838200"/>
                </a:lnTo>
                <a:lnTo>
                  <a:pt x="152400" y="548640"/>
                </a:lnTo>
                <a:lnTo>
                  <a:pt x="0" y="350520"/>
                </a:lnTo>
                <a:lnTo>
                  <a:pt x="137160" y="160020"/>
                </a:lnTo>
                <a:lnTo>
                  <a:pt x="137160" y="0"/>
                </a:lnTo>
              </a:path>
            </a:pathLst>
          </a:custGeom>
          <a:noFill/>
          <a:ln w="19050">
            <a:solidFill>
              <a:schemeClr val="tx1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8" name="矩形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659688" y="4146550"/>
            <a:ext cx="1214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返回</a:t>
            </a:r>
            <a:endParaRPr lang="zh-CN" alt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4 -0.03518 L -0.02257 -0.13765 L -0.0375 -0.19382 L -0.01996 -0.25 L -0.0375 -0.29012 L -0.0243 -0.32407 L -0.02257 -0.35802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60494E-6 L 0.12673 -1.6049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85" y="1900111"/>
            <a:ext cx="1685668" cy="179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7"/>
          <p:cNvSpPr txBox="1">
            <a:spLocks noChangeArrowheads="1"/>
          </p:cNvSpPr>
          <p:nvPr/>
        </p:nvSpPr>
        <p:spPr bwMode="auto">
          <a:xfrm>
            <a:off x="405910" y="792887"/>
            <a:ext cx="8332180" cy="11007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+mn-lt"/>
                <a:ea typeface="+mn-ea"/>
              </a:rPr>
              <a:t>       （</a:t>
            </a:r>
            <a:r>
              <a:rPr lang="en-US" sz="2800" b="1" kern="0">
                <a:solidFill>
                  <a:srgbClr val="000000"/>
                </a:solidFill>
                <a:latin typeface="+mn-lt"/>
                <a:ea typeface="+mn-ea"/>
              </a:rPr>
              <a:t>1</a:t>
            </a:r>
            <a:r>
              <a:rPr lang="zh-CN" altLang="en-US" sz="2800" b="1" kern="0">
                <a:solidFill>
                  <a:srgbClr val="000000"/>
                </a:solidFill>
                <a:latin typeface="+mn-lt"/>
                <a:ea typeface="+mn-ea"/>
              </a:rPr>
              <a:t>）圆柱的侧面展开后是什么形状？把罐头盒的商标纸如下图所示沿高剪开，再展开。</a:t>
            </a:r>
            <a:endParaRPr lang="zh-CN" altLang="en-US" sz="2000" b="1" kern="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364" y="1900111"/>
            <a:ext cx="957948" cy="115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565" y="2009128"/>
            <a:ext cx="2736850" cy="99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2293938" y="2489371"/>
            <a:ext cx="750887" cy="73025"/>
          </a:xfrm>
          <a:prstGeom prst="rightArrow">
            <a:avLst>
              <a:gd name="adj1" fmla="val 50000"/>
              <a:gd name="adj2" fmla="val 252352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4395788" y="2489371"/>
            <a:ext cx="750887" cy="73025"/>
          </a:xfrm>
          <a:prstGeom prst="rightArrow">
            <a:avLst>
              <a:gd name="adj1" fmla="val 50000"/>
              <a:gd name="adj2" fmla="val 252352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996949" y="3642819"/>
            <a:ext cx="6308725" cy="1170321"/>
          </a:xfrm>
          <a:prstGeom prst="wedgeRoundRectCallout">
            <a:avLst>
              <a:gd name="adj1" fmla="val 55017"/>
              <a:gd name="adj2" fmla="val -39909"/>
              <a:gd name="adj3" fmla="val 16667"/>
            </a:avLst>
          </a:prstGeom>
          <a:solidFill>
            <a:sysClr val="window" lastClr="FFFFFF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kern="0" dirty="0"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把圆柱侧面像上面那样展开后，得到一个</a:t>
            </a:r>
            <a:r>
              <a:rPr lang="zh-CN" altLang="en-US" sz="28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长方形</a:t>
            </a:r>
            <a:r>
              <a:rPr lang="zh-CN" altLang="zh-CN" sz="2800" b="1" kern="0" dirty="0"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。</a:t>
            </a:r>
          </a:p>
        </p:txBody>
      </p:sp>
      <p:pic>
        <p:nvPicPr>
          <p:cNvPr id="17417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0" y="592504"/>
            <a:ext cx="687845" cy="66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5006" y="3130939"/>
            <a:ext cx="888818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7"/>
          <p:cNvSpPr txBox="1">
            <a:spLocks noChangeArrowheads="1"/>
          </p:cNvSpPr>
          <p:nvPr/>
        </p:nvSpPr>
        <p:spPr bwMode="auto">
          <a:xfrm>
            <a:off x="405910" y="792887"/>
            <a:ext cx="8332180" cy="11007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kern="0">
                <a:solidFill>
                  <a:srgbClr val="000000"/>
                </a:solidFill>
                <a:latin typeface="+mn-lt"/>
                <a:ea typeface="+mn-ea"/>
              </a:rPr>
              <a:t>2</a:t>
            </a:r>
            <a:r>
              <a:rPr lang="zh-CN" altLang="en-US" sz="2800" b="1" kern="0">
                <a:solidFill>
                  <a:srgbClr val="000000"/>
                </a:solidFill>
                <a:latin typeface="+mn-lt"/>
                <a:ea typeface="+mn-ea"/>
              </a:rPr>
              <a:t>）这个长方形的长、宽与圆柱有什么关系？把这个长方形重新包在圆柱上，你能发现什么？</a:t>
            </a:r>
            <a:endParaRPr lang="zh-CN" altLang="en-US" sz="2000" b="1" kern="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027" y="2166887"/>
            <a:ext cx="2753037" cy="94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418" y="2024884"/>
            <a:ext cx="956769" cy="115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8"/>
          <p:cNvSpPr>
            <a:spLocks noChangeArrowheads="1"/>
          </p:cNvSpPr>
          <p:nvPr/>
        </p:nvSpPr>
        <p:spPr bwMode="auto">
          <a:xfrm flipV="1">
            <a:off x="4595541" y="2571750"/>
            <a:ext cx="787400" cy="114300"/>
          </a:xfrm>
          <a:prstGeom prst="rightArrow">
            <a:avLst>
              <a:gd name="adj1" fmla="val 50000"/>
              <a:gd name="adj2" fmla="val 251476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600" b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3335 -0.00247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-1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 bwMode="auto">
          <a:xfrm>
            <a:off x="1317625" y="3748088"/>
            <a:ext cx="903288" cy="903287"/>
            <a:chOff x="1269934" y="3935350"/>
            <a:chExt cx="903449" cy="904120"/>
          </a:xfrm>
        </p:grpSpPr>
        <p:sp>
          <p:nvSpPr>
            <p:cNvPr id="14" name="椭圆 13"/>
            <p:cNvSpPr/>
            <p:nvPr/>
          </p:nvSpPr>
          <p:spPr>
            <a:xfrm>
              <a:off x="1269934" y="3935350"/>
              <a:ext cx="903449" cy="904120"/>
            </a:xfrm>
            <a:prstGeom prst="ellipse">
              <a:avLst/>
            </a:prstGeom>
            <a:solidFill>
              <a:srgbClr val="FFC000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471" name="文本框 17"/>
            <p:cNvSpPr txBox="1">
              <a:spLocks noChangeArrowheads="1"/>
            </p:cNvSpPr>
            <p:nvPr/>
          </p:nvSpPr>
          <p:spPr bwMode="auto">
            <a:xfrm>
              <a:off x="1398492" y="4202744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底面</a:t>
              </a: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1317625" y="1609725"/>
            <a:ext cx="903288" cy="903288"/>
            <a:chOff x="1276281" y="1787136"/>
            <a:chExt cx="903449" cy="903897"/>
          </a:xfrm>
        </p:grpSpPr>
        <p:sp>
          <p:nvSpPr>
            <p:cNvPr id="17" name="椭圆 16"/>
            <p:cNvSpPr/>
            <p:nvPr/>
          </p:nvSpPr>
          <p:spPr>
            <a:xfrm rot="5400000">
              <a:off x="1276057" y="1787360"/>
              <a:ext cx="903897" cy="903449"/>
            </a:xfrm>
            <a:prstGeom prst="ellipse">
              <a:avLst/>
            </a:prstGeom>
            <a:solidFill>
              <a:srgbClr val="FFC000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469" name="文本框 16"/>
            <p:cNvSpPr txBox="1">
              <a:spLocks noChangeArrowheads="1"/>
            </p:cNvSpPr>
            <p:nvPr/>
          </p:nvSpPr>
          <p:spPr bwMode="auto">
            <a:xfrm>
              <a:off x="1404615" y="2054418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底面</a:t>
              </a:r>
            </a:p>
          </p:txBody>
        </p:sp>
      </p:grpSp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547552" y="683027"/>
            <a:ext cx="774736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这个长方形的长、宽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与圆柱的什么有关？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49713" y="2527300"/>
            <a:ext cx="3587750" cy="1204913"/>
          </a:xfrm>
          <a:prstGeom prst="rect">
            <a:avLst/>
          </a:prstGeom>
          <a:solidFill>
            <a:srgbClr val="B5DBF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圆柱形 20"/>
          <p:cNvSpPr/>
          <p:nvPr/>
        </p:nvSpPr>
        <p:spPr>
          <a:xfrm>
            <a:off x="6737350" y="2420938"/>
            <a:ext cx="900113" cy="1427162"/>
          </a:xfrm>
          <a:prstGeom prst="can">
            <a:avLst/>
          </a:prstGeom>
          <a:solidFill>
            <a:srgbClr val="B5DBF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737350" y="2420938"/>
            <a:ext cx="900113" cy="227012"/>
          </a:xfrm>
          <a:prstGeom prst="ellipse">
            <a:avLst/>
          </a:prstGeom>
          <a:solidFill>
            <a:srgbClr val="FFC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737350" y="3621088"/>
            <a:ext cx="900113" cy="227012"/>
          </a:xfrm>
          <a:prstGeom prst="ellipse">
            <a:avLst/>
          </a:prstGeom>
          <a:solidFill>
            <a:srgbClr val="FFC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771650" y="2527300"/>
            <a:ext cx="3587750" cy="1204913"/>
          </a:xfrm>
          <a:prstGeom prst="rect">
            <a:avLst/>
          </a:prstGeom>
          <a:solidFill>
            <a:srgbClr val="B5DBF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1771650" y="2528888"/>
            <a:ext cx="35877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771650" y="3733619"/>
            <a:ext cx="35877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93827E-7 L -0.59149 -0.0827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83" y="-413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82716E-6 L -0.59218 0.0888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18" y="444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4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4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39271 0.000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35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L 0.39271 0.000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35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47552" y="683027"/>
            <a:ext cx="774736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这个长方形的长、宽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与圆柱的什么有关？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圆柱形 20"/>
          <p:cNvSpPr/>
          <p:nvPr/>
        </p:nvSpPr>
        <p:spPr>
          <a:xfrm>
            <a:off x="6737350" y="2420938"/>
            <a:ext cx="900113" cy="1427162"/>
          </a:xfrm>
          <a:prstGeom prst="can">
            <a:avLst/>
          </a:prstGeom>
          <a:solidFill>
            <a:srgbClr val="B5DBF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71650" y="2527300"/>
            <a:ext cx="3587750" cy="1204913"/>
          </a:xfrm>
          <a:prstGeom prst="rect">
            <a:avLst/>
          </a:prstGeom>
          <a:solidFill>
            <a:srgbClr val="B5DBFD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1771650" y="3733619"/>
            <a:ext cx="35877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771650" y="2528888"/>
            <a:ext cx="35877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 bwMode="auto">
          <a:xfrm>
            <a:off x="1771650" y="2571750"/>
            <a:ext cx="3587750" cy="584200"/>
            <a:chOff x="1729789" y="2704935"/>
            <a:chExt cx="3587799" cy="584775"/>
          </a:xfrm>
        </p:grpSpPr>
        <p:sp>
          <p:nvSpPr>
            <p:cNvPr id="8" name="文本框 7"/>
            <p:cNvSpPr txBox="1"/>
            <p:nvPr/>
          </p:nvSpPr>
          <p:spPr>
            <a:xfrm>
              <a:off x="2406073" y="2704935"/>
              <a:ext cx="2235231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j-ea"/>
                  <a:ea typeface="+mj-ea"/>
                </a:rPr>
                <a:t>底面的周长</a:t>
              </a:r>
            </a:p>
          </p:txBody>
        </p:sp>
        <p:cxnSp>
          <p:nvCxnSpPr>
            <p:cNvPr id="9" name="直接箭头连接符 8"/>
            <p:cNvCxnSpPr/>
            <p:nvPr/>
          </p:nvCxnSpPr>
          <p:spPr>
            <a:xfrm flipH="1">
              <a:off x="1729789" y="2989378"/>
              <a:ext cx="54134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4761955" y="2997323"/>
              <a:ext cx="55563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 bwMode="auto">
          <a:xfrm>
            <a:off x="5402808" y="2527300"/>
            <a:ext cx="350837" cy="1204913"/>
            <a:chOff x="5317588" y="2704935"/>
            <a:chExt cx="351692" cy="120474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5317588" y="2704935"/>
              <a:ext cx="3516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317588" y="3909682"/>
              <a:ext cx="3516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5532422" y="2704935"/>
              <a:ext cx="0" cy="12047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5672683" y="2836863"/>
            <a:ext cx="59531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496252" y="3237660"/>
            <a:ext cx="5995297" cy="766015"/>
            <a:chOff x="1496252" y="3317966"/>
            <a:chExt cx="5995297" cy="766015"/>
          </a:xfrm>
        </p:grpSpPr>
        <p:pic>
          <p:nvPicPr>
            <p:cNvPr id="2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" t="27371" r="1398" b="27522"/>
            <a:stretch>
              <a:fillRect/>
            </a:stretch>
          </p:blipFill>
          <p:spPr bwMode="auto">
            <a:xfrm>
              <a:off x="1496252" y="3317966"/>
              <a:ext cx="5851894" cy="766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/>
            <p:cNvSpPr txBox="1"/>
            <p:nvPr/>
          </p:nvSpPr>
          <p:spPr>
            <a:xfrm>
              <a:off x="1652452" y="3394923"/>
              <a:ext cx="58390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长方形的长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=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圆柱底面的周长</a:t>
              </a:r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96251" y="4053044"/>
            <a:ext cx="5995298" cy="766015"/>
            <a:chOff x="1496251" y="4053045"/>
            <a:chExt cx="5995298" cy="766015"/>
          </a:xfrm>
        </p:grpSpPr>
        <p:pic>
          <p:nvPicPr>
            <p:cNvPr id="24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" t="27371" r="1398" b="27522"/>
            <a:stretch>
              <a:fillRect/>
            </a:stretch>
          </p:blipFill>
          <p:spPr bwMode="auto">
            <a:xfrm>
              <a:off x="1496251" y="4053045"/>
              <a:ext cx="4591040" cy="766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文本框 20"/>
            <p:cNvSpPr txBox="1"/>
            <p:nvPr/>
          </p:nvSpPr>
          <p:spPr>
            <a:xfrm>
              <a:off x="1652452" y="4136231"/>
              <a:ext cx="58390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长方形的宽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=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圆柱的高</a:t>
              </a:r>
              <a:endParaRPr lang="zh-CN" altLang="en-US"/>
            </a:p>
          </p:txBody>
        </p:sp>
      </p:grpSp>
      <p:grpSp>
        <p:nvGrpSpPr>
          <p:cNvPr id="26" name="组合 31"/>
          <p:cNvGrpSpPr/>
          <p:nvPr/>
        </p:nvGrpSpPr>
        <p:grpSpPr bwMode="auto">
          <a:xfrm>
            <a:off x="1829793" y="361985"/>
            <a:ext cx="6517277" cy="2826306"/>
            <a:chOff x="2509333" y="2602038"/>
            <a:chExt cx="6516727" cy="2827045"/>
          </a:xfrm>
        </p:grpSpPr>
        <p:grpSp>
          <p:nvGrpSpPr>
            <p:cNvPr id="27" name="组合 29"/>
            <p:cNvGrpSpPr/>
            <p:nvPr/>
          </p:nvGrpSpPr>
          <p:grpSpPr bwMode="auto">
            <a:xfrm>
              <a:off x="2509333" y="2762277"/>
              <a:ext cx="1616427" cy="2328642"/>
              <a:chOff x="2509333" y="2762277"/>
              <a:chExt cx="1616427" cy="2328642"/>
            </a:xfrm>
          </p:grpSpPr>
          <p:pic>
            <p:nvPicPr>
              <p:cNvPr id="35" name="Picture 2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485" r="73969" b="11884"/>
              <a:stretch>
                <a:fillRect/>
              </a:stretch>
            </p:blipFill>
            <p:spPr bwMode="auto">
              <a:xfrm>
                <a:off x="2509333" y="3017178"/>
                <a:ext cx="1616427" cy="1996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Text Box 24"/>
              <p:cNvSpPr txBox="1">
                <a:spLocks noChangeArrowheads="1"/>
              </p:cNvSpPr>
              <p:nvPr/>
            </p:nvSpPr>
            <p:spPr bwMode="auto">
              <a:xfrm>
                <a:off x="2957976" y="2762277"/>
                <a:ext cx="719138" cy="369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</a:t>
                </a:r>
              </a:p>
            </p:txBody>
          </p:sp>
          <p:sp>
            <p:nvSpPr>
              <p:cNvPr id="37" name="Text Box 25"/>
              <p:cNvSpPr txBox="1">
                <a:spLocks noChangeArrowheads="1"/>
              </p:cNvSpPr>
              <p:nvPr/>
            </p:nvSpPr>
            <p:spPr bwMode="auto">
              <a:xfrm>
                <a:off x="2957976" y="4721490"/>
                <a:ext cx="719138" cy="369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</a:t>
                </a:r>
              </a:p>
            </p:txBody>
          </p:sp>
          <p:sp>
            <p:nvSpPr>
              <p:cNvPr id="38" name="Text Box 29"/>
              <p:cNvSpPr txBox="1">
                <a:spLocks noChangeArrowheads="1"/>
              </p:cNvSpPr>
              <p:nvPr/>
            </p:nvSpPr>
            <p:spPr bwMode="auto">
              <a:xfrm>
                <a:off x="2575129" y="3396206"/>
                <a:ext cx="1484833" cy="369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底面的周长</a:t>
                </a:r>
                <a:endPara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8" name="组合 30"/>
            <p:cNvGrpSpPr/>
            <p:nvPr/>
          </p:nvGrpSpPr>
          <p:grpSpPr bwMode="auto">
            <a:xfrm>
              <a:off x="5101520" y="2602038"/>
              <a:ext cx="3924540" cy="2827045"/>
              <a:chOff x="5101520" y="2602038"/>
              <a:chExt cx="3924540" cy="2827045"/>
            </a:xfrm>
          </p:grpSpPr>
          <p:pic>
            <p:nvPicPr>
              <p:cNvPr id="30" name="Picture 2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469"/>
              <a:stretch>
                <a:fillRect/>
              </a:stretch>
            </p:blipFill>
            <p:spPr bwMode="auto">
              <a:xfrm>
                <a:off x="5101520" y="2602038"/>
                <a:ext cx="3261994" cy="28270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Text Box 26"/>
              <p:cNvSpPr txBox="1">
                <a:spLocks noChangeArrowheads="1"/>
              </p:cNvSpPr>
              <p:nvPr/>
            </p:nvSpPr>
            <p:spPr bwMode="auto">
              <a:xfrm>
                <a:off x="6288630" y="2894786"/>
                <a:ext cx="719138" cy="369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</a:t>
                </a:r>
              </a:p>
            </p:txBody>
          </p:sp>
          <p:sp>
            <p:nvSpPr>
              <p:cNvPr id="32" name="Text Box 27"/>
              <p:cNvSpPr txBox="1">
                <a:spLocks noChangeArrowheads="1"/>
              </p:cNvSpPr>
              <p:nvPr/>
            </p:nvSpPr>
            <p:spPr bwMode="auto">
              <a:xfrm>
                <a:off x="6288630" y="4780589"/>
                <a:ext cx="719138" cy="369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</a:t>
                </a:r>
              </a:p>
            </p:txBody>
          </p:sp>
          <p:sp>
            <p:nvSpPr>
              <p:cNvPr id="33" name="Text Box 28"/>
              <p:cNvSpPr txBox="1">
                <a:spLocks noChangeArrowheads="1"/>
              </p:cNvSpPr>
              <p:nvPr/>
            </p:nvSpPr>
            <p:spPr bwMode="auto">
              <a:xfrm>
                <a:off x="8234060" y="3692309"/>
                <a:ext cx="792000" cy="646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圆柱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的高</a:t>
                </a:r>
              </a:p>
            </p:txBody>
          </p:sp>
          <p:sp>
            <p:nvSpPr>
              <p:cNvPr id="34" name="Text Box 30"/>
              <p:cNvSpPr txBox="1">
                <a:spLocks noChangeArrowheads="1"/>
              </p:cNvSpPr>
              <p:nvPr/>
            </p:nvSpPr>
            <p:spPr bwMode="auto">
              <a:xfrm>
                <a:off x="5892307" y="3760471"/>
                <a:ext cx="1511782" cy="369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底面的周长</a:t>
                </a:r>
                <a:endPara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29" name="Picture 2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56" t="40359" r="54063" b="42822"/>
            <a:stretch>
              <a:fillRect/>
            </a:stretch>
          </p:blipFill>
          <p:spPr bwMode="auto">
            <a:xfrm>
              <a:off x="4185762" y="3777850"/>
              <a:ext cx="855757" cy="47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磁盘 1"/>
          <p:cNvSpPr/>
          <p:nvPr/>
        </p:nvSpPr>
        <p:spPr>
          <a:xfrm>
            <a:off x="1420813" y="528638"/>
            <a:ext cx="1223962" cy="2663825"/>
          </a:xfrm>
          <a:prstGeom prst="flowChartMagneticDisk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3509963" y="1660525"/>
            <a:ext cx="1150937" cy="64928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10188" y="796925"/>
            <a:ext cx="2303462" cy="23050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7025" y="3317875"/>
            <a:ext cx="8585200" cy="1373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latin typeface="+mj-ea"/>
                <a:ea typeface="+mj-ea"/>
              </a:rPr>
              <a:t>    当圆柱的（        ）和（   ）相等时，侧面展开是正方形。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190875" y="3365500"/>
            <a:ext cx="190817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底面周长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140450" y="3365500"/>
            <a:ext cx="684213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+mj-ea"/>
                <a:ea typeface="+mj-ea"/>
              </a:rPr>
              <a:t>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3538" y="295275"/>
            <a:ext cx="7657056" cy="1209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+mn-lt"/>
                <a:ea typeface="+mn-ea"/>
              </a:rPr>
              <a:t>当圆柱的侧面展开图是一个平行四边形时，这个平行四边形的底和高与圆柱有什么</a:t>
            </a:r>
            <a:r>
              <a:rPr lang="zh-CN" altLang="en-US" sz="2800" b="1" kern="0">
                <a:solidFill>
                  <a:srgbClr val="000000"/>
                </a:solidFill>
                <a:latin typeface="+mn-lt"/>
                <a:ea typeface="+mn-ea"/>
              </a:rPr>
              <a:t>关系呢</a:t>
            </a:r>
            <a:r>
              <a:rPr lang="zh-CN" altLang="en-US" sz="2800" b="1" kern="0" dirty="0">
                <a:solidFill>
                  <a:srgbClr val="000000"/>
                </a:solidFill>
                <a:latin typeface="+mn-lt"/>
                <a:ea typeface="+mn-ea"/>
              </a:rPr>
              <a:t>？</a:t>
            </a:r>
          </a:p>
        </p:txBody>
      </p:sp>
      <p:sp>
        <p:nvSpPr>
          <p:cNvPr id="25603" name="Arc 2"/>
          <p:cNvSpPr/>
          <p:nvPr/>
        </p:nvSpPr>
        <p:spPr bwMode="auto">
          <a:xfrm flipH="1">
            <a:off x="863600" y="3167063"/>
            <a:ext cx="1373188" cy="265112"/>
          </a:xfrm>
          <a:custGeom>
            <a:avLst/>
            <a:gdLst>
              <a:gd name="T0" fmla="*/ 0 w 42842"/>
              <a:gd name="T1" fmla="*/ 2147483646 h 21600"/>
              <a:gd name="T2" fmla="*/ 2147483646 w 42842"/>
              <a:gd name="T3" fmla="*/ 2147483646 h 21600"/>
              <a:gd name="T4" fmla="*/ 2147483646 w 42842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842" h="21600" fill="none" extrusionOk="0">
                <a:moveTo>
                  <a:pt x="-1" y="17683"/>
                </a:moveTo>
                <a:cubicBezTo>
                  <a:pt x="1888" y="7437"/>
                  <a:pt x="10822" y="0"/>
                  <a:pt x="21242" y="0"/>
                </a:cubicBezTo>
                <a:cubicBezTo>
                  <a:pt x="33171" y="0"/>
                  <a:pt x="42842" y="9670"/>
                  <a:pt x="42842" y="21600"/>
                </a:cubicBezTo>
              </a:path>
              <a:path w="42842" h="21600" stroke="0" extrusionOk="0">
                <a:moveTo>
                  <a:pt x="-1" y="17683"/>
                </a:moveTo>
                <a:cubicBezTo>
                  <a:pt x="1888" y="7437"/>
                  <a:pt x="10822" y="0"/>
                  <a:pt x="21242" y="0"/>
                </a:cubicBezTo>
                <a:cubicBezTo>
                  <a:pt x="33171" y="0"/>
                  <a:pt x="42842" y="9670"/>
                  <a:pt x="42842" y="21600"/>
                </a:cubicBezTo>
                <a:lnTo>
                  <a:pt x="21242" y="21600"/>
                </a:lnTo>
                <a:lnTo>
                  <a:pt x="-1" y="1768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 rot="-5400000">
            <a:off x="692944" y="2120106"/>
            <a:ext cx="1676400" cy="1411288"/>
          </a:xfrm>
          <a:prstGeom prst="flowChartOnlineStorage">
            <a:avLst/>
          </a:prstGeom>
          <a:solidFill>
            <a:srgbClr val="00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5605" name="Line 4"/>
          <p:cNvSpPr>
            <a:spLocks noChangeShapeType="1"/>
          </p:cNvSpPr>
          <p:nvPr/>
        </p:nvSpPr>
        <p:spPr bwMode="auto">
          <a:xfrm>
            <a:off x="1141413" y="2195513"/>
            <a:ext cx="914400" cy="1371600"/>
          </a:xfrm>
          <a:prstGeom prst="line">
            <a:avLst/>
          </a:prstGeom>
          <a:noFill/>
          <a:ln w="38100">
            <a:solidFill>
              <a:srgbClr val="FF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25606" name="Group 5"/>
          <p:cNvGrpSpPr/>
          <p:nvPr/>
        </p:nvGrpSpPr>
        <p:grpSpPr bwMode="auto">
          <a:xfrm>
            <a:off x="1060450" y="1990725"/>
            <a:ext cx="882650" cy="1306513"/>
            <a:chOff x="2245" y="1947"/>
            <a:chExt cx="556" cy="823"/>
          </a:xfrm>
        </p:grpSpPr>
        <p:grpSp>
          <p:nvGrpSpPr>
            <p:cNvPr id="25623" name="Group 6"/>
            <p:cNvGrpSpPr/>
            <p:nvPr/>
          </p:nvGrpSpPr>
          <p:grpSpPr bwMode="auto">
            <a:xfrm rot="-1066790">
              <a:off x="2245" y="1947"/>
              <a:ext cx="334" cy="823"/>
              <a:chOff x="432" y="2638"/>
              <a:chExt cx="271" cy="530"/>
            </a:xfrm>
          </p:grpSpPr>
          <p:sp>
            <p:nvSpPr>
              <p:cNvPr id="25629" name="Line 7"/>
              <p:cNvSpPr>
                <a:spLocks noChangeShapeType="1"/>
              </p:cNvSpPr>
              <p:nvPr/>
            </p:nvSpPr>
            <p:spPr bwMode="auto">
              <a:xfrm flipH="1" flipV="1">
                <a:off x="432" y="2638"/>
                <a:ext cx="271" cy="5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30" name="Line 8"/>
              <p:cNvSpPr>
                <a:spLocks noChangeShapeType="1"/>
              </p:cNvSpPr>
              <p:nvPr/>
            </p:nvSpPr>
            <p:spPr bwMode="auto">
              <a:xfrm>
                <a:off x="432" y="2640"/>
                <a:ext cx="64" cy="41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31" name="Arc 9"/>
              <p:cNvSpPr/>
              <p:nvPr/>
            </p:nvSpPr>
            <p:spPr bwMode="auto">
              <a:xfrm rot="10800000" flipH="1" flipV="1">
                <a:off x="494" y="3050"/>
                <a:ext cx="201" cy="118"/>
              </a:xfrm>
              <a:custGeom>
                <a:avLst/>
                <a:gdLst>
                  <a:gd name="T0" fmla="*/ 0 w 26348"/>
                  <a:gd name="T1" fmla="*/ 0 h 21600"/>
                  <a:gd name="T2" fmla="*/ 0 w 26348"/>
                  <a:gd name="T3" fmla="*/ 0 h 21600"/>
                  <a:gd name="T4" fmla="*/ 0 w 2634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348" h="21600" fill="none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</a:path>
                  <a:path w="26348" h="21600" stroke="0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  <a:lnTo>
                      <a:pt x="5236" y="21600"/>
                    </a:lnTo>
                    <a:lnTo>
                      <a:pt x="0" y="644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624" name="AutoShape 10"/>
            <p:cNvSpPr>
              <a:spLocks noChangeArrowheads="1"/>
            </p:cNvSpPr>
            <p:nvPr/>
          </p:nvSpPr>
          <p:spPr bwMode="auto">
            <a:xfrm rot="4475422" flipV="1">
              <a:off x="2059" y="2192"/>
              <a:ext cx="764" cy="36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5625" name="Group 11"/>
            <p:cNvGrpSpPr/>
            <p:nvPr/>
          </p:nvGrpSpPr>
          <p:grpSpPr bwMode="auto">
            <a:xfrm rot="-2510025">
              <a:off x="2518" y="2128"/>
              <a:ext cx="283" cy="574"/>
              <a:chOff x="158" y="2748"/>
              <a:chExt cx="316" cy="639"/>
            </a:xfrm>
          </p:grpSpPr>
          <p:sp>
            <p:nvSpPr>
              <p:cNvPr id="25626" name="Line 12"/>
              <p:cNvSpPr>
                <a:spLocks noChangeShapeType="1"/>
              </p:cNvSpPr>
              <p:nvPr/>
            </p:nvSpPr>
            <p:spPr bwMode="auto">
              <a:xfrm flipV="1">
                <a:off x="158" y="2772"/>
                <a:ext cx="316" cy="60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27" name="Line 13"/>
              <p:cNvSpPr>
                <a:spLocks noChangeShapeType="1"/>
              </p:cNvSpPr>
              <p:nvPr/>
            </p:nvSpPr>
            <p:spPr bwMode="auto">
              <a:xfrm flipH="1">
                <a:off x="396" y="2748"/>
                <a:ext cx="69" cy="49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5628" name="Arc 14"/>
              <p:cNvSpPr/>
              <p:nvPr/>
            </p:nvSpPr>
            <p:spPr bwMode="auto">
              <a:xfrm rot="10800000" flipV="1">
                <a:off x="169" y="3243"/>
                <a:ext cx="245" cy="144"/>
              </a:xfrm>
              <a:custGeom>
                <a:avLst/>
                <a:gdLst>
                  <a:gd name="T0" fmla="*/ 0 w 26348"/>
                  <a:gd name="T1" fmla="*/ 0 h 21600"/>
                  <a:gd name="T2" fmla="*/ 0 w 26348"/>
                  <a:gd name="T3" fmla="*/ 0 h 21600"/>
                  <a:gd name="T4" fmla="*/ 0 w 2634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348" h="21600" fill="none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</a:path>
                  <a:path w="26348" h="21600" stroke="0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  <a:lnTo>
                      <a:pt x="5236" y="21600"/>
                    </a:lnTo>
                    <a:lnTo>
                      <a:pt x="0" y="644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5607" name="AutoShape 15"/>
          <p:cNvSpPr>
            <a:spLocks noChangeArrowheads="1"/>
          </p:cNvSpPr>
          <p:nvPr/>
        </p:nvSpPr>
        <p:spPr bwMode="auto">
          <a:xfrm>
            <a:off x="852488" y="1801813"/>
            <a:ext cx="1376362" cy="1828800"/>
          </a:xfrm>
          <a:prstGeom prst="can">
            <a:avLst>
              <a:gd name="adj" fmla="val 33218"/>
            </a:avLst>
          </a:prstGeom>
          <a:noFill/>
          <a:ln w="381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5608" name="AutoShape 20"/>
          <p:cNvSpPr>
            <a:spLocks noChangeArrowheads="1"/>
          </p:cNvSpPr>
          <p:nvPr/>
        </p:nvSpPr>
        <p:spPr bwMode="auto">
          <a:xfrm>
            <a:off x="2740025" y="2555875"/>
            <a:ext cx="457200" cy="381000"/>
          </a:xfrm>
          <a:prstGeom prst="rightArrow">
            <a:avLst>
              <a:gd name="adj1" fmla="val 61454"/>
              <a:gd name="adj2" fmla="val 46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5609" name="AutoShape 17"/>
          <p:cNvSpPr>
            <a:spLocks noChangeArrowheads="1"/>
          </p:cNvSpPr>
          <p:nvPr/>
        </p:nvSpPr>
        <p:spPr bwMode="auto">
          <a:xfrm flipH="1">
            <a:off x="3684588" y="2073275"/>
            <a:ext cx="4951412" cy="1470025"/>
          </a:xfrm>
          <a:prstGeom prst="parallelogram">
            <a:avLst>
              <a:gd name="adj" fmla="val 73758"/>
            </a:avLst>
          </a:prstGeom>
          <a:solidFill>
            <a:srgbClr val="00FF00">
              <a:alpha val="50195"/>
            </a:srgbClr>
          </a:solidFill>
          <a:ln w="3810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3668713" y="1508125"/>
            <a:ext cx="3894137" cy="585788"/>
            <a:chOff x="3497898" y="581690"/>
            <a:chExt cx="3893820" cy="584775"/>
          </a:xfrm>
        </p:grpSpPr>
        <p:grpSp>
          <p:nvGrpSpPr>
            <p:cNvPr id="25617" name="组合 17"/>
            <p:cNvGrpSpPr/>
            <p:nvPr/>
          </p:nvGrpSpPr>
          <p:grpSpPr bwMode="auto">
            <a:xfrm>
              <a:off x="3513139" y="581690"/>
              <a:ext cx="3878579" cy="584775"/>
              <a:chOff x="1539559" y="2704935"/>
              <a:chExt cx="3878579" cy="584775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352926" y="2704935"/>
                <a:ext cx="2236605" cy="58477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ea"/>
                    <a:ea typeface="+mj-ea"/>
                  </a:rPr>
                  <a:t>底面的周长</a:t>
                </a:r>
              </a:p>
            </p:txBody>
          </p:sp>
          <p:cxnSp>
            <p:nvCxnSpPr>
              <p:cNvPr id="32" name="直接箭头连接符 31"/>
              <p:cNvCxnSpPr/>
              <p:nvPr/>
            </p:nvCxnSpPr>
            <p:spPr>
              <a:xfrm flipH="1">
                <a:off x="1540192" y="3072598"/>
                <a:ext cx="63177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/>
              <p:cNvCxnSpPr/>
              <p:nvPr/>
            </p:nvCxnSpPr>
            <p:spPr>
              <a:xfrm>
                <a:off x="4732394" y="3072598"/>
                <a:ext cx="68574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 flipV="1">
              <a:off x="3497898" y="792463"/>
              <a:ext cx="0" cy="3486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7391718" y="817819"/>
              <a:ext cx="0" cy="3486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 bwMode="auto">
          <a:xfrm>
            <a:off x="3451225" y="2068513"/>
            <a:ext cx="1314450" cy="1482725"/>
            <a:chOff x="5317588" y="2704935"/>
            <a:chExt cx="1315143" cy="1482534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5317588" y="2704935"/>
              <a:ext cx="3510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317588" y="4187469"/>
              <a:ext cx="131514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/>
            <p:nvPr/>
          </p:nvCxnSpPr>
          <p:spPr>
            <a:xfrm>
              <a:off x="5532014" y="2704935"/>
              <a:ext cx="0" cy="14825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3649663" y="2652713"/>
            <a:ext cx="59531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高</a:t>
            </a:r>
          </a:p>
        </p:txBody>
      </p:sp>
      <p:sp>
        <p:nvSpPr>
          <p:cNvPr id="3" name="矩形 2"/>
          <p:cNvSpPr/>
          <p:nvPr/>
        </p:nvSpPr>
        <p:spPr>
          <a:xfrm>
            <a:off x="1550988" y="3724275"/>
            <a:ext cx="5594350" cy="11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平行四边形的底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圆柱的底面周长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平行四边形的高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圆柱的高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117725"/>
            <a:ext cx="6970712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322263" y="1214438"/>
            <a:ext cx="8540750" cy="107696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</a:rPr>
              <a:t>1.</a:t>
            </a:r>
            <a:r>
              <a:rPr lang="zh-CN" altLang="en-US" sz="2800" b="1">
                <a:latin typeface="+mn-lt"/>
              </a:rPr>
              <a:t>下面是同一个圆柱的展开图，说一说每个图是怎样展开的。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103313" y="3694113"/>
            <a:ext cx="20732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沿着侧面上一条高展开的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482975" y="3694113"/>
            <a:ext cx="21097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沿着侧面上一条曲线展开的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900738" y="3694113"/>
            <a:ext cx="2308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沿着侧面上一条斜线展开的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63" y="619125"/>
            <a:ext cx="1621677" cy="51210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41475" y="1847215"/>
            <a:ext cx="234569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85750" y="207963"/>
            <a:ext cx="7466013" cy="1644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</a:rPr>
              <a:t>2.</a:t>
            </a:r>
            <a:r>
              <a:rPr lang="zh-CN" altLang="en-US" sz="2800" b="1">
                <a:latin typeface="+mn-lt"/>
              </a:rPr>
              <a:t>一个圆柱形茶叶筒的侧面贴着商标纸，圆柱底面半径是</a:t>
            </a:r>
            <a:r>
              <a:rPr lang="en-US" altLang="zh-CN" sz="2800" b="1">
                <a:latin typeface="+mn-lt"/>
              </a:rPr>
              <a:t>5cm</a:t>
            </a:r>
            <a:r>
              <a:rPr lang="zh-CN" altLang="en-US" sz="2800" b="1">
                <a:latin typeface="+mn-lt"/>
              </a:rPr>
              <a:t>，高是</a:t>
            </a:r>
            <a:r>
              <a:rPr lang="en-US" altLang="zh-CN" sz="2800" b="1">
                <a:latin typeface="+mn-lt"/>
              </a:rPr>
              <a:t>20cm</a:t>
            </a:r>
            <a:r>
              <a:rPr lang="zh-CN" altLang="en-US" sz="2800" b="1">
                <a:latin typeface="+mn-lt"/>
              </a:rPr>
              <a:t>。这张商标纸展开后是一个长方形，它的长和宽各是多少厘米</a:t>
            </a:r>
            <a:r>
              <a:rPr lang="en-US" altLang="zh-CN" sz="2800" b="1">
                <a:latin typeface="+mn-lt"/>
              </a:rPr>
              <a:t>?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1724025" y="3159125"/>
            <a:ext cx="5710238" cy="1527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长：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+mn-ea"/>
              </a:rPr>
              <a:t>3.14×5×2=31.4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宽：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+mn-ea"/>
              </a:rPr>
              <a:t>20cm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答：它的长是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+mn-ea"/>
              </a:rPr>
              <a:t>31.4cm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，宽是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+mn-ea"/>
              </a:rPr>
              <a:t>20cm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5750" y="1749425"/>
            <a:ext cx="231076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4" y="1785938"/>
            <a:ext cx="4197351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2438093"/>
            <a:ext cx="70834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53988" y="1169632"/>
            <a:ext cx="8837612" cy="12280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b="1" kern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000" b="1" kern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折一折或卷一卷，想一想：能得到什么立体图形</a:t>
            </a:r>
            <a:r>
              <a:rPr lang="en-US" altLang="zh-CN" sz="3000" b="1" kern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?</a:t>
            </a:r>
            <a:r>
              <a:rPr lang="zh-CN" altLang="en-US" sz="3000" b="1" kern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 写</a:t>
            </a:r>
            <a:r>
              <a:rPr lang="zh-CN" altLang="en-US" sz="3000" b="1" kern="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在</a:t>
            </a:r>
            <a:r>
              <a:rPr lang="zh-CN" altLang="en-US" sz="3000" b="1" kern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（     ）</a:t>
            </a:r>
            <a:r>
              <a:rPr lang="zh-CN" altLang="en-US" sz="3000" b="1" kern="0" dirty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rPr>
              <a:t>里。</a:t>
            </a:r>
            <a:endParaRPr lang="zh-CN" altLang="en-US" sz="30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3275" y="3939868"/>
            <a:ext cx="174783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Calibri" panose="020F0502020204030204"/>
              </a:rPr>
              <a:t>（            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76675" y="3925581"/>
            <a:ext cx="17478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Calibri" panose="020F0502020204030204"/>
              </a:rPr>
              <a:t>（            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99213" y="3903356"/>
            <a:ext cx="1749425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Calibri" panose="020F0502020204030204"/>
              </a:rPr>
              <a:t>（            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04900" y="3912881"/>
            <a:ext cx="142081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</a:rPr>
              <a:t>长方体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181475" y="3897006"/>
            <a:ext cx="142081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宋体" panose="02010600030101010101" pitchFamily="2" charset="-122"/>
              </a:rPr>
              <a:t>正方体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916738" y="3860493"/>
            <a:ext cx="111283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</a:rPr>
              <a:t>圆柱</a:t>
            </a:r>
          </a:p>
        </p:txBody>
      </p:sp>
      <p:grpSp>
        <p:nvGrpSpPr>
          <p:cNvPr id="28682" name="组合 12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8683" name="图片 13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06541" y="1978759"/>
            <a:ext cx="2640669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练习三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文本框 5"/>
          <p:cNvSpPr txBox="1">
            <a:spLocks noChangeArrowheads="1"/>
          </p:cNvSpPr>
          <p:nvPr/>
        </p:nvSpPr>
        <p:spPr bwMode="auto">
          <a:xfrm>
            <a:off x="341313" y="324192"/>
            <a:ext cx="8107362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下面哪个图形是圆柱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的展开图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？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单位：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cm)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85788" y="4041775"/>
            <a:ext cx="78628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    将圆柱展开，长方形的长等于底面圆的周长，所以第一个图形是圆柱的展开图。</a:t>
            </a:r>
            <a:endParaRPr lang="en-US" altLang="zh-CN" sz="24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92213" y="2686050"/>
            <a:ext cx="7085012" cy="142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latin typeface="+mn-lt"/>
              </a:rPr>
              <a:t>第一个图的底面圆的周长：</a:t>
            </a:r>
            <a:r>
              <a:rPr lang="en-US" altLang="zh-CN" sz="2400" b="1" kern="0" dirty="0">
                <a:latin typeface="+mn-lt"/>
              </a:rPr>
              <a:t>3.14×2</a:t>
            </a:r>
            <a:r>
              <a:rPr lang="zh-CN" altLang="en-US" sz="2400" b="1" kern="0" dirty="0">
                <a:latin typeface="+mn-lt"/>
              </a:rPr>
              <a:t>＝</a:t>
            </a:r>
            <a:r>
              <a:rPr lang="en-US" altLang="zh-CN" sz="2400" b="1" kern="0" dirty="0">
                <a:latin typeface="+mn-lt"/>
              </a:rPr>
              <a:t>6.28</a:t>
            </a:r>
            <a:r>
              <a:rPr lang="zh-CN" altLang="en-US" sz="2400" b="1" kern="0" dirty="0">
                <a:latin typeface="+mn-lt"/>
                <a:sym typeface="+mn-ea"/>
              </a:rPr>
              <a:t>（</a:t>
            </a:r>
            <a:r>
              <a:rPr lang="en-US" altLang="zh-CN" sz="2400" b="1" kern="0" dirty="0">
                <a:latin typeface="+mn-lt"/>
                <a:sym typeface="+mn-ea"/>
              </a:rPr>
              <a:t>cm</a:t>
            </a:r>
            <a:r>
              <a:rPr lang="zh-CN" altLang="en-US" sz="2400" b="1" kern="0" dirty="0">
                <a:latin typeface="+mn-lt"/>
                <a:sym typeface="+mn-ea"/>
              </a:rPr>
              <a:t>）</a:t>
            </a:r>
            <a:endParaRPr lang="en-US" altLang="zh-CN" sz="2400" b="1" kern="0" dirty="0">
              <a:latin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latin typeface="+mn-lt"/>
                <a:sym typeface="+mn-ea"/>
              </a:rPr>
              <a:t>第二个图的底面圆的周长：</a:t>
            </a:r>
            <a:r>
              <a:rPr lang="en-US" altLang="zh-CN" sz="2400" b="1" kern="0" dirty="0">
                <a:latin typeface="+mn-lt"/>
                <a:sym typeface="+mn-ea"/>
              </a:rPr>
              <a:t>3.14×4</a:t>
            </a:r>
            <a:r>
              <a:rPr lang="zh-CN" altLang="en-US" sz="2400" b="1" kern="0" dirty="0">
                <a:latin typeface="+mn-lt"/>
                <a:sym typeface="+mn-ea"/>
              </a:rPr>
              <a:t>＝</a:t>
            </a:r>
            <a:r>
              <a:rPr lang="en-US" altLang="zh-CN" sz="2400" b="1" kern="0" dirty="0">
                <a:latin typeface="+mn-lt"/>
                <a:sym typeface="+mn-ea"/>
              </a:rPr>
              <a:t>12.56</a:t>
            </a:r>
            <a:r>
              <a:rPr lang="zh-CN" altLang="en-US" sz="2400" b="1" kern="0" dirty="0">
                <a:latin typeface="+mn-lt"/>
                <a:sym typeface="+mn-ea"/>
              </a:rPr>
              <a:t>（</a:t>
            </a:r>
            <a:r>
              <a:rPr lang="en-US" altLang="zh-CN" sz="2400" b="1" kern="0" dirty="0">
                <a:latin typeface="+mn-lt"/>
                <a:sym typeface="+mn-ea"/>
              </a:rPr>
              <a:t>cm</a:t>
            </a:r>
            <a:r>
              <a:rPr lang="zh-CN" altLang="en-US" sz="2400" b="1" kern="0" dirty="0">
                <a:latin typeface="+mn-lt"/>
                <a:sym typeface="+mn-ea"/>
              </a:rPr>
              <a:t>）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400" b="1" kern="0" dirty="0">
                <a:latin typeface="+mn-lt"/>
                <a:sym typeface="+mn-ea"/>
              </a:rPr>
              <a:t>第三个图的底面圆的周长：</a:t>
            </a:r>
            <a:r>
              <a:rPr lang="en-US" altLang="zh-CN" sz="2400" b="1" kern="0" dirty="0">
                <a:latin typeface="+mn-lt"/>
                <a:sym typeface="+mn-ea"/>
              </a:rPr>
              <a:t>3.14×3</a:t>
            </a:r>
            <a:r>
              <a:rPr lang="zh-CN" altLang="en-US" sz="2400" b="1" kern="0" dirty="0">
                <a:latin typeface="+mn-lt"/>
                <a:sym typeface="+mn-ea"/>
              </a:rPr>
              <a:t>＝</a:t>
            </a:r>
            <a:r>
              <a:rPr lang="en-US" altLang="zh-CN" sz="2400" b="1" kern="0" dirty="0">
                <a:latin typeface="+mn-lt"/>
                <a:sym typeface="+mn-ea"/>
              </a:rPr>
              <a:t>9.42</a:t>
            </a:r>
            <a:r>
              <a:rPr lang="zh-CN" altLang="en-US" sz="2400" b="1" kern="0" dirty="0">
                <a:latin typeface="+mn-lt"/>
                <a:sym typeface="+mn-ea"/>
              </a:rPr>
              <a:t>（</a:t>
            </a:r>
            <a:r>
              <a:rPr lang="en-US" altLang="zh-CN" sz="2400" b="1" kern="0" dirty="0">
                <a:latin typeface="+mn-lt"/>
                <a:sym typeface="+mn-ea"/>
              </a:rPr>
              <a:t>cm</a:t>
            </a:r>
            <a:r>
              <a:rPr lang="zh-CN" altLang="en-US" sz="2400" b="1" kern="0" dirty="0">
                <a:latin typeface="+mn-lt"/>
                <a:sym typeface="+mn-ea"/>
              </a:rPr>
              <a:t>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818857"/>
            <a:ext cx="5677705" cy="17984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2459" y="743568"/>
            <a:ext cx="2640669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练习三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图片 4" descr="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895" y="1765935"/>
            <a:ext cx="509905" cy="509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880714"/>
            <a:ext cx="7557025" cy="2559998"/>
          </a:xfrm>
          <a:prstGeom prst="rect">
            <a:avLst/>
          </a:prstGeom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68262" y="470766"/>
            <a:ext cx="8141744" cy="12280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30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3.</a:t>
            </a:r>
            <a:r>
              <a:rPr lang="zh-CN" altLang="en-US" sz="30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如下图，上排图中切完后的截面或剪完后展开的侧面分别是什么形状？请与下排图连一连。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007843" y="3048000"/>
            <a:ext cx="5428851" cy="7566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707306" y="3048000"/>
            <a:ext cx="2799607" cy="59681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807450" y="3032014"/>
            <a:ext cx="2824162" cy="5699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93969" y="1552275"/>
            <a:ext cx="2640669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练习三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579438" y="1060450"/>
            <a:ext cx="7896225" cy="122809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4.</a:t>
            </a:r>
            <a:r>
              <a:rPr lang="zh-CN" altLang="en-US" sz="30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把一张长方形的纸横着或竖着卷起来，可以卷成什么形状</a:t>
            </a:r>
            <a:r>
              <a:rPr lang="en-US" altLang="zh-CN" sz="30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689225" y="2592388"/>
            <a:ext cx="4708525" cy="1133475"/>
            <a:chOff x="2688608" y="2593075"/>
            <a:chExt cx="4708479" cy="1132764"/>
          </a:xfrm>
        </p:grpSpPr>
        <p:pic>
          <p:nvPicPr>
            <p:cNvPr id="31749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4" t="8757" r="34081" b="74792"/>
            <a:stretch>
              <a:fillRect/>
            </a:stretch>
          </p:blipFill>
          <p:spPr bwMode="auto">
            <a:xfrm>
              <a:off x="2688608" y="2593075"/>
              <a:ext cx="4708479" cy="113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3253752" y="2815547"/>
              <a:ext cx="3803613" cy="683783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可以卷成一个圆柱</a:t>
              </a:r>
              <a:r>
                <a:rPr lang="zh-CN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33" y="2571750"/>
            <a:ext cx="1262062" cy="139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106987" y="1878485"/>
            <a:ext cx="2640669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P19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练习三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2" name="组合 12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2773" name="图片 13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70120" y="3017588"/>
            <a:ext cx="5995297" cy="766015"/>
            <a:chOff x="1496252" y="3317966"/>
            <a:chExt cx="5995297" cy="766015"/>
          </a:xfrm>
        </p:grpSpPr>
        <p:pic>
          <p:nvPicPr>
            <p:cNvPr id="17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" t="27371" r="1398" b="27522"/>
            <a:stretch>
              <a:fillRect/>
            </a:stretch>
          </p:blipFill>
          <p:spPr bwMode="auto">
            <a:xfrm>
              <a:off x="1496252" y="3317966"/>
              <a:ext cx="5851894" cy="766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17"/>
            <p:cNvSpPr txBox="1"/>
            <p:nvPr/>
          </p:nvSpPr>
          <p:spPr>
            <a:xfrm>
              <a:off x="1652452" y="3394923"/>
              <a:ext cx="58390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长方形的长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=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圆柱底面的周长</a:t>
              </a: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70119" y="3832972"/>
            <a:ext cx="5995298" cy="766015"/>
            <a:chOff x="1496251" y="4053045"/>
            <a:chExt cx="5995298" cy="766015"/>
          </a:xfrm>
        </p:grpSpPr>
        <p:pic>
          <p:nvPicPr>
            <p:cNvPr id="20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" t="27371" r="1398" b="27522"/>
            <a:stretch>
              <a:fillRect/>
            </a:stretch>
          </p:blipFill>
          <p:spPr bwMode="auto">
            <a:xfrm>
              <a:off x="1496251" y="4053045"/>
              <a:ext cx="4591040" cy="766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文本框 20"/>
            <p:cNvSpPr txBox="1"/>
            <p:nvPr/>
          </p:nvSpPr>
          <p:spPr>
            <a:xfrm>
              <a:off x="1652452" y="4136231"/>
              <a:ext cx="58390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长方形的宽</a:t>
              </a:r>
              <a:r>
                <a:rPr kumimoji="0" lang="en-US" altLang="zh-CN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=</a:t>
              </a:r>
              <a:r>
                <a: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圆柱的高</a:t>
              </a:r>
              <a:endParaRPr lang="zh-CN" altLang="en-US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549" y="618505"/>
            <a:ext cx="5386106" cy="2332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 bwMode="auto">
          <a:xfrm>
            <a:off x="153988" y="485731"/>
            <a:ext cx="2214562" cy="687387"/>
            <a:chOff x="369268" y="316696"/>
            <a:chExt cx="2214593" cy="686741"/>
          </a:xfrm>
        </p:grpSpPr>
        <p:pic>
          <p:nvPicPr>
            <p:cNvPr id="3" name="图片 12"/>
            <p:cNvPicPr>
              <a:picLocks noChangeAspect="1"/>
            </p:cNvPicPr>
            <p:nvPr/>
          </p:nvPicPr>
          <p:blipFill>
            <a:blip r:embed="rId2" cstate="print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巩固练习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321487" y="1198542"/>
            <a:ext cx="2084388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我会填。</a:t>
            </a:r>
          </a:p>
        </p:txBody>
      </p:sp>
      <p:sp>
        <p:nvSpPr>
          <p:cNvPr id="6" name="矩形 5"/>
          <p:cNvSpPr/>
          <p:nvPr/>
        </p:nvSpPr>
        <p:spPr>
          <a:xfrm>
            <a:off x="651510" y="1746885"/>
            <a:ext cx="7725410" cy="26765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）将圆柱的侧面展开后可以得到一个长方形，这个长方形的长等于圆柱的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　　   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，宽等于圆柱的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</a:p>
          <a:p>
            <a:pPr algn="just" eaLnBrk="1" hangingPunct="1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）一个圆柱的底面半径是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4 cm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，高是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6 cm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，它的侧面展开图是一个长方形，这个长方形的长是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　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)cm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，宽是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)cm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5275940" y="2062345"/>
            <a:ext cx="1730375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底面周长</a:t>
            </a:r>
          </a:p>
        </p:txBody>
      </p:sp>
      <p:sp>
        <p:nvSpPr>
          <p:cNvPr id="8" name="矩形 7"/>
          <p:cNvSpPr/>
          <p:nvPr/>
        </p:nvSpPr>
        <p:spPr>
          <a:xfrm>
            <a:off x="2257515" y="2500891"/>
            <a:ext cx="604838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高</a:t>
            </a:r>
          </a:p>
        </p:txBody>
      </p:sp>
      <p:sp>
        <p:nvSpPr>
          <p:cNvPr id="9" name="矩形 8"/>
          <p:cNvSpPr/>
          <p:nvPr/>
        </p:nvSpPr>
        <p:spPr>
          <a:xfrm>
            <a:off x="1170236" y="3766732"/>
            <a:ext cx="13430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25.12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33871" y="3759748"/>
            <a:ext cx="5222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6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46388" y="4343400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46388" y="4343400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210" y="1005205"/>
            <a:ext cx="7896860" cy="31921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）将一个圆柱的侧面沿高展开得到一个正方形，这个圆柱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的高是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18.84dm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，那么圆柱的底面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周长是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 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)dm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，底面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直径是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)dm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）一个圆柱的底面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周长是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9.42cm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，高是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6cm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，如果沿着这个圆柱的底面直径把它切割成两个半圆柱，切割面的面积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一共是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)cm</a:t>
            </a:r>
            <a:r>
              <a:rPr lang="en-US" altLang="zh-CN" sz="2800" b="1" baseline="30000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953091" y="1980251"/>
            <a:ext cx="1341437" cy="633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18.84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98166" y="1993313"/>
            <a:ext cx="4746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6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89162" y="3488331"/>
            <a:ext cx="625475" cy="692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36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788</Words>
  <Application>Microsoft Office PowerPoint</Application>
  <PresentationFormat>全屏显示(16:9)</PresentationFormat>
  <Paragraphs>92</Paragraphs>
  <Slides>25</Slides>
  <Notes>0</Notes>
  <HiddenSlides>4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黑体</vt:lpstr>
      <vt:lpstr>楷体</vt:lpstr>
      <vt:lpstr>宋体</vt:lpstr>
      <vt:lpstr>幼圆</vt:lpstr>
      <vt:lpstr>Arial</vt:lpstr>
      <vt:lpstr>Calibri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368</cp:revision>
  <dcterms:created xsi:type="dcterms:W3CDTF">2016-01-14T07:05:00Z</dcterms:created>
  <dcterms:modified xsi:type="dcterms:W3CDTF">2023-12-11T07:58:57Z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801407A68ED6410387BBDD98B6C092D4</vt:lpwstr>
  </property>
</Properties>
</file>