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46" r:id="rId3"/>
    <p:sldId id="256" r:id="rId4"/>
    <p:sldId id="376" r:id="rId5"/>
    <p:sldId id="344" r:id="rId6"/>
    <p:sldId id="377" r:id="rId7"/>
    <p:sldId id="354" r:id="rId8"/>
    <p:sldId id="318" r:id="rId9"/>
    <p:sldId id="364" r:id="rId11"/>
    <p:sldId id="370" r:id="rId12"/>
    <p:sldId id="375" r:id="rId13"/>
    <p:sldId id="355" r:id="rId14"/>
    <p:sldId id="371" r:id="rId15"/>
    <p:sldId id="378" r:id="rId16"/>
    <p:sldId id="319" r:id="rId17"/>
    <p:sldId id="372" r:id="rId18"/>
    <p:sldId id="373" r:id="rId19"/>
    <p:sldId id="374" r:id="rId20"/>
    <p:sldId id="366" r:id="rId21"/>
    <p:sldId id="367" r:id="rId22"/>
    <p:sldId id="368" r:id="rId23"/>
    <p:sldId id="369" r:id="rId24"/>
    <p:sldId id="328" r:id="rId25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8936"/>
    <a:srgbClr val="FFFFFF"/>
    <a:srgbClr val="B4B3B9"/>
    <a:srgbClr val="D8B776"/>
    <a:srgbClr val="C89B40"/>
    <a:srgbClr val="B36D61"/>
    <a:srgbClr val="3EEDE7"/>
    <a:srgbClr val="7FE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0" autoAdjust="0"/>
    <p:restoredTop sz="94660" autoAdjust="0"/>
  </p:normalViewPr>
  <p:slideViewPr>
    <p:cSldViewPr snapToGrid="0">
      <p:cViewPr>
        <p:scale>
          <a:sx n="150" d="100"/>
          <a:sy n="150" d="100"/>
        </p:scale>
        <p:origin x="438" y="108"/>
      </p:cViewPr>
      <p:guideLst>
        <p:guide orient="horz" pos="1620"/>
        <p:guide pos="28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4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E3FAFDB-E69A-49BE-BF0D-834351D5ADB7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F5F8013-483B-4944-8233-452D0B2959D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2546DAD-20B3-4A42-924C-2E62284B4A54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421BE51-7DD7-4364-A418-A97C71FEFD61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211455"/>
            <a:ext cx="9144000" cy="475234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207328"/>
            <a:ext cx="9144000" cy="492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917440"/>
            <a:ext cx="9144000" cy="49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3200" y="209550"/>
            <a:ext cx="8737600" cy="4722813"/>
          </a:xfrm>
          <a:prstGeom prst="roundRect">
            <a:avLst>
              <a:gd name="adj" fmla="val 5130"/>
            </a:avLst>
          </a:prstGeom>
          <a:solidFill>
            <a:srgbClr val="FFFFFF"/>
          </a:solidFill>
          <a:ln w="38100">
            <a:solidFill>
              <a:schemeClr val="tx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F431066-2FB9-48E0-81CA-DF4B6DA6E72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柱形 1"/>
          <p:cNvSpPr/>
          <p:nvPr/>
        </p:nvSpPr>
        <p:spPr bwMode="auto">
          <a:xfrm>
            <a:off x="6148343" y="1653778"/>
            <a:ext cx="1792288" cy="2278856"/>
          </a:xfrm>
          <a:prstGeom prst="can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786267" y="1466850"/>
            <a:ext cx="4824231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如果要在这个圆柱的表面涂上颜色，你知道涂颜色的面积是多少吗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其实就是求什么呢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220" name="组合 6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9221" name="图片 7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新课导入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849563" y="2936875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3938588" y="289877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 txBox="1">
            <a:spLocks noChangeArrowheads="1"/>
          </p:cNvSpPr>
          <p:nvPr/>
        </p:nvSpPr>
        <p:spPr bwMode="auto">
          <a:xfrm>
            <a:off x="3244850" y="2273300"/>
            <a:ext cx="41402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圆柱的表面积（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4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785" y="2017713"/>
            <a:ext cx="1206179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1"/>
          <p:cNvSpPr txBox="1">
            <a:spLocks noChangeArrowheads="1"/>
          </p:cNvSpPr>
          <p:nvPr/>
        </p:nvSpPr>
        <p:spPr bwMode="auto">
          <a:xfrm>
            <a:off x="4032250" y="1758950"/>
            <a:ext cx="2160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1. 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 柱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" name="图片 9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探索新知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1102418" y="1257324"/>
            <a:ext cx="7720095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在前面的学习中，我们已经知道圆柱的表面是由哪几部分组成的，那怎么求圆柱的表面积呢？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87" y="1257324"/>
            <a:ext cx="76834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95" y="2756463"/>
            <a:ext cx="68101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49"/>
          <p:cNvSpPr>
            <a:spLocks noChangeArrowheads="1"/>
          </p:cNvSpPr>
          <p:nvPr/>
        </p:nvSpPr>
        <p:spPr bwMode="auto">
          <a:xfrm>
            <a:off x="4751253" y="3304151"/>
            <a:ext cx="720725" cy="73025"/>
          </a:xfrm>
          <a:prstGeom prst="rightArrow">
            <a:avLst>
              <a:gd name="adj1" fmla="val 50000"/>
              <a:gd name="adj2" fmla="val 246648"/>
            </a:avLst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6" name="AutoShape 63"/>
          <p:cNvSpPr>
            <a:spLocks noChangeArrowheads="1"/>
          </p:cNvSpPr>
          <p:nvPr/>
        </p:nvSpPr>
        <p:spPr bwMode="auto">
          <a:xfrm>
            <a:off x="2260546" y="3304151"/>
            <a:ext cx="720725" cy="73025"/>
          </a:xfrm>
          <a:prstGeom prst="rightArrow">
            <a:avLst>
              <a:gd name="adj1" fmla="val 50000"/>
              <a:gd name="adj2" fmla="val 246648"/>
            </a:avLst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pic>
        <p:nvPicPr>
          <p:cNvPr id="17" name="Picture 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612" y="2616917"/>
            <a:ext cx="1511300" cy="144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320" y="2340538"/>
            <a:ext cx="2294218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1089835" y="4075767"/>
            <a:ext cx="587175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观察上图，你能发现什么</a:t>
            </a:r>
            <a:r>
              <a:rPr lang="zh-CN" altLang="en-US" sz="2800" b="1" ker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182562" y="1180854"/>
            <a:ext cx="8778875" cy="831850"/>
            <a:chOff x="127317" y="3749250"/>
            <a:chExt cx="8778241" cy="832037"/>
          </a:xfrm>
        </p:grpSpPr>
        <p:pic>
          <p:nvPicPr>
            <p:cNvPr id="9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0" t="34190" r="8931" b="42953"/>
            <a:stretch>
              <a:fillRect/>
            </a:stretch>
          </p:blipFill>
          <p:spPr bwMode="auto">
            <a:xfrm>
              <a:off x="127317" y="3749250"/>
              <a:ext cx="8778241" cy="832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3"/>
            <p:cNvSpPr txBox="1"/>
            <p:nvPr/>
          </p:nvSpPr>
          <p:spPr>
            <a:xfrm>
              <a:off x="559086" y="3869927"/>
              <a:ext cx="7757552" cy="523993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圆柱的表面积＝圆柱的侧面积＋两个底面的面积</a:t>
              </a:r>
              <a:endParaRPr lang="zh-CN" altLang="en-US" sz="28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pic>
        <p:nvPicPr>
          <p:cNvPr id="12" name="Picture 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95" y="2756463"/>
            <a:ext cx="68101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49"/>
          <p:cNvSpPr>
            <a:spLocks noChangeArrowheads="1"/>
          </p:cNvSpPr>
          <p:nvPr/>
        </p:nvSpPr>
        <p:spPr bwMode="auto">
          <a:xfrm>
            <a:off x="4751253" y="3304151"/>
            <a:ext cx="720725" cy="73025"/>
          </a:xfrm>
          <a:prstGeom prst="rightArrow">
            <a:avLst>
              <a:gd name="adj1" fmla="val 50000"/>
              <a:gd name="adj2" fmla="val 246648"/>
            </a:avLst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sp>
        <p:nvSpPr>
          <p:cNvPr id="15" name="AutoShape 63"/>
          <p:cNvSpPr>
            <a:spLocks noChangeArrowheads="1"/>
          </p:cNvSpPr>
          <p:nvPr/>
        </p:nvSpPr>
        <p:spPr bwMode="auto">
          <a:xfrm>
            <a:off x="2260546" y="3304151"/>
            <a:ext cx="720725" cy="73025"/>
          </a:xfrm>
          <a:prstGeom prst="rightArrow">
            <a:avLst>
              <a:gd name="adj1" fmla="val 50000"/>
              <a:gd name="adj2" fmla="val 246648"/>
            </a:avLst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/>
          </a:p>
        </p:txBody>
      </p:sp>
      <p:pic>
        <p:nvPicPr>
          <p:cNvPr id="16" name="Picture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612" y="2616917"/>
            <a:ext cx="1511300" cy="144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320" y="2340538"/>
            <a:ext cx="2294218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82562" y="1180854"/>
            <a:ext cx="8778875" cy="831850"/>
            <a:chOff x="127317" y="3749250"/>
            <a:chExt cx="8778241" cy="832037"/>
          </a:xfrm>
        </p:grpSpPr>
        <p:pic>
          <p:nvPicPr>
            <p:cNvPr id="3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0" t="34190" r="8931" b="42953"/>
            <a:stretch>
              <a:fillRect/>
            </a:stretch>
          </p:blipFill>
          <p:spPr bwMode="auto">
            <a:xfrm>
              <a:off x="127317" y="3749250"/>
              <a:ext cx="8778241" cy="832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59086" y="3869927"/>
              <a:ext cx="7757552" cy="523993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+mj-lt"/>
                  <a:ea typeface="黑体" panose="02010609060101010101" pitchFamily="49" charset="-122"/>
                </a:rPr>
                <a:t>圆柱的表面积＝圆柱的侧面积＋两个底面的面积</a:t>
              </a:r>
              <a:endParaRPr lang="zh-CN" altLang="en-US" sz="28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5" name="圆柱形 3"/>
          <p:cNvSpPr/>
          <p:nvPr/>
        </p:nvSpPr>
        <p:spPr bwMode="auto">
          <a:xfrm>
            <a:off x="1122227" y="2187576"/>
            <a:ext cx="1592263" cy="2092325"/>
          </a:xfrm>
          <a:prstGeom prst="can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1122227" y="2187576"/>
            <a:ext cx="1584325" cy="398462"/>
          </a:xfrm>
          <a:prstGeom prst="ellipse">
            <a:avLst/>
          </a:prstGeom>
          <a:solidFill>
            <a:srgbClr val="7FECAD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1122227" y="3880301"/>
            <a:ext cx="1584000" cy="399600"/>
          </a:xfrm>
          <a:prstGeom prst="ellipse">
            <a:avLst/>
          </a:prstGeom>
          <a:solidFill>
            <a:srgbClr val="7FECAD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708650" y="1812679"/>
            <a:ext cx="25019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145087" y="2053836"/>
            <a:ext cx="3629025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根据 </a:t>
            </a:r>
            <a:r>
              <a:rPr lang="en-US" altLang="zh-CN" sz="2800" b="1" i="1" dirty="0">
                <a:solidFill>
                  <a:srgbClr val="FF0000"/>
                </a:solidFill>
                <a:latin typeface="+mn-lt"/>
              </a:rPr>
              <a:t>S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= π</a:t>
            </a:r>
            <a:r>
              <a:rPr lang="en-US" altLang="zh-CN" sz="2800" b="1" i="1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，可以算出圆柱的底面积。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7" name="任意多边形: 形状 66"/>
          <p:cNvSpPr/>
          <p:nvPr/>
        </p:nvSpPr>
        <p:spPr bwMode="auto">
          <a:xfrm>
            <a:off x="1126194" y="2187007"/>
            <a:ext cx="1592265" cy="2092325"/>
          </a:xfrm>
          <a:custGeom>
            <a:avLst/>
            <a:gdLst>
              <a:gd name="connsiteX0" fmla="*/ 796132 w 1592265"/>
              <a:gd name="connsiteY0" fmla="*/ 0 h 2092325"/>
              <a:gd name="connsiteX1" fmla="*/ 956581 w 1592265"/>
              <a:gd name="connsiteY1" fmla="*/ 4044 h 2092325"/>
              <a:gd name="connsiteX2" fmla="*/ 956582 w 1592265"/>
              <a:gd name="connsiteY2" fmla="*/ 4044 h 2092325"/>
              <a:gd name="connsiteX3" fmla="*/ 1592265 w 1592265"/>
              <a:gd name="connsiteY3" fmla="*/ 199033 h 2092325"/>
              <a:gd name="connsiteX4" fmla="*/ 1592264 w 1592265"/>
              <a:gd name="connsiteY4" fmla="*/ 1893292 h 2092325"/>
              <a:gd name="connsiteX5" fmla="*/ 796132 w 1592265"/>
              <a:gd name="connsiteY5" fmla="*/ 2092325 h 2092325"/>
              <a:gd name="connsiteX6" fmla="*/ 794057 w 1592265"/>
              <a:gd name="connsiteY6" fmla="*/ 2092273 h 2092325"/>
              <a:gd name="connsiteX7" fmla="*/ 951617 w 1592265"/>
              <a:gd name="connsiteY7" fmla="*/ 2088266 h 2092325"/>
              <a:gd name="connsiteX8" fmla="*/ 1584001 w 1592265"/>
              <a:gd name="connsiteY8" fmla="*/ 1892525 h 2092325"/>
              <a:gd name="connsiteX9" fmla="*/ 792001 w 1592265"/>
              <a:gd name="connsiteY9" fmla="*/ 1692725 h 2092325"/>
              <a:gd name="connsiteX10" fmla="*/ 1 w 1592265"/>
              <a:gd name="connsiteY10" fmla="*/ 1892525 h 2092325"/>
              <a:gd name="connsiteX11" fmla="*/ 456 w 1592265"/>
              <a:gd name="connsiteY11" fmla="*/ 1894800 h 2092325"/>
              <a:gd name="connsiteX12" fmla="*/ 0 w 1592265"/>
              <a:gd name="connsiteY12" fmla="*/ 1893292 h 2092325"/>
              <a:gd name="connsiteX13" fmla="*/ 1 w 1592265"/>
              <a:gd name="connsiteY13" fmla="*/ 199038 h 2092325"/>
              <a:gd name="connsiteX14" fmla="*/ 0 w 1592265"/>
              <a:gd name="connsiteY14" fmla="*/ 199033 h 2092325"/>
              <a:gd name="connsiteX15" fmla="*/ 16175 w 1592265"/>
              <a:gd name="connsiteY15" fmla="*/ 158921 h 2092325"/>
              <a:gd name="connsiteX16" fmla="*/ 29913 w 1592265"/>
              <a:gd name="connsiteY16" fmla="*/ 145563 h 2092325"/>
              <a:gd name="connsiteX17" fmla="*/ 16095 w 1592265"/>
              <a:gd name="connsiteY17" fmla="*/ 159079 h 2092325"/>
              <a:gd name="connsiteX18" fmla="*/ 1 w 1592265"/>
              <a:gd name="connsiteY18" fmla="*/ 199231 h 2092325"/>
              <a:gd name="connsiteX19" fmla="*/ 792164 w 1592265"/>
              <a:gd name="connsiteY19" fmla="*/ 398462 h 2092325"/>
              <a:gd name="connsiteX20" fmla="*/ 1584327 w 1592265"/>
              <a:gd name="connsiteY20" fmla="*/ 199231 h 2092325"/>
              <a:gd name="connsiteX21" fmla="*/ 951813 w 1592265"/>
              <a:gd name="connsiteY21" fmla="*/ 4048 h 2092325"/>
              <a:gd name="connsiteX22" fmla="*/ 794142 w 1592265"/>
              <a:gd name="connsiteY22" fmla="*/ 50 h 2092325"/>
              <a:gd name="connsiteX23" fmla="*/ 796132 w 1592265"/>
              <a:gd name="connsiteY23" fmla="*/ 0 h 2092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92265" h="2092325">
                <a:moveTo>
                  <a:pt x="796132" y="0"/>
                </a:moveTo>
                <a:cubicBezTo>
                  <a:pt x="851094" y="0"/>
                  <a:pt x="904754" y="1392"/>
                  <a:pt x="956581" y="4044"/>
                </a:cubicBezTo>
                <a:lnTo>
                  <a:pt x="956582" y="4044"/>
                </a:lnTo>
                <a:cubicBezTo>
                  <a:pt x="1319366" y="22603"/>
                  <a:pt x="1592265" y="102850"/>
                  <a:pt x="1592265" y="199033"/>
                </a:cubicBezTo>
                <a:cubicBezTo>
                  <a:pt x="1592265" y="763786"/>
                  <a:pt x="1592264" y="1328539"/>
                  <a:pt x="1592264" y="1893292"/>
                </a:cubicBezTo>
                <a:cubicBezTo>
                  <a:pt x="1592264" y="2003215"/>
                  <a:pt x="1235824" y="2092325"/>
                  <a:pt x="796132" y="2092325"/>
                </a:cubicBezTo>
                <a:lnTo>
                  <a:pt x="794057" y="2092273"/>
                </a:lnTo>
                <a:lnTo>
                  <a:pt x="951617" y="2088266"/>
                </a:lnTo>
                <a:cubicBezTo>
                  <a:pt x="1312518" y="2069635"/>
                  <a:pt x="1584001" y="1989078"/>
                  <a:pt x="1584001" y="1892525"/>
                </a:cubicBezTo>
                <a:cubicBezTo>
                  <a:pt x="1584001" y="1782179"/>
                  <a:pt x="1229411" y="1692725"/>
                  <a:pt x="792001" y="1692725"/>
                </a:cubicBezTo>
                <a:cubicBezTo>
                  <a:pt x="354591" y="1692725"/>
                  <a:pt x="1" y="1782179"/>
                  <a:pt x="1" y="1892525"/>
                </a:cubicBezTo>
                <a:lnTo>
                  <a:pt x="456" y="1894800"/>
                </a:lnTo>
                <a:lnTo>
                  <a:pt x="0" y="1893292"/>
                </a:lnTo>
                <a:lnTo>
                  <a:pt x="1" y="199038"/>
                </a:lnTo>
                <a:lnTo>
                  <a:pt x="0" y="199033"/>
                </a:lnTo>
                <a:cubicBezTo>
                  <a:pt x="0" y="185293"/>
                  <a:pt x="5569" y="171878"/>
                  <a:pt x="16175" y="158921"/>
                </a:cubicBezTo>
                <a:lnTo>
                  <a:pt x="29913" y="145563"/>
                </a:lnTo>
                <a:lnTo>
                  <a:pt x="16095" y="159079"/>
                </a:lnTo>
                <a:cubicBezTo>
                  <a:pt x="5543" y="172049"/>
                  <a:pt x="1" y="185477"/>
                  <a:pt x="1" y="199231"/>
                </a:cubicBezTo>
                <a:cubicBezTo>
                  <a:pt x="1" y="309263"/>
                  <a:pt x="354664" y="398462"/>
                  <a:pt x="792164" y="398462"/>
                </a:cubicBezTo>
                <a:cubicBezTo>
                  <a:pt x="1229664" y="398462"/>
                  <a:pt x="1584327" y="309263"/>
                  <a:pt x="1584327" y="199231"/>
                </a:cubicBezTo>
                <a:cubicBezTo>
                  <a:pt x="1584327" y="102953"/>
                  <a:pt x="1312788" y="22625"/>
                  <a:pt x="951813" y="4048"/>
                </a:cubicBezTo>
                <a:lnTo>
                  <a:pt x="794142" y="50"/>
                </a:lnTo>
                <a:lnTo>
                  <a:pt x="796132" y="0"/>
                </a:lnTo>
                <a:close/>
              </a:path>
            </a:pathLst>
          </a:custGeom>
          <a:solidFill>
            <a:srgbClr val="FF8936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noAutofit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3168650" y="1812679"/>
            <a:ext cx="22034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3998914" y="1907058"/>
            <a:ext cx="914401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？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/>
      <p:bldP spid="67" grpId="0" animBg="1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70"/>
          <p:cNvGrpSpPr/>
          <p:nvPr/>
        </p:nvGrpSpPr>
        <p:grpSpPr bwMode="auto">
          <a:xfrm>
            <a:off x="1874838" y="366713"/>
            <a:ext cx="5273675" cy="1401762"/>
            <a:chOff x="1562" y="1839"/>
            <a:chExt cx="3322" cy="883"/>
          </a:xfrm>
        </p:grpSpPr>
        <p:sp>
          <p:nvSpPr>
            <p:cNvPr id="14350" name="AutoShape 56"/>
            <p:cNvSpPr>
              <a:spLocks noChangeArrowheads="1"/>
            </p:cNvSpPr>
            <p:nvPr/>
          </p:nvSpPr>
          <p:spPr bwMode="auto">
            <a:xfrm>
              <a:off x="2804" y="2221"/>
              <a:ext cx="454" cy="46"/>
            </a:xfrm>
            <a:prstGeom prst="rightArrow">
              <a:avLst>
                <a:gd name="adj1" fmla="val 50000"/>
                <a:gd name="adj2" fmla="val 246648"/>
              </a:avLst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4351" name="Group 67"/>
            <p:cNvGrpSpPr/>
            <p:nvPr/>
          </p:nvGrpSpPr>
          <p:grpSpPr bwMode="auto">
            <a:xfrm>
              <a:off x="1562" y="1839"/>
              <a:ext cx="1280" cy="883"/>
              <a:chOff x="2018" y="1797"/>
              <a:chExt cx="1280" cy="883"/>
            </a:xfrm>
          </p:grpSpPr>
          <p:pic>
            <p:nvPicPr>
              <p:cNvPr id="14360" name="Picture 55" descr="u3jx02_401副本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8" y="1797"/>
                <a:ext cx="1134" cy="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61" name="Text Box 61"/>
              <p:cNvSpPr txBox="1">
                <a:spLocks noChangeArrowheads="1"/>
              </p:cNvSpPr>
              <p:nvPr/>
            </p:nvSpPr>
            <p:spPr bwMode="auto">
              <a:xfrm>
                <a:off x="3025" y="2106"/>
                <a:ext cx="273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b="1"/>
                  <a:t>高</a:t>
                </a:r>
                <a:endParaRPr lang="zh-CN" altLang="en-US" b="1"/>
              </a:p>
            </p:txBody>
          </p:sp>
          <p:sp>
            <p:nvSpPr>
              <p:cNvPr id="14362" name="Text Box 62"/>
              <p:cNvSpPr txBox="1">
                <a:spLocks noChangeArrowheads="1"/>
              </p:cNvSpPr>
              <p:nvPr/>
            </p:nvSpPr>
            <p:spPr bwMode="auto">
              <a:xfrm>
                <a:off x="2154" y="2251"/>
                <a:ext cx="88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b="1"/>
                  <a:t>底面的周长</a:t>
                </a:r>
                <a:endParaRPr lang="en-US" altLang="zh-CN" b="1"/>
              </a:p>
            </p:txBody>
          </p:sp>
        </p:grpSp>
        <p:grpSp>
          <p:nvGrpSpPr>
            <p:cNvPr id="14352" name="Group 69"/>
            <p:cNvGrpSpPr/>
            <p:nvPr/>
          </p:nvGrpSpPr>
          <p:grpSpPr bwMode="auto">
            <a:xfrm>
              <a:off x="3258" y="1867"/>
              <a:ext cx="1626" cy="802"/>
              <a:chOff x="3630" y="1825"/>
              <a:chExt cx="1626" cy="802"/>
            </a:xfrm>
          </p:grpSpPr>
          <p:pic>
            <p:nvPicPr>
              <p:cNvPr id="14353" name="Picture 54" descr="u3jx02_402副本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0" y="1825"/>
                <a:ext cx="1452" cy="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4354" name="Group 68"/>
              <p:cNvGrpSpPr/>
              <p:nvPr/>
            </p:nvGrpSpPr>
            <p:grpSpPr bwMode="auto">
              <a:xfrm>
                <a:off x="3707" y="1929"/>
                <a:ext cx="1549" cy="553"/>
                <a:chOff x="3791" y="1929"/>
                <a:chExt cx="1549" cy="553"/>
              </a:xfrm>
            </p:grpSpPr>
            <p:sp>
              <p:nvSpPr>
                <p:cNvPr id="14355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4195" y="1929"/>
                  <a:ext cx="453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b="1"/>
                    <a:t>侧面</a:t>
                  </a:r>
                  <a:endParaRPr lang="zh-CN" altLang="en-US" b="1"/>
                </a:p>
              </p:txBody>
            </p:sp>
            <p:sp>
              <p:nvSpPr>
                <p:cNvPr id="14356" name="Line 63"/>
                <p:cNvSpPr>
                  <a:spLocks noChangeShapeType="1"/>
                </p:cNvSpPr>
                <p:nvPr/>
              </p:nvSpPr>
              <p:spPr bwMode="auto">
                <a:xfrm>
                  <a:off x="4867" y="2387"/>
                  <a:ext cx="2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57" name="Line 64"/>
                <p:cNvSpPr>
                  <a:spLocks noChangeShapeType="1"/>
                </p:cNvSpPr>
                <p:nvPr/>
              </p:nvSpPr>
              <p:spPr bwMode="auto">
                <a:xfrm flipH="1">
                  <a:off x="3791" y="2387"/>
                  <a:ext cx="22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58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4014" y="2251"/>
                  <a:ext cx="88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b="1"/>
                    <a:t>底面的周长</a:t>
                  </a:r>
                  <a:endParaRPr lang="en-US" altLang="zh-CN" b="1"/>
                </a:p>
              </p:txBody>
            </p:sp>
            <p:sp>
              <p:nvSpPr>
                <p:cNvPr id="14359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5067" y="2106"/>
                  <a:ext cx="273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b="1"/>
                    <a:t>高</a:t>
                  </a:r>
                  <a:endParaRPr lang="zh-CN" altLang="en-US" b="1"/>
                </a:p>
              </p:txBody>
            </p:sp>
          </p:grpSp>
        </p:grpSp>
      </p:grpSp>
      <p:grpSp>
        <p:nvGrpSpPr>
          <p:cNvPr id="39" name="Group 48"/>
          <p:cNvGrpSpPr/>
          <p:nvPr/>
        </p:nvGrpSpPr>
        <p:grpSpPr bwMode="auto">
          <a:xfrm>
            <a:off x="642938" y="1865313"/>
            <a:ext cx="7691437" cy="2066925"/>
            <a:chOff x="3368" y="1515"/>
            <a:chExt cx="3710" cy="1302"/>
          </a:xfrm>
        </p:grpSpPr>
        <p:grpSp>
          <p:nvGrpSpPr>
            <p:cNvPr id="14344" name="Group 47"/>
            <p:cNvGrpSpPr/>
            <p:nvPr/>
          </p:nvGrpSpPr>
          <p:grpSpPr bwMode="auto">
            <a:xfrm>
              <a:off x="3368" y="1515"/>
              <a:ext cx="3710" cy="1302"/>
              <a:chOff x="3323" y="2055"/>
              <a:chExt cx="3710" cy="1302"/>
            </a:xfrm>
          </p:grpSpPr>
          <p:sp>
            <p:nvSpPr>
              <p:cNvPr id="14347" name="Rectangle 24"/>
              <p:cNvSpPr>
                <a:spLocks noChangeArrowheads="1"/>
              </p:cNvSpPr>
              <p:nvPr/>
            </p:nvSpPr>
            <p:spPr bwMode="auto">
              <a:xfrm>
                <a:off x="3323" y="2055"/>
                <a:ext cx="2889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圆柱的侧面积＝长方形的面积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4348" name="Rectangle 25"/>
              <p:cNvSpPr>
                <a:spLocks noChangeArrowheads="1"/>
              </p:cNvSpPr>
              <p:nvPr/>
            </p:nvSpPr>
            <p:spPr bwMode="auto">
              <a:xfrm>
                <a:off x="4060" y="2491"/>
                <a:ext cx="2973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         长           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宽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4349" name="矩形 28"/>
              <p:cNvSpPr>
                <a:spLocks noChangeArrowheads="1"/>
              </p:cNvSpPr>
              <p:nvPr/>
            </p:nvSpPr>
            <p:spPr bwMode="auto">
              <a:xfrm>
                <a:off x="4300" y="2989"/>
                <a:ext cx="2471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＝圆柱的底面周长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高 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4345" name="直接箭头连接符 30"/>
            <p:cNvCxnSpPr>
              <a:cxnSpLocks noChangeShapeType="1"/>
            </p:cNvCxnSpPr>
            <p:nvPr/>
          </p:nvCxnSpPr>
          <p:spPr bwMode="auto">
            <a:xfrm>
              <a:off x="5347" y="2296"/>
              <a:ext cx="0" cy="181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46" name="直接箭头连接符 31"/>
            <p:cNvCxnSpPr>
              <a:cxnSpLocks noChangeShapeType="1"/>
            </p:cNvCxnSpPr>
            <p:nvPr/>
          </p:nvCxnSpPr>
          <p:spPr bwMode="auto">
            <a:xfrm>
              <a:off x="6652" y="2296"/>
              <a:ext cx="0" cy="181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组合 2"/>
          <p:cNvGrpSpPr/>
          <p:nvPr/>
        </p:nvGrpSpPr>
        <p:grpSpPr bwMode="auto">
          <a:xfrm>
            <a:off x="1825625" y="4014788"/>
            <a:ext cx="5840413" cy="701675"/>
            <a:chOff x="1825568" y="4014788"/>
            <a:chExt cx="5840321" cy="701223"/>
          </a:xfrm>
        </p:grpSpPr>
        <p:pic>
          <p:nvPicPr>
            <p:cNvPr id="1434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464" b="28851"/>
            <a:stretch>
              <a:fillRect/>
            </a:stretch>
          </p:blipFill>
          <p:spPr bwMode="auto">
            <a:xfrm>
              <a:off x="1825568" y="4014788"/>
              <a:ext cx="5840321" cy="701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3" name="TextBox 1"/>
            <p:cNvSpPr txBox="1">
              <a:spLocks noChangeArrowheads="1"/>
            </p:cNvSpPr>
            <p:nvPr/>
          </p:nvSpPr>
          <p:spPr bwMode="auto">
            <a:xfrm>
              <a:off x="1998833" y="4080965"/>
              <a:ext cx="53625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圆柱的侧面积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底面周长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×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高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4963" y="3117850"/>
            <a:ext cx="8404225" cy="1239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000000"/>
                </a:solidFill>
                <a:latin typeface="+mn-lt"/>
                <a:ea typeface="+mn-ea"/>
              </a:rPr>
              <a:t>        你能利用这些图形推导出圆柱的侧面积计算公式吗</a:t>
            </a:r>
            <a:r>
              <a:rPr lang="en-US" altLang="zh-CN" sz="3200" b="1" kern="0" dirty="0">
                <a:solidFill>
                  <a:srgbClr val="000000"/>
                </a:solidFill>
                <a:latin typeface="+mn-lt"/>
                <a:ea typeface="+mn-ea"/>
              </a:rPr>
              <a:t>?</a:t>
            </a:r>
            <a:endParaRPr lang="zh-CN" altLang="en-US" sz="3200" b="1" kern="0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4963" y="715963"/>
            <a:ext cx="4016375" cy="700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srgbClr val="000000"/>
                </a:solidFill>
                <a:latin typeface="+mn-lt"/>
                <a:ea typeface="+mn-ea"/>
              </a:rPr>
              <a:t>圆柱侧面展开可能是</a:t>
            </a:r>
            <a:endParaRPr lang="zh-CN" altLang="en-US" sz="3200" b="1" kern="0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3" name="平行四边形 2"/>
          <p:cNvSpPr/>
          <p:nvPr/>
        </p:nvSpPr>
        <p:spPr bwMode="auto">
          <a:xfrm>
            <a:off x="1490663" y="1695450"/>
            <a:ext cx="1782762" cy="1092200"/>
          </a:xfrm>
          <a:prstGeom prst="parallelogram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3876675" y="1666875"/>
            <a:ext cx="1204913" cy="1203325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任意多边形: 形状 8"/>
          <p:cNvSpPr/>
          <p:nvPr/>
        </p:nvSpPr>
        <p:spPr bwMode="auto">
          <a:xfrm>
            <a:off x="5781675" y="1660525"/>
            <a:ext cx="2039938" cy="1214438"/>
          </a:xfrm>
          <a:custGeom>
            <a:avLst/>
            <a:gdLst>
              <a:gd name="connsiteX0" fmla="*/ 7620 w 2039620"/>
              <a:gd name="connsiteY0" fmla="*/ 2540 h 1214120"/>
              <a:gd name="connsiteX1" fmla="*/ 271780 w 2039620"/>
              <a:gd name="connsiteY1" fmla="*/ 152400 h 1214120"/>
              <a:gd name="connsiteX2" fmla="*/ 134620 w 2039620"/>
              <a:gd name="connsiteY2" fmla="*/ 406400 h 1214120"/>
              <a:gd name="connsiteX3" fmla="*/ 248920 w 2039620"/>
              <a:gd name="connsiteY3" fmla="*/ 990600 h 1214120"/>
              <a:gd name="connsiteX4" fmla="*/ 0 w 2039620"/>
              <a:gd name="connsiteY4" fmla="*/ 1214120 h 1214120"/>
              <a:gd name="connsiteX5" fmla="*/ 1790700 w 2039620"/>
              <a:gd name="connsiteY5" fmla="*/ 1214120 h 1214120"/>
              <a:gd name="connsiteX6" fmla="*/ 2011680 w 2039620"/>
              <a:gd name="connsiteY6" fmla="*/ 982980 h 1214120"/>
              <a:gd name="connsiteX7" fmla="*/ 1892300 w 2039620"/>
              <a:gd name="connsiteY7" fmla="*/ 375920 h 1214120"/>
              <a:gd name="connsiteX8" fmla="*/ 2039620 w 2039620"/>
              <a:gd name="connsiteY8" fmla="*/ 152400 h 1214120"/>
              <a:gd name="connsiteX9" fmla="*/ 1762760 w 2039620"/>
              <a:gd name="connsiteY9" fmla="*/ 0 h 1214120"/>
              <a:gd name="connsiteX10" fmla="*/ 7620 w 2039620"/>
              <a:gd name="connsiteY10" fmla="*/ 2540 h 1214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9620" h="1214120">
                <a:moveTo>
                  <a:pt x="7620" y="2540"/>
                </a:moveTo>
                <a:lnTo>
                  <a:pt x="271780" y="152400"/>
                </a:lnTo>
                <a:lnTo>
                  <a:pt x="134620" y="406400"/>
                </a:lnTo>
                <a:lnTo>
                  <a:pt x="248920" y="990600"/>
                </a:lnTo>
                <a:lnTo>
                  <a:pt x="0" y="1214120"/>
                </a:lnTo>
                <a:lnTo>
                  <a:pt x="1790700" y="1214120"/>
                </a:lnTo>
                <a:lnTo>
                  <a:pt x="2011680" y="982980"/>
                </a:lnTo>
                <a:lnTo>
                  <a:pt x="1892300" y="375920"/>
                </a:lnTo>
                <a:lnTo>
                  <a:pt x="2039620" y="152400"/>
                </a:lnTo>
                <a:lnTo>
                  <a:pt x="1762760" y="0"/>
                </a:lnTo>
                <a:lnTo>
                  <a:pt x="7620" y="2540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rc 2"/>
          <p:cNvSpPr/>
          <p:nvPr/>
        </p:nvSpPr>
        <p:spPr bwMode="auto">
          <a:xfrm flipH="1">
            <a:off x="757238" y="2122488"/>
            <a:ext cx="1373187" cy="265112"/>
          </a:xfrm>
          <a:custGeom>
            <a:avLst/>
            <a:gdLst>
              <a:gd name="T0" fmla="*/ 0 w 42842"/>
              <a:gd name="T1" fmla="*/ 2147483646 h 21600"/>
              <a:gd name="T2" fmla="*/ 2147483646 w 42842"/>
              <a:gd name="T3" fmla="*/ 2147483646 h 21600"/>
              <a:gd name="T4" fmla="*/ 2147483646 w 42842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2842" h="21600" fill="none" extrusionOk="0">
                <a:moveTo>
                  <a:pt x="-1" y="17683"/>
                </a:moveTo>
                <a:cubicBezTo>
                  <a:pt x="1888" y="7437"/>
                  <a:pt x="10822" y="0"/>
                  <a:pt x="21242" y="0"/>
                </a:cubicBezTo>
                <a:cubicBezTo>
                  <a:pt x="33171" y="0"/>
                  <a:pt x="42842" y="9670"/>
                  <a:pt x="42842" y="21600"/>
                </a:cubicBezTo>
              </a:path>
              <a:path w="42842" h="21600" stroke="0" extrusionOk="0">
                <a:moveTo>
                  <a:pt x="-1" y="17683"/>
                </a:moveTo>
                <a:cubicBezTo>
                  <a:pt x="1888" y="7437"/>
                  <a:pt x="10822" y="0"/>
                  <a:pt x="21242" y="0"/>
                </a:cubicBezTo>
                <a:cubicBezTo>
                  <a:pt x="33171" y="0"/>
                  <a:pt x="42842" y="9670"/>
                  <a:pt x="42842" y="21600"/>
                </a:cubicBezTo>
                <a:lnTo>
                  <a:pt x="21242" y="21600"/>
                </a:lnTo>
                <a:lnTo>
                  <a:pt x="-1" y="1768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 rot="-5400000">
            <a:off x="586582" y="1075531"/>
            <a:ext cx="1676400" cy="1411287"/>
          </a:xfrm>
          <a:prstGeom prst="flowChartOnlineStorage">
            <a:avLst/>
          </a:prstGeom>
          <a:solidFill>
            <a:srgbClr val="00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1035050" y="1150938"/>
            <a:ext cx="914400" cy="1371600"/>
          </a:xfrm>
          <a:prstGeom prst="line">
            <a:avLst/>
          </a:prstGeom>
          <a:noFill/>
          <a:ln w="38100">
            <a:solidFill>
              <a:srgbClr val="FF33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17413" name="Group 5"/>
          <p:cNvGrpSpPr/>
          <p:nvPr/>
        </p:nvGrpSpPr>
        <p:grpSpPr bwMode="auto">
          <a:xfrm>
            <a:off x="954088" y="946150"/>
            <a:ext cx="865187" cy="1306513"/>
            <a:chOff x="2245" y="1947"/>
            <a:chExt cx="545" cy="823"/>
          </a:xfrm>
        </p:grpSpPr>
        <p:grpSp>
          <p:nvGrpSpPr>
            <p:cNvPr id="17436" name="Group 6"/>
            <p:cNvGrpSpPr/>
            <p:nvPr/>
          </p:nvGrpSpPr>
          <p:grpSpPr bwMode="auto">
            <a:xfrm rot="-1066790">
              <a:off x="2245" y="1947"/>
              <a:ext cx="334" cy="823"/>
              <a:chOff x="432" y="2638"/>
              <a:chExt cx="271" cy="530"/>
            </a:xfrm>
          </p:grpSpPr>
          <p:sp>
            <p:nvSpPr>
              <p:cNvPr id="17442" name="Line 7"/>
              <p:cNvSpPr>
                <a:spLocks noChangeShapeType="1"/>
              </p:cNvSpPr>
              <p:nvPr/>
            </p:nvSpPr>
            <p:spPr bwMode="auto">
              <a:xfrm flipH="1" flipV="1">
                <a:off x="432" y="2638"/>
                <a:ext cx="271" cy="51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43" name="Line 8"/>
              <p:cNvSpPr>
                <a:spLocks noChangeShapeType="1"/>
              </p:cNvSpPr>
              <p:nvPr/>
            </p:nvSpPr>
            <p:spPr bwMode="auto">
              <a:xfrm>
                <a:off x="432" y="2640"/>
                <a:ext cx="64" cy="41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44" name="Arc 9"/>
              <p:cNvSpPr/>
              <p:nvPr/>
            </p:nvSpPr>
            <p:spPr bwMode="auto">
              <a:xfrm rot="10800000" flipH="1" flipV="1">
                <a:off x="494" y="3050"/>
                <a:ext cx="201" cy="118"/>
              </a:xfrm>
              <a:custGeom>
                <a:avLst/>
                <a:gdLst>
                  <a:gd name="T0" fmla="*/ 0 w 26348"/>
                  <a:gd name="T1" fmla="*/ 0 h 21600"/>
                  <a:gd name="T2" fmla="*/ 0 w 26348"/>
                  <a:gd name="T3" fmla="*/ 0 h 21600"/>
                  <a:gd name="T4" fmla="*/ 0 w 2634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348" h="21600" fill="none" extrusionOk="0">
                    <a:moveTo>
                      <a:pt x="0" y="644"/>
                    </a:moveTo>
                    <a:cubicBezTo>
                      <a:pt x="1712" y="216"/>
                      <a:pt x="3470" y="0"/>
                      <a:pt x="5236" y="0"/>
                    </a:cubicBezTo>
                    <a:cubicBezTo>
                      <a:pt x="15406" y="0"/>
                      <a:pt x="24199" y="7095"/>
                      <a:pt x="26348" y="17036"/>
                    </a:cubicBezTo>
                  </a:path>
                  <a:path w="26348" h="21600" stroke="0" extrusionOk="0">
                    <a:moveTo>
                      <a:pt x="0" y="644"/>
                    </a:moveTo>
                    <a:cubicBezTo>
                      <a:pt x="1712" y="216"/>
                      <a:pt x="3470" y="0"/>
                      <a:pt x="5236" y="0"/>
                    </a:cubicBezTo>
                    <a:cubicBezTo>
                      <a:pt x="15406" y="0"/>
                      <a:pt x="24199" y="7095"/>
                      <a:pt x="26348" y="17036"/>
                    </a:cubicBezTo>
                    <a:lnTo>
                      <a:pt x="5236" y="21600"/>
                    </a:lnTo>
                    <a:lnTo>
                      <a:pt x="0" y="644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7437" name="AutoShape 10"/>
            <p:cNvSpPr>
              <a:spLocks noChangeArrowheads="1"/>
            </p:cNvSpPr>
            <p:nvPr/>
          </p:nvSpPr>
          <p:spPr bwMode="auto">
            <a:xfrm rot="4475422" flipV="1">
              <a:off x="2059" y="2192"/>
              <a:ext cx="764" cy="36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17438" name="Group 11"/>
            <p:cNvGrpSpPr/>
            <p:nvPr/>
          </p:nvGrpSpPr>
          <p:grpSpPr bwMode="auto">
            <a:xfrm rot="-2510025">
              <a:off x="2502" y="2133"/>
              <a:ext cx="288" cy="565"/>
              <a:chOff x="144" y="2748"/>
              <a:chExt cx="321" cy="630"/>
            </a:xfrm>
          </p:grpSpPr>
          <p:sp>
            <p:nvSpPr>
              <p:cNvPr id="17439" name="Line 12"/>
              <p:cNvSpPr>
                <a:spLocks noChangeShapeType="1"/>
              </p:cNvSpPr>
              <p:nvPr/>
            </p:nvSpPr>
            <p:spPr bwMode="auto">
              <a:xfrm flipV="1">
                <a:off x="144" y="2759"/>
                <a:ext cx="316" cy="60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40" name="Line 13"/>
              <p:cNvSpPr>
                <a:spLocks noChangeShapeType="1"/>
              </p:cNvSpPr>
              <p:nvPr/>
            </p:nvSpPr>
            <p:spPr bwMode="auto">
              <a:xfrm flipH="1">
                <a:off x="396" y="2748"/>
                <a:ext cx="69" cy="49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441" name="Arc 14"/>
              <p:cNvSpPr/>
              <p:nvPr/>
            </p:nvSpPr>
            <p:spPr bwMode="auto">
              <a:xfrm rot="10800000" flipV="1">
                <a:off x="154" y="3234"/>
                <a:ext cx="245" cy="144"/>
              </a:xfrm>
              <a:custGeom>
                <a:avLst/>
                <a:gdLst>
                  <a:gd name="T0" fmla="*/ 0 w 26348"/>
                  <a:gd name="T1" fmla="*/ 0 h 21600"/>
                  <a:gd name="T2" fmla="*/ 0 w 26348"/>
                  <a:gd name="T3" fmla="*/ 0 h 21600"/>
                  <a:gd name="T4" fmla="*/ 0 w 2634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348" h="21600" fill="none" extrusionOk="0">
                    <a:moveTo>
                      <a:pt x="0" y="644"/>
                    </a:moveTo>
                    <a:cubicBezTo>
                      <a:pt x="1712" y="216"/>
                      <a:pt x="3470" y="0"/>
                      <a:pt x="5236" y="0"/>
                    </a:cubicBezTo>
                    <a:cubicBezTo>
                      <a:pt x="15406" y="0"/>
                      <a:pt x="24199" y="7095"/>
                      <a:pt x="26348" y="17036"/>
                    </a:cubicBezTo>
                  </a:path>
                  <a:path w="26348" h="21600" stroke="0" extrusionOk="0">
                    <a:moveTo>
                      <a:pt x="0" y="644"/>
                    </a:moveTo>
                    <a:cubicBezTo>
                      <a:pt x="1712" y="216"/>
                      <a:pt x="3470" y="0"/>
                      <a:pt x="5236" y="0"/>
                    </a:cubicBezTo>
                    <a:cubicBezTo>
                      <a:pt x="15406" y="0"/>
                      <a:pt x="24199" y="7095"/>
                      <a:pt x="26348" y="17036"/>
                    </a:cubicBezTo>
                    <a:lnTo>
                      <a:pt x="5236" y="21600"/>
                    </a:lnTo>
                    <a:lnTo>
                      <a:pt x="0" y="644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7414" name="AutoShape 15"/>
          <p:cNvSpPr>
            <a:spLocks noChangeArrowheads="1"/>
          </p:cNvSpPr>
          <p:nvPr/>
        </p:nvSpPr>
        <p:spPr bwMode="auto">
          <a:xfrm>
            <a:off x="746125" y="757238"/>
            <a:ext cx="1376363" cy="1828800"/>
          </a:xfrm>
          <a:prstGeom prst="can">
            <a:avLst>
              <a:gd name="adj" fmla="val 33218"/>
            </a:avLst>
          </a:prstGeom>
          <a:noFill/>
          <a:ln w="381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7415" name="AutoShape 20"/>
          <p:cNvSpPr>
            <a:spLocks noChangeArrowheads="1"/>
          </p:cNvSpPr>
          <p:nvPr/>
        </p:nvSpPr>
        <p:spPr bwMode="auto">
          <a:xfrm>
            <a:off x="2633663" y="1511300"/>
            <a:ext cx="457200" cy="381000"/>
          </a:xfrm>
          <a:prstGeom prst="rightArrow">
            <a:avLst>
              <a:gd name="adj1" fmla="val 61454"/>
              <a:gd name="adj2" fmla="val 46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7416" name="AutoShape 17"/>
          <p:cNvSpPr>
            <a:spLocks noChangeArrowheads="1"/>
          </p:cNvSpPr>
          <p:nvPr/>
        </p:nvSpPr>
        <p:spPr bwMode="auto">
          <a:xfrm flipH="1">
            <a:off x="3578225" y="1028700"/>
            <a:ext cx="4951413" cy="1470025"/>
          </a:xfrm>
          <a:prstGeom prst="parallelogram">
            <a:avLst>
              <a:gd name="adj" fmla="val 73758"/>
            </a:avLst>
          </a:prstGeom>
          <a:solidFill>
            <a:srgbClr val="00FF00">
              <a:alpha val="50195"/>
            </a:srgbClr>
          </a:solidFill>
          <a:ln w="38100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17417" name="组合 23"/>
          <p:cNvGrpSpPr/>
          <p:nvPr/>
        </p:nvGrpSpPr>
        <p:grpSpPr bwMode="auto">
          <a:xfrm>
            <a:off x="3562350" y="463550"/>
            <a:ext cx="3894138" cy="585788"/>
            <a:chOff x="3497898" y="581690"/>
            <a:chExt cx="3893820" cy="584775"/>
          </a:xfrm>
        </p:grpSpPr>
        <p:grpSp>
          <p:nvGrpSpPr>
            <p:cNvPr id="17430" name="组合 17"/>
            <p:cNvGrpSpPr/>
            <p:nvPr/>
          </p:nvGrpSpPr>
          <p:grpSpPr bwMode="auto">
            <a:xfrm>
              <a:off x="3513139" y="581690"/>
              <a:ext cx="3878579" cy="584775"/>
              <a:chOff x="1539559" y="2704935"/>
              <a:chExt cx="3878579" cy="584775"/>
            </a:xfrm>
          </p:grpSpPr>
          <p:sp>
            <p:nvSpPr>
              <p:cNvPr id="17433" name="文本框 18"/>
              <p:cNvSpPr txBox="1">
                <a:spLocks noChangeArrowheads="1"/>
              </p:cNvSpPr>
              <p:nvPr/>
            </p:nvSpPr>
            <p:spPr bwMode="auto">
              <a:xfrm>
                <a:off x="2352926" y="2704935"/>
                <a:ext cx="223660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200" b="1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底面的周长</a:t>
                </a:r>
                <a:endPara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29" name="直接箭头连接符 28"/>
              <p:cNvCxnSpPr/>
              <p:nvPr/>
            </p:nvCxnSpPr>
            <p:spPr>
              <a:xfrm flipH="1">
                <a:off x="1540192" y="3072598"/>
                <a:ext cx="631773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箭头连接符 29"/>
              <p:cNvCxnSpPr/>
              <p:nvPr/>
            </p:nvCxnSpPr>
            <p:spPr>
              <a:xfrm>
                <a:off x="4732394" y="3072598"/>
                <a:ext cx="68574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直接连接符 25"/>
            <p:cNvCxnSpPr/>
            <p:nvPr/>
          </p:nvCxnSpPr>
          <p:spPr>
            <a:xfrm flipV="1">
              <a:off x="3497898" y="792463"/>
              <a:ext cx="0" cy="3486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7391718" y="817819"/>
              <a:ext cx="0" cy="3486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18" name="组合 30"/>
          <p:cNvGrpSpPr/>
          <p:nvPr/>
        </p:nvGrpSpPr>
        <p:grpSpPr bwMode="auto">
          <a:xfrm>
            <a:off x="3344863" y="1023938"/>
            <a:ext cx="1314450" cy="1482725"/>
            <a:chOff x="5317588" y="2704935"/>
            <a:chExt cx="1315143" cy="1482534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317588" y="2704935"/>
              <a:ext cx="35102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5317588" y="4187469"/>
              <a:ext cx="131514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箭头连接符 33"/>
            <p:cNvCxnSpPr/>
            <p:nvPr/>
          </p:nvCxnSpPr>
          <p:spPr>
            <a:xfrm>
              <a:off x="5532013" y="2704935"/>
              <a:ext cx="0" cy="148253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19" name="文本框 34"/>
          <p:cNvSpPr txBox="1">
            <a:spLocks noChangeArrowheads="1"/>
          </p:cNvSpPr>
          <p:nvPr/>
        </p:nvSpPr>
        <p:spPr bwMode="auto">
          <a:xfrm>
            <a:off x="3543300" y="1608138"/>
            <a:ext cx="5953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6" name="Group 48"/>
          <p:cNvGrpSpPr/>
          <p:nvPr/>
        </p:nvGrpSpPr>
        <p:grpSpPr bwMode="auto">
          <a:xfrm>
            <a:off x="787400" y="2700338"/>
            <a:ext cx="7691438" cy="2066925"/>
            <a:chOff x="3368" y="1515"/>
            <a:chExt cx="3710" cy="1302"/>
          </a:xfrm>
        </p:grpSpPr>
        <p:grpSp>
          <p:nvGrpSpPr>
            <p:cNvPr id="17421" name="Group 47"/>
            <p:cNvGrpSpPr/>
            <p:nvPr/>
          </p:nvGrpSpPr>
          <p:grpSpPr bwMode="auto">
            <a:xfrm>
              <a:off x="3368" y="1515"/>
              <a:ext cx="3710" cy="1302"/>
              <a:chOff x="3323" y="2055"/>
              <a:chExt cx="3710" cy="1302"/>
            </a:xfrm>
          </p:grpSpPr>
          <p:sp>
            <p:nvSpPr>
              <p:cNvPr id="17424" name="Rectangle 24"/>
              <p:cNvSpPr>
                <a:spLocks noChangeArrowheads="1"/>
              </p:cNvSpPr>
              <p:nvPr/>
            </p:nvSpPr>
            <p:spPr bwMode="auto">
              <a:xfrm>
                <a:off x="3323" y="2055"/>
                <a:ext cx="3059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圆柱的侧面积＝平行四边形的面积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7425" name="Rectangle 25"/>
              <p:cNvSpPr>
                <a:spLocks noChangeArrowheads="1"/>
              </p:cNvSpPr>
              <p:nvPr/>
            </p:nvSpPr>
            <p:spPr bwMode="auto">
              <a:xfrm>
                <a:off x="4060" y="2491"/>
                <a:ext cx="2973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         底           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高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7426" name="矩形 28"/>
              <p:cNvSpPr>
                <a:spLocks noChangeArrowheads="1"/>
              </p:cNvSpPr>
              <p:nvPr/>
            </p:nvSpPr>
            <p:spPr bwMode="auto">
              <a:xfrm>
                <a:off x="4300" y="2989"/>
                <a:ext cx="2471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＝圆柱的底面周长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高 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7422" name="直接箭头连接符 30"/>
            <p:cNvCxnSpPr>
              <a:cxnSpLocks noChangeShapeType="1"/>
            </p:cNvCxnSpPr>
            <p:nvPr/>
          </p:nvCxnSpPr>
          <p:spPr bwMode="auto">
            <a:xfrm>
              <a:off x="5347" y="2296"/>
              <a:ext cx="0" cy="181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23" name="直接箭头连接符 31"/>
            <p:cNvCxnSpPr>
              <a:cxnSpLocks noChangeShapeType="1"/>
            </p:cNvCxnSpPr>
            <p:nvPr/>
          </p:nvCxnSpPr>
          <p:spPr bwMode="auto">
            <a:xfrm>
              <a:off x="6652" y="2296"/>
              <a:ext cx="0" cy="181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8"/>
          <p:cNvGrpSpPr/>
          <p:nvPr/>
        </p:nvGrpSpPr>
        <p:grpSpPr bwMode="auto">
          <a:xfrm>
            <a:off x="696913" y="2693988"/>
            <a:ext cx="7697506" cy="2066925"/>
            <a:chOff x="3368" y="1515"/>
            <a:chExt cx="3713" cy="1302"/>
          </a:xfrm>
        </p:grpSpPr>
        <p:grpSp>
          <p:nvGrpSpPr>
            <p:cNvPr id="18440" name="Group 47"/>
            <p:cNvGrpSpPr/>
            <p:nvPr/>
          </p:nvGrpSpPr>
          <p:grpSpPr bwMode="auto">
            <a:xfrm>
              <a:off x="3368" y="1515"/>
              <a:ext cx="3713" cy="1302"/>
              <a:chOff x="3323" y="2055"/>
              <a:chExt cx="3713" cy="1302"/>
            </a:xfrm>
          </p:grpSpPr>
          <p:sp>
            <p:nvSpPr>
              <p:cNvPr id="18443" name="Rectangle 24"/>
              <p:cNvSpPr>
                <a:spLocks noChangeArrowheads="1"/>
              </p:cNvSpPr>
              <p:nvPr/>
            </p:nvSpPr>
            <p:spPr bwMode="auto">
              <a:xfrm>
                <a:off x="3323" y="2055"/>
                <a:ext cx="2889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圆柱的侧面积＝正方形的面积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44" name="Rectangle 25"/>
              <p:cNvSpPr>
                <a:spLocks noChangeArrowheads="1"/>
              </p:cNvSpPr>
              <p:nvPr/>
            </p:nvSpPr>
            <p:spPr bwMode="auto">
              <a:xfrm>
                <a:off x="4063" y="2454"/>
                <a:ext cx="2973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        边长        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边长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445" name="矩形 28"/>
              <p:cNvSpPr>
                <a:spLocks noChangeArrowheads="1"/>
              </p:cNvSpPr>
              <p:nvPr/>
            </p:nvSpPr>
            <p:spPr bwMode="auto">
              <a:xfrm>
                <a:off x="4300" y="2989"/>
                <a:ext cx="2736" cy="3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＝圆柱的底面周长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 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高 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8441" name="直接箭头连接符 30"/>
            <p:cNvCxnSpPr>
              <a:cxnSpLocks noChangeShapeType="1"/>
            </p:cNvCxnSpPr>
            <p:nvPr/>
          </p:nvCxnSpPr>
          <p:spPr bwMode="auto">
            <a:xfrm>
              <a:off x="5347" y="2280"/>
              <a:ext cx="0" cy="181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42" name="直接箭头连接符 31"/>
            <p:cNvCxnSpPr>
              <a:cxnSpLocks noChangeShapeType="1"/>
            </p:cNvCxnSpPr>
            <p:nvPr/>
          </p:nvCxnSpPr>
          <p:spPr bwMode="auto">
            <a:xfrm>
              <a:off x="6698" y="2280"/>
              <a:ext cx="0" cy="181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" name="右箭头 2"/>
          <p:cNvSpPr/>
          <p:nvPr/>
        </p:nvSpPr>
        <p:spPr>
          <a:xfrm>
            <a:off x="3317875" y="1398588"/>
            <a:ext cx="1150938" cy="64928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064125" y="925513"/>
            <a:ext cx="1509713" cy="15113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圆柱体 1"/>
          <p:cNvSpPr/>
          <p:nvPr/>
        </p:nvSpPr>
        <p:spPr>
          <a:xfrm>
            <a:off x="1978025" y="798513"/>
            <a:ext cx="744538" cy="1717675"/>
          </a:xfrm>
          <a:prstGeom prst="can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700588" y="311150"/>
            <a:ext cx="22367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底面的周长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573838" y="1258888"/>
            <a:ext cx="5953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 bwMode="auto">
          <a:xfrm>
            <a:off x="5021263" y="1517650"/>
            <a:ext cx="2278062" cy="1458913"/>
          </a:xfrm>
          <a:custGeom>
            <a:avLst/>
            <a:gdLst>
              <a:gd name="connsiteX0" fmla="*/ 7620 w 2039620"/>
              <a:gd name="connsiteY0" fmla="*/ 2540 h 1214120"/>
              <a:gd name="connsiteX1" fmla="*/ 271780 w 2039620"/>
              <a:gd name="connsiteY1" fmla="*/ 152400 h 1214120"/>
              <a:gd name="connsiteX2" fmla="*/ 134620 w 2039620"/>
              <a:gd name="connsiteY2" fmla="*/ 406400 h 1214120"/>
              <a:gd name="connsiteX3" fmla="*/ 248920 w 2039620"/>
              <a:gd name="connsiteY3" fmla="*/ 990600 h 1214120"/>
              <a:gd name="connsiteX4" fmla="*/ 0 w 2039620"/>
              <a:gd name="connsiteY4" fmla="*/ 1214120 h 1214120"/>
              <a:gd name="connsiteX5" fmla="*/ 1790700 w 2039620"/>
              <a:gd name="connsiteY5" fmla="*/ 1214120 h 1214120"/>
              <a:gd name="connsiteX6" fmla="*/ 2011680 w 2039620"/>
              <a:gd name="connsiteY6" fmla="*/ 982980 h 1214120"/>
              <a:gd name="connsiteX7" fmla="*/ 1892300 w 2039620"/>
              <a:gd name="connsiteY7" fmla="*/ 375920 h 1214120"/>
              <a:gd name="connsiteX8" fmla="*/ 2039620 w 2039620"/>
              <a:gd name="connsiteY8" fmla="*/ 152400 h 1214120"/>
              <a:gd name="connsiteX9" fmla="*/ 1762760 w 2039620"/>
              <a:gd name="connsiteY9" fmla="*/ 0 h 1214120"/>
              <a:gd name="connsiteX10" fmla="*/ 7620 w 2039620"/>
              <a:gd name="connsiteY10" fmla="*/ 2540 h 1214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9620" h="1214120">
                <a:moveTo>
                  <a:pt x="7620" y="2540"/>
                </a:moveTo>
                <a:lnTo>
                  <a:pt x="271780" y="152400"/>
                </a:lnTo>
                <a:lnTo>
                  <a:pt x="134620" y="406400"/>
                </a:lnTo>
                <a:lnTo>
                  <a:pt x="248920" y="990600"/>
                </a:lnTo>
                <a:lnTo>
                  <a:pt x="0" y="1214120"/>
                </a:lnTo>
                <a:lnTo>
                  <a:pt x="1790700" y="1214120"/>
                </a:lnTo>
                <a:lnTo>
                  <a:pt x="2011680" y="982980"/>
                </a:lnTo>
                <a:lnTo>
                  <a:pt x="1892300" y="375920"/>
                </a:lnTo>
                <a:lnTo>
                  <a:pt x="2039620" y="152400"/>
                </a:lnTo>
                <a:lnTo>
                  <a:pt x="1762760" y="0"/>
                </a:lnTo>
                <a:lnTo>
                  <a:pt x="7620" y="2540"/>
                </a:lnTo>
                <a:close/>
              </a:path>
            </a:pathLst>
          </a:custGeom>
          <a:solidFill>
            <a:srgbClr val="FFFF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圆柱体 1"/>
          <p:cNvSpPr/>
          <p:nvPr/>
        </p:nvSpPr>
        <p:spPr>
          <a:xfrm>
            <a:off x="1724025" y="1387475"/>
            <a:ext cx="1355725" cy="1717675"/>
          </a:xfrm>
          <a:prstGeom prst="ca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460" name="任意多边形: 形状 3"/>
          <p:cNvSpPr/>
          <p:nvPr/>
        </p:nvSpPr>
        <p:spPr bwMode="auto">
          <a:xfrm>
            <a:off x="2320925" y="1744663"/>
            <a:ext cx="271463" cy="1360487"/>
          </a:xfrm>
          <a:custGeom>
            <a:avLst/>
            <a:gdLst>
              <a:gd name="T0" fmla="*/ 75973 w 270933"/>
              <a:gd name="T1" fmla="*/ 1351940 h 1361440"/>
              <a:gd name="T2" fmla="*/ 248646 w 270933"/>
              <a:gd name="T3" fmla="*/ 908020 h 1361440"/>
              <a:gd name="T4" fmla="*/ 0 w 270933"/>
              <a:gd name="T5" fmla="*/ 517907 h 1361440"/>
              <a:gd name="T6" fmla="*/ 276270 w 270933"/>
              <a:gd name="T7" fmla="*/ 188330 h 1361440"/>
              <a:gd name="T8" fmla="*/ 131229 w 270933"/>
              <a:gd name="T9" fmla="*/ 0 h 1361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0933" h="1361440">
                <a:moveTo>
                  <a:pt x="74506" y="1361440"/>
                </a:moveTo>
                <a:lnTo>
                  <a:pt x="243840" y="914400"/>
                </a:lnTo>
                <a:lnTo>
                  <a:pt x="0" y="521547"/>
                </a:lnTo>
                <a:lnTo>
                  <a:pt x="270933" y="189653"/>
                </a:lnTo>
                <a:lnTo>
                  <a:pt x="128693" y="0"/>
                </a:lnTo>
              </a:path>
            </a:pathLst>
          </a:custGeom>
          <a:noFill/>
          <a:ln w="19050">
            <a:solidFill>
              <a:schemeClr val="tx1"/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右箭头 2"/>
          <p:cNvSpPr/>
          <p:nvPr/>
        </p:nvSpPr>
        <p:spPr>
          <a:xfrm>
            <a:off x="3478213" y="1922463"/>
            <a:ext cx="1150937" cy="649287"/>
          </a:xfrm>
          <a:prstGeom prst="rightArrow">
            <a:avLst/>
          </a:prstGeom>
          <a:solidFill>
            <a:srgbClr val="FFFF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4" name="任意多边形: 形状 13"/>
          <p:cNvSpPr/>
          <p:nvPr/>
        </p:nvSpPr>
        <p:spPr bwMode="auto">
          <a:xfrm>
            <a:off x="5583238" y="1517650"/>
            <a:ext cx="1716087" cy="1458913"/>
          </a:xfrm>
          <a:custGeom>
            <a:avLst/>
            <a:gdLst>
              <a:gd name="connsiteX0" fmla="*/ 1406558 w 1715770"/>
              <a:gd name="connsiteY0" fmla="*/ 0 h 1459124"/>
              <a:gd name="connsiteX1" fmla="*/ 1715770 w 1715770"/>
              <a:gd name="connsiteY1" fmla="*/ 183154 h 1459124"/>
              <a:gd name="connsiteX2" fmla="*/ 1551235 w 1715770"/>
              <a:gd name="connsiteY2" fmla="*/ 451779 h 1459124"/>
              <a:gd name="connsiteX3" fmla="*/ 1684565 w 1715770"/>
              <a:gd name="connsiteY3" fmla="*/ 1181341 h 1459124"/>
              <a:gd name="connsiteX4" fmla="*/ 1437763 w 1715770"/>
              <a:gd name="connsiteY4" fmla="*/ 1459124 h 1459124"/>
              <a:gd name="connsiteX5" fmla="*/ 0 w 1715770"/>
              <a:gd name="connsiteY5" fmla="*/ 1459124 h 1459124"/>
              <a:gd name="connsiteX6" fmla="*/ 0 w 1715770"/>
              <a:gd name="connsiteY6" fmla="*/ 2191 h 1459124"/>
              <a:gd name="connsiteX7" fmla="*/ 1406558 w 1715770"/>
              <a:gd name="connsiteY7" fmla="*/ 0 h 145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5770" h="1459124">
                <a:moveTo>
                  <a:pt x="1406558" y="0"/>
                </a:moveTo>
                <a:lnTo>
                  <a:pt x="1715770" y="183154"/>
                </a:lnTo>
                <a:lnTo>
                  <a:pt x="1551235" y="451779"/>
                </a:lnTo>
                <a:lnTo>
                  <a:pt x="1684565" y="1181341"/>
                </a:lnTo>
                <a:lnTo>
                  <a:pt x="1437763" y="1459124"/>
                </a:lnTo>
                <a:lnTo>
                  <a:pt x="0" y="1459124"/>
                </a:lnTo>
                <a:lnTo>
                  <a:pt x="0" y="2191"/>
                </a:lnTo>
                <a:lnTo>
                  <a:pt x="1406558" y="0"/>
                </a:lnTo>
                <a:close/>
              </a:path>
            </a:pathLst>
          </a:custGeom>
          <a:solidFill>
            <a:srgbClr val="FFFF00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19464" name="组合 5"/>
          <p:cNvGrpSpPr/>
          <p:nvPr/>
        </p:nvGrpSpPr>
        <p:grpSpPr bwMode="auto">
          <a:xfrm>
            <a:off x="100013" y="514350"/>
            <a:ext cx="2220912" cy="762000"/>
            <a:chOff x="-5587" y="440735"/>
            <a:chExt cx="2221102" cy="762453"/>
          </a:xfrm>
        </p:grpSpPr>
        <p:pic>
          <p:nvPicPr>
            <p:cNvPr id="19471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1" t="28952" r="3229" b="29143"/>
            <a:stretch>
              <a:fillRect/>
            </a:stretch>
          </p:blipFill>
          <p:spPr bwMode="auto">
            <a:xfrm>
              <a:off x="-5587" y="440735"/>
              <a:ext cx="2221102" cy="76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2" name="矩形 16"/>
            <p:cNvSpPr>
              <a:spLocks noChangeArrowheads="1"/>
            </p:cNvSpPr>
            <p:nvPr/>
          </p:nvSpPr>
          <p:spPr bwMode="auto">
            <a:xfrm>
              <a:off x="394557" y="570887"/>
              <a:ext cx="142081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割补法</a:t>
              </a:r>
              <a:endParaRPr lang="zh-CN" altLang="en-US" sz="3200"/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2216150" y="3240088"/>
            <a:ext cx="4678363" cy="585787"/>
            <a:chOff x="2162804" y="2797963"/>
            <a:chExt cx="4678556" cy="584776"/>
          </a:xfrm>
        </p:grpSpPr>
        <p:sp>
          <p:nvSpPr>
            <p:cNvPr id="19468" name="矩形 17"/>
            <p:cNvSpPr>
              <a:spLocks noChangeArrowheads="1"/>
            </p:cNvSpPr>
            <p:nvPr/>
          </p:nvSpPr>
          <p:spPr bwMode="auto">
            <a:xfrm>
              <a:off x="2162804" y="2797964"/>
              <a:ext cx="22445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不规则图形</a:t>
              </a:r>
              <a:endParaRPr lang="zh-CN" altLang="en-US" sz="3200"/>
            </a:p>
          </p:txBody>
        </p:sp>
        <p:sp>
          <p:nvSpPr>
            <p:cNvPr id="19469" name="矩形 18"/>
            <p:cNvSpPr>
              <a:spLocks noChangeArrowheads="1"/>
            </p:cNvSpPr>
            <p:nvPr/>
          </p:nvSpPr>
          <p:spPr bwMode="auto">
            <a:xfrm>
              <a:off x="5420778" y="2797963"/>
              <a:ext cx="142058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长方形</a:t>
              </a:r>
              <a:endParaRPr lang="zh-CN" altLang="en-US" sz="3200"/>
            </a:p>
          </p:txBody>
        </p:sp>
        <p:sp>
          <p:nvSpPr>
            <p:cNvPr id="20" name="右箭头 2"/>
            <p:cNvSpPr/>
            <p:nvPr/>
          </p:nvSpPr>
          <p:spPr>
            <a:xfrm>
              <a:off x="4558441" y="2994473"/>
              <a:ext cx="600100" cy="218697"/>
            </a:xfrm>
            <a:prstGeom prst="rightArrow">
              <a:avLst/>
            </a:prstGeom>
            <a:solidFill>
              <a:srgbClr val="FFFFFF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</p:grp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044575" y="3951288"/>
            <a:ext cx="2655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圆柱的侧面积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矩形 28"/>
          <p:cNvSpPr>
            <a:spLocks noChangeArrowheads="1"/>
          </p:cNvSpPr>
          <p:nvPr/>
        </p:nvSpPr>
        <p:spPr bwMode="auto">
          <a:xfrm>
            <a:off x="3192463" y="3962400"/>
            <a:ext cx="5121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＝圆柱的底面周长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高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任意多边形: 形状 14"/>
          <p:cNvSpPr/>
          <p:nvPr/>
        </p:nvSpPr>
        <p:spPr bwMode="auto">
          <a:xfrm>
            <a:off x="5009198" y="1513205"/>
            <a:ext cx="574040" cy="1463675"/>
          </a:xfrm>
          <a:custGeom>
            <a:avLst/>
            <a:gdLst>
              <a:gd name="connsiteX0" fmla="*/ 0 w 904"/>
              <a:gd name="connsiteY0" fmla="*/ 0 h 2305"/>
              <a:gd name="connsiteX1" fmla="*/ 435 w 904"/>
              <a:gd name="connsiteY1" fmla="*/ 293 h 2305"/>
              <a:gd name="connsiteX2" fmla="*/ 195 w 904"/>
              <a:gd name="connsiteY2" fmla="*/ 739 h 2305"/>
              <a:gd name="connsiteX3" fmla="*/ 392 w 904"/>
              <a:gd name="connsiteY3" fmla="*/ 1889 h 2305"/>
              <a:gd name="connsiteX4" fmla="*/ 19 w 904"/>
              <a:gd name="connsiteY4" fmla="*/ 2305 h 2305"/>
              <a:gd name="connsiteX5" fmla="*/ 904 w 904"/>
              <a:gd name="connsiteY5" fmla="*/ 2305 h 2305"/>
              <a:gd name="connsiteX6" fmla="*/ 904 w 904"/>
              <a:gd name="connsiteY6" fmla="*/ 7 h 2305"/>
              <a:gd name="connsiteX7" fmla="*/ 0 w 904"/>
              <a:gd name="connsiteY7" fmla="*/ 0 h 2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4" h="2305">
                <a:moveTo>
                  <a:pt x="0" y="0"/>
                </a:moveTo>
                <a:lnTo>
                  <a:pt x="435" y="293"/>
                </a:lnTo>
                <a:lnTo>
                  <a:pt x="195" y="739"/>
                </a:lnTo>
                <a:lnTo>
                  <a:pt x="392" y="1889"/>
                </a:lnTo>
                <a:lnTo>
                  <a:pt x="19" y="2305"/>
                </a:lnTo>
                <a:lnTo>
                  <a:pt x="904" y="2305"/>
                </a:lnTo>
                <a:lnTo>
                  <a:pt x="904" y="7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60494E-6 L 0.2184 1.60494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>
            <a:spLocks noChangeArrowheads="1"/>
          </p:cNvSpPr>
          <p:nvPr/>
        </p:nvSpPr>
        <p:spPr bwMode="auto">
          <a:xfrm>
            <a:off x="398463" y="1049336"/>
            <a:ext cx="80629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请你用字母表示出圆柱侧面积的计算公式。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圆柱形 2"/>
          <p:cNvSpPr/>
          <p:nvPr/>
        </p:nvSpPr>
        <p:spPr bwMode="auto">
          <a:xfrm>
            <a:off x="834230" y="2078039"/>
            <a:ext cx="1447800" cy="1993900"/>
          </a:xfrm>
          <a:prstGeom prst="can">
            <a:avLst/>
          </a:prstGeom>
          <a:solidFill>
            <a:srgbClr val="3EEDE7"/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0484" name="矩形 22"/>
          <p:cNvSpPr>
            <a:spLocks noChangeArrowheads="1"/>
          </p:cNvSpPr>
          <p:nvPr/>
        </p:nvSpPr>
        <p:spPr bwMode="auto">
          <a:xfrm>
            <a:off x="2620964" y="1793876"/>
            <a:ext cx="5399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半径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，直径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，高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，周长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en-US" altLang="zh-CN" sz="3200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620964" y="2765425"/>
            <a:ext cx="2195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zh-CN" altLang="en-US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侧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Ch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4140203" y="2765425"/>
            <a:ext cx="2195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π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dh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237959" y="2764632"/>
            <a:ext cx="219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2π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rh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7"/>
          <p:cNvSpPr txBox="1">
            <a:spLocks noChangeArrowheads="1"/>
          </p:cNvSpPr>
          <p:nvPr/>
        </p:nvSpPr>
        <p:spPr bwMode="auto">
          <a:xfrm>
            <a:off x="298056" y="1194265"/>
            <a:ext cx="8547888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        一个圆柱形罐头的侧面贴着商标纸，圆柱底面半径是</a:t>
            </a:r>
            <a:r>
              <a:rPr lang="en-US" altLang="zh-CN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5cm</a:t>
            </a:r>
            <a:r>
              <a:rPr lang="zh-CN" altLang="en-US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，高是</a:t>
            </a:r>
            <a:r>
              <a:rPr lang="en-US" altLang="zh-CN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10cm</a:t>
            </a:r>
            <a:r>
              <a:rPr lang="zh-CN" altLang="en-US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。这张商标纸的面积是多少</a:t>
            </a:r>
            <a:r>
              <a:rPr lang="en-US" altLang="zh-CN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?</a:t>
            </a:r>
            <a:endParaRPr lang="zh-CN" altLang="en-US" sz="2800" b="1" noProof="1">
              <a:solidFill>
                <a:srgbClr val="000000"/>
              </a:solidFill>
              <a:latin typeface="+mj-lt"/>
              <a:ea typeface="+mj-ea"/>
              <a:sym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006206" y="3076899"/>
            <a:ext cx="5573712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答：这张商标纸的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面积是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314cm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2252663" y="2423626"/>
            <a:ext cx="4484687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zh-CN" sz="28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3.14×5</a:t>
            </a:r>
            <a:r>
              <a:rPr lang="en-US" altLang="zh-CN" sz="28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×2</a:t>
            </a:r>
            <a:r>
              <a:rPr lang="zh-CN" altLang="zh-CN" sz="28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×</a:t>
            </a:r>
            <a:r>
              <a:rPr lang="en-US" altLang="zh-CN" sz="28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</a:t>
            </a:r>
            <a:r>
              <a:rPr lang="zh-CN" altLang="zh-CN" sz="28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0</a:t>
            </a:r>
            <a:r>
              <a:rPr lang="zh-CN" altLang="en-US" sz="28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＝</a:t>
            </a:r>
            <a:r>
              <a:rPr lang="en-US" altLang="zh-CN" sz="28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314(cm</a:t>
            </a:r>
            <a:r>
              <a:rPr lang="en-US" altLang="zh-CN" sz="2800" b="1" baseline="30000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</a:t>
            </a:r>
            <a:r>
              <a:rPr lang="en-US" altLang="zh-CN" sz="28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)</a:t>
            </a:r>
            <a:endParaRPr lang="en-US" altLang="en-US" sz="2800" b="1" noProof="1">
              <a:solidFill>
                <a:srgbClr val="FF0000"/>
              </a:solidFill>
              <a:latin typeface="+mn-lt"/>
              <a:ea typeface="+mn-ea"/>
              <a:sym typeface="Times New Roman" panose="02020603050405020304" pitchFamily="18" charset="0"/>
            </a:endParaRPr>
          </a:p>
        </p:txBody>
      </p:sp>
      <p:pic>
        <p:nvPicPr>
          <p:cNvPr id="22533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56" y="539281"/>
            <a:ext cx="1708150" cy="53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63505" y="2423626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P20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3" name="Group 18"/>
          <p:cNvGrpSpPr/>
          <p:nvPr/>
        </p:nvGrpSpPr>
        <p:grpSpPr bwMode="auto">
          <a:xfrm>
            <a:off x="1346593" y="3385770"/>
            <a:ext cx="7499350" cy="1152525"/>
            <a:chOff x="411" y="3324"/>
            <a:chExt cx="4724" cy="726"/>
          </a:xfrm>
        </p:grpSpPr>
        <p:sp>
          <p:nvSpPr>
            <p:cNvPr id="6" name="AutoShape 27"/>
            <p:cNvSpPr>
              <a:spLocks noChangeArrowheads="1"/>
            </p:cNvSpPr>
            <p:nvPr/>
          </p:nvSpPr>
          <p:spPr bwMode="auto">
            <a:xfrm>
              <a:off x="411" y="3671"/>
              <a:ext cx="3913" cy="329"/>
            </a:xfrm>
            <a:prstGeom prst="wedgeRoundRectCallout">
              <a:avLst>
                <a:gd name="adj1" fmla="val 54282"/>
                <a:gd name="adj2" fmla="val -4378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如果我们要求这个罐头的表面积</a:t>
              </a:r>
              <a:r>
                <a:rPr lang="en-US" altLang="zh-CN" sz="2400">
                  <a:latin typeface="楷体" panose="02010609060101010101" pitchFamily="49" charset="-122"/>
                  <a:ea typeface="楷体" panose="02010609060101010101" pitchFamily="49" charset="-122"/>
                </a:rPr>
                <a:t>,</a:t>
              </a:r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你会求吗？</a:t>
              </a:r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7" name="Picture 17" descr="两小豆形象之聪聪PPT用（反边）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455" y="3324"/>
              <a:ext cx="680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038350" y="2423626"/>
            <a:ext cx="7004444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6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罐头的表面积＝侧面积＋两个底面的面积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297113" y="2976394"/>
            <a:ext cx="4732337" cy="4914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3.14×5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×2</a:t>
            </a:r>
            <a:r>
              <a:rPr lang="zh-CN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×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</a:t>
            </a:r>
            <a:r>
              <a:rPr lang="zh-CN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0</a:t>
            </a:r>
            <a:r>
              <a:rPr lang="zh-CN" altLang="en-US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＝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314(cm</a:t>
            </a:r>
            <a:r>
              <a:rPr lang="en-US" altLang="zh-CN" sz="2600" b="1" baseline="30000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)</a:t>
            </a:r>
            <a:endParaRPr lang="en-US" altLang="en-US" sz="2600" b="1" noProof="1">
              <a:solidFill>
                <a:srgbClr val="FF0000"/>
              </a:solidFill>
              <a:latin typeface="+mn-lt"/>
              <a:ea typeface="+mn-ea"/>
              <a:sym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97113" y="3528844"/>
            <a:ext cx="4732337" cy="4914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3.14×5</a:t>
            </a:r>
            <a:r>
              <a:rPr lang="en-US" altLang="zh-CN" sz="2600" b="1" baseline="30000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×2</a:t>
            </a:r>
            <a:r>
              <a:rPr lang="zh-CN" altLang="en-US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＝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157(cm</a:t>
            </a:r>
            <a:r>
              <a:rPr lang="en-US" altLang="zh-CN" sz="2600" b="1" baseline="30000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)</a:t>
            </a:r>
            <a:endParaRPr lang="en-US" altLang="en-US" sz="2600" b="1" noProof="1">
              <a:solidFill>
                <a:srgbClr val="FF0000"/>
              </a:solidFill>
              <a:latin typeface="+mn-lt"/>
              <a:ea typeface="+mn-ea"/>
              <a:sym typeface="Times New Roman" panose="02020603050405020304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297113" y="4081294"/>
            <a:ext cx="4732337" cy="4914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157+314</a:t>
            </a:r>
            <a:r>
              <a:rPr lang="zh-CN" altLang="en-US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＝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471(cm</a:t>
            </a:r>
            <a:r>
              <a:rPr lang="en-US" altLang="zh-CN" sz="2600" b="1" baseline="30000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2</a:t>
            </a:r>
            <a:r>
              <a:rPr lang="en-US" altLang="zh-CN" sz="2600" b="1" noProof="1">
                <a:solidFill>
                  <a:srgbClr val="FF0000"/>
                </a:solidFill>
                <a:latin typeface="+mn-lt"/>
                <a:ea typeface="+mn-ea"/>
                <a:sym typeface="Times New Roman" panose="02020603050405020304" pitchFamily="18" charset="0"/>
              </a:rPr>
              <a:t>)</a:t>
            </a:r>
            <a:endParaRPr lang="en-US" altLang="en-US" sz="2600" b="1" noProof="1">
              <a:solidFill>
                <a:srgbClr val="FF0000"/>
              </a:solidFill>
              <a:latin typeface="+mn-lt"/>
              <a:ea typeface="+mn-ea"/>
              <a:sym typeface="Times New Roman" panose="02020603050405020304" pitchFamily="18" charset="0"/>
            </a:endParaRPr>
          </a:p>
        </p:txBody>
      </p:sp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298056" y="1194265"/>
            <a:ext cx="8547888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        一个圆柱形罐头的侧面贴着商标纸，圆柱底面半径是</a:t>
            </a:r>
            <a:r>
              <a:rPr lang="en-US" altLang="zh-CN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5cm</a:t>
            </a:r>
            <a:r>
              <a:rPr lang="zh-CN" altLang="en-US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，高是</a:t>
            </a:r>
            <a:r>
              <a:rPr lang="en-US" altLang="zh-CN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10cm</a:t>
            </a:r>
            <a:r>
              <a:rPr lang="zh-CN" altLang="en-US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。这张商标纸的面积是多少</a:t>
            </a:r>
            <a:r>
              <a:rPr lang="en-US" altLang="zh-CN" sz="2800" b="1" noProof="1">
                <a:solidFill>
                  <a:srgbClr val="000000"/>
                </a:solidFill>
                <a:latin typeface="+mj-lt"/>
                <a:ea typeface="+mj-ea"/>
                <a:sym typeface="Times New Roman" panose="02020603050405020304" pitchFamily="18" charset="0"/>
              </a:rPr>
              <a:t>?</a:t>
            </a:r>
            <a:endParaRPr lang="zh-CN" altLang="en-US" sz="2800" b="1" noProof="1">
              <a:solidFill>
                <a:srgbClr val="000000"/>
              </a:solidFill>
              <a:latin typeface="+mj-lt"/>
              <a:ea typeface="+mj-ea"/>
              <a:sym typeface="Times New Roman" panose="02020603050405020304" pitchFamily="18" charset="0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56" y="539281"/>
            <a:ext cx="1708150" cy="53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63505" y="2423626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P20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9"/>
          <p:cNvGrpSpPr/>
          <p:nvPr/>
        </p:nvGrpSpPr>
        <p:grpSpPr bwMode="auto">
          <a:xfrm>
            <a:off x="279400" y="582613"/>
            <a:ext cx="2079625" cy="614362"/>
            <a:chOff x="723900" y="305918"/>
            <a:chExt cx="2080401" cy="614779"/>
          </a:xfrm>
        </p:grpSpPr>
        <p:pic>
          <p:nvPicPr>
            <p:cNvPr id="23563" name="图片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" y="305918"/>
              <a:ext cx="697633" cy="614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4" name="文本框 3"/>
            <p:cNvSpPr txBox="1">
              <a:spLocks noChangeArrowheads="1"/>
            </p:cNvSpPr>
            <p:nvPr/>
          </p:nvSpPr>
          <p:spPr bwMode="auto">
            <a:xfrm>
              <a:off x="1389311" y="320215"/>
              <a:ext cx="1414990" cy="586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CACF5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想一想</a:t>
              </a:r>
              <a:endParaRPr lang="zh-CN" altLang="en-US" sz="3200" b="1">
                <a:solidFill>
                  <a:srgbClr val="CACF5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3555" name="TextBox 1"/>
          <p:cNvSpPr txBox="1">
            <a:spLocks noChangeArrowheads="1"/>
          </p:cNvSpPr>
          <p:nvPr/>
        </p:nvSpPr>
        <p:spPr bwMode="auto">
          <a:xfrm>
            <a:off x="944563" y="1203325"/>
            <a:ext cx="535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表面积和侧面积有什么不同？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3" name="TextBox 2"/>
          <p:cNvSpPr txBox="1">
            <a:spLocks noChangeArrowheads="1"/>
          </p:cNvSpPr>
          <p:nvPr/>
        </p:nvSpPr>
        <p:spPr bwMode="auto">
          <a:xfrm>
            <a:off x="130175" y="1722438"/>
            <a:ext cx="8791575" cy="12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F478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侧面积是表面积的一部分，表面积还包括两个底</a:t>
            </a:r>
            <a:r>
              <a:rPr lang="zh-CN" altLang="en-US" sz="3200" b="1">
                <a:solidFill>
                  <a:srgbClr val="EF478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面面积。</a:t>
            </a:r>
            <a:endParaRPr lang="zh-CN" altLang="en-US" sz="3200" b="1">
              <a:solidFill>
                <a:srgbClr val="EF4787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585913" y="2943225"/>
            <a:ext cx="6224587" cy="806450"/>
            <a:chOff x="1625599" y="3232150"/>
            <a:chExt cx="6224589" cy="806438"/>
          </a:xfrm>
        </p:grpSpPr>
        <p:pic>
          <p:nvPicPr>
            <p:cNvPr id="23561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06" t="35046" r="9840" b="42857"/>
            <a:stretch>
              <a:fillRect/>
            </a:stretch>
          </p:blipFill>
          <p:spPr bwMode="auto">
            <a:xfrm>
              <a:off x="1625599" y="3232150"/>
              <a:ext cx="6224589" cy="806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2" name="矩形 43"/>
            <p:cNvSpPr>
              <a:spLocks noChangeArrowheads="1"/>
            </p:cNvSpPr>
            <p:nvPr/>
          </p:nvSpPr>
          <p:spPr bwMode="auto">
            <a:xfrm>
              <a:off x="2038349" y="3296760"/>
              <a:ext cx="5399088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表面积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r>
                <a:rPr lang="zh-CN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侧面积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＋</a:t>
              </a:r>
              <a:r>
                <a:rPr lang="zh-CN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底面积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×2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992188" y="3749675"/>
            <a:ext cx="7132637" cy="808038"/>
            <a:chOff x="1293223" y="3931919"/>
            <a:chExt cx="7132320" cy="809065"/>
          </a:xfrm>
        </p:grpSpPr>
        <p:pic>
          <p:nvPicPr>
            <p:cNvPr id="23559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94" t="34546" r="9428" b="43359"/>
            <a:stretch>
              <a:fillRect/>
            </a:stretch>
          </p:blipFill>
          <p:spPr bwMode="auto">
            <a:xfrm>
              <a:off x="1293223" y="3931919"/>
              <a:ext cx="7132320" cy="809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0" name="TextBox 6"/>
            <p:cNvSpPr txBox="1">
              <a:spLocks noChangeArrowheads="1"/>
            </p:cNvSpPr>
            <p:nvPr/>
          </p:nvSpPr>
          <p:spPr bwMode="auto">
            <a:xfrm>
              <a:off x="1703977" y="4004537"/>
              <a:ext cx="6224588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用字母公式表示：</a:t>
              </a:r>
              <a:r>
                <a:rPr lang="en-US" altLang="zh-CN" sz="3200" b="1" i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S</a:t>
              </a:r>
              <a:r>
                <a:rPr lang="zh-CN" altLang="en-US" sz="3200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表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r>
                <a:rPr lang="en-US" altLang="zh-CN" sz="3200" b="1" i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S </a:t>
              </a:r>
              <a:r>
                <a:rPr lang="zh-CN" altLang="en-US" sz="3200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侧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＋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en-US" altLang="zh-CN" sz="3200" b="1" i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S</a:t>
              </a:r>
              <a:r>
                <a:rPr lang="zh-CN" altLang="en-US" sz="3200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底</a:t>
              </a:r>
              <a:endParaRPr lang="zh-CN" altLang="en-US" sz="3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369888" y="1411931"/>
            <a:ext cx="4914900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>
                <a:latin typeface="+mn-lt"/>
                <a:ea typeface="+mn-ea"/>
              </a:rPr>
              <a:t>1.</a:t>
            </a:r>
            <a:r>
              <a:rPr lang="zh-CN" altLang="en-US" sz="3200">
                <a:latin typeface="+mn-lt"/>
                <a:ea typeface="+mn-ea"/>
              </a:rPr>
              <a:t>求下面各圆柱的侧面积。</a:t>
            </a:r>
            <a:endParaRPr lang="zh-CN" altLang="en-US" sz="3200" dirty="0">
              <a:latin typeface="+mn-lt"/>
              <a:ea typeface="+mn-ea"/>
            </a:endParaRPr>
          </a:p>
        </p:txBody>
      </p:sp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467537" y="2090993"/>
            <a:ext cx="756918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）底面周长是</a:t>
            </a:r>
            <a:r>
              <a:rPr lang="en-US" altLang="zh-CN" sz="3200" b="1" dirty="0">
                <a:latin typeface="+mn-lt"/>
                <a:ea typeface="+mn-ea"/>
              </a:rPr>
              <a:t>1.6m</a:t>
            </a:r>
            <a:r>
              <a:rPr lang="zh-CN" altLang="en-US" sz="3200" b="1" dirty="0">
                <a:latin typeface="+mn-lt"/>
                <a:ea typeface="+mn-ea"/>
              </a:rPr>
              <a:t>，高是</a:t>
            </a:r>
            <a:r>
              <a:rPr lang="en-US" altLang="zh-CN" sz="3200" b="1" dirty="0">
                <a:latin typeface="+mn-lt"/>
                <a:ea typeface="+mn-ea"/>
              </a:rPr>
              <a:t>0.7m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4" name="TextBox 13"/>
          <p:cNvSpPr txBox="1"/>
          <p:nvPr/>
        </p:nvSpPr>
        <p:spPr>
          <a:xfrm>
            <a:off x="1477168" y="2812289"/>
            <a:ext cx="655955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i="1" dirty="0">
                <a:solidFill>
                  <a:srgbClr val="FF0000"/>
                </a:solidFill>
                <a:latin typeface="+mn-lt"/>
                <a:ea typeface="+mn-ea"/>
              </a:rPr>
              <a:t>S</a:t>
            </a:r>
            <a:r>
              <a:rPr lang="zh-CN" altLang="en-US" sz="3200" baseline="-25000">
                <a:solidFill>
                  <a:srgbClr val="FF0000"/>
                </a:solidFill>
                <a:latin typeface="+mn-lt"/>
                <a:ea typeface="+mn-ea"/>
              </a:rPr>
              <a:t>侧</a:t>
            </a:r>
            <a:r>
              <a:rPr lang="zh-CN" altLang="en-US" sz="320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3200" i="1">
                <a:solidFill>
                  <a:srgbClr val="FF0000"/>
                </a:solidFill>
                <a:latin typeface="+mn-lt"/>
                <a:ea typeface="+mn-ea"/>
              </a:rPr>
              <a:t>Ch</a:t>
            </a:r>
            <a:r>
              <a:rPr lang="zh-CN" altLang="en-US" sz="320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3200">
                <a:solidFill>
                  <a:srgbClr val="FF0000"/>
                </a:solidFill>
                <a:latin typeface="+mn-lt"/>
                <a:ea typeface="+mn-ea"/>
              </a:rPr>
              <a:t>1.6×</a:t>
            </a:r>
            <a:r>
              <a:rPr lang="en-US" altLang="zh-CN" sz="320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0.7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</a:rPr>
              <a:t>1.12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（ </a:t>
            </a: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3200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1477168" y="3533585"/>
            <a:ext cx="61087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答：圆柱的侧面积是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1.12m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75215" y="1646695"/>
            <a:ext cx="22586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P21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8" name="组合 9"/>
          <p:cNvGrpSpPr/>
          <p:nvPr/>
        </p:nvGrpSpPr>
        <p:grpSpPr bwMode="auto">
          <a:xfrm>
            <a:off x="369888" y="550863"/>
            <a:ext cx="2214562" cy="687387"/>
            <a:chOff x="369268" y="316696"/>
            <a:chExt cx="2214593" cy="686741"/>
          </a:xfrm>
        </p:grpSpPr>
        <p:pic>
          <p:nvPicPr>
            <p:cNvPr id="9" name="图片 10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随堂练习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66750" y="823913"/>
            <a:ext cx="70215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b="1" dirty="0">
                <a:latin typeface="+mn-lt"/>
                <a:ea typeface="+mn-ea"/>
              </a:rPr>
              <a:t>）底面半径是</a:t>
            </a:r>
            <a:r>
              <a:rPr lang="en-US" altLang="zh-CN" sz="3200" b="1" dirty="0">
                <a:latin typeface="+mn-lt"/>
                <a:ea typeface="+mn-ea"/>
              </a:rPr>
              <a:t>3.2dm</a:t>
            </a:r>
            <a:r>
              <a:rPr lang="zh-CN" altLang="en-US" sz="3200" b="1" dirty="0">
                <a:latin typeface="+mn-lt"/>
                <a:ea typeface="+mn-ea"/>
              </a:rPr>
              <a:t>，高是</a:t>
            </a:r>
            <a:r>
              <a:rPr lang="en-US" altLang="zh-CN" sz="3200" b="1" dirty="0">
                <a:latin typeface="+mn-lt"/>
                <a:ea typeface="+mn-ea"/>
              </a:rPr>
              <a:t>5dm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100388" y="2154238"/>
            <a:ext cx="3946525" cy="1568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2×3.14×3.2×5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100.48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30375" y="3716338"/>
            <a:ext cx="588486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答：圆柱的侧面积是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100.48dm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89025" y="1493838"/>
            <a:ext cx="34639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533525" algn="just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3200" b="1" kern="100" baseline="-25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侧</a:t>
            </a: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π</a:t>
            </a: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rh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633413" y="723900"/>
            <a:ext cx="760888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求下面各圆柱的表面积。（单位：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cm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0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1716614"/>
            <a:ext cx="2686050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633413" y="1283227"/>
            <a:ext cx="5303837" cy="312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侧面积：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3.14×40×3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376.8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底面积：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40÷2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1256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表面积：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376.8+1256×2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2888.8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48405" y="1283227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P22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14" y="1458912"/>
            <a:ext cx="1189584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2989263" y="1019175"/>
            <a:ext cx="4799012" cy="10769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侧面积：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2800" b="1" kern="100" baseline="-25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侧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＝π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dh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3.14×4×8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100.48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08313" y="3200400"/>
            <a:ext cx="5443537" cy="107696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表面积：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100.48+12.56×2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125.6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89263" y="2103437"/>
            <a:ext cx="5221287" cy="10769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底面积：</a:t>
            </a:r>
            <a:r>
              <a:rPr lang="en-US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en-US" sz="2800" b="1" kern="100" baseline="-25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底</a:t>
            </a:r>
            <a:r>
              <a:rPr lang="zh-CN" altLang="zh-CN" sz="28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＝π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r</a:t>
            </a:r>
            <a:r>
              <a:rPr lang="en-US" altLang="zh-CN" sz="2800" b="1" kern="100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endParaRPr lang="en-US" altLang="zh-CN" sz="2800" b="1" baseline="30000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4÷2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12.56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450975"/>
            <a:ext cx="1851025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2992438" y="1006475"/>
            <a:ext cx="5719762" cy="3194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侧面积：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3.14×18×15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847.8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底面积：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18÷2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254.34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表面积：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847.8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254.34×2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1356.48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25438" y="986789"/>
            <a:ext cx="8513761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 latinLnBrk="0">
              <a:lnSpc>
                <a:spcPct val="15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3.</a:t>
            </a:r>
            <a:r>
              <a:rPr lang="zh-CN" altLang="en-US" sz="2800" b="1">
                <a:latin typeface="+mn-lt"/>
                <a:ea typeface="+mn-ea"/>
              </a:rPr>
              <a:t>一台压路机的前轮是圆柱形，轮宽</a:t>
            </a:r>
            <a:r>
              <a:rPr lang="en-US" altLang="zh-CN" sz="2800" b="1">
                <a:latin typeface="+mn-lt"/>
                <a:ea typeface="+mn-ea"/>
              </a:rPr>
              <a:t>2m</a:t>
            </a:r>
            <a:r>
              <a:rPr lang="zh-CN" altLang="en-US" sz="2800" b="1">
                <a:latin typeface="+mn-lt"/>
                <a:ea typeface="+mn-ea"/>
              </a:rPr>
              <a:t>，直径</a:t>
            </a:r>
            <a:r>
              <a:rPr lang="en-US" altLang="zh-CN" sz="2800" b="1">
                <a:latin typeface="+mn-lt"/>
                <a:ea typeface="+mn-ea"/>
              </a:rPr>
              <a:t>1.2m</a:t>
            </a:r>
            <a:r>
              <a:rPr lang="zh-CN" altLang="en-US" sz="2800" b="1">
                <a:latin typeface="+mn-lt"/>
                <a:ea typeface="+mn-ea"/>
              </a:rPr>
              <a:t>。前轮转动一周，压路的面积是多少平方米</a:t>
            </a:r>
            <a:r>
              <a:rPr lang="en-US" altLang="zh-CN" sz="2800" b="1">
                <a:latin typeface="+mn-lt"/>
                <a:ea typeface="+mn-ea"/>
              </a:rPr>
              <a:t>?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28274" y="3076314"/>
            <a:ext cx="5037137" cy="5598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3.14×1.2×2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7.536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1838" y="3763963"/>
            <a:ext cx="6289675" cy="5598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答：压路的面积是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7.536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平方米。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36813" y="2363788"/>
            <a:ext cx="1755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S</a:t>
            </a:r>
            <a:r>
              <a:rPr lang="zh-CN" altLang="zh-CN" sz="3200" b="1" kern="100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侧</a:t>
            </a:r>
            <a:r>
              <a:rPr lang="zh-CN" altLang="zh-CN" sz="3200" b="1" kern="1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＝π</a:t>
            </a: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dh</a:t>
            </a:r>
            <a:endParaRPr lang="zh-CN" altLang="en-US" b="1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5411" y="2231647"/>
            <a:ext cx="2402886" cy="176879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4801" y="737751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P22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19088" y="984572"/>
            <a:ext cx="850582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prstClr val="black"/>
                </a:solidFill>
                <a:latin typeface="+mn-lt"/>
                <a:ea typeface="+mn-ea"/>
              </a:rPr>
              <a:t>4.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+mn-ea"/>
              </a:rPr>
              <a:t>在一个底面直径是</a:t>
            </a:r>
            <a:r>
              <a:rPr lang="en-US" altLang="zh-CN" sz="2800" b="1">
                <a:solidFill>
                  <a:prstClr val="black"/>
                </a:solidFill>
                <a:latin typeface="+mn-lt"/>
                <a:ea typeface="+mn-ea"/>
              </a:rPr>
              <a:t>1.5m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+mn-ea"/>
              </a:rPr>
              <a:t>、高是</a:t>
            </a:r>
            <a:r>
              <a:rPr lang="en-US" altLang="zh-CN" sz="2800" b="1">
                <a:solidFill>
                  <a:prstClr val="black"/>
                </a:solidFill>
                <a:latin typeface="+mn-lt"/>
                <a:ea typeface="+mn-ea"/>
              </a:rPr>
              <a:t>2.5m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+mn-ea"/>
              </a:rPr>
              <a:t>的圆柱形广告柱子侧面张贴海报，能张贴海报的最大面积是多少</a:t>
            </a:r>
            <a:r>
              <a:rPr lang="en-US" altLang="zh-CN" sz="2800" b="1">
                <a:solidFill>
                  <a:prstClr val="black"/>
                </a:solidFill>
                <a:latin typeface="+mn-lt"/>
                <a:ea typeface="+mn-ea"/>
              </a:rPr>
              <a:t>?</a:t>
            </a:r>
            <a:endParaRPr lang="zh-CN" altLang="en-US" sz="2800" b="1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73069" y="3032513"/>
            <a:ext cx="4901726" cy="5598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3.14×1.5×2.5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11.775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6610" y="3740021"/>
            <a:ext cx="6621749" cy="5598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答：能张贴海报的最大面积是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11.775m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76042" y="2300126"/>
            <a:ext cx="1755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S</a:t>
            </a:r>
            <a:r>
              <a:rPr lang="zh-CN" altLang="zh-CN" sz="3200" b="1" kern="100" baseline="-25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侧</a:t>
            </a:r>
            <a:r>
              <a:rPr lang="zh-CN" altLang="zh-CN" sz="3200" b="1" kern="1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＝π</a:t>
            </a: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dh</a:t>
            </a:r>
            <a:endParaRPr lang="zh-CN" altLang="en-US" b="1" dirty="0">
              <a:latin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4800" y="638691"/>
            <a:ext cx="2489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P22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8" name="组合 12"/>
          <p:cNvGrpSpPr/>
          <p:nvPr/>
        </p:nvGrpSpPr>
        <p:grpSpPr bwMode="auto">
          <a:xfrm>
            <a:off x="153988" y="407353"/>
            <a:ext cx="2214562" cy="687387"/>
            <a:chOff x="369268" y="316696"/>
            <a:chExt cx="2214593" cy="686741"/>
          </a:xfrm>
        </p:grpSpPr>
        <p:pic>
          <p:nvPicPr>
            <p:cNvPr id="31749" name="图片 13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课堂小结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3" name="圆柱形 2"/>
          <p:cNvSpPr/>
          <p:nvPr/>
        </p:nvSpPr>
        <p:spPr bwMode="auto">
          <a:xfrm>
            <a:off x="1073482" y="2786614"/>
            <a:ext cx="1050113" cy="1627244"/>
          </a:xfrm>
          <a:prstGeom prst="can">
            <a:avLst/>
          </a:prstGeom>
          <a:solidFill>
            <a:srgbClr val="3EEDE7"/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486172" y="1247842"/>
            <a:ext cx="8171656" cy="523875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圆柱的表面积＝圆柱的侧面积＋两个底面的面积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5" name="Group 48"/>
          <p:cNvGrpSpPr/>
          <p:nvPr/>
        </p:nvGrpSpPr>
        <p:grpSpPr bwMode="auto">
          <a:xfrm>
            <a:off x="726281" y="1984376"/>
            <a:ext cx="7691437" cy="1995488"/>
            <a:chOff x="3368" y="1534"/>
            <a:chExt cx="3710" cy="1257"/>
          </a:xfrm>
        </p:grpSpPr>
        <p:grpSp>
          <p:nvGrpSpPr>
            <p:cNvPr id="6" name="Group 47"/>
            <p:cNvGrpSpPr/>
            <p:nvPr/>
          </p:nvGrpSpPr>
          <p:grpSpPr bwMode="auto">
            <a:xfrm>
              <a:off x="3368" y="1534"/>
              <a:ext cx="3710" cy="1257"/>
              <a:chOff x="3323" y="2074"/>
              <a:chExt cx="3710" cy="1257"/>
            </a:xfrm>
          </p:grpSpPr>
          <p:sp>
            <p:nvSpPr>
              <p:cNvPr id="9" name="Rectangle 24"/>
              <p:cNvSpPr>
                <a:spLocks noChangeArrowheads="1"/>
              </p:cNvSpPr>
              <p:nvPr/>
            </p:nvSpPr>
            <p:spPr bwMode="auto">
              <a:xfrm>
                <a:off x="3323" y="2074"/>
                <a:ext cx="2889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圆柱的侧面积＝长方形的面积</a:t>
                </a: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Rectangle 25"/>
              <p:cNvSpPr>
                <a:spLocks noChangeArrowheads="1"/>
              </p:cNvSpPr>
              <p:nvPr/>
            </p:nvSpPr>
            <p:spPr bwMode="auto">
              <a:xfrm>
                <a:off x="4060" y="2538"/>
                <a:ext cx="2973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</a:t>
                </a: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＝         长                </a:t>
                </a: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   </a:t>
                </a: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宽</a:t>
                </a:r>
                <a:endPara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1" name="矩形 28"/>
              <p:cNvSpPr>
                <a:spLocks noChangeArrowheads="1"/>
              </p:cNvSpPr>
              <p:nvPr/>
            </p:nvSpPr>
            <p:spPr bwMode="auto">
              <a:xfrm>
                <a:off x="4311" y="3001"/>
                <a:ext cx="2471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1147445" algn="ctr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＝圆柱的底面周长 </a:t>
                </a: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×   </a:t>
                </a: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高 </a:t>
                </a: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7" name="直接箭头连接符 30"/>
            <p:cNvCxnSpPr>
              <a:cxnSpLocks noChangeShapeType="1"/>
            </p:cNvCxnSpPr>
            <p:nvPr/>
          </p:nvCxnSpPr>
          <p:spPr bwMode="auto">
            <a:xfrm>
              <a:off x="5102" y="2296"/>
              <a:ext cx="0" cy="181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接箭头连接符 31"/>
            <p:cNvCxnSpPr>
              <a:cxnSpLocks noChangeShapeType="1"/>
            </p:cNvCxnSpPr>
            <p:nvPr/>
          </p:nvCxnSpPr>
          <p:spPr bwMode="auto">
            <a:xfrm>
              <a:off x="6251" y="2296"/>
              <a:ext cx="0" cy="181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487614" y="3999707"/>
            <a:ext cx="2195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</a:t>
            </a:r>
            <a:r>
              <a:rPr lang="zh-CN" altLang="en-US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侧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Ch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006853" y="3999707"/>
            <a:ext cx="2195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π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dh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104609" y="3998914"/>
            <a:ext cx="219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47445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2π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rh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1701</Words>
  <Application>WPS 演示</Application>
  <PresentationFormat>全屏显示(16:9)</PresentationFormat>
  <Paragraphs>202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微软雅黑</vt:lpstr>
      <vt:lpstr>Arial Unicode MS</vt:lpstr>
      <vt:lpstr>Calibri</vt:lpstr>
      <vt:lpstr>楷体_GB2312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362</cp:revision>
  <dcterms:created xsi:type="dcterms:W3CDTF">2016-01-14T07:05:00Z</dcterms:created>
  <dcterms:modified xsi:type="dcterms:W3CDTF">2023-10-26T09:17:48Z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09EECE7B369A49B6A7041C21BBA01748</vt:lpwstr>
  </property>
</Properties>
</file>