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46" r:id="rId3"/>
    <p:sldId id="256" r:id="rId4"/>
    <p:sldId id="344" r:id="rId5"/>
    <p:sldId id="385" r:id="rId6"/>
    <p:sldId id="386" r:id="rId7"/>
    <p:sldId id="387" r:id="rId8"/>
    <p:sldId id="388" r:id="rId9"/>
    <p:sldId id="318" r:id="rId10"/>
    <p:sldId id="364" r:id="rId12"/>
    <p:sldId id="363" r:id="rId13"/>
    <p:sldId id="370" r:id="rId14"/>
    <p:sldId id="319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28" r:id="rId23"/>
    <p:sldId id="384" r:id="rId24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0528E"/>
    <a:srgbClr val="EF4787"/>
    <a:srgbClr val="3EEDE7"/>
    <a:srgbClr val="7FECAD"/>
    <a:srgbClr val="FFFFFF"/>
    <a:srgbClr val="FF8936"/>
    <a:srgbClr val="B36D61"/>
    <a:srgbClr val="B4B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55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486" y="108"/>
      </p:cViewPr>
      <p:guideLst>
        <p:guide orient="horz" pos="1620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324CDA9-B64B-4D52-9741-0AC527A04855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E1AD97C-4B53-4814-8BA1-BE523AF3551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CB760BE-D76C-4E3D-9335-5356A707E3AA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0688"/>
            <a:ext cx="9144000" cy="4302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20688"/>
            <a:ext cx="9144000" cy="492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73600"/>
            <a:ext cx="9144000" cy="49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3200" y="209550"/>
            <a:ext cx="8737600" cy="4722813"/>
          </a:xfrm>
          <a:prstGeom prst="roundRect">
            <a:avLst>
              <a:gd name="adj" fmla="val 5130"/>
            </a:avLst>
          </a:prstGeom>
          <a:solidFill>
            <a:srgbClr val="FFFFFF"/>
          </a:solidFill>
          <a:ln w="38100">
            <a:solidFill>
              <a:schemeClr val="tx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8449E71-A84A-4838-96B0-C52EDF143F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2"/>
          <p:cNvSpPr>
            <a:spLocks noChangeArrowheads="1"/>
          </p:cNvSpPr>
          <p:nvPr/>
        </p:nvSpPr>
        <p:spPr bwMode="auto">
          <a:xfrm>
            <a:off x="869949" y="1302068"/>
            <a:ext cx="6954701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latinLnBrk="0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说一说：怎样计算圆柱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的表面积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 latinLnBrk="0"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侧面积又该怎样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计算呢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69950" y="2992350"/>
            <a:ext cx="7794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圆柱的表面积＝圆柱的侧面积＋两个底面的面积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69950" y="3649980"/>
            <a:ext cx="4852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圆柱的侧面积＝底面周长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221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9222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幼圆" panose="02010509060101010101" pitchFamily="49" charset="-122"/>
                  <a:ea typeface="幼圆" panose="02010509060101010101" pitchFamily="49" charset="-122"/>
                </a:rPr>
                <a:t>复习回顾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2849563" y="2936875"/>
            <a:ext cx="458946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3938588" y="289877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 txBox="1">
            <a:spLocks noChangeArrowheads="1"/>
          </p:cNvSpPr>
          <p:nvPr/>
        </p:nvSpPr>
        <p:spPr bwMode="auto">
          <a:xfrm>
            <a:off x="3244850" y="2273300"/>
            <a:ext cx="41402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圆柱的表面积（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4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85" y="2017713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1"/>
          <p:cNvSpPr txBox="1">
            <a:spLocks noChangeArrowheads="1"/>
          </p:cNvSpPr>
          <p:nvPr/>
        </p:nvSpPr>
        <p:spPr bwMode="auto">
          <a:xfrm>
            <a:off x="4032250" y="1758950"/>
            <a:ext cx="2160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</a:rPr>
              <a:t>1.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圆 柱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17060" y="1334770"/>
            <a:ext cx="5525403" cy="21110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>
                <a:latin typeface="+mn-lt"/>
                <a:ea typeface="+mn-ea"/>
              </a:rPr>
              <a:t>一顶厨师帽近似圆柱形，高</a:t>
            </a:r>
            <a:r>
              <a:rPr lang="en-US" altLang="zh-CN" sz="2800">
                <a:latin typeface="+mn-lt"/>
                <a:ea typeface="+mn-ea"/>
              </a:rPr>
              <a:t>30cm</a:t>
            </a:r>
            <a:r>
              <a:rPr lang="zh-CN" altLang="en-US" sz="2800">
                <a:latin typeface="+mn-lt"/>
                <a:ea typeface="+mn-ea"/>
              </a:rPr>
              <a:t>，帽顶直径</a:t>
            </a:r>
            <a:r>
              <a:rPr lang="en-US" altLang="zh-CN" sz="2800">
                <a:latin typeface="+mn-lt"/>
                <a:ea typeface="+mn-ea"/>
              </a:rPr>
              <a:t>20cm</a:t>
            </a:r>
            <a:r>
              <a:rPr lang="zh-CN" altLang="en-US" sz="2800">
                <a:latin typeface="+mn-lt"/>
                <a:ea typeface="+mn-ea"/>
              </a:rPr>
              <a:t>。做这样一顶帽子大约要用多少平方厘米的面料</a:t>
            </a:r>
            <a:r>
              <a:rPr lang="en-US" altLang="zh-CN" sz="2800">
                <a:latin typeface="+mn-lt"/>
                <a:ea typeface="+mn-ea"/>
              </a:rPr>
              <a:t>?</a:t>
            </a:r>
            <a:r>
              <a:rPr lang="zh-CN" altLang="en-US" sz="2800">
                <a:latin typeface="+mn-lt"/>
                <a:ea typeface="+mn-ea"/>
              </a:rPr>
              <a:t>（得数保留整十数。）</a:t>
            </a:r>
            <a:endParaRPr lang="zh-CN" altLang="en-US" sz="2800" dirty="0">
              <a:latin typeface="+mn-lt"/>
              <a:ea typeface="+mn-ea"/>
            </a:endParaRPr>
          </a:p>
        </p:txBody>
      </p:sp>
      <p:pic>
        <p:nvPicPr>
          <p:cNvPr id="11267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93" y="1321708"/>
            <a:ext cx="664589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41" y="1231900"/>
            <a:ext cx="1847533" cy="255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0" name="组合 8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11271" name="图片 9"/>
            <p:cNvPicPr>
              <a:picLocks noChangeAspect="1"/>
            </p:cNvPicPr>
            <p:nvPr/>
          </p:nvPicPr>
          <p:blipFill>
            <a:blip r:embed="rId3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探索新知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" name="Group 18"/>
          <p:cNvGrpSpPr/>
          <p:nvPr/>
        </p:nvGrpSpPr>
        <p:grpSpPr bwMode="auto">
          <a:xfrm>
            <a:off x="792112" y="3446462"/>
            <a:ext cx="5484814" cy="1152525"/>
            <a:chOff x="4636" y="3324"/>
            <a:chExt cx="3455" cy="726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5546" y="3388"/>
              <a:ext cx="2545" cy="550"/>
            </a:xfrm>
            <a:prstGeom prst="wedgeRoundRectCallout">
              <a:avLst>
                <a:gd name="adj1" fmla="val -57826"/>
                <a:gd name="adj2" fmla="val 1551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>
                  <a:latin typeface="楷体" panose="02010609060101010101" pitchFamily="49" charset="-122"/>
                  <a:ea typeface="楷体" panose="02010609060101010101" pitchFamily="49" charset="-122"/>
                </a:rPr>
                <a:t>说一说，在题目中你知道了哪些数学信息？</a:t>
              </a:r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5" name="Picture 17" descr="两小豆形象之聪聪PPT用（反边）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6" y="3324"/>
              <a:ext cx="680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45001" y="546166"/>
            <a:ext cx="7392713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>
                <a:solidFill>
                  <a:srgbClr val="0000FF"/>
                </a:solidFill>
                <a:latin typeface="+mn-lt"/>
                <a:ea typeface="+mn-ea"/>
              </a:rPr>
              <a:t>想一想：</a:t>
            </a:r>
            <a:r>
              <a:rPr lang="zh-CN" altLang="en-US" sz="2800">
                <a:latin typeface="+mn-lt"/>
                <a:ea typeface="+mn-ea"/>
              </a:rPr>
              <a:t>求做一顶这样的帽子所用的面料实际上是求圆柱哪几个面的面积和？</a:t>
            </a:r>
            <a:endParaRPr lang="zh-CN" altLang="en-US" sz="2800" dirty="0">
              <a:latin typeface="+mn-lt"/>
              <a:ea typeface="+mn-ea"/>
            </a:endParaRPr>
          </a:p>
        </p:txBody>
      </p:sp>
      <p:pic>
        <p:nvPicPr>
          <p:cNvPr id="3" name="Picture 3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41" y="1231900"/>
            <a:ext cx="1847533" cy="255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4" descr="6B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90" y="1985559"/>
            <a:ext cx="1316376" cy="201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2256332" y="1835331"/>
            <a:ext cx="4327349" cy="1037909"/>
          </a:xfrm>
          <a:prstGeom prst="wedgeRoundRectCallout">
            <a:avLst>
              <a:gd name="adj1" fmla="val -57826"/>
              <a:gd name="adj2" fmla="val 155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求至少要用多少面料，就是求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帽子的表面积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40690" y="4008120"/>
            <a:ext cx="826262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EF478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帽子的表面积</a:t>
            </a:r>
            <a:r>
              <a:rPr lang="en-US" altLang="zh-CN" sz="3200" b="1">
                <a:solidFill>
                  <a:srgbClr val="EF478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= </a:t>
            </a:r>
            <a:r>
              <a:rPr lang="zh-CN" altLang="en-US" sz="3200" b="1">
                <a:solidFill>
                  <a:srgbClr val="EF478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帽子的侧面积</a:t>
            </a:r>
            <a:r>
              <a:rPr lang="en-US" altLang="zh-CN" sz="3200" b="1">
                <a:solidFill>
                  <a:srgbClr val="EF478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EF478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帽顶面积</a:t>
            </a:r>
            <a:endParaRPr lang="zh-CN" altLang="en-US" sz="3200" b="1">
              <a:solidFill>
                <a:srgbClr val="EF478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1117060" y="570595"/>
            <a:ext cx="5525403" cy="21110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>
                <a:latin typeface="+mn-lt"/>
                <a:ea typeface="+mn-ea"/>
              </a:rPr>
              <a:t>一顶厨师帽近似圆柱形，高</a:t>
            </a:r>
            <a:r>
              <a:rPr lang="en-US" altLang="zh-CN" sz="2800">
                <a:latin typeface="+mn-lt"/>
                <a:ea typeface="+mn-ea"/>
              </a:rPr>
              <a:t>30cm</a:t>
            </a:r>
            <a:r>
              <a:rPr lang="zh-CN" altLang="en-US" sz="2800">
                <a:latin typeface="+mn-lt"/>
                <a:ea typeface="+mn-ea"/>
              </a:rPr>
              <a:t>，帽顶直径</a:t>
            </a:r>
            <a:r>
              <a:rPr lang="en-US" altLang="zh-CN" sz="2800">
                <a:latin typeface="+mn-lt"/>
                <a:ea typeface="+mn-ea"/>
              </a:rPr>
              <a:t>20cm</a:t>
            </a:r>
            <a:r>
              <a:rPr lang="zh-CN" altLang="en-US" sz="2800">
                <a:latin typeface="+mn-lt"/>
                <a:ea typeface="+mn-ea"/>
              </a:rPr>
              <a:t>。做这样一顶帽子大约要用多少平方厘米的面料</a:t>
            </a:r>
            <a:r>
              <a:rPr lang="en-US" altLang="zh-CN" sz="2800">
                <a:latin typeface="+mn-lt"/>
                <a:ea typeface="+mn-ea"/>
              </a:rPr>
              <a:t>?</a:t>
            </a:r>
            <a:r>
              <a:rPr lang="zh-CN" altLang="en-US" sz="2800">
                <a:latin typeface="+mn-lt"/>
                <a:ea typeface="+mn-ea"/>
              </a:rPr>
              <a:t>（得数保留整十数。）</a:t>
            </a:r>
            <a:endParaRPr lang="zh-CN" altLang="en-US" sz="2800" dirty="0">
              <a:latin typeface="+mn-lt"/>
              <a:ea typeface="+mn-ea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93" y="557533"/>
            <a:ext cx="664589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441" y="1231900"/>
            <a:ext cx="1847533" cy="255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582026" y="2668624"/>
            <a:ext cx="715645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帽子的侧面积：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3.14×20×30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1884(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Box 27"/>
          <p:cNvSpPr txBox="1">
            <a:spLocks noChangeArrowheads="1"/>
          </p:cNvSpPr>
          <p:nvPr/>
        </p:nvSpPr>
        <p:spPr bwMode="auto">
          <a:xfrm>
            <a:off x="582026" y="3152438"/>
            <a:ext cx="6938963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帽顶的面积：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20÷2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314(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30"/>
          <p:cNvSpPr txBox="1">
            <a:spLocks noChangeArrowheads="1"/>
          </p:cNvSpPr>
          <p:nvPr/>
        </p:nvSpPr>
        <p:spPr bwMode="auto">
          <a:xfrm>
            <a:off x="582026" y="3636252"/>
            <a:ext cx="73437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需要用的面料：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1884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314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2198≈2200(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31"/>
          <p:cNvSpPr txBox="1">
            <a:spLocks noChangeArrowheads="1"/>
          </p:cNvSpPr>
          <p:nvPr/>
        </p:nvSpPr>
        <p:spPr bwMode="auto">
          <a:xfrm>
            <a:off x="582026" y="4120065"/>
            <a:ext cx="76565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答：做这样一顶帽子大约要用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2200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的面料。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8"/>
          <p:cNvSpPr txBox="1">
            <a:spLocks noChangeArrowheads="1"/>
          </p:cNvSpPr>
          <p:nvPr/>
        </p:nvSpPr>
        <p:spPr bwMode="auto">
          <a:xfrm>
            <a:off x="1532731" y="2610642"/>
            <a:ext cx="20389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铁皮水桶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D4E3E8"/>
              </a:clrFrom>
              <a:clrTo>
                <a:srgbClr val="D4E3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546" y="652797"/>
            <a:ext cx="1569356" cy="1918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376370" y="740021"/>
            <a:ext cx="2931954" cy="17445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30"/>
          <p:cNvSpPr txBox="1">
            <a:spLocks noChangeArrowheads="1"/>
          </p:cNvSpPr>
          <p:nvPr/>
        </p:nvSpPr>
        <p:spPr bwMode="auto">
          <a:xfrm>
            <a:off x="5000473" y="2610642"/>
            <a:ext cx="16837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800"/>
              <a:t>通风管</a:t>
            </a:r>
            <a:endParaRPr lang="zh-CN" altLang="en-US" sz="2800"/>
          </a:p>
        </p:txBody>
      </p:sp>
      <p:sp>
        <p:nvSpPr>
          <p:cNvPr id="7" name="AutoShape 27"/>
          <p:cNvSpPr>
            <a:spLocks noChangeArrowheads="1"/>
          </p:cNvSpPr>
          <p:nvPr/>
        </p:nvSpPr>
        <p:spPr bwMode="auto">
          <a:xfrm flipH="1">
            <a:off x="2429935" y="3695974"/>
            <a:ext cx="4878389" cy="873125"/>
          </a:xfrm>
          <a:prstGeom prst="wedgeRoundRectCallout">
            <a:avLst>
              <a:gd name="adj1" fmla="val -57023"/>
              <a:gd name="adj2" fmla="val -308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这些与圆柱表面积有关的问题，各是求圆柱哪些面的面积和？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17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7116" y="334196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1286691" y="3133862"/>
            <a:ext cx="3762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>
                <a:solidFill>
                  <a:srgbClr val="FF0000"/>
                </a:solidFill>
                <a:latin typeface="FZSSK--GBK1-0"/>
              </a:rPr>
              <a:t>一个底面和侧面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81898" y="3133862"/>
            <a:ext cx="1436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>
                <a:solidFill>
                  <a:srgbClr val="FF0000"/>
                </a:solidFill>
                <a:latin typeface="FZSSK--GBK1-0"/>
              </a:rPr>
              <a:t>侧面</a:t>
            </a:r>
            <a:endParaRPr lang="zh-CN" altLang="en-US" sz="5400" b="1">
              <a:solidFill>
                <a:srgbClr val="FF0000"/>
              </a:solidFill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 flipH="1">
            <a:off x="1199628" y="3695974"/>
            <a:ext cx="6201297" cy="873125"/>
          </a:xfrm>
          <a:prstGeom prst="wedgeRoundRectCallout">
            <a:avLst>
              <a:gd name="adj1" fmla="val -56521"/>
              <a:gd name="adj2" fmla="val -3535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有关表面积计算的情形复杂多变，需要根据具体情况，确定求哪些面的面积之和。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/>
      <p:bldP spid="11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61110" y="1122842"/>
            <a:ext cx="8621781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600" b="1" noProof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       小亚做了一个笔筒，她想给笔筒的外侧面和外底面贴上彩纸，大约需要用多少彩纸</a:t>
            </a:r>
            <a:r>
              <a:rPr lang="en-US" altLang="zh-CN" sz="2600" b="1" noProof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?</a:t>
            </a:r>
            <a:r>
              <a:rPr lang="zh-CN" altLang="en-US" sz="2600" b="1" noProof="1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（得数保留整十数。）</a:t>
            </a:r>
            <a:endParaRPr lang="zh-CN" altLang="en-US" sz="2600" b="1" noProof="1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3" name="图片 2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0" y="573198"/>
            <a:ext cx="1512887" cy="47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61109" y="2059509"/>
            <a:ext cx="225869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P21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1767" y="2367286"/>
            <a:ext cx="1022126" cy="1731227"/>
          </a:xfrm>
          <a:prstGeom prst="rect">
            <a:avLst/>
          </a:prstGeom>
        </p:spPr>
      </p:pic>
      <p:sp>
        <p:nvSpPr>
          <p:cNvPr id="6" name="TextBox 1"/>
          <p:cNvSpPr txBox="1"/>
          <p:nvPr/>
        </p:nvSpPr>
        <p:spPr>
          <a:xfrm>
            <a:off x="696324" y="2435380"/>
            <a:ext cx="62204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笔筒的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侧面积：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3.14×8×13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326.56(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3"/>
          <p:cNvSpPr txBox="1"/>
          <p:nvPr/>
        </p:nvSpPr>
        <p:spPr bwMode="auto">
          <a:xfrm>
            <a:off x="696324" y="2973044"/>
            <a:ext cx="6919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一个底面的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面积：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3.14×(8÷2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en-US" altLang="zh-CN" sz="2400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50.24(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696324" y="3510708"/>
            <a:ext cx="70929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需要用的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彩纸：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326.56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376.8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≈380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96324" y="4109927"/>
            <a:ext cx="4567237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答：大约需要用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380</a:t>
            </a:r>
            <a:r>
              <a:rPr lang="en-US" altLang="zh-CN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的彩纸。</a:t>
            </a:r>
            <a:endParaRPr lang="zh-CN" altLang="en-US" sz="24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0"/>
          <p:cNvSpPr txBox="1">
            <a:spLocks noChangeArrowheads="1"/>
          </p:cNvSpPr>
          <p:nvPr/>
        </p:nvSpPr>
        <p:spPr bwMode="auto">
          <a:xfrm>
            <a:off x="372374" y="1221490"/>
            <a:ext cx="8399252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某种饮料罐的形状为圆柱形，底面直径为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6cm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，高为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，将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24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罐这种饮料按如图所示的方式放入箱内，这个箱子的长、宽、高至少是多少厘米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文本框 6"/>
          <p:cNvSpPr txBox="1">
            <a:spLocks noChangeArrowheads="1"/>
          </p:cNvSpPr>
          <p:nvPr/>
        </p:nvSpPr>
        <p:spPr bwMode="auto">
          <a:xfrm>
            <a:off x="372374" y="2966820"/>
            <a:ext cx="3369833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6×6=36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7"/>
          <p:cNvSpPr txBox="1">
            <a:spLocks noChangeArrowheads="1"/>
          </p:cNvSpPr>
          <p:nvPr/>
        </p:nvSpPr>
        <p:spPr bwMode="auto">
          <a:xfrm>
            <a:off x="372374" y="3522085"/>
            <a:ext cx="3369833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defTabSz="913130" eaLnBrk="1" hangingPunct="1">
              <a:defRPr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913130"/>
            <a:lvl3pPr marL="1143000" indent="-228600" defTabSz="913130"/>
            <a:lvl4pPr marL="1600200" indent="-228600" defTabSz="913130"/>
            <a:lvl5pPr marL="2057400" indent="-228600" defTabSz="913130"/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宽：</a:t>
            </a:r>
            <a:r>
              <a:rPr lang="en-US" altLang="zh-CN"/>
              <a:t>6×4=24</a:t>
            </a:r>
            <a:r>
              <a:rPr lang="zh-CN" altLang="en-US"/>
              <a:t>（</a:t>
            </a:r>
            <a:r>
              <a:rPr lang="en-US" altLang="zh-CN" dirty="0"/>
              <a:t>cm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15" name="文本框 8"/>
          <p:cNvSpPr txBox="1">
            <a:spLocks noChangeArrowheads="1"/>
          </p:cNvSpPr>
          <p:nvPr/>
        </p:nvSpPr>
        <p:spPr bwMode="auto">
          <a:xfrm>
            <a:off x="3742637" y="3526441"/>
            <a:ext cx="1723549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defTabSz="913130" eaLnBrk="1" hangingPunct="1">
              <a:defRPr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913130"/>
            <a:lvl3pPr marL="1143000" indent="-228600" defTabSz="913130"/>
            <a:lvl4pPr marL="1600200" indent="-228600" defTabSz="913130"/>
            <a:lvl5pPr marL="2057400" indent="-228600" defTabSz="913130"/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高：</a:t>
            </a:r>
            <a:r>
              <a:rPr lang="en-US" altLang="zh-CN" dirty="0"/>
              <a:t>12cm</a:t>
            </a:r>
            <a:endParaRPr lang="zh-CN" altLang="en-US" dirty="0"/>
          </a:p>
        </p:txBody>
      </p:sp>
      <p:sp>
        <p:nvSpPr>
          <p:cNvPr id="16" name="文本框 9"/>
          <p:cNvSpPr txBox="1">
            <a:spLocks noChangeArrowheads="1"/>
          </p:cNvSpPr>
          <p:nvPr/>
        </p:nvSpPr>
        <p:spPr bwMode="auto">
          <a:xfrm>
            <a:off x="372374" y="4077350"/>
            <a:ext cx="8489825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defTabSz="913130" eaLnBrk="1" hangingPunct="1">
              <a:defRPr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 defTabSz="913130"/>
            <a:lvl3pPr marL="1143000" indent="-228600" defTabSz="913130"/>
            <a:lvl4pPr marL="1600200" indent="-228600" defTabSz="913130"/>
            <a:lvl5pPr marL="2057400" indent="-228600" defTabSz="913130"/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600" dirty="0"/>
              <a:t>答：这个箱子的长、宽、高</a:t>
            </a:r>
            <a:r>
              <a:rPr lang="zh-CN" altLang="en-US" sz="2600"/>
              <a:t>至少是</a:t>
            </a:r>
            <a:r>
              <a:rPr lang="en-US" altLang="zh-CN" sz="2600"/>
              <a:t>36cm</a:t>
            </a:r>
            <a:r>
              <a:rPr lang="zh-CN" altLang="en-US" sz="2600"/>
              <a:t>、</a:t>
            </a:r>
            <a:r>
              <a:rPr lang="en-US" altLang="zh-CN" sz="2600"/>
              <a:t>24cm</a:t>
            </a:r>
            <a:r>
              <a:rPr lang="zh-CN" altLang="en-US" sz="2600"/>
              <a:t>、</a:t>
            </a:r>
            <a:r>
              <a:rPr lang="en-US" altLang="zh-CN" sz="2600" dirty="0"/>
              <a:t>12cm</a:t>
            </a:r>
            <a:r>
              <a:rPr lang="zh-CN" altLang="en-US" sz="2600" dirty="0"/>
              <a:t>。</a:t>
            </a:r>
            <a:endParaRPr lang="zh-CN" altLang="en-US" sz="2600" dirty="0"/>
          </a:p>
        </p:txBody>
      </p:sp>
      <p:grpSp>
        <p:nvGrpSpPr>
          <p:cNvPr id="16392" name="组合 10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16393" name="图片 11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随堂练习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3085" y="2737586"/>
            <a:ext cx="2332345" cy="143680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17667" y="2771121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P22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7"/>
          <p:cNvSpPr txBox="1">
            <a:spLocks noChangeArrowheads="1"/>
          </p:cNvSpPr>
          <p:nvPr/>
        </p:nvSpPr>
        <p:spPr bwMode="auto">
          <a:xfrm>
            <a:off x="423863" y="215900"/>
            <a:ext cx="495458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求下面各图形的表面积。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5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65" y="828675"/>
            <a:ext cx="1734881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2682875" y="1300163"/>
            <a:ext cx="5440363" cy="11255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10×10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10×15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10×15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×2</a:t>
            </a:r>
            <a:endParaRPr lang="en-US" altLang="zh-CN" sz="2800" b="1" dirty="0">
              <a:solidFill>
                <a:srgbClr val="FF0000"/>
              </a:solidFill>
              <a:latin typeface="+mn-lt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8437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917825"/>
            <a:ext cx="1782763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2901950" y="3529013"/>
            <a:ext cx="3686175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6×6×6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216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69473" y="440729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P22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416670"/>
            <a:ext cx="1717675" cy="195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892425" y="922338"/>
            <a:ext cx="5186363" cy="3127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侧面积：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3.14×5×2×12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376.8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3.14×5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78.5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376.8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78.5×2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533.8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68364" y="1564135"/>
            <a:ext cx="2346161" cy="1130773"/>
          </a:xfrm>
          <a:prstGeom prst="rect">
            <a:avLst/>
          </a:prstGeom>
        </p:spPr>
      </p:pic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329475" y="543651"/>
            <a:ext cx="759968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一顶帽子，上面是圆柱形，用黑布做；帽檐部分是一个圆环，用红布做。做这顶帽子，哪种颜色的布用得多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29475" y="2003808"/>
            <a:ext cx="7599680" cy="24234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黑布：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3.14×20×10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3.14×(20÷2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942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红布：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3.14×(40÷2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3.14×(20÷2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942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答：两种颜色的布用得一样多。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78278" y="1564135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6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90488" y="457200"/>
            <a:ext cx="7786687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一个圆柱形铁皮水桶（无盖），高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12dm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，底面直径是高的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。做这个水桶大约要用多少铁皮？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381125" y="1535430"/>
            <a:ext cx="5996892" cy="3085537"/>
            <a:chOff x="881031" y="583069"/>
            <a:chExt cx="5998240" cy="3085290"/>
          </a:xfrm>
        </p:grpSpPr>
        <p:grpSp>
          <p:nvGrpSpPr>
            <p:cNvPr id="23557" name="组合 3"/>
            <p:cNvGrpSpPr/>
            <p:nvPr/>
          </p:nvGrpSpPr>
          <p:grpSpPr bwMode="auto">
            <a:xfrm>
              <a:off x="881031" y="583069"/>
              <a:ext cx="3824656" cy="751481"/>
              <a:chOff x="1328220" y="576394"/>
              <a:chExt cx="3824656" cy="751481"/>
            </a:xfrm>
          </p:grpSpPr>
          <p:grpSp>
            <p:nvGrpSpPr>
              <p:cNvPr id="23562" name="组合 8"/>
              <p:cNvGrpSpPr/>
              <p:nvPr/>
            </p:nvGrpSpPr>
            <p:grpSpPr bwMode="auto">
              <a:xfrm>
                <a:off x="2609621" y="576394"/>
                <a:ext cx="2543255" cy="751481"/>
                <a:chOff x="700728" y="349462"/>
                <a:chExt cx="2543255" cy="751481"/>
              </a:xfrm>
            </p:grpSpPr>
            <p:sp>
              <p:nvSpPr>
                <p:cNvPr id="18" name="文本框 17"/>
                <p:cNvSpPr txBox="1"/>
                <p:nvPr/>
              </p:nvSpPr>
              <p:spPr>
                <a:xfrm>
                  <a:off x="700728" y="481214"/>
                  <a:ext cx="2543255" cy="493109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defTabSz="914400" eaLnBrk="1" fontAlgn="auto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2400" b="1" kern="0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12</a:t>
                  </a:r>
                  <a:r>
                    <a:rPr lang="en-US" altLang="zh-CN" sz="2400" b="1" kern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×   </a:t>
                  </a:r>
                  <a:r>
                    <a:rPr lang="zh-CN" altLang="en-US" sz="2400" b="1" kern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＝</a:t>
                  </a:r>
                  <a:r>
                    <a:rPr lang="en-US" altLang="zh-CN" sz="2400" b="1" kern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8</a:t>
                  </a:r>
                  <a:r>
                    <a:rPr lang="zh-CN" altLang="en-US" sz="2400" b="1" kern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（</a:t>
                  </a:r>
                  <a:r>
                    <a:rPr lang="en-US" altLang="zh-CN" sz="2400" b="1" kern="0" dirty="0" err="1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dm</a:t>
                  </a:r>
                  <a:r>
                    <a:rPr lang="zh-CN" altLang="en-US" sz="2400" b="1" kern="0" dirty="0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rPr>
                    <a:t>）</a:t>
                  </a:r>
                  <a:endParaRPr lang="zh-CN" altLang="en-US" sz="2400" b="1" kern="0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endParaRPr>
                </a:p>
              </p:txBody>
            </p:sp>
            <p:graphicFrame>
              <p:nvGraphicFramePr>
                <p:cNvPr id="23565" name="对象 11"/>
                <p:cNvGraphicFramePr>
                  <a:graphicFrameLocks noChangeAspect="1"/>
                </p:cNvGraphicFramePr>
                <p:nvPr/>
              </p:nvGraphicFramePr>
              <p:xfrm>
                <a:off x="1391715" y="349462"/>
                <a:ext cx="290896" cy="75148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" name="Equation" r:id="rId1" imgW="3657600" imgH="9448800" progId="Equation.DSMT4">
                        <p:embed/>
                      </p:oleObj>
                    </mc:Choice>
                    <mc:Fallback>
                      <p:oleObj name="Equation" r:id="rId1" imgW="3657600" imgH="9448800" progId="Equation.DSMT4">
                        <p:embed/>
                        <p:pic>
                          <p:nvPicPr>
                            <p:cNvPr id="0" name="对象 11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91715" y="349462"/>
                              <a:ext cx="290896" cy="75148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7" name="文本框 16"/>
              <p:cNvSpPr txBox="1"/>
              <p:nvPr/>
            </p:nvSpPr>
            <p:spPr>
              <a:xfrm>
                <a:off x="1328220" y="708146"/>
                <a:ext cx="1113088" cy="53494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b="1" kern="0" dirty="0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rPr>
                  <a:t>直径：</a:t>
                </a:r>
                <a:endPara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881031" y="1368819"/>
              <a:ext cx="5347537" cy="493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侧面积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：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3.14×8×12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301.44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dm</a:t>
              </a:r>
              <a:r>
                <a:rPr lang="en-US" altLang="zh-CN" sz="2400" b="1" kern="0" baseline="30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）</a:t>
              </a:r>
              <a:endParaRPr lang="zh-CN" altLang="en-US" sz="24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81031" y="1970433"/>
              <a:ext cx="5761205" cy="493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底面积：</a:t>
              </a:r>
              <a:r>
                <a:rPr lang="en-US" altLang="zh-CN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3.14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×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8÷2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）</a:t>
              </a:r>
              <a:r>
                <a:rPr lang="en-US" altLang="zh-CN" sz="2400" b="1" kern="0" baseline="3000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50.24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dm</a:t>
              </a:r>
              <a:r>
                <a:rPr lang="en-US" altLang="zh-CN" sz="2400" b="1" kern="0" baseline="30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）</a:t>
              </a:r>
              <a:endParaRPr lang="zh-CN" altLang="en-US" sz="24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162432" y="2592683"/>
              <a:ext cx="4339022" cy="493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301.44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＋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50.24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＝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351.68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（</a:t>
              </a:r>
              <a:r>
                <a:rPr lang="en-US" altLang="zh-CN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dm</a:t>
              </a:r>
              <a:r>
                <a:rPr lang="en-US" altLang="zh-CN" sz="2400" b="1" kern="0" baseline="3000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）</a:t>
              </a:r>
              <a:endParaRPr lang="zh-CN" altLang="en-US" sz="24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08025" y="3175250"/>
              <a:ext cx="5971246" cy="4931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答：做这个水桶大约</a:t>
              </a:r>
              <a:r>
                <a:rPr lang="zh-CN" altLang="en-US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要用</a:t>
              </a:r>
              <a:r>
                <a:rPr lang="en-US" altLang="zh-CN" sz="2400" b="1" kern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351.68dm</a:t>
              </a:r>
              <a:r>
                <a:rPr lang="en-US" altLang="zh-CN" sz="2400" b="1" kern="0" baseline="3000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400" b="1" kern="0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铁皮。</a:t>
              </a:r>
              <a:endParaRPr lang="zh-CN" altLang="en-US" sz="2400" b="1" kern="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aphicFrame>
        <p:nvGraphicFramePr>
          <p:cNvPr id="23556" name="对象 1"/>
          <p:cNvGraphicFramePr>
            <a:graphicFrameLocks noChangeAspect="1"/>
          </p:cNvGraphicFramePr>
          <p:nvPr/>
        </p:nvGraphicFramePr>
        <p:xfrm>
          <a:off x="2003425" y="939800"/>
          <a:ext cx="27781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3657600" imgH="9448800" progId="Equation.DSMT4">
                  <p:embed/>
                </p:oleObj>
              </mc:Choice>
              <mc:Fallback>
                <p:oleObj name="Equation" r:id="rId3" imgW="3657600" imgH="94488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3425" y="939800"/>
                        <a:ext cx="27781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895753" y="1490484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8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320675" y="1154113"/>
            <a:ext cx="8523287" cy="113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</a:rPr>
              <a:t>林叔叔用彩纸做了一个圆柱形的灯笼（如右图）。上下底面的中间分别留出了</a:t>
            </a: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</a:rPr>
              <a:t>78.5cm</a:t>
            </a:r>
            <a:r>
              <a:rPr lang="en-US" altLang="zh-CN" sz="26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600" b="1">
                <a:solidFill>
                  <a:srgbClr val="000000"/>
                </a:solidFill>
                <a:latin typeface="Times New Roman" panose="02020603050405020304" pitchFamily="18" charset="0"/>
              </a:rPr>
              <a:t>的圆孔，他用了多少彩纸</a:t>
            </a:r>
            <a:r>
              <a:rPr lang="en-US" altLang="zh-CN" sz="2600" b="1">
                <a:solidFill>
                  <a:srgbClr val="000000"/>
                </a:solidFill>
                <a:latin typeface="Times New Roman" panose="02020603050405020304" pitchFamily="18" charset="0"/>
              </a:rPr>
              <a:t>?</a:t>
            </a:r>
            <a:endParaRPr lang="zh-CN" altLang="en-US" sz="26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20675" y="2206772"/>
            <a:ext cx="7023100" cy="2446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侧面：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3.14×20×30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1884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6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20÷2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6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314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6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用的彩纸：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1884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314×2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78.5×2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2355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6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答：他用了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2355cm</a:t>
            </a:r>
            <a:r>
              <a:rPr lang="en-US" altLang="zh-CN" sz="26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彩纸。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4581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24582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巩固练习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53908" y="2571750"/>
            <a:ext cx="2075374" cy="19527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43948" y="2173187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3"/>
          <p:cNvSpPr txBox="1">
            <a:spLocks noChangeArrowheads="1"/>
          </p:cNvSpPr>
          <p:nvPr/>
        </p:nvSpPr>
        <p:spPr bwMode="auto">
          <a:xfrm>
            <a:off x="328613" y="758371"/>
            <a:ext cx="6829833" cy="15297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solidFill>
                  <a:srgbClr val="000000"/>
                </a:solidFill>
                <a:latin typeface="+mn-lt"/>
              </a:rPr>
              <a:t>2.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</a:rPr>
              <a:t>（</a:t>
            </a:r>
            <a:r>
              <a:rPr lang="en-US" altLang="zh-CN" sz="2600" b="1">
                <a:solidFill>
                  <a:srgbClr val="000000"/>
                </a:solidFill>
                <a:latin typeface="+mn-lt"/>
              </a:rPr>
              <a:t>1</a:t>
            </a:r>
            <a:r>
              <a:rPr lang="zh-CN" altLang="en-US" sz="2600" b="1">
                <a:solidFill>
                  <a:srgbClr val="000000"/>
                </a:solidFill>
                <a:latin typeface="+mn-lt"/>
              </a:rPr>
              <a:t>）要将街心花园的路灯柱刷上白色的油漆（如右图，圆柱的上、下底面不刷漆），要刷多少平方米</a:t>
            </a:r>
            <a:r>
              <a:rPr lang="en-US" altLang="zh-CN" sz="2600" b="1">
                <a:solidFill>
                  <a:srgbClr val="000000"/>
                </a:solidFill>
                <a:latin typeface="+mn-lt"/>
              </a:rPr>
              <a:t>?</a:t>
            </a:r>
            <a:r>
              <a:rPr lang="zh-CN" altLang="en-US" sz="2600" b="1">
                <a:solidFill>
                  <a:srgbClr val="000000"/>
                </a:solidFill>
                <a:latin typeface="+mn-lt"/>
              </a:rPr>
              <a:t>（</a:t>
            </a:r>
            <a:r>
              <a:rPr lang="zh-CN" altLang="en-US" sz="2600" b="1">
                <a:solidFill>
                  <a:srgbClr val="000000"/>
                </a:solidFill>
                <a:latin typeface="+mn-lt"/>
              </a:rPr>
              <a:t>得数保留一位小数。）</a:t>
            </a:r>
            <a:endParaRPr lang="zh-CN" altLang="en-US" sz="2600" b="1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5603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 bwMode="auto">
          <a:xfrm>
            <a:off x="7565452" y="1194275"/>
            <a:ext cx="1176849" cy="333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文本框 5"/>
          <p:cNvSpPr txBox="1">
            <a:spLocks noChangeArrowheads="1"/>
          </p:cNvSpPr>
          <p:nvPr/>
        </p:nvSpPr>
        <p:spPr bwMode="auto">
          <a:xfrm>
            <a:off x="328613" y="2348924"/>
            <a:ext cx="6829832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）有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30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个这样的路灯柱，如果刷油漆的人工费为每平方米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元，一共需要人工费多少元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?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7891" y="3569824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6553" y="870931"/>
            <a:ext cx="8454343" cy="340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(1)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圆柱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侧面：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3.14×12×55=2072.4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长方体：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(12×12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12×16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12×16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3.14×(12÷2)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endParaRPr lang="en-US" altLang="zh-CN" sz="2400" b="1" baseline="3000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=942.96(cm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总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油漆：</a:t>
            </a:r>
            <a:endParaRPr lang="en-US" altLang="zh-CN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2072.4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942.96=3015.36(cm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)=0.301536(m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 ≈0.3(m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 </a:t>
            </a:r>
            <a:endParaRPr lang="zh-CN" altLang="zh-CN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defTabSz="914400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答：要刷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0.3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平方米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 bwMode="auto">
          <a:xfrm>
            <a:off x="7565452" y="1194275"/>
            <a:ext cx="1176849" cy="333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220788" y="1541463"/>
            <a:ext cx="4961890" cy="681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(2) 0.3×30×15=135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（元）</a:t>
            </a:r>
            <a:endParaRPr lang="zh-CN" altLang="en-US" sz="32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03338" y="2571750"/>
            <a:ext cx="5283835" cy="68199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答：一共需要人工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费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13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元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" r="4305"/>
          <a:stretch>
            <a:fillRect/>
          </a:stretch>
        </p:blipFill>
        <p:spPr bwMode="auto">
          <a:xfrm>
            <a:off x="7565452" y="1194275"/>
            <a:ext cx="1176849" cy="333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2"/>
          <p:cNvSpPr txBox="1">
            <a:spLocks noChangeArrowheads="1"/>
          </p:cNvSpPr>
          <p:nvPr/>
        </p:nvSpPr>
        <p:spPr bwMode="auto">
          <a:xfrm>
            <a:off x="434975" y="1238250"/>
            <a:ext cx="8304213" cy="12731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3.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一个圆柱的侧面积是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188.4dm</a:t>
            </a:r>
            <a:r>
              <a:rPr lang="en-US" altLang="zh-CN" sz="3200" b="1" baseline="30000" dirty="0">
                <a:solidFill>
                  <a:srgbClr val="000000"/>
                </a:solidFill>
                <a:latin typeface="+mn-lt"/>
              </a:rPr>
              <a:t>2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，底面半径是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2dm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。它的高是多少？</a:t>
            </a:r>
            <a:endParaRPr lang="zh-CN" altLang="en-US" sz="32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30325" y="2603500"/>
            <a:ext cx="651192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188.4÷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2×3.14×2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 err="1">
                <a:solidFill>
                  <a:srgbClr val="FF0000"/>
                </a:solidFill>
                <a:latin typeface="+mn-lt"/>
              </a:rPr>
              <a:t>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62225" y="3441700"/>
            <a:ext cx="404812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答：它的高是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15dm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08616" y="2084586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10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258763" y="557213"/>
            <a:ext cx="7648575" cy="1593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000000"/>
                </a:solidFill>
                <a:latin typeface="+mn-lt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一根圆柱形木料的底面半径是</a:t>
            </a:r>
            <a:r>
              <a:rPr lang="en-US" altLang="zh-CN" sz="2800" b="1">
                <a:solidFill>
                  <a:srgbClr val="000000"/>
                </a:solidFill>
                <a:latin typeface="+mn-lt"/>
              </a:rPr>
              <a:t>0.5m</a:t>
            </a: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，长是</a:t>
            </a:r>
            <a:r>
              <a:rPr lang="en-US" altLang="zh-CN" sz="2800" b="1">
                <a:solidFill>
                  <a:srgbClr val="000000"/>
                </a:solidFill>
                <a:latin typeface="+mn-lt"/>
              </a:rPr>
              <a:t>2m</a:t>
            </a: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。如图所示，将它截成</a:t>
            </a:r>
            <a:r>
              <a:rPr lang="en-US" altLang="zh-CN" sz="2800" b="1">
                <a:solidFill>
                  <a:srgbClr val="000000"/>
                </a:solidFill>
                <a:latin typeface="+mn-lt"/>
              </a:rPr>
              <a:t>4</a:t>
            </a:r>
            <a:r>
              <a:rPr lang="zh-CN" altLang="en-US" sz="2800" b="1">
                <a:solidFill>
                  <a:srgbClr val="000000"/>
                </a:solidFill>
                <a:latin typeface="+mn-lt"/>
              </a:rPr>
              <a:t>段，这些木料的表面积之和比原木料的表面积增加了多少平方米</a:t>
            </a:r>
            <a:r>
              <a:rPr lang="en-US" altLang="zh-CN" sz="2800" b="1">
                <a:solidFill>
                  <a:srgbClr val="000000"/>
                </a:solidFill>
                <a:latin typeface="+mn-lt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90281" y="3023298"/>
            <a:ext cx="5075428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3.14×0.5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×6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4.71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平方米）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9700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83280"/>
            <a:ext cx="6681788" cy="93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62000" y="3509326"/>
            <a:ext cx="7565448" cy="107696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答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: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这些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木料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的表面积之和比原木料的表面积增加了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4.71</a:t>
            </a: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平方米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92092" y="1792924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298450" y="957898"/>
            <a:ext cx="8475663" cy="12176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5</a:t>
            </a:r>
            <a:r>
              <a:rPr lang="en-US" altLang="zh-CN" sz="3200" b="1">
                <a:solidFill>
                  <a:srgbClr val="000000"/>
                </a:solidFill>
                <a:latin typeface="+mn-lt"/>
              </a:rPr>
              <a:t>.</a:t>
            </a:r>
            <a:r>
              <a:rPr lang="zh-CN" altLang="en-US" sz="3200" b="1" baseline="30000">
                <a:solidFill>
                  <a:srgbClr val="000000"/>
                </a:solidFill>
                <a:latin typeface="+mn-lt"/>
              </a:rPr>
              <a:t>*</a:t>
            </a:r>
            <a:r>
              <a:rPr lang="zh-CN" altLang="en-US" sz="3200" b="1">
                <a:solidFill>
                  <a:srgbClr val="000000"/>
                </a:solidFill>
                <a:latin typeface="+mn-lt"/>
              </a:rPr>
              <a:t>一个圆柱的侧面展开图是一个正方形，求这个圆柱的底面直径与高的比。</a:t>
            </a:r>
            <a:endParaRPr lang="zh-CN" altLang="en-US" sz="3200" b="1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3072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" y="2292985"/>
            <a:ext cx="4729163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721350" y="2691448"/>
            <a:ext cx="12541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π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653088" y="3380423"/>
            <a:ext cx="24892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＝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π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60126" y="1800363"/>
            <a:ext cx="2553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P23 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练习四 第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12</a:t>
            </a:r>
            <a:r>
              <a:rPr lang="zh-CN" altLang="en-US" sz="14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31751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2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174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43" y="3273425"/>
            <a:ext cx="125364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8" name="组合 12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1749" name="图片 13"/>
            <p:cNvPicPr>
              <a:picLocks noChangeAspect="1"/>
            </p:cNvPicPr>
            <p:nvPr/>
          </p:nvPicPr>
          <p:blipFill>
            <a:blip r:embed="rId3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81313" y="4365625"/>
            <a:ext cx="3479800" cy="334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5925" y="1308894"/>
            <a:ext cx="8312150" cy="19494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defTabSz="913130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   一根圆柱形木材的底面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半径是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2dm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，高是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24dm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，将它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锯成</a:t>
            </a:r>
            <a:r>
              <a:rPr lang="en-US" altLang="zh-CN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个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同样大小的圆柱形木材后，其中一根圆柱形木材的表面积是多少平方分米？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14647" y="3335338"/>
            <a:ext cx="7900307" cy="59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3.14×2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×2+2×3.14×2×(24÷2)=175.84(dm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32773" name="组合 7"/>
          <p:cNvGrpSpPr/>
          <p:nvPr/>
        </p:nvGrpSpPr>
        <p:grpSpPr bwMode="auto">
          <a:xfrm>
            <a:off x="153988" y="544513"/>
            <a:ext cx="2214562" cy="687387"/>
            <a:chOff x="369268" y="316696"/>
            <a:chExt cx="2214593" cy="686741"/>
          </a:xfrm>
        </p:grpSpPr>
        <p:pic>
          <p:nvPicPr>
            <p:cNvPr id="32774" name="图片 8"/>
            <p:cNvPicPr>
              <a:picLocks noChangeAspect="1"/>
            </p:cNvPicPr>
            <p:nvPr/>
          </p:nvPicPr>
          <p:blipFill>
            <a:blip r:embed="rId1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4" t="37627" b="44159"/>
            <a:stretch>
              <a:fillRect/>
            </a:stretch>
          </p:blipFill>
          <p:spPr bwMode="auto">
            <a:xfrm>
              <a:off x="369268" y="342096"/>
              <a:ext cx="2214593" cy="66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536769" y="316696"/>
              <a:ext cx="187958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拓展训练</a:t>
              </a:r>
              <a:endPara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2196</Words>
  <Application>WPS 演示</Application>
  <PresentationFormat>全屏显示(16:9)</PresentationFormat>
  <Paragraphs>183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40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楷体_GB2312</vt:lpstr>
      <vt:lpstr>FZSSK--GBK1-0</vt:lpstr>
      <vt:lpstr>Segoe Print</vt:lpstr>
      <vt:lpstr>Times New Roman</vt:lpstr>
      <vt:lpstr>微软雅黑</vt:lpstr>
      <vt:lpstr>Arial Unicode MS</vt:lpstr>
      <vt:lpstr>1_Office 主题​​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381</cp:revision>
  <dcterms:created xsi:type="dcterms:W3CDTF">2016-01-14T07:05:00Z</dcterms:created>
  <dcterms:modified xsi:type="dcterms:W3CDTF">2023-10-26T09:17:16Z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F181E1F936334F4498DFC65D435F78AF</vt:lpwstr>
  </property>
</Properties>
</file>